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0" r:id="rId5"/>
    <p:sldId id="262" r:id="rId6"/>
    <p:sldId id="264" r:id="rId7"/>
    <p:sldId id="259" r:id="rId8"/>
    <p:sldId id="258" r:id="rId9"/>
    <p:sldId id="269" r:id="rId10"/>
    <p:sldId id="261" r:id="rId11"/>
    <p:sldId id="273" r:id="rId12"/>
    <p:sldId id="274" r:id="rId13"/>
    <p:sldId id="272" r:id="rId14"/>
    <p:sldId id="275" r:id="rId15"/>
    <p:sldId id="276" r:id="rId16"/>
    <p:sldId id="268" r:id="rId17"/>
    <p:sldId id="265" r:id="rId18"/>
    <p:sldId id="263" r:id="rId19"/>
    <p:sldId id="266" r:id="rId20"/>
    <p:sldId id="267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7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5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21C2-DC11-4EA4-9474-32B1654A1E7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D5EF-FEDE-48EF-AFE5-96EF3A6D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0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NPS Status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/>
          <a:lstStyle/>
          <a:p>
            <a:r>
              <a:rPr lang="en-US" dirty="0" smtClean="0"/>
              <a:t>Feb 01, 2019</a:t>
            </a:r>
          </a:p>
          <a:p>
            <a:r>
              <a:rPr lang="en-US" dirty="0" smtClean="0"/>
              <a:t>Paulo M &amp; Steven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deiros\Desktop\WORK\PROJECTS\HALL-C\NPS\PICS\screen shots\ScreenShot0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t="11279" r="6051" b="8322"/>
          <a:stretch/>
        </p:blipFill>
        <p:spPr bwMode="auto">
          <a:xfrm>
            <a:off x="-45833" y="2105025"/>
            <a:ext cx="515057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86250" y="3209925"/>
            <a:ext cx="4781550" cy="18282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Rail assy in the design stage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Eng</a:t>
            </a:r>
            <a:r>
              <a:rPr lang="en-US" sz="1800" dirty="0"/>
              <a:t>/Design: 5 </a:t>
            </a:r>
            <a:r>
              <a:rPr lang="en-US" sz="1800" dirty="0" smtClean="0"/>
              <a:t>weeks (30%completion</a:t>
            </a:r>
            <a:r>
              <a:rPr lang="en-US" sz="1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 smtClean="0"/>
              <a:t>Procur</a:t>
            </a:r>
            <a:r>
              <a:rPr lang="en-US" sz="1800" dirty="0" smtClean="0"/>
              <a:t>/Fab</a:t>
            </a:r>
            <a:r>
              <a:rPr lang="en-US" sz="1800" dirty="0"/>
              <a:t>: 6 weeks (0%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Installation</a:t>
            </a:r>
            <a:r>
              <a:rPr lang="en-US" sz="1800" dirty="0"/>
              <a:t>: 1 week (0% completion)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9"/>
            <a:ext cx="8229600" cy="914400"/>
          </a:xfrm>
        </p:spPr>
        <p:txBody>
          <a:bodyPr/>
          <a:lstStyle/>
          <a:p>
            <a:r>
              <a:rPr lang="en-US" dirty="0" smtClean="0"/>
              <a:t>Detector Support Structures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90650" y="5105400"/>
            <a:ext cx="4610100" cy="256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Platform in design stage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err="1"/>
              <a:t>Eng</a:t>
            </a:r>
            <a:r>
              <a:rPr lang="en-US" sz="1900" dirty="0"/>
              <a:t>/Design </a:t>
            </a:r>
            <a:r>
              <a:rPr lang="en-US" sz="1900" dirty="0" smtClean="0"/>
              <a:t>: 6 </a:t>
            </a:r>
            <a:r>
              <a:rPr lang="en-US" sz="1900" dirty="0"/>
              <a:t>weeks </a:t>
            </a:r>
            <a:r>
              <a:rPr lang="en-US" sz="1900" dirty="0" smtClean="0"/>
              <a:t>(40</a:t>
            </a:r>
            <a:r>
              <a:rPr lang="en-US" sz="1900" dirty="0"/>
              <a:t>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err="1" smtClean="0"/>
              <a:t>Procur</a:t>
            </a:r>
            <a:r>
              <a:rPr lang="en-US" sz="1900" dirty="0" smtClean="0"/>
              <a:t>/Fab : 8 weeks </a:t>
            </a:r>
            <a:r>
              <a:rPr lang="en-US" sz="1900" dirty="0"/>
              <a:t>(0%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Installation</a:t>
            </a:r>
            <a:r>
              <a:rPr lang="en-US" sz="1900" dirty="0"/>
              <a:t>: </a:t>
            </a:r>
            <a:r>
              <a:rPr lang="en-US" sz="1900" dirty="0" smtClean="0"/>
              <a:t>2 </a:t>
            </a:r>
            <a:r>
              <a:rPr lang="en-US" sz="1900" dirty="0"/>
              <a:t>week (0% completion)</a:t>
            </a:r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43200" y="4191000"/>
            <a:ext cx="190500" cy="9906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276600" y="3209925"/>
            <a:ext cx="1009650" cy="21550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000125"/>
            <a:ext cx="4724400" cy="2209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Cable </a:t>
            </a:r>
            <a:r>
              <a:rPr lang="en-US" sz="2800" dirty="0" smtClean="0"/>
              <a:t>routing/support.</a:t>
            </a:r>
          </a:p>
          <a:p>
            <a:pPr marL="0" indent="0">
              <a:buNone/>
            </a:pPr>
            <a:r>
              <a:rPr lang="en-US" sz="2600" dirty="0" smtClean="0"/>
              <a:t>Waiting </a:t>
            </a:r>
            <a:r>
              <a:rPr lang="en-US" sz="2600" dirty="0"/>
              <a:t>on </a:t>
            </a:r>
            <a:r>
              <a:rPr lang="en-US" sz="2600" dirty="0" smtClean="0"/>
              <a:t>detector design.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 smtClean="0"/>
              <a:t>Eng</a:t>
            </a:r>
            <a:r>
              <a:rPr lang="en-US" sz="1800" dirty="0" smtClean="0"/>
              <a:t>/Design: 5 weeks (10%completion)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 smtClean="0"/>
              <a:t>Procur</a:t>
            </a:r>
            <a:r>
              <a:rPr lang="en-US" sz="1800" dirty="0" smtClean="0"/>
              <a:t>/Fab: 6 weeks (0%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Installation: 1 week (0% completion)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819400" y="1295400"/>
            <a:ext cx="1600200" cy="9906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6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deiros\Desktop\WORK\PROJECTS\HALL-C\NPS\PICS\screen shots\EXP 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03" y="1199554"/>
            <a:ext cx="5388097" cy="40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9"/>
            <a:ext cx="8229600" cy="914400"/>
          </a:xfrm>
        </p:spPr>
        <p:txBody>
          <a:bodyPr/>
          <a:lstStyle/>
          <a:p>
            <a:r>
              <a:rPr lang="en-US" dirty="0" smtClean="0"/>
              <a:t>Downstream Beam Line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935646"/>
            <a:ext cx="4610100" cy="256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Beam line                              </a:t>
            </a:r>
            <a:r>
              <a:rPr lang="en-US" sz="2800" dirty="0" smtClean="0"/>
              <a:t>in design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err="1" smtClean="0"/>
              <a:t>Eng</a:t>
            </a:r>
            <a:r>
              <a:rPr lang="en-US" sz="1900" dirty="0" smtClean="0"/>
              <a:t>/Design : 6 weeks (40%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err="1" smtClean="0"/>
              <a:t>Procur</a:t>
            </a:r>
            <a:r>
              <a:rPr lang="en-US" sz="1900" dirty="0" smtClean="0"/>
              <a:t>/Fab : 8 weeks </a:t>
            </a:r>
            <a:r>
              <a:rPr lang="en-US" sz="1900" dirty="0"/>
              <a:t>(0%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Installation</a:t>
            </a:r>
            <a:r>
              <a:rPr lang="en-US" sz="1900" dirty="0"/>
              <a:t>: </a:t>
            </a:r>
            <a:r>
              <a:rPr lang="en-US" sz="1900" dirty="0" smtClean="0"/>
              <a:t>1 </a:t>
            </a:r>
            <a:r>
              <a:rPr lang="en-US" sz="1900" dirty="0"/>
              <a:t>week (0% completion)</a:t>
            </a:r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14600" y="3228973"/>
            <a:ext cx="2362200" cy="9810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has gone through numerous changes.</a:t>
            </a:r>
          </a:p>
          <a:p>
            <a:r>
              <a:rPr lang="en-US" dirty="0" smtClean="0"/>
              <a:t>Waiting on NPS layouts to be approved.</a:t>
            </a:r>
          </a:p>
          <a:p>
            <a:r>
              <a:rPr lang="en-US" dirty="0" smtClean="0"/>
              <a:t>Power supply and DC bus layout not determined.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731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Installation for first setup (SHMS right setup) expected to take </a:t>
            </a:r>
            <a:r>
              <a:rPr lang="en-US" dirty="0" smtClean="0"/>
              <a:t>4 </a:t>
            </a:r>
            <a:r>
              <a:rPr lang="en-US" dirty="0"/>
              <a:t>weeks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Moving detector in different setups using same side setup will take a day with </a:t>
            </a:r>
            <a:r>
              <a:rPr lang="en-US" dirty="0" smtClean="0"/>
              <a:t>Survey </a:t>
            </a:r>
            <a:r>
              <a:rPr lang="en-US" dirty="0"/>
              <a:t>support.</a:t>
            </a:r>
          </a:p>
          <a:p>
            <a:r>
              <a:rPr lang="en-US" dirty="0"/>
              <a:t>Moving Sweeper magnet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same side setup will take </a:t>
            </a:r>
            <a:r>
              <a:rPr lang="en-US" dirty="0" smtClean="0"/>
              <a:t>2 days with Survey </a:t>
            </a:r>
            <a:r>
              <a:rPr lang="en-US" dirty="0"/>
              <a:t>support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Removing magnet beam field clamp will take ½ day.</a:t>
            </a:r>
            <a:endParaRPr lang="en-US" dirty="0" smtClean="0"/>
          </a:p>
          <a:p>
            <a:r>
              <a:rPr lang="en-US" dirty="0" smtClean="0"/>
              <a:t>Installing</a:t>
            </a:r>
            <a:r>
              <a:rPr lang="en-US" dirty="0"/>
              <a:t> </a:t>
            </a:r>
            <a:r>
              <a:rPr lang="en-US" dirty="0" smtClean="0"/>
              <a:t>or removing corrector will take one day.</a:t>
            </a:r>
            <a:endParaRPr lang="en-US" dirty="0"/>
          </a:p>
          <a:p>
            <a:r>
              <a:rPr lang="en-US" dirty="0"/>
              <a:t>Relocating </a:t>
            </a:r>
            <a:r>
              <a:rPr lang="en-US" dirty="0" smtClean="0"/>
              <a:t>magnet, detector, </a:t>
            </a:r>
            <a:r>
              <a:rPr lang="en-US" dirty="0" smtClean="0"/>
              <a:t>cabling, DC </a:t>
            </a:r>
            <a:r>
              <a:rPr lang="en-US" dirty="0" smtClean="0"/>
              <a:t>bus to </a:t>
            </a:r>
            <a:r>
              <a:rPr lang="en-US" dirty="0"/>
              <a:t>SHMS left side setup</a:t>
            </a:r>
            <a:r>
              <a:rPr lang="en-US" dirty="0" smtClean="0"/>
              <a:t>, remove detector platform and relocate rail </a:t>
            </a:r>
            <a:r>
              <a:rPr lang="en-US" dirty="0"/>
              <a:t>will take </a:t>
            </a:r>
            <a:r>
              <a:rPr lang="en-US" dirty="0" smtClean="0"/>
              <a:t>1 week.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 Sweeper Magnet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9235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NPS Sweeper Magnet Status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4287" r="3236" b="10267"/>
          <a:stretch/>
        </p:blipFill>
        <p:spPr>
          <a:xfrm>
            <a:off x="685800" y="1828800"/>
            <a:ext cx="7856581" cy="4829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152400" y="914400"/>
            <a:ext cx="8991600" cy="1348581"/>
          </a:xfrm>
        </p:spPr>
        <p:txBody>
          <a:bodyPr>
            <a:normAutofit/>
          </a:bodyPr>
          <a:lstStyle/>
          <a:p>
            <a:r>
              <a:rPr lang="en-US" dirty="0" smtClean="0"/>
              <a:t>Sweeper magnet at JLAB and setup for low current testing in Test Lab building.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9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0" y="56083"/>
            <a:ext cx="0" cy="680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4434" y="304800"/>
            <a:ext cx="4308966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WACS/PION #4E</a:t>
            </a:r>
          </a:p>
          <a:p>
            <a:r>
              <a:rPr lang="en-US" sz="1700" dirty="0"/>
              <a:t>Ɵ</a:t>
            </a:r>
            <a:r>
              <a:rPr lang="el-GR" sz="1700" dirty="0"/>
              <a:t>γ</a:t>
            </a:r>
            <a:r>
              <a:rPr lang="en-US" sz="1700" dirty="0" smtClean="0"/>
              <a:t>34.0 – Ɵe18.9 – Dmag 1.4m </a:t>
            </a:r>
            <a:r>
              <a:rPr lang="en-US" sz="1700" dirty="0"/>
              <a:t>–</a:t>
            </a:r>
            <a:r>
              <a:rPr lang="en-US" sz="1700" dirty="0" smtClean="0"/>
              <a:t> Dcalo 3m</a:t>
            </a:r>
            <a:endParaRPr lang="en-US" sz="1700" dirty="0"/>
          </a:p>
        </p:txBody>
      </p:sp>
      <p:pic>
        <p:nvPicPr>
          <p:cNvPr id="5122" name="Picture 2" descr="C:\Users\medeiros\Desktop\WORK\PRINT-SCREEN\34.0D-3M-1.4M-H18.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2691" r="40497" b="31280"/>
          <a:stretch/>
        </p:blipFill>
        <p:spPr bwMode="auto">
          <a:xfrm>
            <a:off x="57665" y="2253049"/>
            <a:ext cx="4440194" cy="369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3949" y="304800"/>
            <a:ext cx="4440326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WACS/PION #5A</a:t>
            </a:r>
          </a:p>
          <a:p>
            <a:r>
              <a:rPr lang="en-US" sz="1700" dirty="0"/>
              <a:t>Ɵ</a:t>
            </a:r>
            <a:r>
              <a:rPr lang="el-GR" sz="1700" dirty="0"/>
              <a:t>γ</a:t>
            </a:r>
            <a:r>
              <a:rPr lang="en-US" sz="1700" dirty="0" smtClean="0"/>
              <a:t>11.0 - Ɵe41.7 - Dmag1.85m - Dcalo 11m</a:t>
            </a:r>
            <a:endParaRPr lang="en-US" sz="1700" dirty="0"/>
          </a:p>
        </p:txBody>
      </p:sp>
      <p:pic>
        <p:nvPicPr>
          <p:cNvPr id="9" name="Picture 2" descr="C:\Users\medeiros\Desktop\WORK\PRINT-SCREEN\11D-11M-1.85M-H41.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20843" r="27035" b="-1447"/>
          <a:stretch/>
        </p:blipFill>
        <p:spPr bwMode="auto">
          <a:xfrm>
            <a:off x="4643949" y="2253049"/>
            <a:ext cx="4440326" cy="38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28" y="234779"/>
            <a:ext cx="4457672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WACS/PION #5B</a:t>
            </a:r>
          </a:p>
          <a:p>
            <a:r>
              <a:rPr lang="en-US" sz="1700" dirty="0"/>
              <a:t>Ɵ</a:t>
            </a:r>
            <a:r>
              <a:rPr lang="el-GR" sz="1700" dirty="0"/>
              <a:t>γ</a:t>
            </a:r>
            <a:r>
              <a:rPr lang="en-US" sz="1700" dirty="0" smtClean="0"/>
              <a:t>13.8 – Ɵe35.3 - Dmag1.85m - Dcalo 9m</a:t>
            </a:r>
            <a:endParaRPr lang="en-US" sz="17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56083"/>
            <a:ext cx="0" cy="680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edeiros\Desktop\WORK\PRINT-SCREEN\13.8D-9M-1.85M-H35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15075" r="32753" b="38705"/>
          <a:stretch/>
        </p:blipFill>
        <p:spPr bwMode="auto">
          <a:xfrm>
            <a:off x="76200" y="2213544"/>
            <a:ext cx="4420999" cy="37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2720"/>
            <a:ext cx="4267200" cy="838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WACS/PION #5D</a:t>
            </a:r>
          </a:p>
          <a:p>
            <a:r>
              <a:rPr lang="en-US" sz="1800" dirty="0" smtClean="0"/>
              <a:t>Ɵ</a:t>
            </a:r>
            <a:r>
              <a:rPr lang="el-GR" sz="1800" dirty="0" smtClean="0"/>
              <a:t>γ</a:t>
            </a:r>
            <a:r>
              <a:rPr lang="en-US" sz="1800" dirty="0" smtClean="0"/>
              <a:t>19.7 – Ɵe26.3 - Dmag1.85m - Dcalo 6m</a:t>
            </a:r>
            <a:endParaRPr lang="en-US" sz="1800" dirty="0"/>
          </a:p>
        </p:txBody>
      </p:sp>
      <p:pic>
        <p:nvPicPr>
          <p:cNvPr id="3075" name="Picture 3" descr="C:\Users\medeiros\Desktop\WORK\PRINT-SCREEN\19.7D-6M-1.85M-H26.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20730" r="34738" b="31033"/>
          <a:stretch/>
        </p:blipFill>
        <p:spPr bwMode="auto">
          <a:xfrm>
            <a:off x="4627658" y="2215979"/>
            <a:ext cx="4516341" cy="37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deiros\Desktop\WORK\PRINT-SCREEN\29.9D-3M-1.4M-H17.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591" r="694" b="2136"/>
          <a:stretch/>
        </p:blipFill>
        <p:spPr bwMode="auto">
          <a:xfrm>
            <a:off x="688767" y="451261"/>
            <a:ext cx="7849589" cy="61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28600"/>
            <a:ext cx="4461162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WACS/PION #5E</a:t>
            </a:r>
          </a:p>
          <a:p>
            <a:r>
              <a:rPr lang="en-US" sz="1700" dirty="0"/>
              <a:t>Ɵ</a:t>
            </a:r>
            <a:r>
              <a:rPr lang="el-GR" sz="1700" dirty="0"/>
              <a:t>γ</a:t>
            </a:r>
            <a:r>
              <a:rPr lang="en-US" sz="1700" dirty="0" smtClean="0"/>
              <a:t>29.9 – Ɵe17.8 - Dmag1.4m - Dcalo 3m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011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35"/>
            <a:ext cx="65532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NPS Layout </a:t>
            </a:r>
            <a:r>
              <a:rPr lang="en-US" dirty="0" smtClean="0"/>
              <a:t>configurations</a:t>
            </a:r>
            <a:endParaRPr lang="en-US" sz="60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58049" y="4076700"/>
            <a:ext cx="8458200" cy="99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Experiments with </a:t>
            </a:r>
            <a:r>
              <a:rPr lang="en-US" dirty="0"/>
              <a:t>Ɵ</a:t>
            </a:r>
            <a:r>
              <a:rPr lang="el-GR" dirty="0"/>
              <a:t>γ</a:t>
            </a:r>
            <a:r>
              <a:rPr lang="en-US" dirty="0" smtClean="0"/>
              <a:t> greater then 22.5 degrees will be installed on SHMS left </a:t>
            </a:r>
            <a:r>
              <a:rPr lang="en-US" dirty="0" smtClean="0"/>
              <a:t>side </a:t>
            </a:r>
            <a:r>
              <a:rPr lang="en-US" dirty="0" smtClean="0"/>
              <a:t>(d</a:t>
            </a:r>
            <a:r>
              <a:rPr lang="en-US" dirty="0" smtClean="0"/>
              <a:t>ue </a:t>
            </a:r>
            <a:r>
              <a:rPr lang="en-US" dirty="0" smtClean="0"/>
              <a:t>to space constraints in hall </a:t>
            </a:r>
            <a:r>
              <a:rPr lang="en-US" dirty="0" smtClean="0"/>
              <a:t>structure).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medeiros\Desktop\WORK\PRINT-SCREEN\ScreenShot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4" b="5602"/>
          <a:stretch/>
        </p:blipFill>
        <p:spPr bwMode="auto">
          <a:xfrm>
            <a:off x="4742105" y="1562100"/>
            <a:ext cx="4074144" cy="23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9811" y="1104900"/>
            <a:ext cx="8458200" cy="1066799"/>
          </a:xfrm>
        </p:spPr>
        <p:txBody>
          <a:bodyPr>
            <a:normAutofit/>
          </a:bodyPr>
          <a:lstStyle/>
          <a:p>
            <a:r>
              <a:rPr lang="en-US" dirty="0"/>
              <a:t>Experiments with Ɵ</a:t>
            </a:r>
            <a:r>
              <a:rPr lang="el-GR" dirty="0"/>
              <a:t>γ</a:t>
            </a:r>
            <a:r>
              <a:rPr lang="en-US" dirty="0" smtClean="0"/>
              <a:t> 22.5 degrees or less will be installed on SHMS right side.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7" name="Picture 3" descr="C:\Users\medeiros\Desktop\WORK\PRINT-SCREEN\ScreenShot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5" y="4914900"/>
            <a:ext cx="4159811" cy="180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deiros\Desktop\WORK\PRINT-SCREEN\7.93D-3M-1.6M-H24.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6971" r="20565"/>
          <a:stretch/>
        </p:blipFill>
        <p:spPr bwMode="auto">
          <a:xfrm>
            <a:off x="95002" y="130629"/>
            <a:ext cx="8847117" cy="66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28" y="234779"/>
            <a:ext cx="4838672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SI PION #D</a:t>
            </a:r>
          </a:p>
          <a:p>
            <a:r>
              <a:rPr lang="en-US" sz="1700" dirty="0"/>
              <a:t>Ɵ</a:t>
            </a:r>
            <a:r>
              <a:rPr lang="el-GR" sz="1700" dirty="0"/>
              <a:t>γ</a:t>
            </a:r>
            <a:r>
              <a:rPr lang="en-US" sz="1700" dirty="0" smtClean="0"/>
              <a:t>7.93 – Ɵe24.15 - Dmag1.6m - Dcalo 3m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171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9067800" cy="5059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000" dirty="0" smtClean="0"/>
              <a:t>Experiments with Dmag value</a:t>
            </a:r>
            <a:r>
              <a:rPr lang="en-US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1.10 meters </a:t>
            </a:r>
            <a:r>
              <a:rPr lang="en-US" dirty="0" smtClean="0"/>
              <a:t>is now </a:t>
            </a:r>
            <a:r>
              <a:rPr lang="en-US" dirty="0" smtClean="0"/>
              <a:t>1.40 meters </a:t>
            </a:r>
            <a:r>
              <a:rPr lang="en-US" dirty="0" smtClean="0"/>
              <a:t>and cannot use </a:t>
            </a:r>
            <a:r>
              <a:rPr lang="en-US" dirty="0" smtClean="0"/>
              <a:t>corrector             (installed </a:t>
            </a:r>
            <a:r>
              <a:rPr lang="en-US" dirty="0" smtClean="0"/>
              <a:t>SHMS left)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1.57 meters </a:t>
            </a:r>
            <a:r>
              <a:rPr lang="en-US" dirty="0" smtClean="0"/>
              <a:t>is now </a:t>
            </a:r>
            <a:r>
              <a:rPr lang="en-US" dirty="0" smtClean="0"/>
              <a:t>1.60 meters </a:t>
            </a:r>
            <a:r>
              <a:rPr lang="en-US" dirty="0" smtClean="0"/>
              <a:t>due to interference with target </a:t>
            </a:r>
            <a:r>
              <a:rPr lang="en-US" dirty="0" smtClean="0"/>
              <a:t>window (installed </a:t>
            </a:r>
            <a:r>
              <a:rPr lang="en-US" dirty="0"/>
              <a:t>SHMS </a:t>
            </a:r>
            <a:r>
              <a:rPr lang="en-US" dirty="0" smtClean="0"/>
              <a:t>right)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2.65 meters </a:t>
            </a:r>
            <a:r>
              <a:rPr lang="en-US" dirty="0" smtClean="0"/>
              <a:t>is now </a:t>
            </a:r>
            <a:r>
              <a:rPr lang="en-US" dirty="0" smtClean="0"/>
              <a:t>1.85 meters </a:t>
            </a:r>
            <a:r>
              <a:rPr lang="en-US" dirty="0" smtClean="0"/>
              <a:t>due to interference with SHMS Q1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(</a:t>
            </a:r>
            <a:r>
              <a:rPr lang="en-US" dirty="0"/>
              <a:t>installed SHMS left)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</a:t>
            </a:r>
            <a:r>
              <a:rPr lang="en-US" dirty="0" smtClean="0"/>
              <a:t>following slides </a:t>
            </a:r>
            <a:r>
              <a:rPr lang="en-US" dirty="0" smtClean="0"/>
              <a:t>for experiment layout examples.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534"/>
            <a:ext cx="9144000" cy="14292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NPS Layout configurations modifications due to space restrictions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69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NPS Layout configurations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19335" y="990600"/>
            <a:ext cx="7324465" cy="121920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Ɵ</a:t>
            </a:r>
            <a:r>
              <a:rPr lang="el-GR" sz="2400" dirty="0" smtClean="0">
                <a:solidFill>
                  <a:srgbClr val="7030A0"/>
                </a:solidFill>
              </a:rPr>
              <a:t>γ</a:t>
            </a:r>
            <a:r>
              <a:rPr lang="en-US" sz="2400" dirty="0" smtClean="0"/>
              <a:t> = angle between beam and NPS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Ɵe </a:t>
            </a:r>
            <a:r>
              <a:rPr lang="en-US" sz="2400" dirty="0" smtClean="0"/>
              <a:t>= angle between beam and HMS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Dmag</a:t>
            </a:r>
            <a:r>
              <a:rPr lang="en-US" sz="2400" dirty="0" smtClean="0"/>
              <a:t> = distance between target center and sweeper center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Dcalo</a:t>
            </a:r>
            <a:r>
              <a:rPr lang="en-US" sz="2400" dirty="0" smtClean="0"/>
              <a:t> = distance between target center and detector face</a:t>
            </a:r>
            <a:endParaRPr lang="en-US" sz="2400" dirty="0"/>
          </a:p>
        </p:txBody>
      </p:sp>
      <p:pic>
        <p:nvPicPr>
          <p:cNvPr id="2060" name="Picture 4" descr="C:\Users\medeiros\Desktop\WORK\PRINT-SCREEN\ScreenShot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"/>
          <a:stretch/>
        </p:blipFill>
        <p:spPr bwMode="auto">
          <a:xfrm>
            <a:off x="533400" y="2133599"/>
            <a:ext cx="8229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edeiros\Desktop\WORK\PRINT-SCREEN\6.3D-6M-1.6M-H17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6" b="12233"/>
          <a:stretch/>
        </p:blipFill>
        <p:spPr bwMode="auto">
          <a:xfrm>
            <a:off x="685800" y="0"/>
            <a:ext cx="8458200" cy="68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825" y="762000"/>
            <a:ext cx="4307807" cy="8382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DVCS #16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Ɵ</a:t>
            </a:r>
            <a:r>
              <a:rPr lang="el-GR" sz="2400" dirty="0">
                <a:solidFill>
                  <a:srgbClr val="7030A0"/>
                </a:solidFill>
              </a:rPr>
              <a:t>γ</a:t>
            </a:r>
            <a:r>
              <a:rPr lang="en-US" sz="2400" dirty="0" smtClean="0"/>
              <a:t>6.3 –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Ɵe</a:t>
            </a:r>
            <a:r>
              <a:rPr lang="en-US" sz="2400" dirty="0" smtClean="0"/>
              <a:t>17.3 – </a:t>
            </a:r>
            <a:r>
              <a:rPr lang="en-US" sz="2400" dirty="0" smtClean="0">
                <a:solidFill>
                  <a:srgbClr val="00B050"/>
                </a:solidFill>
              </a:rPr>
              <a:t>Dmag</a:t>
            </a:r>
            <a:r>
              <a:rPr lang="en-US" sz="2400" dirty="0" smtClean="0"/>
              <a:t> 1.6m – </a:t>
            </a:r>
            <a:r>
              <a:rPr lang="en-US" sz="2400" dirty="0" smtClean="0">
                <a:solidFill>
                  <a:schemeClr val="accent1"/>
                </a:solidFill>
              </a:rPr>
              <a:t>Dcalo</a:t>
            </a:r>
            <a:r>
              <a:rPr lang="en-US" sz="2400" dirty="0" smtClean="0"/>
              <a:t> 6m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09800" y="3733800"/>
            <a:ext cx="4876800" cy="53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6781800" y="3733800"/>
            <a:ext cx="228600" cy="609600"/>
          </a:xfrm>
          <a:prstGeom prst="arc">
            <a:avLst>
              <a:gd name="adj1" fmla="val 16713530"/>
              <a:gd name="adj2" fmla="val 427657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5" idx="0"/>
          </p:cNvCxnSpPr>
          <p:nvPr/>
        </p:nvCxnSpPr>
        <p:spPr>
          <a:xfrm flipV="1">
            <a:off x="6896100" y="3755731"/>
            <a:ext cx="42572" cy="1178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5" idx="0"/>
          </p:cNvCxnSpPr>
          <p:nvPr/>
        </p:nvCxnSpPr>
        <p:spPr>
          <a:xfrm flipH="1" flipV="1">
            <a:off x="6938672" y="3755731"/>
            <a:ext cx="91896" cy="589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38672" y="4127458"/>
            <a:ext cx="35864" cy="1397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974536" y="4127458"/>
            <a:ext cx="112064" cy="1397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7086600" y="3813584"/>
            <a:ext cx="83820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Ɵ</a:t>
            </a:r>
            <a:r>
              <a:rPr lang="el-GR" sz="1400" dirty="0">
                <a:solidFill>
                  <a:srgbClr val="7030A0"/>
                </a:solidFill>
              </a:rPr>
              <a:t>γ</a:t>
            </a:r>
            <a:r>
              <a:rPr lang="el-GR" sz="1050" dirty="0">
                <a:solidFill>
                  <a:srgbClr val="7030A0"/>
                </a:solidFill>
              </a:rPr>
              <a:t> </a:t>
            </a:r>
            <a:r>
              <a:rPr lang="en-US" sz="1050" dirty="0" smtClean="0"/>
              <a:t>6.3 deg</a:t>
            </a:r>
            <a:endParaRPr lang="en-US" dirty="0"/>
          </a:p>
        </p:txBody>
      </p:sp>
      <p:sp>
        <p:nvSpPr>
          <p:cNvPr id="44" name="Arc 43"/>
          <p:cNvSpPr/>
          <p:nvPr/>
        </p:nvSpPr>
        <p:spPr>
          <a:xfrm>
            <a:off x="4343400" y="4241758"/>
            <a:ext cx="228600" cy="702990"/>
          </a:xfrm>
          <a:prstGeom prst="arc">
            <a:avLst>
              <a:gd name="adj1" fmla="val 16713530"/>
              <a:gd name="adj2" fmla="val 512427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endCxn id="44" idx="0"/>
          </p:cNvCxnSpPr>
          <p:nvPr/>
        </p:nvCxnSpPr>
        <p:spPr>
          <a:xfrm flipV="1">
            <a:off x="4475632" y="4274266"/>
            <a:ext cx="30076" cy="1072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4" idx="0"/>
          </p:cNvCxnSpPr>
          <p:nvPr/>
        </p:nvCxnSpPr>
        <p:spPr>
          <a:xfrm flipH="1" flipV="1">
            <a:off x="4505708" y="4274266"/>
            <a:ext cx="142492" cy="691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75632" y="4868548"/>
            <a:ext cx="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475632" y="4906648"/>
            <a:ext cx="96368" cy="381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188523" y="4496006"/>
            <a:ext cx="9193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Ɵe </a:t>
            </a:r>
            <a:r>
              <a:rPr lang="en-US" sz="1050" dirty="0" smtClean="0"/>
              <a:t>17.3 deg</a:t>
            </a:r>
            <a:endParaRPr lang="en-US" dirty="0"/>
          </a:p>
        </p:txBody>
      </p:sp>
      <p:cxnSp>
        <p:nvCxnSpPr>
          <p:cNvPr id="2055" name="Straight Connector 2054"/>
          <p:cNvCxnSpPr/>
          <p:nvPr/>
        </p:nvCxnSpPr>
        <p:spPr>
          <a:xfrm>
            <a:off x="2209800" y="4267200"/>
            <a:ext cx="556260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Straight Connector 2071"/>
          <p:cNvCxnSpPr/>
          <p:nvPr/>
        </p:nvCxnSpPr>
        <p:spPr>
          <a:xfrm flipH="1" flipV="1">
            <a:off x="2057400" y="3276600"/>
            <a:ext cx="152400" cy="9976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Straight Connector 2074"/>
          <p:cNvCxnSpPr/>
          <p:nvPr/>
        </p:nvCxnSpPr>
        <p:spPr>
          <a:xfrm flipH="1" flipV="1">
            <a:off x="2590800" y="3505200"/>
            <a:ext cx="76200" cy="6921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Arrow Connector 2076"/>
          <p:cNvCxnSpPr/>
          <p:nvPr/>
        </p:nvCxnSpPr>
        <p:spPr>
          <a:xfrm flipV="1">
            <a:off x="2362200" y="3581400"/>
            <a:ext cx="228600" cy="381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133600" y="3619500"/>
            <a:ext cx="228600" cy="381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295400" y="3619500"/>
            <a:ext cx="609600" cy="4693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Dmag</a:t>
            </a:r>
            <a:r>
              <a:rPr lang="en-US" sz="1200" dirty="0" smtClean="0"/>
              <a:t> </a:t>
            </a:r>
            <a:r>
              <a:rPr lang="en-US" sz="1050" dirty="0" smtClean="0"/>
              <a:t>1.6 m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828800" y="3657600"/>
            <a:ext cx="304800" cy="981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2095500" y="3200400"/>
            <a:ext cx="1204913" cy="1905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810000" y="3078619"/>
            <a:ext cx="152400" cy="9976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2362200" y="3124200"/>
            <a:ext cx="14478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31293" y="3003820"/>
            <a:ext cx="709613" cy="4693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Dcalo</a:t>
            </a:r>
          </a:p>
          <a:p>
            <a:r>
              <a:rPr lang="en-US" sz="1050" dirty="0" smtClean="0"/>
              <a:t>6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28601"/>
            <a:ext cx="4403521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WACS/PION #4D</a:t>
            </a:r>
          </a:p>
          <a:p>
            <a:r>
              <a:rPr lang="en-US" sz="1700" dirty="0"/>
              <a:t>Ɵ</a:t>
            </a:r>
            <a:r>
              <a:rPr lang="el-GR" sz="1700" dirty="0"/>
              <a:t>γ</a:t>
            </a:r>
            <a:r>
              <a:rPr lang="en-US" sz="1700" dirty="0" smtClean="0"/>
              <a:t>26.9 – Ɵe23.7 </a:t>
            </a:r>
            <a:r>
              <a:rPr lang="en-US" sz="1700" dirty="0"/>
              <a:t>–</a:t>
            </a:r>
            <a:r>
              <a:rPr lang="en-US" sz="1700" dirty="0" smtClean="0"/>
              <a:t> Dmag 1.4m </a:t>
            </a:r>
            <a:r>
              <a:rPr lang="en-US" sz="1700" dirty="0"/>
              <a:t>–</a:t>
            </a:r>
            <a:r>
              <a:rPr lang="en-US" sz="1700" dirty="0" smtClean="0"/>
              <a:t> Dcalo 3.5m</a:t>
            </a:r>
            <a:endParaRPr lang="en-US" sz="17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56083"/>
            <a:ext cx="0" cy="680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4434" y="304800"/>
            <a:ext cx="450401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WACS/PION #4C</a:t>
            </a:r>
          </a:p>
          <a:p>
            <a:r>
              <a:rPr lang="en-US" sz="1700" dirty="0"/>
              <a:t>Ɵ</a:t>
            </a:r>
            <a:r>
              <a:rPr lang="el-GR" sz="1700" dirty="0"/>
              <a:t>γ</a:t>
            </a:r>
            <a:r>
              <a:rPr lang="en-US" sz="1700" dirty="0" smtClean="0"/>
              <a:t>22.5 – Ɵe27.8 – Dmag 1.85m </a:t>
            </a:r>
            <a:r>
              <a:rPr lang="en-US" sz="1700" dirty="0"/>
              <a:t>–</a:t>
            </a:r>
            <a:r>
              <a:rPr lang="en-US" sz="1700" dirty="0" smtClean="0"/>
              <a:t> Dcalo 3m</a:t>
            </a:r>
            <a:endParaRPr lang="en-US" sz="1700" dirty="0"/>
          </a:p>
        </p:txBody>
      </p:sp>
      <p:pic>
        <p:nvPicPr>
          <p:cNvPr id="4098" name="Picture 2" descr="C:\Users\medeiros\Desktop\WORK\PRINT-SCREEN\22.5D-3M-1.85M-H27.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1098" r="30747" b="31562"/>
          <a:stretch/>
        </p:blipFill>
        <p:spPr bwMode="auto">
          <a:xfrm>
            <a:off x="58723" y="2209801"/>
            <a:ext cx="4479721" cy="37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deiros\Desktop\WORK\PRINT-SCREEN\26.9-3.5M-1.4M-H23.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1186" r="37843" b="40625"/>
          <a:stretch/>
        </p:blipFill>
        <p:spPr bwMode="auto">
          <a:xfrm>
            <a:off x="4630723" y="2209801"/>
            <a:ext cx="4420998" cy="37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8288" y="1676401"/>
            <a:ext cx="23622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Detector platform, rail and detector installed on SHMS right side.</a:t>
            </a:r>
            <a:endParaRPr lang="en-US" sz="17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71600" y="2514600"/>
            <a:ext cx="990600" cy="1564198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2362200" cy="106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 smtClean="0"/>
              <a:t>Detector platform removed, rail and detector relocated to SHMS left side.</a:t>
            </a:r>
            <a:endParaRPr lang="en-US" sz="17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15000" y="2819400"/>
            <a:ext cx="495300" cy="144780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5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SHMS Structure 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HB Magnet warmed up, disconnected from cryo and controls </a:t>
            </a:r>
            <a:r>
              <a:rPr lang="en-US" dirty="0" smtClean="0"/>
              <a:t>then removed </a:t>
            </a:r>
            <a:r>
              <a:rPr lang="en-US" dirty="0" smtClean="0"/>
              <a:t>from SHMS (2 weeks duration).</a:t>
            </a:r>
          </a:p>
          <a:p>
            <a:r>
              <a:rPr lang="en-US" dirty="0" smtClean="0"/>
              <a:t>Survey, then grind off HB Magnet mount pads.</a:t>
            </a:r>
          </a:p>
          <a:p>
            <a:r>
              <a:rPr lang="en-US" dirty="0"/>
              <a:t>P</a:t>
            </a:r>
            <a:r>
              <a:rPr lang="en-US" dirty="0" smtClean="0"/>
              <a:t>latform needs to be re-enforced around pivot area.</a:t>
            </a:r>
          </a:p>
          <a:p>
            <a:r>
              <a:rPr lang="en-US" dirty="0" smtClean="0"/>
              <a:t>Install new target deck section.</a:t>
            </a:r>
          </a:p>
          <a:p>
            <a:r>
              <a:rPr lang="en-US" dirty="0" smtClean="0"/>
              <a:t>Install NPS detector platform mounts and platform.</a:t>
            </a:r>
          </a:p>
          <a:p>
            <a:r>
              <a:rPr lang="en-US" dirty="0" smtClean="0"/>
              <a:t>NPS magnet and detector installed</a:t>
            </a:r>
            <a:r>
              <a:rPr lang="en-US" dirty="0" smtClean="0"/>
              <a:t>.</a:t>
            </a:r>
          </a:p>
          <a:p>
            <a:r>
              <a:rPr lang="en-US" dirty="0"/>
              <a:t>Eng/Design task includes, </a:t>
            </a:r>
            <a:r>
              <a:rPr lang="en-US" dirty="0" smtClean="0"/>
              <a:t>design, </a:t>
            </a:r>
            <a:r>
              <a:rPr lang="en-US" dirty="0"/>
              <a:t>Engineer analysis, drawings and initial fabrication estimates.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medeiros\Desktop\WORK\PROJECTS\HALL-C\NPS\PICS\screen shots\ScreenShot02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1" y="1066800"/>
            <a:ext cx="5181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1" y="35780"/>
            <a:ext cx="9067800" cy="1640619"/>
          </a:xfrm>
        </p:spPr>
        <p:txBody>
          <a:bodyPr>
            <a:normAutofit/>
          </a:bodyPr>
          <a:lstStyle/>
          <a:p>
            <a:r>
              <a:rPr lang="en-US" dirty="0" smtClean="0"/>
              <a:t>Sweeper supporting structure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59141" y="3505200"/>
            <a:ext cx="589059" cy="6096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5"/>
          <p:cNvSpPr>
            <a:spLocks noGrp="1"/>
          </p:cNvSpPr>
          <p:nvPr>
            <p:ph sz="half" idx="2"/>
          </p:nvPr>
        </p:nvSpPr>
        <p:spPr>
          <a:xfrm>
            <a:off x="0" y="1676400"/>
            <a:ext cx="4572000" cy="4876800"/>
          </a:xfrm>
        </p:spPr>
        <p:txBody>
          <a:bodyPr>
            <a:normAutofit/>
          </a:bodyPr>
          <a:lstStyle/>
          <a:p>
            <a:r>
              <a:rPr lang="en-US" sz="3000" dirty="0"/>
              <a:t>Sweeper support assy  </a:t>
            </a:r>
            <a:r>
              <a:rPr lang="en-US" sz="3000" dirty="0" smtClean="0"/>
              <a:t>   in </a:t>
            </a:r>
            <a:r>
              <a:rPr lang="en-US" sz="3000" dirty="0"/>
              <a:t>design </a:t>
            </a:r>
            <a:r>
              <a:rPr lang="en-US" sz="3000" dirty="0" smtClean="0"/>
              <a:t>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err="1"/>
              <a:t>Eng</a:t>
            </a:r>
            <a:r>
              <a:rPr lang="en-US" sz="1900" dirty="0"/>
              <a:t>/Design : </a:t>
            </a:r>
            <a:r>
              <a:rPr lang="en-US" sz="1900" dirty="0" smtClean="0"/>
              <a:t>7 </a:t>
            </a:r>
            <a:r>
              <a:rPr lang="en-US" sz="1900" dirty="0"/>
              <a:t>weeks </a:t>
            </a:r>
            <a:r>
              <a:rPr lang="en-US" sz="1900" dirty="0" smtClean="0"/>
              <a:t>(30</a:t>
            </a:r>
            <a:r>
              <a:rPr lang="en-US" sz="1900" dirty="0"/>
              <a:t>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err="1"/>
              <a:t>Procur</a:t>
            </a:r>
            <a:r>
              <a:rPr lang="en-US" sz="1900" dirty="0"/>
              <a:t>/Fab : </a:t>
            </a:r>
            <a:r>
              <a:rPr lang="en-US" sz="1900" dirty="0" smtClean="0"/>
              <a:t>7 weeks (0</a:t>
            </a:r>
            <a:r>
              <a:rPr lang="en-US" sz="1900" dirty="0"/>
              <a:t>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Installation: </a:t>
            </a:r>
            <a:r>
              <a:rPr lang="en-US" sz="1900" dirty="0" smtClean="0"/>
              <a:t>1 week </a:t>
            </a:r>
            <a:r>
              <a:rPr lang="en-US" sz="1900" dirty="0"/>
              <a:t>(0% completion)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000" dirty="0" smtClean="0"/>
              <a:t>Base/slide plate assy       in design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err="1" smtClean="0"/>
              <a:t>Eng</a:t>
            </a:r>
            <a:r>
              <a:rPr lang="en-US" sz="1900" dirty="0" smtClean="0"/>
              <a:t>/Design : 3 weeks (40%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err="1" smtClean="0"/>
              <a:t>Procur</a:t>
            </a:r>
            <a:r>
              <a:rPr lang="en-US" sz="1900" dirty="0" smtClean="0"/>
              <a:t>/Fab </a:t>
            </a:r>
            <a:r>
              <a:rPr lang="en-US" sz="1900" dirty="0"/>
              <a:t>: </a:t>
            </a:r>
            <a:r>
              <a:rPr lang="en-US" sz="1900" dirty="0" smtClean="0"/>
              <a:t>6 weeks (0</a:t>
            </a:r>
            <a:r>
              <a:rPr lang="en-US" sz="1900" dirty="0"/>
              <a:t>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Installation: 1 week (0% completion</a:t>
            </a:r>
            <a:r>
              <a:rPr lang="en-US" sz="2100" dirty="0"/>
              <a:t>)</a:t>
            </a:r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57600" y="4572000"/>
            <a:ext cx="609600" cy="2286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7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4191000"/>
            <a:ext cx="5334000" cy="24730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Target access platform section to be replaced with larger and heavier duty section.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Eng</a:t>
            </a:r>
            <a:r>
              <a:rPr lang="en-US" sz="1800" dirty="0"/>
              <a:t>/Design : </a:t>
            </a:r>
            <a:r>
              <a:rPr lang="en-US" sz="1800" dirty="0" smtClean="0"/>
              <a:t>3 </a:t>
            </a:r>
            <a:r>
              <a:rPr lang="en-US" sz="1800" dirty="0"/>
              <a:t>weeks (40%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Procur</a:t>
            </a:r>
            <a:r>
              <a:rPr lang="en-US" sz="1800" dirty="0"/>
              <a:t>/Fab : </a:t>
            </a:r>
            <a:r>
              <a:rPr lang="en-US" sz="1800" dirty="0" smtClean="0"/>
              <a:t>5 weeks (0</a:t>
            </a:r>
            <a:r>
              <a:rPr lang="en-US" sz="1800" dirty="0"/>
              <a:t>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Installation: 1 week (0% completion)</a:t>
            </a:r>
          </a:p>
          <a:p>
            <a:endParaRPr lang="en-US" sz="2000" dirty="0"/>
          </a:p>
        </p:txBody>
      </p:sp>
      <p:pic>
        <p:nvPicPr>
          <p:cNvPr id="10243" name="Picture 3" descr="C:\Users\medeiros\Desktop\WORK\PRINT-SCREEN\ScreenShot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r="17562"/>
          <a:stretch/>
        </p:blipFill>
        <p:spPr bwMode="auto">
          <a:xfrm>
            <a:off x="2514600" y="65904"/>
            <a:ext cx="6629400" cy="404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638800" y="3048000"/>
            <a:ext cx="838200" cy="12192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-76200" y="3195987"/>
            <a:ext cx="4343400" cy="36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Target access platform support needs to be replaced with larger and heavier duty section or reinforce existing.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Eng</a:t>
            </a:r>
            <a:r>
              <a:rPr lang="en-US" sz="1800" dirty="0"/>
              <a:t>/Design </a:t>
            </a:r>
            <a:r>
              <a:rPr lang="en-US" sz="1800" dirty="0" smtClean="0"/>
              <a:t>: 2 </a:t>
            </a:r>
            <a:r>
              <a:rPr lang="en-US" sz="1800" dirty="0"/>
              <a:t>weeks </a:t>
            </a:r>
            <a:r>
              <a:rPr lang="en-US" sz="1800" dirty="0" smtClean="0"/>
              <a:t>(40</a:t>
            </a:r>
            <a:r>
              <a:rPr lang="en-US" sz="1800" dirty="0"/>
              <a:t>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Procur</a:t>
            </a:r>
            <a:r>
              <a:rPr lang="en-US" sz="1800" dirty="0"/>
              <a:t>/Fab </a:t>
            </a:r>
            <a:r>
              <a:rPr lang="en-US" sz="1800" dirty="0" smtClean="0"/>
              <a:t>: 2 weeks (0</a:t>
            </a:r>
            <a:r>
              <a:rPr lang="en-US" sz="1800" dirty="0"/>
              <a:t>% completion)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Installation</a:t>
            </a:r>
            <a:r>
              <a:rPr lang="en-US" sz="1800" dirty="0"/>
              <a:t>: 1 week (0% completion)</a:t>
            </a:r>
          </a:p>
          <a:p>
            <a:endParaRPr lang="en-US" sz="2000" dirty="0" smtClean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1000" y="3195987"/>
            <a:ext cx="1600200" cy="2667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138"/>
            <a:ext cx="5486400" cy="13584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Pivot Area Reinforcement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21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9933</TotalTime>
  <Words>831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NPS Status</vt:lpstr>
      <vt:lpstr>NPS Layout configurations</vt:lpstr>
      <vt:lpstr>NPS Layout configurations modifications due to space restrictions</vt:lpstr>
      <vt:lpstr>NPS Layout configurations</vt:lpstr>
      <vt:lpstr>PowerPoint Presentation</vt:lpstr>
      <vt:lpstr>PowerPoint Presentation</vt:lpstr>
      <vt:lpstr>SHMS Structure Tasks</vt:lpstr>
      <vt:lpstr>Sweeper supporting structure </vt:lpstr>
      <vt:lpstr>Pivot Area Reinforcement</vt:lpstr>
      <vt:lpstr>Detector Support Structures</vt:lpstr>
      <vt:lpstr>Downstream Beam Line</vt:lpstr>
      <vt:lpstr>Outstanding tasks</vt:lpstr>
      <vt:lpstr>Conclusion</vt:lpstr>
      <vt:lpstr>Backup slides</vt:lpstr>
      <vt:lpstr>NPS Sweeper Magnet</vt:lpstr>
      <vt:lpstr>NPS Sweeper Magnet Status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NPS Status</dc:title>
  <dc:creator>lassiter</dc:creator>
  <cp:lastModifiedBy> MEDEIROS</cp:lastModifiedBy>
  <cp:revision>78</cp:revision>
  <cp:lastPrinted>2019-01-30T14:49:32Z</cp:lastPrinted>
  <dcterms:created xsi:type="dcterms:W3CDTF">2019-01-18T14:50:13Z</dcterms:created>
  <dcterms:modified xsi:type="dcterms:W3CDTF">2019-01-31T14:21:24Z</dcterms:modified>
</cp:coreProperties>
</file>