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457" r:id="rId3"/>
    <p:sldId id="458" r:id="rId4"/>
    <p:sldId id="459" r:id="rId5"/>
    <p:sldId id="460" r:id="rId6"/>
    <p:sldId id="257" r:id="rId7"/>
    <p:sldId id="258"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68E4A-571B-419D-9BF0-419EF970603F}" v="4468" dt="2021-01-22T19:53:15.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08" d="100"/>
          <a:sy n="108" d="100"/>
        </p:scale>
        <p:origin x="3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0072E-15D7-4466-8B95-AB59B244C124}" type="datetimeFigureOut">
              <a:rPr lang="en-US" smtClean="0"/>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B5A31-0229-4817-B76C-3E0BF3414E79}" type="slidenum">
              <a:rPr lang="en-US" smtClean="0"/>
              <a:t>‹#›</a:t>
            </a:fld>
            <a:endParaRPr lang="en-US"/>
          </a:p>
        </p:txBody>
      </p:sp>
    </p:spTree>
    <p:extLst>
      <p:ext uri="{BB962C8B-B14F-4D97-AF65-F5344CB8AC3E}">
        <p14:creationId xmlns:p14="http://schemas.microsoft.com/office/powerpoint/2010/main" val="333344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727075"/>
            <a:ext cx="6380163" cy="3589338"/>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247633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727075"/>
            <a:ext cx="6380163" cy="3589338"/>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68191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727075"/>
            <a:ext cx="6380163" cy="3589338"/>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278766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727075"/>
            <a:ext cx="6380163" cy="3589338"/>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354516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42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31"/>
            <a:ext cx="109728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609600" y="838204"/>
            <a:ext cx="10972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92580" name="Line 4"/>
          <p:cNvSpPr>
            <a:spLocks noChangeShapeType="1"/>
          </p:cNvSpPr>
          <p:nvPr userDrawn="1"/>
        </p:nvSpPr>
        <p:spPr bwMode="auto">
          <a:xfrm>
            <a:off x="0" y="685800"/>
            <a:ext cx="12192000" cy="0"/>
          </a:xfrm>
          <a:prstGeom prst="line">
            <a:avLst/>
          </a:prstGeom>
          <a:noFill/>
          <a:ln w="57150">
            <a:solidFill>
              <a:srgbClr val="00279F"/>
            </a:solidFill>
            <a:round/>
            <a:headEnd/>
            <a:tailEnd/>
          </a:ln>
          <a:effectLst/>
        </p:spPr>
        <p:txBody>
          <a:bodyPr wrap="none" anchor="ctr"/>
          <a:lstStyle/>
          <a:p>
            <a:pPr algn="ctr" eaLnBrk="0" hangingPunct="0">
              <a:defRPr/>
            </a:pPr>
            <a:endParaRPr lang="en-US" sz="1800" dirty="0"/>
          </a:p>
        </p:txBody>
      </p:sp>
      <p:sp>
        <p:nvSpPr>
          <p:cNvPr id="792582" name="Line 6"/>
          <p:cNvSpPr>
            <a:spLocks noChangeShapeType="1"/>
          </p:cNvSpPr>
          <p:nvPr userDrawn="1"/>
        </p:nvSpPr>
        <p:spPr bwMode="auto">
          <a:xfrm>
            <a:off x="21" y="6500813"/>
            <a:ext cx="12187767" cy="0"/>
          </a:xfrm>
          <a:prstGeom prst="line">
            <a:avLst/>
          </a:prstGeom>
          <a:noFill/>
          <a:ln w="92075">
            <a:solidFill>
              <a:srgbClr val="00279F"/>
            </a:solidFill>
            <a:round/>
            <a:headEnd/>
            <a:tailEnd/>
          </a:ln>
          <a:effectLst/>
        </p:spPr>
        <p:txBody>
          <a:bodyPr wrap="none" anchor="ctr"/>
          <a:lstStyle/>
          <a:p>
            <a:pPr algn="ctr" eaLnBrk="0" hangingPunct="0">
              <a:defRPr/>
            </a:pPr>
            <a:endParaRPr lang="en-US" sz="1800" dirty="0"/>
          </a:p>
        </p:txBody>
      </p:sp>
      <p:sp>
        <p:nvSpPr>
          <p:cNvPr id="792584" name="Rectangle 8"/>
          <p:cNvSpPr>
            <a:spLocks noChangeArrowheads="1"/>
          </p:cNvSpPr>
          <p:nvPr userDrawn="1"/>
        </p:nvSpPr>
        <p:spPr bwMode="auto">
          <a:xfrm>
            <a:off x="4216421" y="6426200"/>
            <a:ext cx="4637617" cy="147638"/>
          </a:xfrm>
          <a:prstGeom prst="rect">
            <a:avLst/>
          </a:prstGeom>
          <a:solidFill>
            <a:schemeClr val="bg1"/>
          </a:solidFill>
          <a:ln w="9525">
            <a:noFill/>
            <a:miter lim="800000"/>
            <a:headEnd/>
            <a:tailEnd/>
          </a:ln>
        </p:spPr>
        <p:txBody>
          <a:bodyPr lIns="0" tIns="0" rIns="0" bIns="0">
            <a:spAutoFit/>
          </a:bodyPr>
          <a:lstStyle/>
          <a:p>
            <a:pPr eaLnBrk="0" hangingPunct="0">
              <a:lnSpc>
                <a:spcPct val="80000"/>
              </a:lnSpc>
              <a:defRPr/>
            </a:pPr>
            <a:r>
              <a:rPr lang="en-US" sz="1200" dirty="0">
                <a:solidFill>
                  <a:srgbClr val="339966"/>
                </a:solidFill>
                <a:latin typeface="Arial" pitchFamily="34" charset="0"/>
                <a:cs typeface="Arial" pitchFamily="34" charset="0"/>
              </a:rPr>
              <a:t> Thomas Jefferson National Accelerator Facility</a:t>
            </a:r>
          </a:p>
        </p:txBody>
      </p:sp>
      <p:pic>
        <p:nvPicPr>
          <p:cNvPr id="3079" name="Picture 9"/>
          <p:cNvPicPr>
            <a:picLocks noChangeAspect="1" noChangeArrowheads="1"/>
          </p:cNvPicPr>
          <p:nvPr userDrawn="1"/>
        </p:nvPicPr>
        <p:blipFill>
          <a:blip r:embed="rId3" cstate="print"/>
          <a:srcRect/>
          <a:stretch>
            <a:fillRect/>
          </a:stretch>
        </p:blipFill>
        <p:spPr bwMode="auto">
          <a:xfrm>
            <a:off x="9785352" y="6250019"/>
            <a:ext cx="2150533" cy="536575"/>
          </a:xfrm>
          <a:prstGeom prst="rect">
            <a:avLst/>
          </a:prstGeom>
          <a:noFill/>
          <a:ln w="9525">
            <a:noFill/>
            <a:miter lim="800000"/>
            <a:headEnd/>
            <a:tailEnd/>
          </a:ln>
        </p:spPr>
      </p:pic>
      <p:sp>
        <p:nvSpPr>
          <p:cNvPr id="792587" name="Rectangle 11"/>
          <p:cNvSpPr>
            <a:spLocks noChangeArrowheads="1"/>
          </p:cNvSpPr>
          <p:nvPr userDrawn="1"/>
        </p:nvSpPr>
        <p:spPr bwMode="auto">
          <a:xfrm>
            <a:off x="3700026" y="6564963"/>
            <a:ext cx="5282047" cy="147733"/>
          </a:xfrm>
          <a:prstGeom prst="rect">
            <a:avLst/>
          </a:prstGeom>
          <a:solidFill>
            <a:schemeClr val="bg1"/>
          </a:solidFill>
          <a:ln w="9525">
            <a:noFill/>
            <a:miter lim="800000"/>
            <a:headEnd/>
            <a:tailEnd/>
          </a:ln>
        </p:spPr>
        <p:txBody>
          <a:bodyPr wrap="square" lIns="0" tIns="0" rIns="0" bIns="0">
            <a:spAutoFit/>
          </a:bodyPr>
          <a:lstStyle/>
          <a:p>
            <a:pPr algn="ctr" eaLnBrk="0" hangingPunct="0">
              <a:lnSpc>
                <a:spcPct val="80000"/>
              </a:lnSpc>
              <a:defRPr/>
            </a:pPr>
            <a:r>
              <a:rPr lang="en-US" sz="1200" b="1" i="1" dirty="0">
                <a:latin typeface="+mn-lt"/>
                <a:cs typeface="Times New Roman" pitchFamily="18" charset="0"/>
              </a:rPr>
              <a:t>NPS Collaboration – 2021 February</a:t>
            </a:r>
            <a:endParaRPr lang="en-US" sz="1200" b="1" i="1" dirty="0">
              <a:latin typeface="+mn-lt"/>
            </a:endParaRPr>
          </a:p>
        </p:txBody>
      </p:sp>
      <p:pic>
        <p:nvPicPr>
          <p:cNvPr id="3081" name="Picture 12" descr="NP-logo-Nl copy"/>
          <p:cNvPicPr>
            <a:picLocks noChangeAspect="1" noChangeArrowheads="1"/>
          </p:cNvPicPr>
          <p:nvPr userDrawn="1"/>
        </p:nvPicPr>
        <p:blipFill>
          <a:blip r:embed="rId4" cstate="print"/>
          <a:srcRect/>
          <a:stretch>
            <a:fillRect/>
          </a:stretch>
        </p:blipFill>
        <p:spPr bwMode="auto">
          <a:xfrm>
            <a:off x="304800" y="6172200"/>
            <a:ext cx="1625600" cy="636588"/>
          </a:xfrm>
          <a:prstGeom prst="rect">
            <a:avLst/>
          </a:prstGeom>
          <a:noFill/>
          <a:ln w="9525">
            <a:noFill/>
            <a:miter lim="800000"/>
            <a:headEnd/>
            <a:tailEnd/>
          </a:ln>
        </p:spPr>
      </p:pic>
      <p:pic>
        <p:nvPicPr>
          <p:cNvPr id="3082" name="Picture 13"/>
          <p:cNvPicPr>
            <a:picLocks noChangeAspect="1" noChangeArrowheads="1"/>
          </p:cNvPicPr>
          <p:nvPr userDrawn="1"/>
        </p:nvPicPr>
        <p:blipFill>
          <a:blip r:embed="rId5" cstate="print"/>
          <a:srcRect/>
          <a:stretch>
            <a:fillRect/>
          </a:stretch>
        </p:blipFill>
        <p:spPr bwMode="auto">
          <a:xfrm>
            <a:off x="2152652" y="6205538"/>
            <a:ext cx="1301749" cy="652462"/>
          </a:xfrm>
          <a:prstGeom prst="rect">
            <a:avLst/>
          </a:prstGeom>
          <a:noFill/>
          <a:ln w="9525">
            <a:noFill/>
            <a:miter lim="800000"/>
            <a:headEnd/>
            <a:tailEnd/>
          </a:ln>
        </p:spPr>
      </p:pic>
      <p:sp>
        <p:nvSpPr>
          <p:cNvPr id="13" name="Rectangle 10"/>
          <p:cNvSpPr>
            <a:spLocks noChangeArrowheads="1"/>
          </p:cNvSpPr>
          <p:nvPr userDrawn="1"/>
        </p:nvSpPr>
        <p:spPr bwMode="auto">
          <a:xfrm>
            <a:off x="8980053" y="6611779"/>
            <a:ext cx="707245" cy="261610"/>
          </a:xfrm>
          <a:prstGeom prst="rect">
            <a:avLst/>
          </a:prstGeom>
          <a:noFill/>
          <a:ln w="9525">
            <a:noFill/>
            <a:miter lim="800000"/>
            <a:headEnd/>
            <a:tailEnd/>
          </a:ln>
          <a:effectLst/>
        </p:spPr>
        <p:txBody>
          <a:bodyPr wrap="none">
            <a:spAutoFit/>
          </a:bodyPr>
          <a:lstStyle/>
          <a:p>
            <a:pPr algn="ctr" eaLnBrk="0" hangingPunct="0">
              <a:defRPr/>
            </a:pPr>
            <a:r>
              <a:rPr lang="en-US" altLang="en-US" sz="1100" dirty="0">
                <a:solidFill>
                  <a:schemeClr val="tx2"/>
                </a:solidFill>
                <a:latin typeface="+mn-lt"/>
              </a:rPr>
              <a:t>Page</a:t>
            </a:r>
            <a:r>
              <a:rPr lang="en-US" altLang="en-US" sz="1000" dirty="0">
                <a:solidFill>
                  <a:schemeClr val="tx2"/>
                </a:solidFill>
                <a:latin typeface="+mn-lt"/>
              </a:rPr>
              <a:t> </a:t>
            </a:r>
            <a:fld id="{983D5F7C-045C-4AB9-A599-F0C7B394096A}" type="slidenum">
              <a:rPr lang="en-US" altLang="en-US" sz="1000">
                <a:solidFill>
                  <a:schemeClr val="tx2"/>
                </a:solidFill>
                <a:latin typeface="+mn-lt"/>
              </a:rPr>
              <a:pPr algn="ctr" eaLnBrk="0" hangingPunct="0">
                <a:defRPr/>
              </a:pPr>
              <a:t>‹#›</a:t>
            </a:fld>
            <a:endParaRPr lang="en-US" sz="1000" dirty="0">
              <a:solidFill>
                <a:schemeClr val="tx2"/>
              </a:solidFill>
              <a:latin typeface="+mn-lt"/>
            </a:endParaRPr>
          </a:p>
        </p:txBody>
      </p:sp>
    </p:spTree>
    <p:extLst>
      <p:ext uri="{BB962C8B-B14F-4D97-AF65-F5344CB8AC3E}">
        <p14:creationId xmlns:p14="http://schemas.microsoft.com/office/powerpoint/2010/main" val="1779033059"/>
      </p:ext>
    </p:extLst>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228600" indent="-228600" algn="l" rtl="0" eaLnBrk="0" fontAlgn="base" hangingPunct="0">
        <a:spcBef>
          <a:spcPct val="20000"/>
        </a:spcBef>
        <a:spcAft>
          <a:spcPct val="0"/>
        </a:spcAft>
        <a:buChar char="•"/>
        <a:defRPr sz="28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rgbClr val="002060"/>
          </a:solidFill>
          <a:latin typeface="+mn-lt"/>
        </a:defRPr>
      </a:lvl2pPr>
      <a:lvl3pPr marL="919163" indent="-228600" algn="l" rtl="0" eaLnBrk="0" fontAlgn="base" hangingPunct="0">
        <a:spcBef>
          <a:spcPct val="20000"/>
        </a:spcBef>
        <a:spcAft>
          <a:spcPct val="0"/>
        </a:spcAft>
        <a:buChar char="•"/>
        <a:defRPr sz="2000" b="1">
          <a:solidFill>
            <a:srgbClr val="008000"/>
          </a:solidFill>
          <a:latin typeface="+mn-lt"/>
        </a:defRPr>
      </a:lvl3pPr>
      <a:lvl4pPr marL="1262063" indent="-228600" algn="l" rtl="0" eaLnBrk="0" fontAlgn="base" hangingPunct="0">
        <a:spcBef>
          <a:spcPct val="20000"/>
        </a:spcBef>
        <a:spcAft>
          <a:spcPct val="0"/>
        </a:spcAft>
        <a:buChar char="–"/>
        <a:defRPr sz="2000" b="1">
          <a:solidFill>
            <a:srgbClr val="632B8D"/>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idx="4294967295"/>
          </p:nvPr>
        </p:nvSpPr>
        <p:spPr>
          <a:xfrm>
            <a:off x="1524000" y="1312863"/>
            <a:ext cx="9144000" cy="1098550"/>
          </a:xfrm>
        </p:spPr>
        <p:txBody>
          <a:bodyPr/>
          <a:lstStyle/>
          <a:p>
            <a:pPr eaLnBrk="1" hangingPunct="1">
              <a:spcBef>
                <a:spcPts val="2400"/>
              </a:spcBef>
              <a:spcAft>
                <a:spcPts val="1800"/>
              </a:spcAft>
            </a:pPr>
            <a:r>
              <a:rPr lang="en-US" sz="3600" dirty="0">
                <a:cs typeface="Times New Roman" pitchFamily="18" charset="0"/>
              </a:rPr>
              <a:t>Experimental Nuclear Physics Division</a:t>
            </a:r>
            <a:br>
              <a:rPr lang="en-US" sz="3600" dirty="0">
                <a:cs typeface="Times New Roman" pitchFamily="18" charset="0"/>
              </a:rPr>
            </a:br>
            <a:endParaRPr lang="en-US" sz="3600" dirty="0"/>
          </a:p>
        </p:txBody>
      </p:sp>
      <p:sp>
        <p:nvSpPr>
          <p:cNvPr id="53251" name="Rectangle 3"/>
          <p:cNvSpPr>
            <a:spLocks noGrp="1" noChangeArrowheads="1"/>
          </p:cNvSpPr>
          <p:nvPr>
            <p:ph type="subTitle" idx="4294967295"/>
          </p:nvPr>
        </p:nvSpPr>
        <p:spPr>
          <a:xfrm>
            <a:off x="2700338" y="3172422"/>
            <a:ext cx="6791325" cy="776288"/>
          </a:xfrm>
        </p:spPr>
        <p:txBody>
          <a:bodyPr/>
          <a:lstStyle/>
          <a:p>
            <a:pPr marL="0" indent="0" algn="ctr" eaLnBrk="1" hangingPunct="1">
              <a:lnSpc>
                <a:spcPct val="90000"/>
              </a:lnSpc>
              <a:buNone/>
            </a:pPr>
            <a:r>
              <a:rPr lang="en-US" sz="3000" dirty="0">
                <a:solidFill>
                  <a:srgbClr val="CC0099"/>
                </a:solidFill>
                <a:cs typeface="Times New Roman" pitchFamily="18" charset="0"/>
              </a:rPr>
              <a:t>Fast Electronics &amp; Data Acquisition</a:t>
            </a:r>
          </a:p>
          <a:p>
            <a:pPr marL="0" indent="0" algn="ctr" eaLnBrk="1" hangingPunct="1">
              <a:lnSpc>
                <a:spcPct val="90000"/>
              </a:lnSpc>
              <a:buNone/>
            </a:pPr>
            <a:r>
              <a:rPr lang="en-US" sz="3000" dirty="0">
                <a:solidFill>
                  <a:srgbClr val="CC0099"/>
                </a:solidFill>
                <a:cs typeface="Times New Roman" pitchFamily="18" charset="0"/>
              </a:rPr>
              <a:t>‘FEDAQ’</a:t>
            </a:r>
          </a:p>
          <a:p>
            <a:pPr marL="0" indent="0" algn="ctr" eaLnBrk="1" hangingPunct="1">
              <a:lnSpc>
                <a:spcPct val="90000"/>
              </a:lnSpc>
              <a:buNone/>
            </a:pPr>
            <a:endParaRPr lang="en-US" sz="3000" dirty="0">
              <a:solidFill>
                <a:srgbClr val="CC0099"/>
              </a:solidFill>
              <a:cs typeface="Times New Roman" pitchFamily="18" charset="0"/>
            </a:endParaRPr>
          </a:p>
          <a:p>
            <a:pPr marL="0" indent="0" algn="ctr" eaLnBrk="1" hangingPunct="1">
              <a:lnSpc>
                <a:spcPct val="90000"/>
              </a:lnSpc>
              <a:buNone/>
            </a:pPr>
            <a:endParaRPr lang="en-US" sz="3000" dirty="0">
              <a:solidFill>
                <a:srgbClr val="CC0099"/>
              </a:solidFill>
              <a:cs typeface="Times New Roman" pitchFamily="18" charset="0"/>
            </a:endParaRPr>
          </a:p>
          <a:p>
            <a:pPr marL="0" indent="0" algn="ctr" eaLnBrk="1" hangingPunct="1">
              <a:lnSpc>
                <a:spcPct val="90000"/>
              </a:lnSpc>
              <a:buNone/>
            </a:pPr>
            <a:endParaRPr lang="en-US" sz="3000" dirty="0">
              <a:solidFill>
                <a:srgbClr val="CC0099"/>
              </a:solidFill>
              <a:cs typeface="Times New Roman" pitchFamily="18" charset="0"/>
            </a:endParaRPr>
          </a:p>
          <a:p>
            <a:pPr marL="0" indent="0" eaLnBrk="1" hangingPunct="1">
              <a:lnSpc>
                <a:spcPct val="90000"/>
              </a:lnSpc>
              <a:buNone/>
            </a:pPr>
            <a:endParaRPr lang="en-US" sz="2400" dirty="0">
              <a:solidFill>
                <a:srgbClr val="CC0099"/>
              </a:solidFill>
              <a:cs typeface="Times New Roman" pitchFamily="18" charset="0"/>
            </a:endParaRPr>
          </a:p>
        </p:txBody>
      </p:sp>
    </p:spTree>
    <p:extLst>
      <p:ext uri="{BB962C8B-B14F-4D97-AF65-F5344CB8AC3E}">
        <p14:creationId xmlns:p14="http://schemas.microsoft.com/office/powerpoint/2010/main" val="297769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695028-8231-4C3F-9512-FA3859EC8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264" y="0"/>
            <a:ext cx="9216736" cy="6858000"/>
          </a:xfrm>
          <a:prstGeom prst="rect">
            <a:avLst/>
          </a:prstGeom>
        </p:spPr>
      </p:pic>
      <p:sp>
        <p:nvSpPr>
          <p:cNvPr id="4" name="Cloud 3">
            <a:extLst>
              <a:ext uri="{FF2B5EF4-FFF2-40B4-BE49-F238E27FC236}">
                <a16:creationId xmlns:a16="http://schemas.microsoft.com/office/drawing/2014/main" id="{76D024D6-EE2A-4ECE-9335-82965E1B291B}"/>
              </a:ext>
            </a:extLst>
          </p:cNvPr>
          <p:cNvSpPr/>
          <p:nvPr/>
        </p:nvSpPr>
        <p:spPr bwMode="auto">
          <a:xfrm>
            <a:off x="7315200" y="4686300"/>
            <a:ext cx="3352800" cy="1620982"/>
          </a:xfrm>
          <a:prstGeom prst="cloud">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F869C222-11E0-4897-B3AE-7A45B8973556}"/>
              </a:ext>
            </a:extLst>
          </p:cNvPr>
          <p:cNvSpPr/>
          <p:nvPr/>
        </p:nvSpPr>
        <p:spPr bwMode="auto">
          <a:xfrm>
            <a:off x="0" y="6037118"/>
            <a:ext cx="1745673" cy="8208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79A39EDA-63A1-4BD4-816C-C9DE93C2FB59}"/>
              </a:ext>
            </a:extLst>
          </p:cNvPr>
          <p:cNvSpPr/>
          <p:nvPr/>
        </p:nvSpPr>
        <p:spPr bwMode="auto">
          <a:xfrm>
            <a:off x="10446327" y="6049356"/>
            <a:ext cx="1745673" cy="8208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3881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A56C3-5A42-47D3-AC9D-764AF31DB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384" y="0"/>
            <a:ext cx="9095232" cy="6207252"/>
          </a:xfrm>
          <a:prstGeom prst="rect">
            <a:avLst/>
          </a:prstGeom>
        </p:spPr>
      </p:pic>
      <p:sp>
        <p:nvSpPr>
          <p:cNvPr id="5" name="TextBox 4">
            <a:extLst>
              <a:ext uri="{FF2B5EF4-FFF2-40B4-BE49-F238E27FC236}">
                <a16:creationId xmlns:a16="http://schemas.microsoft.com/office/drawing/2014/main" id="{965DE604-6BC4-42F1-894C-42EF8DD42CE0}"/>
              </a:ext>
            </a:extLst>
          </p:cNvPr>
          <p:cNvSpPr txBox="1"/>
          <p:nvPr/>
        </p:nvSpPr>
        <p:spPr>
          <a:xfrm>
            <a:off x="9988731" y="2429693"/>
            <a:ext cx="2133918" cy="3539430"/>
          </a:xfrm>
          <a:prstGeom prst="rect">
            <a:avLst/>
          </a:prstGeom>
          <a:solidFill>
            <a:srgbClr val="92D050"/>
          </a:solidFill>
          <a:ln>
            <a:solidFill>
              <a:srgbClr val="FFC000"/>
            </a:solidFill>
          </a:ln>
        </p:spPr>
        <p:txBody>
          <a:bodyPr wrap="none" rtlCol="0">
            <a:spAutoFit/>
          </a:bodyPr>
          <a:lstStyle/>
          <a:p>
            <a:r>
              <a:rPr lang="en-US" sz="1400" dirty="0"/>
              <a:t>Use VTP rather than</a:t>
            </a:r>
          </a:p>
          <a:p>
            <a:r>
              <a:rPr lang="en-US" sz="1400" dirty="0"/>
              <a:t>CTP</a:t>
            </a:r>
          </a:p>
          <a:p>
            <a:endParaRPr lang="en-US" sz="1400" dirty="0"/>
          </a:p>
          <a:p>
            <a:r>
              <a:rPr lang="en-US" sz="1400" dirty="0"/>
              <a:t>VTP replaces SSP</a:t>
            </a:r>
          </a:p>
          <a:p>
            <a:endParaRPr lang="en-US" sz="1400" dirty="0"/>
          </a:p>
          <a:p>
            <a:r>
              <a:rPr lang="en-US" sz="1400" dirty="0"/>
              <a:t>Flash-250Msps modules</a:t>
            </a:r>
          </a:p>
          <a:p>
            <a:r>
              <a:rPr lang="en-US" sz="1400" dirty="0"/>
              <a:t>need to be secured</a:t>
            </a:r>
          </a:p>
          <a:p>
            <a:r>
              <a:rPr lang="en-US" sz="1400" dirty="0"/>
              <a:t>with NPS group by</a:t>
            </a:r>
          </a:p>
          <a:p>
            <a:r>
              <a:rPr lang="en-US" sz="1400" dirty="0"/>
              <a:t>FY22 start.</a:t>
            </a:r>
          </a:p>
          <a:p>
            <a:endParaRPr lang="en-US" sz="1400" dirty="0"/>
          </a:p>
          <a:p>
            <a:r>
              <a:rPr lang="en-US" sz="1400" dirty="0"/>
              <a:t>Modules accounted:</a:t>
            </a:r>
          </a:p>
          <a:p>
            <a:r>
              <a:rPr lang="en-US" sz="1400" dirty="0"/>
              <a:t>Trigger Interface –TI</a:t>
            </a:r>
          </a:p>
          <a:p>
            <a:r>
              <a:rPr lang="en-US" sz="1400" dirty="0"/>
              <a:t>Signal Distribution –SD</a:t>
            </a:r>
          </a:p>
          <a:p>
            <a:endParaRPr lang="en-US" sz="1400" dirty="0"/>
          </a:p>
          <a:p>
            <a:r>
              <a:rPr lang="en-US" sz="1400" dirty="0"/>
              <a:t>VXS crates – On site</a:t>
            </a:r>
          </a:p>
          <a:p>
            <a:endParaRPr lang="en-US" sz="1400" dirty="0"/>
          </a:p>
        </p:txBody>
      </p:sp>
    </p:spTree>
    <p:extLst>
      <p:ext uri="{BB962C8B-B14F-4D97-AF65-F5344CB8AC3E}">
        <p14:creationId xmlns:p14="http://schemas.microsoft.com/office/powerpoint/2010/main" val="28285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EEEBF-85F5-455F-A546-33038BAD8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76" y="-1"/>
            <a:ext cx="9044940" cy="6139543"/>
          </a:xfrm>
          <a:prstGeom prst="rect">
            <a:avLst/>
          </a:prstGeom>
        </p:spPr>
      </p:pic>
      <p:sp>
        <p:nvSpPr>
          <p:cNvPr id="5" name="TextBox 4">
            <a:extLst>
              <a:ext uri="{FF2B5EF4-FFF2-40B4-BE49-F238E27FC236}">
                <a16:creationId xmlns:a16="http://schemas.microsoft.com/office/drawing/2014/main" id="{965DE604-6BC4-42F1-894C-42EF8DD42CE0}"/>
              </a:ext>
            </a:extLst>
          </p:cNvPr>
          <p:cNvSpPr txBox="1"/>
          <p:nvPr/>
        </p:nvSpPr>
        <p:spPr>
          <a:xfrm>
            <a:off x="197576" y="3768435"/>
            <a:ext cx="1984839" cy="253916"/>
          </a:xfrm>
          <a:prstGeom prst="rect">
            <a:avLst/>
          </a:prstGeom>
          <a:solidFill>
            <a:srgbClr val="92D050"/>
          </a:solidFill>
          <a:ln>
            <a:solidFill>
              <a:srgbClr val="FFC000"/>
            </a:solidFill>
          </a:ln>
        </p:spPr>
        <p:txBody>
          <a:bodyPr wrap="none" rtlCol="0">
            <a:spAutoFit/>
          </a:bodyPr>
          <a:lstStyle/>
          <a:p>
            <a:r>
              <a:rPr lang="en-US" sz="1050" dirty="0"/>
              <a:t>256 ADC Channels/VXS crate</a:t>
            </a:r>
          </a:p>
        </p:txBody>
      </p:sp>
      <p:sp>
        <p:nvSpPr>
          <p:cNvPr id="7" name="TextBox 6">
            <a:extLst>
              <a:ext uri="{FF2B5EF4-FFF2-40B4-BE49-F238E27FC236}">
                <a16:creationId xmlns:a16="http://schemas.microsoft.com/office/drawing/2014/main" id="{84CD6FA7-3E17-4787-9AA2-A17C83405906}"/>
              </a:ext>
            </a:extLst>
          </p:cNvPr>
          <p:cNvSpPr txBox="1"/>
          <p:nvPr/>
        </p:nvSpPr>
        <p:spPr>
          <a:xfrm>
            <a:off x="197576" y="4243527"/>
            <a:ext cx="9109351" cy="1754326"/>
          </a:xfrm>
          <a:prstGeom prst="rect">
            <a:avLst/>
          </a:prstGeom>
          <a:solidFill>
            <a:schemeClr val="accent5"/>
          </a:solidFill>
        </p:spPr>
        <p:txBody>
          <a:bodyPr wrap="square" rtlCol="0">
            <a:spAutoFit/>
          </a:bodyPr>
          <a:lstStyle/>
          <a:p>
            <a:pPr marL="285750" indent="-285750">
              <a:buFont typeface="Arial" panose="020B0604020202020204" pitchFamily="34" charset="0"/>
              <a:buChar char="•"/>
            </a:pPr>
            <a:r>
              <a:rPr lang="en-US" dirty="0"/>
              <a:t>ADC buffer is 8uS</a:t>
            </a:r>
          </a:p>
          <a:p>
            <a:pPr marL="285750" indent="-285750">
              <a:buFont typeface="Arial" panose="020B0604020202020204" pitchFamily="34" charset="0"/>
              <a:buChar char="•"/>
            </a:pPr>
            <a:r>
              <a:rPr lang="en-US" dirty="0"/>
              <a:t>FADC250 “Mode10” algorithm needs testing – H. Dong, E. Jastrzembski</a:t>
            </a:r>
          </a:p>
          <a:p>
            <a:pPr marL="285750" indent="-285750">
              <a:buFont typeface="Arial" panose="020B0604020202020204" pitchFamily="34" charset="0"/>
              <a:buChar char="•"/>
            </a:pPr>
            <a:r>
              <a:rPr lang="en-US" dirty="0"/>
              <a:t>Firmware for handling Channel Mask to inhibit channels from readout [“</a:t>
            </a:r>
            <a:r>
              <a:rPr lang="en-US" dirty="0" err="1"/>
              <a:t>Sparsify</a:t>
            </a:r>
            <a:r>
              <a:rPr lang="en-US" dirty="0"/>
              <a:t>”]</a:t>
            </a:r>
          </a:p>
          <a:p>
            <a:r>
              <a:rPr lang="en-US" dirty="0"/>
              <a:t>     NOT started, but method </a:t>
            </a:r>
            <a:r>
              <a:rPr lang="en-US"/>
              <a:t>is understood.</a:t>
            </a:r>
          </a:p>
          <a:p>
            <a:endParaRPr lang="en-US" dirty="0"/>
          </a:p>
          <a:p>
            <a:endParaRPr lang="en-US" dirty="0"/>
          </a:p>
        </p:txBody>
      </p:sp>
      <p:sp>
        <p:nvSpPr>
          <p:cNvPr id="8" name="Rectangle 7">
            <a:extLst>
              <a:ext uri="{FF2B5EF4-FFF2-40B4-BE49-F238E27FC236}">
                <a16:creationId xmlns:a16="http://schemas.microsoft.com/office/drawing/2014/main" id="{AB2652FF-7F8B-4A69-BE9B-C0E1025A1D12}"/>
              </a:ext>
            </a:extLst>
          </p:cNvPr>
          <p:cNvSpPr/>
          <p:nvPr/>
        </p:nvSpPr>
        <p:spPr bwMode="auto">
          <a:xfrm>
            <a:off x="8300621" y="3089565"/>
            <a:ext cx="1198486" cy="9327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6228E6ED-0C69-4FDA-964B-A6020D0428EF}"/>
              </a:ext>
            </a:extLst>
          </p:cNvPr>
          <p:cNvSpPr/>
          <p:nvPr/>
        </p:nvSpPr>
        <p:spPr bwMode="auto">
          <a:xfrm>
            <a:off x="8629095" y="1606858"/>
            <a:ext cx="514905" cy="3373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p:txBody>
      </p:sp>
      <p:sp>
        <p:nvSpPr>
          <p:cNvPr id="10" name="TextBox 9">
            <a:extLst>
              <a:ext uri="{FF2B5EF4-FFF2-40B4-BE49-F238E27FC236}">
                <a16:creationId xmlns:a16="http://schemas.microsoft.com/office/drawing/2014/main" id="{051DE5CC-26C3-4426-BC1D-5E6A0071181B}"/>
              </a:ext>
            </a:extLst>
          </p:cNvPr>
          <p:cNvSpPr txBox="1"/>
          <p:nvPr/>
        </p:nvSpPr>
        <p:spPr>
          <a:xfrm>
            <a:off x="9055223" y="1406283"/>
            <a:ext cx="2432076" cy="276999"/>
          </a:xfrm>
          <a:prstGeom prst="rect">
            <a:avLst/>
          </a:prstGeom>
          <a:solidFill>
            <a:schemeClr val="accent5"/>
          </a:solidFill>
          <a:ln>
            <a:solidFill>
              <a:schemeClr val="tx1"/>
            </a:solidFill>
          </a:ln>
        </p:spPr>
        <p:txBody>
          <a:bodyPr wrap="none" rtlCol="0">
            <a:spAutoFit/>
          </a:bodyPr>
          <a:lstStyle/>
          <a:p>
            <a:r>
              <a:rPr lang="en-US" sz="1200" dirty="0"/>
              <a:t>TO VXS Trigger Processor [VTP]</a:t>
            </a:r>
          </a:p>
        </p:txBody>
      </p:sp>
      <p:sp>
        <p:nvSpPr>
          <p:cNvPr id="11" name="TextBox 10">
            <a:extLst>
              <a:ext uri="{FF2B5EF4-FFF2-40B4-BE49-F238E27FC236}">
                <a16:creationId xmlns:a16="http://schemas.microsoft.com/office/drawing/2014/main" id="{C4AD8564-DEF0-433C-94CD-E77E6C798D0A}"/>
              </a:ext>
            </a:extLst>
          </p:cNvPr>
          <p:cNvSpPr txBox="1"/>
          <p:nvPr/>
        </p:nvSpPr>
        <p:spPr>
          <a:xfrm>
            <a:off x="9144000" y="2366972"/>
            <a:ext cx="1929182" cy="46166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ln>
            <a:solidFill>
              <a:schemeClr val="tx1"/>
            </a:solidFill>
          </a:ln>
        </p:spPr>
        <p:txBody>
          <a:bodyPr wrap="none" rtlCol="0">
            <a:spAutoFit/>
          </a:bodyPr>
          <a:lstStyle/>
          <a:p>
            <a:r>
              <a:rPr lang="en-US" sz="1200" b="1" dirty="0"/>
              <a:t>Propose to use VTP for </a:t>
            </a:r>
          </a:p>
          <a:p>
            <a:r>
              <a:rPr lang="en-US" sz="1200" b="1" dirty="0"/>
              <a:t>Readout for NPS</a:t>
            </a:r>
          </a:p>
        </p:txBody>
      </p:sp>
      <p:sp>
        <p:nvSpPr>
          <p:cNvPr id="12" name="TextBox 11">
            <a:extLst>
              <a:ext uri="{FF2B5EF4-FFF2-40B4-BE49-F238E27FC236}">
                <a16:creationId xmlns:a16="http://schemas.microsoft.com/office/drawing/2014/main" id="{75E368CB-DA7C-4C3D-A07A-6B0D58FF85BA}"/>
              </a:ext>
            </a:extLst>
          </p:cNvPr>
          <p:cNvSpPr txBox="1"/>
          <p:nvPr/>
        </p:nvSpPr>
        <p:spPr>
          <a:xfrm>
            <a:off x="8811257" y="3842574"/>
            <a:ext cx="3007555" cy="276999"/>
          </a:xfrm>
          <a:prstGeom prst="rect">
            <a:avLst/>
          </a:prstGeom>
          <a:solidFill>
            <a:schemeClr val="accent5"/>
          </a:solidFill>
          <a:ln>
            <a:solidFill>
              <a:schemeClr val="tx1"/>
            </a:solidFill>
          </a:ln>
        </p:spPr>
        <p:txBody>
          <a:bodyPr wrap="none" rtlCol="0">
            <a:spAutoFit/>
          </a:bodyPr>
          <a:lstStyle/>
          <a:p>
            <a:r>
              <a:rPr lang="en-US" sz="1200" b="1" dirty="0"/>
              <a:t>“</a:t>
            </a:r>
            <a:r>
              <a:rPr lang="en-US" sz="1200" b="1" dirty="0" err="1"/>
              <a:t>Sparsify</a:t>
            </a:r>
            <a:r>
              <a:rPr lang="en-US" sz="1200" b="1" dirty="0"/>
              <a:t>” Channel Mask FROM  [VTP]</a:t>
            </a:r>
          </a:p>
        </p:txBody>
      </p:sp>
    </p:spTree>
    <p:extLst>
      <p:ext uri="{BB962C8B-B14F-4D97-AF65-F5344CB8AC3E}">
        <p14:creationId xmlns:p14="http://schemas.microsoft.com/office/powerpoint/2010/main" val="275490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E0E1DCA-BA39-419D-8A20-91DCCEE55143}"/>
              </a:ext>
            </a:extLst>
          </p:cNvPr>
          <p:cNvPicPr>
            <a:picLocks noChangeAspect="1"/>
          </p:cNvPicPr>
          <p:nvPr/>
        </p:nvPicPr>
        <p:blipFill>
          <a:blip r:embed="rId2"/>
          <a:stretch>
            <a:fillRect/>
          </a:stretch>
        </p:blipFill>
        <p:spPr>
          <a:xfrm flipH="1">
            <a:off x="8282891" y="48526"/>
            <a:ext cx="3412720" cy="3554877"/>
          </a:xfrm>
          <a:prstGeom prst="rect">
            <a:avLst/>
          </a:prstGeom>
        </p:spPr>
      </p:pic>
      <p:sp>
        <p:nvSpPr>
          <p:cNvPr id="6" name="Title 4">
            <a:extLst>
              <a:ext uri="{FF2B5EF4-FFF2-40B4-BE49-F238E27FC236}">
                <a16:creationId xmlns:a16="http://schemas.microsoft.com/office/drawing/2014/main" id="{90808142-4EDB-4566-ABD1-DCC380B8C53A}"/>
              </a:ext>
            </a:extLst>
          </p:cNvPr>
          <p:cNvSpPr>
            <a:spLocks noGrp="1"/>
          </p:cNvSpPr>
          <p:nvPr>
            <p:ph type="title"/>
          </p:nvPr>
        </p:nvSpPr>
        <p:spPr>
          <a:xfrm>
            <a:off x="709670" y="199872"/>
            <a:ext cx="5212159" cy="600286"/>
          </a:xfrm>
        </p:spPr>
        <p:txBody>
          <a:bodyPr>
            <a:normAutofit/>
          </a:bodyPr>
          <a:lstStyle/>
          <a:p>
            <a:pPr algn="ctr"/>
            <a:r>
              <a:rPr lang="en-US" sz="3600" b="1" dirty="0">
                <a:cs typeface="Calibri Light"/>
              </a:rPr>
              <a:t>VTP (VXS Trigger Processor)</a:t>
            </a:r>
          </a:p>
        </p:txBody>
      </p:sp>
      <p:sp>
        <p:nvSpPr>
          <p:cNvPr id="8" name="TextBox 7">
            <a:extLst>
              <a:ext uri="{FF2B5EF4-FFF2-40B4-BE49-F238E27FC236}">
                <a16:creationId xmlns:a16="http://schemas.microsoft.com/office/drawing/2014/main" id="{4B102485-0B69-404F-A67F-938284FCE3F3}"/>
              </a:ext>
            </a:extLst>
          </p:cNvPr>
          <p:cNvSpPr txBox="1"/>
          <p:nvPr/>
        </p:nvSpPr>
        <p:spPr>
          <a:xfrm>
            <a:off x="227969" y="936028"/>
            <a:ext cx="6507293"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Designed for creating triggers from VXS payload modules</a:t>
            </a:r>
          </a:p>
          <a:p>
            <a:r>
              <a:rPr lang="en-US" dirty="0"/>
              <a:t>  (FADC250, DCRB, VETROC) - lives in the switch slot of the VXS crate</a:t>
            </a:r>
            <a:endParaRPr lang="en-US" dirty="0">
              <a:cs typeface="Calibri"/>
            </a:endParaRPr>
          </a:p>
          <a:p>
            <a:endParaRPr lang="en-US" dirty="0">
              <a:cs typeface="Calibri"/>
            </a:endParaRPr>
          </a:p>
          <a:p>
            <a:r>
              <a:rPr lang="en-US" dirty="0">
                <a:cs typeface="Calibri"/>
              </a:rPr>
              <a:t>-  10 to 20Gbps links to each VXS payload slot</a:t>
            </a:r>
          </a:p>
          <a:p>
            <a:endParaRPr lang="en-US" dirty="0">
              <a:cs typeface="Calibri"/>
            </a:endParaRPr>
          </a:p>
          <a:p>
            <a:r>
              <a:rPr lang="en-US" dirty="0">
                <a:cs typeface="Calibri"/>
              </a:rPr>
              <a:t>- 4x QSFP+ modules running at 34Gbps to interconnect crates and share trigger information: for NPS these will be used to share FADC hits between crates so the trigger clustering logic can perform correctly even when clusters use hits not in the local crate</a:t>
            </a:r>
          </a:p>
          <a:p>
            <a:endParaRPr lang="en-US" dirty="0">
              <a:cs typeface="Calibri"/>
            </a:endParaRPr>
          </a:p>
          <a:p>
            <a:r>
              <a:rPr lang="en-US" dirty="0">
                <a:cs typeface="Calibri"/>
              </a:rPr>
              <a:t>- 1x 1Gbps copper ethernet, 32bit 1GHz ARM CPU running Centos 7 Linux. Can run CODA ROC capable of 100kHz readout rate with data &lt;100MB/s</a:t>
            </a:r>
          </a:p>
          <a:p>
            <a:endParaRPr lang="en-US" dirty="0">
              <a:cs typeface="Calibri"/>
            </a:endParaRPr>
          </a:p>
          <a:p>
            <a:endParaRPr lang="en-US" dirty="0">
              <a:ea typeface="+mn-lt"/>
              <a:cs typeface="+mn-lt"/>
            </a:endParaRPr>
          </a:p>
          <a:p>
            <a:r>
              <a:rPr lang="en-US" dirty="0">
                <a:ea typeface="+mn-lt"/>
                <a:cs typeface="+mn-lt"/>
              </a:rPr>
              <a:t>- 1x QSFP+ module running at 40Gbps. Can also be used as 4x 10Gbps Ethernet links</a:t>
            </a:r>
          </a:p>
          <a:p>
            <a:endParaRPr lang="en-US" dirty="0">
              <a:ea typeface="+mn-lt"/>
              <a:cs typeface="+mn-lt"/>
            </a:endParaRPr>
          </a:p>
          <a:p>
            <a:r>
              <a:rPr lang="en-US" dirty="0">
                <a:ea typeface="+mn-lt"/>
                <a:cs typeface="+mn-lt"/>
              </a:rPr>
              <a:t>- 4GByte of DDR3 memory (100Gbps bandwidth) that can be used for data buffering (not used in trigger applications at the moment)</a:t>
            </a:r>
          </a:p>
          <a:p>
            <a:endParaRPr lang="en-US" dirty="0">
              <a:ea typeface="+mn-lt"/>
              <a:cs typeface="+mn-lt"/>
            </a:endParaRPr>
          </a:p>
          <a:p>
            <a:endParaRPr lang="en-US" dirty="0">
              <a:cs typeface="Calibri"/>
            </a:endParaRPr>
          </a:p>
        </p:txBody>
      </p:sp>
      <p:sp>
        <p:nvSpPr>
          <p:cNvPr id="9" name="Rectangle: Rounded Corners 8">
            <a:extLst>
              <a:ext uri="{FF2B5EF4-FFF2-40B4-BE49-F238E27FC236}">
                <a16:creationId xmlns:a16="http://schemas.microsoft.com/office/drawing/2014/main" id="{F5229EC6-BEC7-4D9A-AAE0-2D151F13607A}"/>
              </a:ext>
            </a:extLst>
          </p:cNvPr>
          <p:cNvSpPr/>
          <p:nvPr/>
        </p:nvSpPr>
        <p:spPr>
          <a:xfrm>
            <a:off x="32974" y="757062"/>
            <a:ext cx="6637661" cy="391098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8688174-A939-4FC9-B5E6-1EACE4B21B32}"/>
              </a:ext>
            </a:extLst>
          </p:cNvPr>
          <p:cNvSpPr/>
          <p:nvPr/>
        </p:nvSpPr>
        <p:spPr>
          <a:xfrm>
            <a:off x="62084" y="5015084"/>
            <a:ext cx="6637661" cy="169843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7BEDFA-4DAE-4E1E-89D0-77900392DDB9}"/>
              </a:ext>
            </a:extLst>
          </p:cNvPr>
          <p:cNvSpPr txBox="1"/>
          <p:nvPr/>
        </p:nvSpPr>
        <p:spPr>
          <a:xfrm>
            <a:off x="1424199" y="4360272"/>
            <a:ext cx="490172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FF0000"/>
                </a:solidFill>
              </a:rPr>
              <a:t>These features have been used for CLAS12 and Hall A Compton</a:t>
            </a:r>
            <a:endParaRPr lang="en-US" sz="1400" b="1" dirty="0">
              <a:solidFill>
                <a:srgbClr val="FF0000"/>
              </a:solidFill>
              <a:cs typeface="Calibri"/>
            </a:endParaRPr>
          </a:p>
        </p:txBody>
      </p:sp>
      <p:sp>
        <p:nvSpPr>
          <p:cNvPr id="12" name="TextBox 11">
            <a:extLst>
              <a:ext uri="{FF2B5EF4-FFF2-40B4-BE49-F238E27FC236}">
                <a16:creationId xmlns:a16="http://schemas.microsoft.com/office/drawing/2014/main" id="{B6AD5A4E-D08A-4AC5-BB17-CD7A8705C58F}"/>
              </a:ext>
            </a:extLst>
          </p:cNvPr>
          <p:cNvSpPr txBox="1"/>
          <p:nvPr/>
        </p:nvSpPr>
        <p:spPr>
          <a:xfrm>
            <a:off x="133120" y="6440068"/>
            <a:ext cx="66376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FF0000"/>
                </a:solidFill>
              </a:rPr>
              <a:t>These additional features were used by the </a:t>
            </a:r>
            <a:r>
              <a:rPr lang="en-US" sz="1400" b="1" dirty="0" err="1">
                <a:solidFill>
                  <a:srgbClr val="FF0000"/>
                </a:solidFill>
              </a:rPr>
              <a:t>Jlab</a:t>
            </a:r>
            <a:r>
              <a:rPr lang="en-US" sz="1400" b="1" dirty="0">
                <a:solidFill>
                  <a:srgbClr val="FF0000"/>
                </a:solidFill>
              </a:rPr>
              <a:t> Streaming Readout beam tests in 2020</a:t>
            </a:r>
            <a:endParaRPr lang="en-US" sz="1400" b="1" dirty="0">
              <a:solidFill>
                <a:srgbClr val="FF0000"/>
              </a:solidFill>
              <a:cs typeface="Calibri"/>
            </a:endParaRPr>
          </a:p>
        </p:txBody>
      </p:sp>
      <p:pic>
        <p:nvPicPr>
          <p:cNvPr id="13" name="Picture 13">
            <a:extLst>
              <a:ext uri="{FF2B5EF4-FFF2-40B4-BE49-F238E27FC236}">
                <a16:creationId xmlns:a16="http://schemas.microsoft.com/office/drawing/2014/main" id="{CDC20A75-A44D-47B5-AA24-4E439737CE40}"/>
              </a:ext>
            </a:extLst>
          </p:cNvPr>
          <p:cNvPicPr>
            <a:picLocks noChangeAspect="1"/>
          </p:cNvPicPr>
          <p:nvPr/>
        </p:nvPicPr>
        <p:blipFill>
          <a:blip r:embed="rId3"/>
          <a:stretch>
            <a:fillRect/>
          </a:stretch>
        </p:blipFill>
        <p:spPr>
          <a:xfrm>
            <a:off x="6973678" y="3992555"/>
            <a:ext cx="5313802" cy="2728793"/>
          </a:xfrm>
          <a:prstGeom prst="rect">
            <a:avLst/>
          </a:prstGeom>
        </p:spPr>
      </p:pic>
      <p:sp>
        <p:nvSpPr>
          <p:cNvPr id="14" name="TextBox 13">
            <a:extLst>
              <a:ext uri="{FF2B5EF4-FFF2-40B4-BE49-F238E27FC236}">
                <a16:creationId xmlns:a16="http://schemas.microsoft.com/office/drawing/2014/main" id="{7A16F850-C87E-4F96-94C9-7ECE32454372}"/>
              </a:ext>
            </a:extLst>
          </p:cNvPr>
          <p:cNvSpPr txBox="1"/>
          <p:nvPr/>
        </p:nvSpPr>
        <p:spPr>
          <a:xfrm>
            <a:off x="9810411" y="3250074"/>
            <a:ext cx="1114765" cy="338554"/>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VTP board:</a:t>
            </a:r>
            <a:endParaRPr lang="en-US" sz="1600" b="1" dirty="0">
              <a:cs typeface="Calibri"/>
            </a:endParaRPr>
          </a:p>
        </p:txBody>
      </p:sp>
      <p:sp>
        <p:nvSpPr>
          <p:cNvPr id="15" name="TextBox 14">
            <a:extLst>
              <a:ext uri="{FF2B5EF4-FFF2-40B4-BE49-F238E27FC236}">
                <a16:creationId xmlns:a16="http://schemas.microsoft.com/office/drawing/2014/main" id="{85AE7E19-0DEF-45BA-B4DE-E455DA2E10EF}"/>
              </a:ext>
            </a:extLst>
          </p:cNvPr>
          <p:cNvSpPr txBox="1"/>
          <p:nvPr/>
        </p:nvSpPr>
        <p:spPr>
          <a:xfrm>
            <a:off x="7213522" y="3706485"/>
            <a:ext cx="18893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t>VTP H/W block diagram:</a:t>
            </a:r>
            <a:endParaRPr lang="en-US" sz="1200" b="1" dirty="0">
              <a:cs typeface="Calibri"/>
            </a:endParaRPr>
          </a:p>
        </p:txBody>
      </p:sp>
      <p:sp>
        <p:nvSpPr>
          <p:cNvPr id="16" name="TextBox 15">
            <a:extLst>
              <a:ext uri="{FF2B5EF4-FFF2-40B4-BE49-F238E27FC236}">
                <a16:creationId xmlns:a16="http://schemas.microsoft.com/office/drawing/2014/main" id="{3A4257AC-AF1C-49F5-920A-95BB700842F8}"/>
              </a:ext>
            </a:extLst>
          </p:cNvPr>
          <p:cNvSpPr txBox="1"/>
          <p:nvPr/>
        </p:nvSpPr>
        <p:spPr>
          <a:xfrm>
            <a:off x="11068526" y="48526"/>
            <a:ext cx="627085" cy="230832"/>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t>B. Raydo</a:t>
            </a:r>
            <a:endParaRPr lang="en-US" sz="1600" b="1" dirty="0">
              <a:cs typeface="Calibri"/>
            </a:endParaRPr>
          </a:p>
        </p:txBody>
      </p:sp>
      <p:sp>
        <p:nvSpPr>
          <p:cNvPr id="17" name="TextBox 16">
            <a:extLst>
              <a:ext uri="{FF2B5EF4-FFF2-40B4-BE49-F238E27FC236}">
                <a16:creationId xmlns:a16="http://schemas.microsoft.com/office/drawing/2014/main" id="{023570EE-8C06-4A18-BFDC-5C6146D3C95D}"/>
              </a:ext>
            </a:extLst>
          </p:cNvPr>
          <p:cNvSpPr txBox="1"/>
          <p:nvPr/>
        </p:nvSpPr>
        <p:spPr>
          <a:xfrm>
            <a:off x="8406687" y="1330670"/>
            <a:ext cx="756285" cy="184666"/>
          </a:xfrm>
          <a:prstGeom prst="rect">
            <a:avLst/>
          </a:prstGeom>
          <a:solidFill>
            <a:schemeClr val="accent5">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dirty="0">
                <a:cs typeface="Calibri"/>
              </a:rPr>
              <a:t>QSFP Fiber</a:t>
            </a:r>
          </a:p>
        </p:txBody>
      </p:sp>
      <p:sp>
        <p:nvSpPr>
          <p:cNvPr id="18" name="TextBox 17">
            <a:extLst>
              <a:ext uri="{FF2B5EF4-FFF2-40B4-BE49-F238E27FC236}">
                <a16:creationId xmlns:a16="http://schemas.microsoft.com/office/drawing/2014/main" id="{33C9F0A6-B8D6-441F-94D8-08F9623FB502}"/>
              </a:ext>
            </a:extLst>
          </p:cNvPr>
          <p:cNvSpPr txBox="1"/>
          <p:nvPr/>
        </p:nvSpPr>
        <p:spPr>
          <a:xfrm>
            <a:off x="8406687" y="1617579"/>
            <a:ext cx="756285" cy="184666"/>
          </a:xfrm>
          <a:prstGeom prst="rect">
            <a:avLst/>
          </a:prstGeom>
          <a:solidFill>
            <a:schemeClr val="accent5">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dirty="0">
                <a:cs typeface="Calibri"/>
              </a:rPr>
              <a:t>QSFP Fiber</a:t>
            </a:r>
          </a:p>
        </p:txBody>
      </p:sp>
      <p:sp>
        <p:nvSpPr>
          <p:cNvPr id="19" name="TextBox 18">
            <a:extLst>
              <a:ext uri="{FF2B5EF4-FFF2-40B4-BE49-F238E27FC236}">
                <a16:creationId xmlns:a16="http://schemas.microsoft.com/office/drawing/2014/main" id="{C839229B-C904-4A0E-8493-6DDCCD427928}"/>
              </a:ext>
            </a:extLst>
          </p:cNvPr>
          <p:cNvSpPr txBox="1"/>
          <p:nvPr/>
        </p:nvSpPr>
        <p:spPr>
          <a:xfrm>
            <a:off x="8406687" y="1874999"/>
            <a:ext cx="756285" cy="184666"/>
          </a:xfrm>
          <a:prstGeom prst="rect">
            <a:avLst/>
          </a:prstGeom>
          <a:solidFill>
            <a:schemeClr val="accent5">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dirty="0">
                <a:cs typeface="Calibri"/>
              </a:rPr>
              <a:t>QSFP Fiber</a:t>
            </a:r>
          </a:p>
        </p:txBody>
      </p:sp>
      <p:sp>
        <p:nvSpPr>
          <p:cNvPr id="20" name="TextBox 19">
            <a:extLst>
              <a:ext uri="{FF2B5EF4-FFF2-40B4-BE49-F238E27FC236}">
                <a16:creationId xmlns:a16="http://schemas.microsoft.com/office/drawing/2014/main" id="{508852FA-5CA6-4DF7-B159-777AE118C2E6}"/>
              </a:ext>
            </a:extLst>
          </p:cNvPr>
          <p:cNvSpPr txBox="1"/>
          <p:nvPr/>
        </p:nvSpPr>
        <p:spPr>
          <a:xfrm>
            <a:off x="8406687" y="2156885"/>
            <a:ext cx="756285" cy="184666"/>
          </a:xfrm>
          <a:prstGeom prst="rect">
            <a:avLst/>
          </a:prstGeom>
          <a:solidFill>
            <a:schemeClr val="accent5">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dirty="0">
                <a:cs typeface="Calibri"/>
              </a:rPr>
              <a:t>QSFP Fiber</a:t>
            </a:r>
          </a:p>
        </p:txBody>
      </p:sp>
      <p:sp>
        <p:nvSpPr>
          <p:cNvPr id="21" name="TextBox 20">
            <a:extLst>
              <a:ext uri="{FF2B5EF4-FFF2-40B4-BE49-F238E27FC236}">
                <a16:creationId xmlns:a16="http://schemas.microsoft.com/office/drawing/2014/main" id="{A7779436-F6E9-4BDA-AF90-7CEBE50894CD}"/>
              </a:ext>
            </a:extLst>
          </p:cNvPr>
          <p:cNvSpPr txBox="1"/>
          <p:nvPr/>
        </p:nvSpPr>
        <p:spPr>
          <a:xfrm>
            <a:off x="8316547" y="2395561"/>
            <a:ext cx="1692850" cy="184666"/>
          </a:xfrm>
          <a:prstGeom prst="rect">
            <a:avLst/>
          </a:prstGeom>
          <a:solidFill>
            <a:schemeClr val="accent5">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dirty="0">
                <a:cs typeface="Calibri"/>
              </a:rPr>
              <a:t>QSFP 10/40Gbps Ethernet</a:t>
            </a:r>
          </a:p>
        </p:txBody>
      </p:sp>
      <p:sp>
        <p:nvSpPr>
          <p:cNvPr id="22" name="TextBox 21">
            <a:extLst>
              <a:ext uri="{FF2B5EF4-FFF2-40B4-BE49-F238E27FC236}">
                <a16:creationId xmlns:a16="http://schemas.microsoft.com/office/drawing/2014/main" id="{7C57A58A-25D8-4F05-8E37-2ACC9BA8F85E}"/>
              </a:ext>
            </a:extLst>
          </p:cNvPr>
          <p:cNvSpPr txBox="1"/>
          <p:nvPr/>
        </p:nvSpPr>
        <p:spPr>
          <a:xfrm>
            <a:off x="8525001" y="2677447"/>
            <a:ext cx="795617" cy="159516"/>
          </a:xfrm>
          <a:prstGeom prst="rect">
            <a:avLst/>
          </a:prstGeom>
          <a:solidFill>
            <a:schemeClr val="accent5">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cs typeface="Calibri"/>
              </a:rPr>
              <a:t>RJ45 Ethernet</a:t>
            </a:r>
          </a:p>
        </p:txBody>
      </p:sp>
      <p:sp>
        <p:nvSpPr>
          <p:cNvPr id="23" name="TextBox 22">
            <a:extLst>
              <a:ext uri="{FF2B5EF4-FFF2-40B4-BE49-F238E27FC236}">
                <a16:creationId xmlns:a16="http://schemas.microsoft.com/office/drawing/2014/main" id="{24FC5019-7BE6-4496-925E-AD43EAA0FA42}"/>
              </a:ext>
            </a:extLst>
          </p:cNvPr>
          <p:cNvSpPr txBox="1"/>
          <p:nvPr/>
        </p:nvSpPr>
        <p:spPr>
          <a:xfrm>
            <a:off x="8525000" y="2934183"/>
            <a:ext cx="795617" cy="153888"/>
          </a:xfrm>
          <a:prstGeom prst="rect">
            <a:avLst/>
          </a:prstGeom>
          <a:solidFill>
            <a:schemeClr val="accent5">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cs typeface="Calibri"/>
              </a:rPr>
              <a:t>RS232 Console</a:t>
            </a:r>
          </a:p>
        </p:txBody>
      </p:sp>
      <p:sp>
        <p:nvSpPr>
          <p:cNvPr id="24" name="TextBox 23">
            <a:extLst>
              <a:ext uri="{FF2B5EF4-FFF2-40B4-BE49-F238E27FC236}">
                <a16:creationId xmlns:a16="http://schemas.microsoft.com/office/drawing/2014/main" id="{677E8EB2-2E0F-4243-9987-04D0952793D6}"/>
              </a:ext>
            </a:extLst>
          </p:cNvPr>
          <p:cNvSpPr txBox="1"/>
          <p:nvPr/>
        </p:nvSpPr>
        <p:spPr>
          <a:xfrm>
            <a:off x="10274064" y="1423003"/>
            <a:ext cx="585472" cy="307777"/>
          </a:xfrm>
          <a:prstGeom prst="rect">
            <a:avLst/>
          </a:prstGeom>
          <a:solidFill>
            <a:schemeClr val="accent6">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b="1" dirty="0" err="1">
                <a:cs typeface="Calibri"/>
              </a:rPr>
              <a:t>Virtex</a:t>
            </a:r>
            <a:r>
              <a:rPr lang="en-US" sz="1000" b="1" dirty="0">
                <a:cs typeface="Calibri"/>
              </a:rPr>
              <a:t> 7 </a:t>
            </a:r>
          </a:p>
          <a:p>
            <a:pPr algn="ctr"/>
            <a:r>
              <a:rPr lang="en-US" sz="1000" b="1" dirty="0">
                <a:cs typeface="Calibri"/>
              </a:rPr>
              <a:t>550T</a:t>
            </a:r>
          </a:p>
        </p:txBody>
      </p:sp>
      <p:sp>
        <p:nvSpPr>
          <p:cNvPr id="25" name="TextBox 24">
            <a:extLst>
              <a:ext uri="{FF2B5EF4-FFF2-40B4-BE49-F238E27FC236}">
                <a16:creationId xmlns:a16="http://schemas.microsoft.com/office/drawing/2014/main" id="{B4558E28-6AB6-4B64-A65F-9AB07DE4D80E}"/>
              </a:ext>
            </a:extLst>
          </p:cNvPr>
          <p:cNvSpPr txBox="1"/>
          <p:nvPr/>
        </p:nvSpPr>
        <p:spPr>
          <a:xfrm>
            <a:off x="9075209" y="757062"/>
            <a:ext cx="795617" cy="153888"/>
          </a:xfrm>
          <a:prstGeom prst="rect">
            <a:avLst/>
          </a:prstGeom>
          <a:solidFill>
            <a:schemeClr val="accent4">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b="1" dirty="0">
                <a:cs typeface="Calibri"/>
              </a:rPr>
              <a:t>1495 I/O Area</a:t>
            </a:r>
          </a:p>
        </p:txBody>
      </p:sp>
      <p:sp>
        <p:nvSpPr>
          <p:cNvPr id="27" name="TextBox 26">
            <a:extLst>
              <a:ext uri="{FF2B5EF4-FFF2-40B4-BE49-F238E27FC236}">
                <a16:creationId xmlns:a16="http://schemas.microsoft.com/office/drawing/2014/main" id="{EC3D9E12-7FFC-46F6-9544-6FCAA80DC015}"/>
              </a:ext>
            </a:extLst>
          </p:cNvPr>
          <p:cNvSpPr txBox="1"/>
          <p:nvPr/>
        </p:nvSpPr>
        <p:spPr>
          <a:xfrm>
            <a:off x="11283870" y="3086324"/>
            <a:ext cx="397809" cy="153888"/>
          </a:xfrm>
          <a:prstGeom prst="rect">
            <a:avLst/>
          </a:prstGeom>
          <a:solidFill>
            <a:schemeClr val="accent4">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b="1" dirty="0">
                <a:cs typeface="Calibri"/>
              </a:rPr>
              <a:t>Power</a:t>
            </a:r>
          </a:p>
        </p:txBody>
      </p:sp>
      <p:sp>
        <p:nvSpPr>
          <p:cNvPr id="28" name="TextBox 27">
            <a:extLst>
              <a:ext uri="{FF2B5EF4-FFF2-40B4-BE49-F238E27FC236}">
                <a16:creationId xmlns:a16="http://schemas.microsoft.com/office/drawing/2014/main" id="{21575CA3-DB90-43C7-A041-B136F10CBD60}"/>
              </a:ext>
            </a:extLst>
          </p:cNvPr>
          <p:cNvSpPr txBox="1"/>
          <p:nvPr/>
        </p:nvSpPr>
        <p:spPr>
          <a:xfrm>
            <a:off x="11270096" y="2737405"/>
            <a:ext cx="397809" cy="153888"/>
          </a:xfrm>
          <a:prstGeom prst="rect">
            <a:avLst/>
          </a:prstGeom>
          <a:solidFill>
            <a:schemeClr val="accent4">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b="1" dirty="0">
                <a:cs typeface="Calibri"/>
              </a:rPr>
              <a:t>P1</a:t>
            </a:r>
          </a:p>
        </p:txBody>
      </p:sp>
      <p:sp>
        <p:nvSpPr>
          <p:cNvPr id="29" name="TextBox 28">
            <a:extLst>
              <a:ext uri="{FF2B5EF4-FFF2-40B4-BE49-F238E27FC236}">
                <a16:creationId xmlns:a16="http://schemas.microsoft.com/office/drawing/2014/main" id="{78A0E092-4FFB-461A-BA05-80252395F741}"/>
              </a:ext>
            </a:extLst>
          </p:cNvPr>
          <p:cNvSpPr txBox="1"/>
          <p:nvPr/>
        </p:nvSpPr>
        <p:spPr>
          <a:xfrm>
            <a:off x="11203577" y="2187663"/>
            <a:ext cx="397809" cy="153888"/>
          </a:xfrm>
          <a:prstGeom prst="rect">
            <a:avLst/>
          </a:prstGeom>
          <a:solidFill>
            <a:schemeClr val="accent4">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b="1" dirty="0">
                <a:cs typeface="Calibri"/>
              </a:rPr>
              <a:t>P2</a:t>
            </a:r>
          </a:p>
        </p:txBody>
      </p:sp>
      <p:sp>
        <p:nvSpPr>
          <p:cNvPr id="30" name="TextBox 29">
            <a:extLst>
              <a:ext uri="{FF2B5EF4-FFF2-40B4-BE49-F238E27FC236}">
                <a16:creationId xmlns:a16="http://schemas.microsoft.com/office/drawing/2014/main" id="{9C2E3C42-3F0E-4BF2-A59F-7BBCDAF41C83}"/>
              </a:ext>
            </a:extLst>
          </p:cNvPr>
          <p:cNvSpPr txBox="1"/>
          <p:nvPr/>
        </p:nvSpPr>
        <p:spPr>
          <a:xfrm>
            <a:off x="11203595" y="1824472"/>
            <a:ext cx="397809" cy="153888"/>
          </a:xfrm>
          <a:prstGeom prst="rect">
            <a:avLst/>
          </a:prstGeom>
          <a:solidFill>
            <a:schemeClr val="accent4">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b="1" dirty="0">
                <a:cs typeface="Calibri"/>
              </a:rPr>
              <a:t>P3</a:t>
            </a:r>
          </a:p>
        </p:txBody>
      </p:sp>
      <p:sp>
        <p:nvSpPr>
          <p:cNvPr id="31" name="TextBox 30">
            <a:extLst>
              <a:ext uri="{FF2B5EF4-FFF2-40B4-BE49-F238E27FC236}">
                <a16:creationId xmlns:a16="http://schemas.microsoft.com/office/drawing/2014/main" id="{7C04A14F-4C05-48AB-8AD1-D30D4C2FB55C}"/>
              </a:ext>
            </a:extLst>
          </p:cNvPr>
          <p:cNvSpPr txBox="1"/>
          <p:nvPr/>
        </p:nvSpPr>
        <p:spPr>
          <a:xfrm>
            <a:off x="11203576" y="1103090"/>
            <a:ext cx="397809" cy="153888"/>
          </a:xfrm>
          <a:prstGeom prst="rect">
            <a:avLst/>
          </a:prstGeom>
          <a:solidFill>
            <a:schemeClr val="accent4">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b="1" dirty="0">
                <a:cs typeface="Calibri"/>
              </a:rPr>
              <a:t>P5</a:t>
            </a:r>
          </a:p>
        </p:txBody>
      </p:sp>
      <p:sp>
        <p:nvSpPr>
          <p:cNvPr id="32" name="TextBox 31">
            <a:extLst>
              <a:ext uri="{FF2B5EF4-FFF2-40B4-BE49-F238E27FC236}">
                <a16:creationId xmlns:a16="http://schemas.microsoft.com/office/drawing/2014/main" id="{73FD9D5A-3D64-4304-9C09-7C2E340A5685}"/>
              </a:ext>
            </a:extLst>
          </p:cNvPr>
          <p:cNvSpPr txBox="1"/>
          <p:nvPr/>
        </p:nvSpPr>
        <p:spPr>
          <a:xfrm>
            <a:off x="11203576" y="1499947"/>
            <a:ext cx="397809" cy="153888"/>
          </a:xfrm>
          <a:prstGeom prst="rect">
            <a:avLst/>
          </a:prstGeom>
          <a:solidFill>
            <a:schemeClr val="accent4">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b="1" dirty="0">
                <a:cs typeface="Calibri"/>
              </a:rPr>
              <a:t>P4</a:t>
            </a:r>
          </a:p>
        </p:txBody>
      </p:sp>
      <p:sp>
        <p:nvSpPr>
          <p:cNvPr id="33" name="TextBox 32">
            <a:extLst>
              <a:ext uri="{FF2B5EF4-FFF2-40B4-BE49-F238E27FC236}">
                <a16:creationId xmlns:a16="http://schemas.microsoft.com/office/drawing/2014/main" id="{60AC6002-ABD6-458A-9A95-EF9212B3642C}"/>
              </a:ext>
            </a:extLst>
          </p:cNvPr>
          <p:cNvSpPr txBox="1"/>
          <p:nvPr/>
        </p:nvSpPr>
        <p:spPr>
          <a:xfrm>
            <a:off x="10312440" y="2563188"/>
            <a:ext cx="585472" cy="307777"/>
          </a:xfrm>
          <a:prstGeom prst="rect">
            <a:avLst/>
          </a:prstGeom>
          <a:solidFill>
            <a:schemeClr val="accent6">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b="1" dirty="0">
                <a:cs typeface="Calibri"/>
              </a:rPr>
              <a:t>ZYNQ</a:t>
            </a:r>
          </a:p>
          <a:p>
            <a:pPr algn="ctr"/>
            <a:r>
              <a:rPr lang="en-US" sz="1000" b="1" dirty="0">
                <a:cs typeface="Calibri"/>
              </a:rPr>
              <a:t>1GHz ARM</a:t>
            </a:r>
          </a:p>
        </p:txBody>
      </p:sp>
    </p:spTree>
    <p:extLst>
      <p:ext uri="{BB962C8B-B14F-4D97-AF65-F5344CB8AC3E}">
        <p14:creationId xmlns:p14="http://schemas.microsoft.com/office/powerpoint/2010/main" val="80103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2AF220A-2CB5-48DE-ADFF-82C186A24116}"/>
              </a:ext>
            </a:extLst>
          </p:cNvPr>
          <p:cNvSpPr txBox="1">
            <a:spLocks/>
          </p:cNvSpPr>
          <p:nvPr/>
        </p:nvSpPr>
        <p:spPr>
          <a:xfrm>
            <a:off x="709670" y="199872"/>
            <a:ext cx="10515600" cy="600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cs typeface="Calibri Light"/>
              </a:rPr>
              <a:t>VTP – upgrade to VME readout</a:t>
            </a:r>
          </a:p>
        </p:txBody>
      </p:sp>
      <p:sp>
        <p:nvSpPr>
          <p:cNvPr id="8" name="TextBox 7">
            <a:extLst>
              <a:ext uri="{FF2B5EF4-FFF2-40B4-BE49-F238E27FC236}">
                <a16:creationId xmlns:a16="http://schemas.microsoft.com/office/drawing/2014/main" id="{17ADFABA-3469-4133-A7F0-803F6E0CA622}"/>
              </a:ext>
            </a:extLst>
          </p:cNvPr>
          <p:cNvSpPr txBox="1"/>
          <p:nvPr/>
        </p:nvSpPr>
        <p:spPr>
          <a:xfrm>
            <a:off x="216665" y="951122"/>
            <a:ext cx="1175866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VME readout of FADC250 is limited by 2eSST 200MB/s (with overhead it's ~150MB/s) and the CPU Ethernet link (typically 1Gbps, but can be upgraded to 10Gbps)</a:t>
            </a:r>
            <a:endParaRPr lang="en-US" dirty="0">
              <a:cs typeface="Calibri"/>
            </a:endParaRPr>
          </a:p>
          <a:p>
            <a:endParaRPr lang="en-US" dirty="0">
              <a:cs typeface="Calibri"/>
            </a:endParaRPr>
          </a:p>
          <a:p>
            <a:r>
              <a:rPr lang="en-US" dirty="0">
                <a:cs typeface="Calibri"/>
              </a:rPr>
              <a:t>-  Instead, by: Increasing the FADC -&gt; VTP trigger link from 10Gbps to 12.5Gbps we can send 200MB/s from each FADC (in a crate, all 16 FADC would send at 200MB/s in parallel).</a:t>
            </a:r>
          </a:p>
          <a:p>
            <a:endParaRPr lang="en-US" dirty="0">
              <a:cs typeface="Calibri"/>
            </a:endParaRPr>
          </a:p>
          <a:p>
            <a:r>
              <a:rPr lang="en-US" dirty="0">
                <a:cs typeface="Calibri"/>
              </a:rPr>
              <a:t>- To start with we plan to use only 1x 10GbE links from the VTP (4 are available), so this becomes the main bottleneck. We've been able to transmit close to 9Gbps from the VTP using a single TCP socket to a server.</a:t>
            </a:r>
            <a:endParaRPr lang="en-US" dirty="0">
              <a:ea typeface="+mn-lt"/>
              <a:cs typeface="+mn-lt"/>
            </a:endParaRPr>
          </a:p>
          <a:p>
            <a:endParaRPr lang="en-US" dirty="0">
              <a:cs typeface="Calibri"/>
            </a:endParaRPr>
          </a:p>
          <a:p>
            <a:r>
              <a:rPr lang="en-US" dirty="0">
                <a:cs typeface="Calibri"/>
              </a:rPr>
              <a:t>- Much of the CODA ROC would run on the VTP ARM CPU (as it currently does today). The front-end data movement and TCP/IP stack will be fully hardware accelerated allowing near saturation of the ethernet links.</a:t>
            </a:r>
          </a:p>
          <a:p>
            <a:endParaRPr lang="en-US" dirty="0">
              <a:cs typeface="Calibri"/>
            </a:endParaRPr>
          </a:p>
          <a:p>
            <a:r>
              <a:rPr lang="en-US" dirty="0">
                <a:cs typeface="Calibri"/>
              </a:rPr>
              <a:t>- Will be completely compatible with CODA event builders - intended to be completely transparent to the user.</a:t>
            </a:r>
          </a:p>
          <a:p>
            <a:endParaRPr lang="en-US" dirty="0">
              <a:cs typeface="Calibri"/>
            </a:endParaRPr>
          </a:p>
          <a:p>
            <a:r>
              <a:rPr lang="en-US" dirty="0">
                <a:cs typeface="Calibri"/>
              </a:rPr>
              <a:t>- Given the number of VXS modules at </a:t>
            </a:r>
            <a:r>
              <a:rPr lang="en-US" dirty="0" err="1">
                <a:cs typeface="Calibri"/>
              </a:rPr>
              <a:t>Jlab</a:t>
            </a:r>
            <a:r>
              <a:rPr lang="en-US" dirty="0">
                <a:cs typeface="Calibri"/>
              </a:rPr>
              <a:t> this will provide a way for this hardware to continue to be useful in higher data rate experiments in the future.</a:t>
            </a:r>
          </a:p>
          <a:p>
            <a:endParaRPr lang="en-US" dirty="0">
              <a:cs typeface="Calibri"/>
            </a:endParaRPr>
          </a:p>
        </p:txBody>
      </p:sp>
      <p:sp>
        <p:nvSpPr>
          <p:cNvPr id="4" name="TextBox 3">
            <a:extLst>
              <a:ext uri="{FF2B5EF4-FFF2-40B4-BE49-F238E27FC236}">
                <a16:creationId xmlns:a16="http://schemas.microsoft.com/office/drawing/2014/main" id="{999CD684-DEFE-474C-82C6-0A5FA52E74E6}"/>
              </a:ext>
            </a:extLst>
          </p:cNvPr>
          <p:cNvSpPr txBox="1"/>
          <p:nvPr/>
        </p:nvSpPr>
        <p:spPr>
          <a:xfrm>
            <a:off x="11564915" y="0"/>
            <a:ext cx="627085" cy="230832"/>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t>B. Raydo</a:t>
            </a:r>
            <a:endParaRPr lang="en-US" sz="1600" b="1" dirty="0">
              <a:cs typeface="Calibri"/>
            </a:endParaRPr>
          </a:p>
        </p:txBody>
      </p:sp>
    </p:spTree>
    <p:extLst>
      <p:ext uri="{BB962C8B-B14F-4D97-AF65-F5344CB8AC3E}">
        <p14:creationId xmlns:p14="http://schemas.microsoft.com/office/powerpoint/2010/main" val="13387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C8868DC-93D7-49DE-953D-34C7F6781E64}"/>
              </a:ext>
            </a:extLst>
          </p:cNvPr>
          <p:cNvPicPr>
            <a:picLocks noChangeAspect="1"/>
          </p:cNvPicPr>
          <p:nvPr/>
        </p:nvPicPr>
        <p:blipFill rotWithShape="1">
          <a:blip r:embed="rId2"/>
          <a:srcRect l="405" b="-174"/>
          <a:stretch/>
        </p:blipFill>
        <p:spPr>
          <a:xfrm>
            <a:off x="5263394" y="664217"/>
            <a:ext cx="6764364" cy="6051785"/>
          </a:xfrm>
          <a:prstGeom prst="rect">
            <a:avLst/>
          </a:prstGeom>
        </p:spPr>
      </p:pic>
      <p:sp>
        <p:nvSpPr>
          <p:cNvPr id="5" name="Title 4">
            <a:extLst>
              <a:ext uri="{FF2B5EF4-FFF2-40B4-BE49-F238E27FC236}">
                <a16:creationId xmlns:a16="http://schemas.microsoft.com/office/drawing/2014/main" id="{A10A930A-6E51-4DB3-AF96-942CE8D8E331}"/>
              </a:ext>
            </a:extLst>
          </p:cNvPr>
          <p:cNvSpPr>
            <a:spLocks noGrp="1"/>
          </p:cNvSpPr>
          <p:nvPr>
            <p:ph type="title"/>
          </p:nvPr>
        </p:nvSpPr>
        <p:spPr>
          <a:xfrm>
            <a:off x="751115" y="0"/>
            <a:ext cx="4020562" cy="600286"/>
          </a:xfrm>
        </p:spPr>
        <p:txBody>
          <a:bodyPr>
            <a:normAutofit/>
          </a:bodyPr>
          <a:lstStyle/>
          <a:p>
            <a:pPr algn="ctr"/>
            <a:r>
              <a:rPr lang="en-US" sz="3600" b="1" dirty="0">
                <a:cs typeface="Calibri Light"/>
              </a:rPr>
              <a:t>VTP ROC/readout</a:t>
            </a:r>
          </a:p>
        </p:txBody>
      </p:sp>
      <p:sp>
        <p:nvSpPr>
          <p:cNvPr id="7" name="TextBox 6">
            <a:extLst>
              <a:ext uri="{FF2B5EF4-FFF2-40B4-BE49-F238E27FC236}">
                <a16:creationId xmlns:a16="http://schemas.microsoft.com/office/drawing/2014/main" id="{973E74C9-E88E-470E-A733-8673B6674B99}"/>
              </a:ext>
            </a:extLst>
          </p:cNvPr>
          <p:cNvSpPr txBox="1"/>
          <p:nvPr/>
        </p:nvSpPr>
        <p:spPr>
          <a:xfrm>
            <a:off x="7237445" y="325663"/>
            <a:ext cx="4020562" cy="338554"/>
          </a:xfrm>
          <a:prstGeom prst="rect">
            <a:avLst/>
          </a:prstGeom>
          <a:solidFill>
            <a:schemeClr val="accent3">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VTP CODA ROC Firmware Block Diagram</a:t>
            </a:r>
            <a:endParaRPr lang="en-US" sz="1600" b="1" dirty="0">
              <a:cs typeface="Calibri"/>
            </a:endParaRPr>
          </a:p>
        </p:txBody>
      </p:sp>
      <p:sp>
        <p:nvSpPr>
          <p:cNvPr id="9" name="TextBox 8">
            <a:extLst>
              <a:ext uri="{FF2B5EF4-FFF2-40B4-BE49-F238E27FC236}">
                <a16:creationId xmlns:a16="http://schemas.microsoft.com/office/drawing/2014/main" id="{A3777098-F75F-4FFB-BF54-DE5A56D6D901}"/>
              </a:ext>
            </a:extLst>
          </p:cNvPr>
          <p:cNvSpPr txBox="1"/>
          <p:nvPr/>
        </p:nvSpPr>
        <p:spPr>
          <a:xfrm>
            <a:off x="216665" y="960302"/>
            <a:ext cx="492820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The VTP ROC will support event building of VXS based front-end data (FADC250 initially, but others can follow: VETROC, DCRB, SSP, MPD)</a:t>
            </a:r>
            <a:endParaRPr lang="en-US" dirty="0">
              <a:cs typeface="Calibri"/>
            </a:endParaRPr>
          </a:p>
          <a:p>
            <a:endParaRPr lang="en-US" dirty="0">
              <a:cs typeface="Calibri"/>
            </a:endParaRPr>
          </a:p>
          <a:p>
            <a:r>
              <a:rPr lang="en-US" dirty="0">
                <a:cs typeface="Calibri"/>
              </a:rPr>
              <a:t>- A standard C readout list will still run on the CPU (the VTP ARM CPU) and is </a:t>
            </a:r>
            <a:r>
              <a:rPr lang="en-US">
                <a:cs typeface="Calibri"/>
              </a:rPr>
              <a:t>modifable</a:t>
            </a:r>
            <a:r>
              <a:rPr lang="en-US" dirty="0">
                <a:cs typeface="Calibri"/>
              </a:rPr>
              <a:t> by users.</a:t>
            </a:r>
          </a:p>
          <a:p>
            <a:endParaRPr lang="en-US" dirty="0">
              <a:cs typeface="Calibri"/>
            </a:endParaRPr>
          </a:p>
          <a:p>
            <a:r>
              <a:rPr lang="en-US" dirty="0">
                <a:cs typeface="Calibri"/>
              </a:rPr>
              <a:t>- Users can still generate asynchronous and synchronous events using the C readout list.</a:t>
            </a:r>
          </a:p>
          <a:p>
            <a:endParaRPr lang="en-US" dirty="0">
              <a:cs typeface="Calibri"/>
            </a:endParaRPr>
          </a:p>
          <a:p>
            <a:r>
              <a:rPr lang="en-US" dirty="0">
                <a:cs typeface="Calibri"/>
              </a:rPr>
              <a:t>- The firmware utilization in the VTP is small for this, so the bulk of resources are still available for trigger applications that will run in parallel to this ROC firmware</a:t>
            </a:r>
          </a:p>
          <a:p>
            <a:endParaRPr lang="en-US" dirty="0">
              <a:cs typeface="Calibri"/>
            </a:endParaRPr>
          </a:p>
          <a:p>
            <a:r>
              <a:rPr lang="en-US" dirty="0">
                <a:cs typeface="Calibri"/>
              </a:rPr>
              <a:t>- Firmware development is nearly completed and integration/testing will begin by DAQ folks in the next few weeks to iron out issues and measure the performance increase</a:t>
            </a:r>
          </a:p>
        </p:txBody>
      </p:sp>
      <p:sp>
        <p:nvSpPr>
          <p:cNvPr id="6" name="TextBox 5">
            <a:extLst>
              <a:ext uri="{FF2B5EF4-FFF2-40B4-BE49-F238E27FC236}">
                <a16:creationId xmlns:a16="http://schemas.microsoft.com/office/drawing/2014/main" id="{C4C8C363-A54F-4FE7-9189-47AEE8C0F063}"/>
              </a:ext>
            </a:extLst>
          </p:cNvPr>
          <p:cNvSpPr txBox="1"/>
          <p:nvPr/>
        </p:nvSpPr>
        <p:spPr>
          <a:xfrm>
            <a:off x="11564915" y="0"/>
            <a:ext cx="627085" cy="230832"/>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t>B. Raydo</a:t>
            </a:r>
            <a:endParaRPr lang="en-US" sz="1600" b="1" dirty="0">
              <a:cs typeface="Calibri"/>
            </a:endParaRP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725</Words>
  <Application>Microsoft Office PowerPoint</Application>
  <PresentationFormat>Widescreen</PresentationFormat>
  <Paragraphs>95</Paragraphs>
  <Slides>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Times New Roman</vt:lpstr>
      <vt:lpstr>office theme</vt:lpstr>
      <vt:lpstr>Custom Design</vt:lpstr>
      <vt:lpstr>Experimental Nuclear Physics Division </vt:lpstr>
      <vt:lpstr>PowerPoint Presentation</vt:lpstr>
      <vt:lpstr>PowerPoint Presentation</vt:lpstr>
      <vt:lpstr>PowerPoint Presentation</vt:lpstr>
      <vt:lpstr>VTP (VXS Trigger Processor)</vt:lpstr>
      <vt:lpstr>PowerPoint Presentation</vt:lpstr>
      <vt:lpstr>VTP ROC/readout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RCCuevas Cuevas</cp:lastModifiedBy>
  <cp:revision>278</cp:revision>
  <dcterms:created xsi:type="dcterms:W3CDTF">2021-01-22T18:46:43Z</dcterms:created>
  <dcterms:modified xsi:type="dcterms:W3CDTF">2021-02-01T00:28:57Z</dcterms:modified>
</cp:coreProperties>
</file>