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09" r:id="rId2"/>
    <p:sldMasterId id="2147483710" r:id="rId3"/>
    <p:sldMasterId id="2147483711" r:id="rId4"/>
    <p:sldMasterId id="2147483712" r:id="rId5"/>
  </p:sldMasterIdLst>
  <p:notesMasterIdLst>
    <p:notesMasterId r:id="rId16"/>
  </p:notesMasterIdLst>
  <p:sldIdLst>
    <p:sldId id="256" r:id="rId6"/>
    <p:sldId id="357" r:id="rId7"/>
    <p:sldId id="298" r:id="rId8"/>
    <p:sldId id="325" r:id="rId9"/>
    <p:sldId id="326" r:id="rId10"/>
    <p:sldId id="328" r:id="rId11"/>
    <p:sldId id="329" r:id="rId12"/>
    <p:sldId id="348" r:id="rId13"/>
    <p:sldId id="349" r:id="rId14"/>
    <p:sldId id="350" r:id="rId15"/>
  </p:sldIdLst>
  <p:sldSz cx="10080625" cy="5670550"/>
  <p:notesSz cx="7772400" cy="10058400"/>
  <p:embeddedFontLst>
    <p:embeddedFont>
      <p:font typeface="Arial Unicode MS" panose="020B0604020202020204" pitchFamily="34" charset="-128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50"/>
    <a:srgbClr val="009896"/>
    <a:srgbClr val="009860"/>
    <a:srgbClr val="0432BF"/>
    <a:srgbClr val="0432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52"/>
    <p:restoredTop sz="96341"/>
  </p:normalViewPr>
  <p:slideViewPr>
    <p:cSldViewPr snapToGrid="0">
      <p:cViewPr varScale="1">
        <p:scale>
          <a:sx n="126" d="100"/>
          <a:sy n="126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98" d="100"/>
          <a:sy n="198" d="100"/>
        </p:scale>
        <p:origin x="936" y="-26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82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99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59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085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395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027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63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566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981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9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6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0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1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1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2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2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2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2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2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5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7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9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60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6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6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1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4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64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5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65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5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5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4" name="Google Shape;214;p5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6"/>
          <p:cNvSpPr txBox="1"/>
          <p:nvPr/>
        </p:nvSpPr>
        <p:spPr>
          <a:xfrm>
            <a:off x="69575" y="416364"/>
            <a:ext cx="9793882" cy="113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D1F63"/>
                </a:solidFill>
              </a:rPr>
              <a:t>Elucidating Pion and Kaon in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D1F63"/>
                </a:solidFill>
              </a:rPr>
              <a:t>Continuum QCD Approach</a:t>
            </a:r>
          </a:p>
        </p:txBody>
      </p:sp>
      <p:sp>
        <p:nvSpPr>
          <p:cNvPr id="268" name="Google Shape;268;p66"/>
          <p:cNvSpPr txBox="1"/>
          <p:nvPr/>
        </p:nvSpPr>
        <p:spPr>
          <a:xfrm>
            <a:off x="2124000" y="1790586"/>
            <a:ext cx="5760000" cy="1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Adnan Bashir</a:t>
            </a:r>
            <a:endParaRPr sz="3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66"/>
          <p:cNvCxnSpPr/>
          <p:nvPr/>
        </p:nvCxnSpPr>
        <p:spPr>
          <a:xfrm>
            <a:off x="1224000" y="1764000"/>
            <a:ext cx="7560000" cy="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0" name="Google Shape;270;p66"/>
          <p:cNvSpPr txBox="1"/>
          <p:nvPr/>
        </p:nvSpPr>
        <p:spPr>
          <a:xfrm>
            <a:off x="8341359" y="5151756"/>
            <a:ext cx="1524001" cy="3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D1F63"/>
                </a:solidFill>
              </a:rPr>
              <a:t>May</a:t>
            </a:r>
            <a:r>
              <a:rPr lang="en-US" sz="1600" b="0" i="0" u="none" strike="noStrike" cap="none" dirty="0">
                <a:solidFill>
                  <a:srgbClr val="0D1F63"/>
                </a:solidFill>
                <a:latin typeface="Arial"/>
                <a:ea typeface="Arial"/>
                <a:cs typeface="Arial"/>
                <a:sym typeface="Arial"/>
              </a:rPr>
              <a:t> 11, 2023 </a:t>
            </a:r>
            <a:endParaRPr sz="16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6"/>
          <p:cNvSpPr txBox="1"/>
          <p:nvPr/>
        </p:nvSpPr>
        <p:spPr>
          <a:xfrm>
            <a:off x="2176670" y="4270823"/>
            <a:ext cx="5629389" cy="616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en-US" sz="1800" b="1" dirty="0"/>
              <a:t>EIC Meson DF Meeting</a:t>
            </a:r>
            <a:endParaRPr sz="1800" b="1" strike="noStrike" dirty="0">
              <a:sym typeface="Arial"/>
            </a:endParaRPr>
          </a:p>
        </p:txBody>
      </p:sp>
      <p:sp>
        <p:nvSpPr>
          <p:cNvPr id="273" name="Google Shape;273;p66"/>
          <p:cNvSpPr txBox="1"/>
          <p:nvPr/>
        </p:nvSpPr>
        <p:spPr>
          <a:xfrm>
            <a:off x="1361872" y="2755455"/>
            <a:ext cx="7256834" cy="128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9211E"/>
                </a:solidFill>
              </a:rPr>
              <a:t>Institute of Physics and Mathematics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9211E"/>
                </a:solidFill>
              </a:rPr>
              <a:t>University of Michoacán, Morelia, Michoacán, Mexico</a:t>
            </a:r>
            <a:r>
              <a:rPr lang="en-US" sz="1800" b="0" strike="noStrike" dirty="0">
                <a:solidFill>
                  <a:srgbClr val="C9211E"/>
                </a:solidFill>
                <a:sym typeface="A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 dirty="0">
                <a:solidFill>
                  <a:srgbClr val="0432FF"/>
                </a:solidFill>
                <a:sym typeface="Arial"/>
              </a:rPr>
              <a:t>Fulbright Visiting Scientist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432FF"/>
                </a:solidFill>
              </a:rPr>
              <a:t>Jefferson Laboratory, Newport News, Virginia, USA</a:t>
            </a:r>
            <a:r>
              <a:rPr lang="en-US" sz="1800" b="0" strike="noStrike" dirty="0">
                <a:solidFill>
                  <a:srgbClr val="0432FF"/>
                </a:solidFill>
                <a:sym typeface="Arial"/>
              </a:rPr>
              <a:t>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2BC9293-026E-5C92-8DFC-B66E929AB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268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X"/>
          </a:p>
        </p:txBody>
      </p:sp>
      <p:pic>
        <p:nvPicPr>
          <p:cNvPr id="1036" name="Picture 12" descr="Universidad Michoacana de San Nicolás de Hidalgo - Wikiwand">
            <a:extLst>
              <a:ext uri="{FF2B5EF4-FFF2-40B4-BE49-F238E27FC236}">
                <a16:creationId xmlns:a16="http://schemas.microsoft.com/office/drawing/2014/main" id="{DAB0D875-15A9-D7D1-DA46-34DC5D67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2699"/>
            <a:ext cx="1323307" cy="14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268" grpId="0"/>
      <p:bldP spid="270" grpId="0"/>
      <p:bldP spid="271" grpId="0"/>
      <p:bldP spid="2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47;p70">
            <a:extLst>
              <a:ext uri="{FF2B5EF4-FFF2-40B4-BE49-F238E27FC236}">
                <a16:creationId xmlns:a16="http://schemas.microsoft.com/office/drawing/2014/main" id="{D238C560-16DB-75D8-4439-83E6EC7A9E30}"/>
              </a:ext>
            </a:extLst>
          </p:cNvPr>
          <p:cNvSpPr/>
          <p:nvPr/>
        </p:nvSpPr>
        <p:spPr>
          <a:xfrm>
            <a:off x="27710" y="1085444"/>
            <a:ext cx="10010159" cy="700000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347;p70">
            <a:extLst>
              <a:ext uri="{FF2B5EF4-FFF2-40B4-BE49-F238E27FC236}">
                <a16:creationId xmlns:a16="http://schemas.microsoft.com/office/drawing/2014/main" id="{55E30154-11DC-7FDF-94AB-A339108295E7}"/>
              </a:ext>
            </a:extLst>
          </p:cNvPr>
          <p:cNvSpPr/>
          <p:nvPr/>
        </p:nvSpPr>
        <p:spPr>
          <a:xfrm>
            <a:off x="35228" y="1935137"/>
            <a:ext cx="10010159" cy="630516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65534" y="-2160"/>
            <a:ext cx="9546501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</a:rPr>
              <a:t>Completing the Cycle – Back to Form Factors</a:t>
            </a:r>
            <a:endParaRPr sz="3200" b="0" strike="noStrike" dirty="0">
              <a:solidFill>
                <a:srgbClr val="C00000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194292C-BBDE-E3A1-85B9-EA9ACDF5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4E5891-9742-E48E-30F4-F8FE89DC1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40" y="2627449"/>
            <a:ext cx="4344907" cy="2987123"/>
          </a:xfrm>
          <a:prstGeom prst="rect">
            <a:avLst/>
          </a:prstGeom>
        </p:spPr>
      </p:pic>
      <p:sp>
        <p:nvSpPr>
          <p:cNvPr id="9" name="Google Shape;351;p70">
            <a:extLst>
              <a:ext uri="{FF2B5EF4-FFF2-40B4-BE49-F238E27FC236}">
                <a16:creationId xmlns:a16="http://schemas.microsoft.com/office/drawing/2014/main" id="{DCF962F7-7004-9AB2-C48F-C26A3DA56BCB}"/>
              </a:ext>
            </a:extLst>
          </p:cNvPr>
          <p:cNvSpPr txBox="1"/>
          <p:nvPr/>
        </p:nvSpPr>
        <p:spPr>
          <a:xfrm>
            <a:off x="76794" y="1912467"/>
            <a:ext cx="10080625" cy="69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810"/>
            </a:pPr>
            <a:r>
              <a:rPr lang="en-US" sz="1800" dirty="0"/>
              <a:t>Such an exercise provides stringent constraints on the efficacy of the </a:t>
            </a:r>
            <a:r>
              <a:rPr lang="en-US" sz="1800" b="1" dirty="0">
                <a:solidFill>
                  <a:srgbClr val="C00000"/>
                </a:solidFill>
              </a:rPr>
              <a:t>algebraic model</a:t>
            </a:r>
            <a:r>
              <a:rPr lang="en-US" sz="1800" dirty="0"/>
              <a:t> we have constructed by direct comparison with the refined calculation of these </a:t>
            </a:r>
            <a:r>
              <a:rPr lang="en-US" sz="1800" b="1" dirty="0">
                <a:solidFill>
                  <a:srgbClr val="C00000"/>
                </a:solidFill>
              </a:rPr>
              <a:t>form factors.</a:t>
            </a:r>
            <a:endParaRPr lang="en-US" sz="1800" b="0" strike="noStrik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F8622CE-0BB0-7E4E-EA36-57DF23616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455" y="2629888"/>
            <a:ext cx="4389241" cy="2984684"/>
          </a:xfrm>
          <a:prstGeom prst="rect">
            <a:avLst/>
          </a:prstGeom>
        </p:spPr>
      </p:pic>
      <p:sp>
        <p:nvSpPr>
          <p:cNvPr id="2" name="Google Shape;351;p70">
            <a:extLst>
              <a:ext uri="{FF2B5EF4-FFF2-40B4-BE49-F238E27FC236}">
                <a16:creationId xmlns:a16="http://schemas.microsoft.com/office/drawing/2014/main" id="{BEBD26F4-6397-B7D1-03CA-7C2CFAC90F52}"/>
              </a:ext>
            </a:extLst>
          </p:cNvPr>
          <p:cNvSpPr txBox="1"/>
          <p:nvPr/>
        </p:nvSpPr>
        <p:spPr>
          <a:xfrm>
            <a:off x="35233" y="1095039"/>
            <a:ext cx="9827687" cy="6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810"/>
            </a:pPr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electromagnetic form factors</a:t>
            </a:r>
            <a:r>
              <a:rPr lang="en-US" sz="1800" dirty="0"/>
              <a:t> using our </a:t>
            </a:r>
            <a:r>
              <a:rPr lang="en-US" sz="1800" b="1" dirty="0">
                <a:solidFill>
                  <a:srgbClr val="C00000"/>
                </a:solidFill>
              </a:rPr>
              <a:t>algebraic model</a:t>
            </a:r>
            <a:r>
              <a:rPr lang="en-US" sz="1800" dirty="0"/>
              <a:t> can be obtained either through the knowledge of the </a:t>
            </a:r>
            <a:r>
              <a:rPr lang="en-US" sz="1800" b="1" dirty="0">
                <a:solidFill>
                  <a:srgbClr val="C00000"/>
                </a:solidFill>
              </a:rPr>
              <a:t>GPDs</a:t>
            </a:r>
            <a:r>
              <a:rPr lang="en-US" sz="1800" dirty="0"/>
              <a:t> or the direct evaluation of the </a:t>
            </a:r>
            <a:r>
              <a:rPr lang="en-US" sz="1800" b="1" dirty="0">
                <a:solidFill>
                  <a:srgbClr val="C00000"/>
                </a:solidFill>
              </a:rPr>
              <a:t>triangle diagram</a:t>
            </a:r>
            <a:r>
              <a:rPr lang="en-US" sz="1800" dirty="0"/>
              <a:t>. </a:t>
            </a:r>
            <a:endParaRPr lang="en-US" sz="1800" b="0" strike="noStrike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9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48" grpId="0"/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6"/>
          <p:cNvSpPr txBox="1"/>
          <p:nvPr/>
        </p:nvSpPr>
        <p:spPr>
          <a:xfrm>
            <a:off x="69575" y="416364"/>
            <a:ext cx="9793882" cy="113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D1F63"/>
                </a:solidFill>
              </a:rPr>
              <a:t>Internal Structure of Pion and Kaon</a:t>
            </a:r>
          </a:p>
        </p:txBody>
      </p:sp>
      <p:sp>
        <p:nvSpPr>
          <p:cNvPr id="268" name="Google Shape;268;p66"/>
          <p:cNvSpPr txBox="1"/>
          <p:nvPr/>
        </p:nvSpPr>
        <p:spPr>
          <a:xfrm>
            <a:off x="2124000" y="1790586"/>
            <a:ext cx="5760000" cy="1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Adnan Bashir</a:t>
            </a:r>
            <a:endParaRPr sz="3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66"/>
          <p:cNvCxnSpPr/>
          <p:nvPr/>
        </p:nvCxnSpPr>
        <p:spPr>
          <a:xfrm>
            <a:off x="1224000" y="1764000"/>
            <a:ext cx="7560000" cy="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0" name="Google Shape;270;p66"/>
          <p:cNvSpPr txBox="1"/>
          <p:nvPr/>
        </p:nvSpPr>
        <p:spPr>
          <a:xfrm>
            <a:off x="6857999" y="5151756"/>
            <a:ext cx="3172698" cy="3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D1F63"/>
                </a:solidFill>
              </a:rPr>
              <a:t>May</a:t>
            </a:r>
            <a:r>
              <a:rPr lang="en-US" sz="1600" b="0" i="0" u="none" strike="noStrike" cap="none" dirty="0">
                <a:solidFill>
                  <a:srgbClr val="0D1F63"/>
                </a:solidFill>
                <a:latin typeface="Arial"/>
                <a:ea typeface="Arial"/>
                <a:cs typeface="Arial"/>
                <a:sym typeface="Arial"/>
              </a:rPr>
              <a:t> 5, 2023, </a:t>
            </a:r>
            <a:r>
              <a:rPr lang="en-US" sz="1600" dirty="0">
                <a:solidFill>
                  <a:srgbClr val="0D1F63"/>
                </a:solidFill>
              </a:rPr>
              <a:t>Sao Paulo, Brazil</a:t>
            </a:r>
            <a:endParaRPr sz="16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6"/>
          <p:cNvSpPr txBox="1"/>
          <p:nvPr/>
        </p:nvSpPr>
        <p:spPr>
          <a:xfrm>
            <a:off x="2176670" y="4322339"/>
            <a:ext cx="5629389" cy="616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en-US" sz="1800" b="1" dirty="0"/>
              <a:t>Physics Opportunities at an Electron-Ion Collider</a:t>
            </a:r>
          </a:p>
          <a:p>
            <a:pPr lvl="0" algn="ctr"/>
            <a:r>
              <a:rPr lang="en-US" sz="1800" b="1" strike="noStrike" dirty="0">
                <a:sym typeface="Arial"/>
              </a:rPr>
              <a:t>POETIC 10</a:t>
            </a:r>
            <a:endParaRPr sz="1800" b="1" strike="noStrike" dirty="0">
              <a:sym typeface="Arial"/>
            </a:endParaRPr>
          </a:p>
        </p:txBody>
      </p:sp>
      <p:sp>
        <p:nvSpPr>
          <p:cNvPr id="273" name="Google Shape;273;p66"/>
          <p:cNvSpPr txBox="1"/>
          <p:nvPr/>
        </p:nvSpPr>
        <p:spPr>
          <a:xfrm>
            <a:off x="1810215" y="2938337"/>
            <a:ext cx="6445751" cy="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9211E"/>
                </a:solidFill>
              </a:rPr>
              <a:t>Luis Albino, </a:t>
            </a:r>
            <a:r>
              <a:rPr lang="en-US" sz="1800" dirty="0" err="1">
                <a:solidFill>
                  <a:srgbClr val="C9211E"/>
                </a:solidFill>
              </a:rPr>
              <a:t>Khépani</a:t>
            </a:r>
            <a:r>
              <a:rPr lang="en-US" sz="1800" dirty="0">
                <a:solidFill>
                  <a:srgbClr val="C9211E"/>
                </a:solidFill>
              </a:rPr>
              <a:t> Raya</a:t>
            </a:r>
          </a:p>
          <a:p>
            <a:pPr lvl="0" algn="ctr"/>
            <a:r>
              <a:rPr lang="en-US" sz="1800" dirty="0">
                <a:solidFill>
                  <a:srgbClr val="C9211E"/>
                </a:solidFill>
              </a:rPr>
              <a:t>Melany Higuera, Roger Hernández</a:t>
            </a:r>
            <a:endParaRPr lang="en-US" sz="1800" b="0" strike="noStrike" dirty="0">
              <a:solidFill>
                <a:srgbClr val="0432FF"/>
              </a:solidFill>
              <a:sym typeface="Aria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2BC9293-026E-5C92-8DFC-B66E929AB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268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X"/>
          </a:p>
        </p:txBody>
      </p:sp>
      <p:pic>
        <p:nvPicPr>
          <p:cNvPr id="1036" name="Picture 12" descr="Universidad Michoacana de San Nicolás de Hidalgo - Wikiwand">
            <a:extLst>
              <a:ext uri="{FF2B5EF4-FFF2-40B4-BE49-F238E27FC236}">
                <a16:creationId xmlns:a16="http://schemas.microsoft.com/office/drawing/2014/main" id="{DAB0D875-15A9-D7D1-DA46-34DC5D67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2699"/>
            <a:ext cx="1323307" cy="14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47;p70">
            <a:extLst>
              <a:ext uri="{FF2B5EF4-FFF2-40B4-BE49-F238E27FC236}">
                <a16:creationId xmlns:a16="http://schemas.microsoft.com/office/drawing/2014/main" id="{06130509-D19B-BA73-CCA8-2FB43A144C88}"/>
              </a:ext>
            </a:extLst>
          </p:cNvPr>
          <p:cNvSpPr/>
          <p:nvPr/>
        </p:nvSpPr>
        <p:spPr>
          <a:xfrm>
            <a:off x="6666872" y="4380252"/>
            <a:ext cx="2205666" cy="360219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47;p70">
            <a:extLst>
              <a:ext uri="{FF2B5EF4-FFF2-40B4-BE49-F238E27FC236}">
                <a16:creationId xmlns:a16="http://schemas.microsoft.com/office/drawing/2014/main" id="{A213D829-5BE3-03BC-1EDE-006DF9D78A3D}"/>
              </a:ext>
            </a:extLst>
          </p:cNvPr>
          <p:cNvSpPr/>
          <p:nvPr/>
        </p:nvSpPr>
        <p:spPr>
          <a:xfrm>
            <a:off x="728042" y="4440094"/>
            <a:ext cx="2481248" cy="396240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47;p70">
            <a:extLst>
              <a:ext uri="{FF2B5EF4-FFF2-40B4-BE49-F238E27FC236}">
                <a16:creationId xmlns:a16="http://schemas.microsoft.com/office/drawing/2014/main" id="{54C5773D-29C9-996B-AA59-F329AEC39BE5}"/>
              </a:ext>
            </a:extLst>
          </p:cNvPr>
          <p:cNvSpPr/>
          <p:nvPr/>
        </p:nvSpPr>
        <p:spPr>
          <a:xfrm>
            <a:off x="2925816" y="3122964"/>
            <a:ext cx="3741054" cy="420935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2" name="Google Shape;347;p70">
            <a:extLst>
              <a:ext uri="{FF2B5EF4-FFF2-40B4-BE49-F238E27FC236}">
                <a16:creationId xmlns:a16="http://schemas.microsoft.com/office/drawing/2014/main" id="{25A46460-3025-1AA4-A407-46455E9F68FE}"/>
              </a:ext>
            </a:extLst>
          </p:cNvPr>
          <p:cNvSpPr/>
          <p:nvPr/>
        </p:nvSpPr>
        <p:spPr>
          <a:xfrm>
            <a:off x="3152126" y="1294153"/>
            <a:ext cx="3448703" cy="354551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65535" y="-2160"/>
            <a:ext cx="854005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Towards Algebraic Models</a:t>
            </a:r>
            <a:endParaRPr sz="3200" b="0" strike="noStrik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16" name="Google Shape;331;p69">
            <a:extLst>
              <a:ext uri="{FF2B5EF4-FFF2-40B4-BE49-F238E27FC236}">
                <a16:creationId xmlns:a16="http://schemas.microsoft.com/office/drawing/2014/main" id="{EE92A8DA-588B-16F1-16CB-EF729419B183}"/>
              </a:ext>
            </a:extLst>
          </p:cNvPr>
          <p:cNvSpPr/>
          <p:nvPr/>
        </p:nvSpPr>
        <p:spPr>
          <a:xfrm>
            <a:off x="3280730" y="1316814"/>
            <a:ext cx="3377246" cy="37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Sophisticated Truncations</a:t>
            </a:r>
            <a:endParaRPr sz="2000" b="0" strike="noStrike" dirty="0">
              <a:sym typeface="Arial"/>
            </a:endParaRPr>
          </a:p>
        </p:txBody>
      </p:sp>
      <p:sp>
        <p:nvSpPr>
          <p:cNvPr id="20" name="Google Shape;331;p69">
            <a:extLst>
              <a:ext uri="{FF2B5EF4-FFF2-40B4-BE49-F238E27FC236}">
                <a16:creationId xmlns:a16="http://schemas.microsoft.com/office/drawing/2014/main" id="{67151B58-17E8-9F67-99C6-FBB018C2661D}"/>
              </a:ext>
            </a:extLst>
          </p:cNvPr>
          <p:cNvSpPr/>
          <p:nvPr/>
        </p:nvSpPr>
        <p:spPr>
          <a:xfrm>
            <a:off x="3061689" y="3172951"/>
            <a:ext cx="3596287" cy="32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Schwinger-Dyson Equations</a:t>
            </a:r>
            <a:endParaRPr sz="2000" b="0" strike="noStrike" dirty="0">
              <a:sym typeface="Arial"/>
            </a:endParaRPr>
          </a:p>
        </p:txBody>
      </p:sp>
      <p:sp>
        <p:nvSpPr>
          <p:cNvPr id="41" name="Google Shape;331;p69">
            <a:extLst>
              <a:ext uri="{FF2B5EF4-FFF2-40B4-BE49-F238E27FC236}">
                <a16:creationId xmlns:a16="http://schemas.microsoft.com/office/drawing/2014/main" id="{ABBDD597-4D8E-8453-C6CD-0AEA15A73DA5}"/>
              </a:ext>
            </a:extLst>
          </p:cNvPr>
          <p:cNvSpPr/>
          <p:nvPr/>
        </p:nvSpPr>
        <p:spPr>
          <a:xfrm>
            <a:off x="801434" y="4494783"/>
            <a:ext cx="2713293" cy="36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Contact Interaction</a:t>
            </a:r>
            <a:endParaRPr sz="2000" b="0" strike="noStrike" dirty="0">
              <a:sym typeface="Arial"/>
            </a:endParaRPr>
          </a:p>
        </p:txBody>
      </p:sp>
      <p:sp>
        <p:nvSpPr>
          <p:cNvPr id="42" name="Google Shape;331;p69">
            <a:extLst>
              <a:ext uri="{FF2B5EF4-FFF2-40B4-BE49-F238E27FC236}">
                <a16:creationId xmlns:a16="http://schemas.microsoft.com/office/drawing/2014/main" id="{51FA4D1B-52CE-778E-10C0-E751BADAE312}"/>
              </a:ext>
            </a:extLst>
          </p:cNvPr>
          <p:cNvSpPr/>
          <p:nvPr/>
        </p:nvSpPr>
        <p:spPr>
          <a:xfrm>
            <a:off x="6711697" y="4407188"/>
            <a:ext cx="2713292" cy="36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Algebraic Models</a:t>
            </a:r>
            <a:endParaRPr sz="2000" b="0" strike="noStrike" dirty="0">
              <a:sym typeface="Arial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F013A33-CAFF-A357-65F9-8E98EE63CD39}"/>
              </a:ext>
            </a:extLst>
          </p:cNvPr>
          <p:cNvCxnSpPr>
            <a:cxnSpLocks/>
          </p:cNvCxnSpPr>
          <p:nvPr/>
        </p:nvCxnSpPr>
        <p:spPr>
          <a:xfrm>
            <a:off x="5167872" y="3640803"/>
            <a:ext cx="1218641" cy="678344"/>
          </a:xfrm>
          <a:prstGeom prst="straightConnector1">
            <a:avLst/>
          </a:prstGeom>
          <a:ln w="76200">
            <a:solidFill>
              <a:srgbClr val="0432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CE3FFF7-80D0-7216-698E-B2BC31BB1E50}"/>
              </a:ext>
            </a:extLst>
          </p:cNvPr>
          <p:cNvCxnSpPr>
            <a:cxnSpLocks/>
          </p:cNvCxnSpPr>
          <p:nvPr/>
        </p:nvCxnSpPr>
        <p:spPr>
          <a:xfrm flipH="1">
            <a:off x="3382715" y="3650898"/>
            <a:ext cx="1039754" cy="775721"/>
          </a:xfrm>
          <a:prstGeom prst="straightConnector1">
            <a:avLst/>
          </a:prstGeom>
          <a:ln w="76200">
            <a:solidFill>
              <a:srgbClr val="0432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085ADF3-F127-CBD8-3A6A-FBD6A218BCCB}"/>
              </a:ext>
            </a:extLst>
          </p:cNvPr>
          <p:cNvCxnSpPr>
            <a:cxnSpLocks/>
          </p:cNvCxnSpPr>
          <p:nvPr/>
        </p:nvCxnSpPr>
        <p:spPr>
          <a:xfrm flipV="1">
            <a:off x="4820209" y="1807348"/>
            <a:ext cx="0" cy="1126681"/>
          </a:xfrm>
          <a:prstGeom prst="straightConnector1">
            <a:avLst/>
          </a:prstGeom>
          <a:ln w="76200">
            <a:solidFill>
              <a:srgbClr val="0432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331;p69">
            <a:extLst>
              <a:ext uri="{FF2B5EF4-FFF2-40B4-BE49-F238E27FC236}">
                <a16:creationId xmlns:a16="http://schemas.microsoft.com/office/drawing/2014/main" id="{04F64A67-4E1F-DAAB-014C-A4B6D8727D64}"/>
              </a:ext>
            </a:extLst>
          </p:cNvPr>
          <p:cNvSpPr/>
          <p:nvPr/>
        </p:nvSpPr>
        <p:spPr>
          <a:xfrm>
            <a:off x="1418584" y="1897844"/>
            <a:ext cx="2967673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9850"/>
                </a:solidFill>
              </a:rPr>
              <a:t>Numerically Demanding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9850"/>
                </a:solidFill>
              </a:rPr>
              <a:t>QCD Predictions</a:t>
            </a:r>
          </a:p>
        </p:txBody>
      </p:sp>
      <p:sp>
        <p:nvSpPr>
          <p:cNvPr id="58" name="Google Shape;331;p69">
            <a:extLst>
              <a:ext uri="{FF2B5EF4-FFF2-40B4-BE49-F238E27FC236}">
                <a16:creationId xmlns:a16="http://schemas.microsoft.com/office/drawing/2014/main" id="{CCEAE726-E160-0786-B339-599B20D761C0}"/>
              </a:ext>
            </a:extLst>
          </p:cNvPr>
          <p:cNvSpPr/>
          <p:nvPr/>
        </p:nvSpPr>
        <p:spPr>
          <a:xfrm>
            <a:off x="5500064" y="1893076"/>
            <a:ext cx="4129709" cy="88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QCD Green Functions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Mesons – Static, FFs, PDAs, PDFs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70C0"/>
                </a:solidFill>
              </a:rPr>
              <a:t>Baryons – Static, FF</a:t>
            </a:r>
          </a:p>
        </p:txBody>
      </p:sp>
      <p:sp>
        <p:nvSpPr>
          <p:cNvPr id="59" name="Google Shape;331;p69">
            <a:extLst>
              <a:ext uri="{FF2B5EF4-FFF2-40B4-BE49-F238E27FC236}">
                <a16:creationId xmlns:a16="http://schemas.microsoft.com/office/drawing/2014/main" id="{B5A0D071-EEE1-D1FD-7AD0-1FDA3C0B04EE}"/>
              </a:ext>
            </a:extLst>
          </p:cNvPr>
          <p:cNvSpPr/>
          <p:nvPr/>
        </p:nvSpPr>
        <p:spPr>
          <a:xfrm>
            <a:off x="801435" y="4923165"/>
            <a:ext cx="2756156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9850"/>
                </a:solidFill>
              </a:rPr>
              <a:t>Simple Implementation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9850"/>
                </a:solidFill>
              </a:rPr>
              <a:t>Insightful - Mindful</a:t>
            </a:r>
          </a:p>
        </p:txBody>
      </p:sp>
      <p:sp>
        <p:nvSpPr>
          <p:cNvPr id="60" name="Google Shape;331;p69">
            <a:extLst>
              <a:ext uri="{FF2B5EF4-FFF2-40B4-BE49-F238E27FC236}">
                <a16:creationId xmlns:a16="http://schemas.microsoft.com/office/drawing/2014/main" id="{A9E9CEAD-B57B-31D6-9D79-A275B98FACDC}"/>
              </a:ext>
            </a:extLst>
          </p:cNvPr>
          <p:cNvSpPr/>
          <p:nvPr/>
        </p:nvSpPr>
        <p:spPr>
          <a:xfrm>
            <a:off x="762956" y="3788908"/>
            <a:ext cx="2151700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Most Observables 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Mesons, Baryons</a:t>
            </a:r>
          </a:p>
        </p:txBody>
      </p:sp>
      <p:sp>
        <p:nvSpPr>
          <p:cNvPr id="320" name="Google Shape;331;p69">
            <a:extLst>
              <a:ext uri="{FF2B5EF4-FFF2-40B4-BE49-F238E27FC236}">
                <a16:creationId xmlns:a16="http://schemas.microsoft.com/office/drawing/2014/main" id="{6B6ED465-A756-F9C0-26C3-9AF33C719FD4}"/>
              </a:ext>
            </a:extLst>
          </p:cNvPr>
          <p:cNvSpPr/>
          <p:nvPr/>
        </p:nvSpPr>
        <p:spPr>
          <a:xfrm>
            <a:off x="6711697" y="3724953"/>
            <a:ext cx="2756156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9850"/>
                </a:solidFill>
              </a:rPr>
              <a:t>Moderate Simplicity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9850"/>
                </a:solidFill>
              </a:rPr>
              <a:t>QCD-like Predictions </a:t>
            </a:r>
          </a:p>
        </p:txBody>
      </p:sp>
      <p:sp>
        <p:nvSpPr>
          <p:cNvPr id="321" name="Google Shape;331;p69">
            <a:extLst>
              <a:ext uri="{FF2B5EF4-FFF2-40B4-BE49-F238E27FC236}">
                <a16:creationId xmlns:a16="http://schemas.microsoft.com/office/drawing/2014/main" id="{FD5FCDD9-F3B6-B950-6872-CED1738739F8}"/>
              </a:ext>
            </a:extLst>
          </p:cNvPr>
          <p:cNvSpPr/>
          <p:nvPr/>
        </p:nvSpPr>
        <p:spPr>
          <a:xfrm>
            <a:off x="6752608" y="4860116"/>
            <a:ext cx="2977183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LFWFs, GPDs, TMDs,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PDFs, FFs</a:t>
            </a:r>
          </a:p>
          <a:p>
            <a:pPr marL="3600" lvl="0" algn="just">
              <a:buSzPts val="1800"/>
            </a:pP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324" grpId="0" animBg="1"/>
      <p:bldP spid="323" grpId="0" animBg="1"/>
      <p:bldP spid="322" grpId="0" animBg="1"/>
      <p:bldP spid="348" grpId="0"/>
      <p:bldP spid="16" grpId="0"/>
      <p:bldP spid="20" grpId="0"/>
      <p:bldP spid="41" grpId="0"/>
      <p:bldP spid="42" grpId="0"/>
      <p:bldP spid="57" grpId="0"/>
      <p:bldP spid="58" grpId="0"/>
      <p:bldP spid="59" grpId="0"/>
      <p:bldP spid="60" grpId="0"/>
      <p:bldP spid="320" grpId="0"/>
      <p:bldP spid="3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47;p70">
            <a:extLst>
              <a:ext uri="{FF2B5EF4-FFF2-40B4-BE49-F238E27FC236}">
                <a16:creationId xmlns:a16="http://schemas.microsoft.com/office/drawing/2014/main" id="{34BB6437-03CD-64B6-FBA4-2933F2FF9DCA}"/>
              </a:ext>
            </a:extLst>
          </p:cNvPr>
          <p:cNvSpPr/>
          <p:nvPr/>
        </p:nvSpPr>
        <p:spPr>
          <a:xfrm>
            <a:off x="5966782" y="1036977"/>
            <a:ext cx="2477127" cy="303055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65535" y="-2160"/>
            <a:ext cx="854005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</a:rPr>
              <a:t>The</a:t>
            </a:r>
            <a:r>
              <a:rPr lang="en-US" sz="32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Algebraic Model (AM)</a:t>
            </a:r>
            <a:endParaRPr sz="3200" b="0" strike="noStrik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94AB81-52D1-38B6-A8AB-B83DAD1D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422" y="1417570"/>
            <a:ext cx="4446036" cy="904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47031-CAAF-B742-D6B9-536B52592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101" y="2740779"/>
            <a:ext cx="4541711" cy="1164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31301B-2D47-57FC-10AD-3581420BD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280" y="5014645"/>
            <a:ext cx="5237921" cy="588787"/>
          </a:xfrm>
          <a:prstGeom prst="rect">
            <a:avLst/>
          </a:prstGeom>
        </p:spPr>
      </p:pic>
      <p:sp>
        <p:nvSpPr>
          <p:cNvPr id="16" name="Google Shape;331;p69">
            <a:extLst>
              <a:ext uri="{FF2B5EF4-FFF2-40B4-BE49-F238E27FC236}">
                <a16:creationId xmlns:a16="http://schemas.microsoft.com/office/drawing/2014/main" id="{EE92A8DA-588B-16F1-16CB-EF729419B183}"/>
              </a:ext>
            </a:extLst>
          </p:cNvPr>
          <p:cNvSpPr/>
          <p:nvPr/>
        </p:nvSpPr>
        <p:spPr>
          <a:xfrm>
            <a:off x="5995356" y="1036907"/>
            <a:ext cx="2581641" cy="26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The quark propagator</a:t>
            </a:r>
            <a:r>
              <a:rPr lang="en-US" sz="1800" dirty="0"/>
              <a:t>: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2A774-022C-92D9-3338-D1BD74E73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491" y="3910637"/>
            <a:ext cx="5889626" cy="1114006"/>
          </a:xfrm>
          <a:prstGeom prst="rect">
            <a:avLst/>
          </a:prstGeom>
        </p:spPr>
      </p:pic>
      <p:sp>
        <p:nvSpPr>
          <p:cNvPr id="19" name="Google Shape;347;p70">
            <a:extLst>
              <a:ext uri="{FF2B5EF4-FFF2-40B4-BE49-F238E27FC236}">
                <a16:creationId xmlns:a16="http://schemas.microsoft.com/office/drawing/2014/main" id="{538B6837-5F8E-CCA8-49F9-563DB61BCBAD}"/>
              </a:ext>
            </a:extLst>
          </p:cNvPr>
          <p:cNvSpPr/>
          <p:nvPr/>
        </p:nvSpPr>
        <p:spPr>
          <a:xfrm>
            <a:off x="5693342" y="2443245"/>
            <a:ext cx="2997954" cy="329027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331;p69">
            <a:extLst>
              <a:ext uri="{FF2B5EF4-FFF2-40B4-BE49-F238E27FC236}">
                <a16:creationId xmlns:a16="http://schemas.microsoft.com/office/drawing/2014/main" id="{67151B58-17E8-9F67-99C6-FBB018C2661D}"/>
              </a:ext>
            </a:extLst>
          </p:cNvPr>
          <p:cNvSpPr/>
          <p:nvPr/>
        </p:nvSpPr>
        <p:spPr>
          <a:xfrm>
            <a:off x="5764781" y="2467514"/>
            <a:ext cx="3215055" cy="37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Bethe-Salpeter Amplitude</a:t>
            </a:r>
            <a:r>
              <a:rPr lang="en-US" sz="1800" dirty="0"/>
              <a:t>: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47;p70">
            <a:extLst>
              <a:ext uri="{FF2B5EF4-FFF2-40B4-BE49-F238E27FC236}">
                <a16:creationId xmlns:a16="http://schemas.microsoft.com/office/drawing/2014/main" id="{2C63D5F9-537F-80C1-5513-3A3FA7B2674F}"/>
              </a:ext>
            </a:extLst>
          </p:cNvPr>
          <p:cNvSpPr/>
          <p:nvPr/>
        </p:nvSpPr>
        <p:spPr>
          <a:xfrm>
            <a:off x="65520" y="993129"/>
            <a:ext cx="4062612" cy="4553146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51;p70">
            <a:extLst>
              <a:ext uri="{FF2B5EF4-FFF2-40B4-BE49-F238E27FC236}">
                <a16:creationId xmlns:a16="http://schemas.microsoft.com/office/drawing/2014/main" id="{6F7F37D7-D9AB-4CD3-3C9E-98357514306D}"/>
              </a:ext>
            </a:extLst>
          </p:cNvPr>
          <p:cNvSpPr txBox="1"/>
          <p:nvPr/>
        </p:nvSpPr>
        <p:spPr>
          <a:xfrm>
            <a:off x="206721" y="1078764"/>
            <a:ext cx="3933481" cy="4524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It retains the </a:t>
            </a:r>
            <a:r>
              <a:rPr lang="en-US" sz="1800" b="1" dirty="0">
                <a:solidFill>
                  <a:srgbClr val="C00000"/>
                </a:solidFill>
              </a:rPr>
              <a:t>constant term</a:t>
            </a:r>
            <a:r>
              <a:rPr lang="en-US" sz="1800" dirty="0"/>
              <a:t> from original models, setting it to </a:t>
            </a:r>
            <a:r>
              <a:rPr lang="en-US" sz="1800" b="1" dirty="0" err="1">
                <a:solidFill>
                  <a:srgbClr val="002060"/>
                </a:solidFill>
              </a:rPr>
              <a:t>M</a:t>
            </a:r>
            <a:r>
              <a:rPr lang="en-US" sz="1800" b="1" baseline="-25000" dirty="0" err="1">
                <a:solidFill>
                  <a:srgbClr val="002060"/>
                </a:solidFill>
              </a:rPr>
              <a:t>q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285750" lvl="0" indent="-285750">
              <a:buSzPts val="810"/>
              <a:buFont typeface="Wingdings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There is a </a:t>
            </a:r>
            <a:r>
              <a:rPr lang="en-US" sz="1800" b="1" dirty="0">
                <a:solidFill>
                  <a:srgbClr val="C00000"/>
                </a:solidFill>
              </a:rPr>
              <a:t>term linear</a:t>
            </a:r>
            <a:r>
              <a:rPr lang="en-US" sz="1800" dirty="0"/>
              <a:t> in </a:t>
            </a:r>
            <a:r>
              <a:rPr lang="en-US" sz="1800" b="1" dirty="0">
                <a:solidFill>
                  <a:srgbClr val="C00000"/>
                </a:solidFill>
              </a:rPr>
              <a:t>w</a:t>
            </a:r>
            <a:r>
              <a:rPr lang="en-US" sz="1800" dirty="0"/>
              <a:t> with the coefficient </a:t>
            </a:r>
            <a:r>
              <a:rPr lang="en-US" sz="1800" b="1" dirty="0">
                <a:solidFill>
                  <a:srgbClr val="002060"/>
                </a:solidFill>
              </a:rPr>
              <a:t>(M</a:t>
            </a:r>
            <a:r>
              <a:rPr lang="en-US" sz="1800" b="1" baseline="-25000" dirty="0">
                <a:solidFill>
                  <a:srgbClr val="002060"/>
                </a:solidFill>
              </a:rPr>
              <a:t>h</a:t>
            </a:r>
            <a:r>
              <a:rPr lang="en-US" sz="1800" b="1" baseline="30000" dirty="0">
                <a:solidFill>
                  <a:srgbClr val="002060"/>
                </a:solidFill>
              </a:rPr>
              <a:t>2</a:t>
            </a:r>
            <a:r>
              <a:rPr lang="en-US" sz="1800" b="1" dirty="0">
                <a:solidFill>
                  <a:srgbClr val="002060"/>
                </a:solidFill>
              </a:rPr>
              <a:t> − M</a:t>
            </a:r>
            <a:r>
              <a:rPr lang="en-US" sz="1800" b="1" baseline="-25000" dirty="0">
                <a:solidFill>
                  <a:srgbClr val="002060"/>
                </a:solidFill>
              </a:rPr>
              <a:t>q</a:t>
            </a:r>
            <a:r>
              <a:rPr lang="en-US" sz="1800" b="1" baseline="30000" dirty="0">
                <a:solidFill>
                  <a:srgbClr val="002060"/>
                </a:solidFill>
              </a:rPr>
              <a:t>2</a:t>
            </a:r>
            <a:r>
              <a:rPr lang="en-US" sz="1800" b="1" dirty="0">
                <a:solidFill>
                  <a:srgbClr val="002060"/>
                </a:solidFill>
              </a:rPr>
              <a:t>)</a:t>
            </a:r>
            <a:r>
              <a:rPr lang="en-US" sz="1800" dirty="0"/>
              <a:t>. For same </a:t>
            </a:r>
            <a:r>
              <a:rPr lang="en-US" sz="1800" b="1" dirty="0">
                <a:solidFill>
                  <a:srgbClr val="002060"/>
                </a:solidFill>
              </a:rPr>
              <a:t>flavored quarks</a:t>
            </a:r>
            <a:r>
              <a:rPr lang="en-US" sz="1800" dirty="0"/>
              <a:t>, it ceases to contribute by construction.</a:t>
            </a:r>
          </a:p>
          <a:p>
            <a:pPr>
              <a:buSzPts val="810"/>
            </a:pPr>
            <a:endParaRPr lang="en-US" sz="1800" dirty="0"/>
          </a:p>
          <a:p>
            <a:pPr marL="28575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There is a </a:t>
            </a:r>
            <a:r>
              <a:rPr lang="en-US" sz="1800" b="1" dirty="0">
                <a:solidFill>
                  <a:srgbClr val="C00000"/>
                </a:solidFill>
              </a:rPr>
              <a:t>quadratic term w</a:t>
            </a:r>
            <a:r>
              <a:rPr lang="en-US" sz="1800" b="1" baseline="30000" dirty="0">
                <a:solidFill>
                  <a:srgbClr val="C00000"/>
                </a:solidFill>
              </a:rPr>
              <a:t>2</a:t>
            </a:r>
            <a:r>
              <a:rPr lang="en-US" sz="1800" dirty="0"/>
              <a:t> with coefficient </a:t>
            </a:r>
            <a:r>
              <a:rPr lang="en-US" sz="1800" b="1" dirty="0">
                <a:solidFill>
                  <a:srgbClr val="002060"/>
                </a:solidFill>
              </a:rPr>
              <a:t>m</a:t>
            </a:r>
            <a:r>
              <a:rPr lang="en-US" sz="1800" b="1" baseline="-25000" dirty="0">
                <a:solidFill>
                  <a:srgbClr val="002060"/>
                </a:solidFill>
              </a:rPr>
              <a:t>M</a:t>
            </a:r>
            <a:r>
              <a:rPr lang="en-US" sz="1800" b="1" baseline="30000" dirty="0">
                <a:solidFill>
                  <a:srgbClr val="002060"/>
                </a:solidFill>
              </a:rPr>
              <a:t>2</a:t>
            </a:r>
            <a:r>
              <a:rPr lang="en-US" sz="1800" dirty="0"/>
              <a:t>. The condition</a:t>
            </a:r>
          </a:p>
          <a:p>
            <a:pPr marL="285750" indent="-285750">
              <a:buSzPts val="810"/>
              <a:buFont typeface="Wingdings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SzPts val="810"/>
              <a:buFont typeface="Wingdings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SzPts val="810"/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It guarantees the </a:t>
            </a:r>
            <a:r>
              <a:rPr lang="en-US" sz="1800" b="1" dirty="0">
                <a:solidFill>
                  <a:srgbClr val="002060"/>
                </a:solidFill>
              </a:rPr>
              <a:t>positivity</a:t>
            </a:r>
            <a:r>
              <a:rPr lang="en-US" sz="1800" dirty="0">
                <a:solidFill>
                  <a:schemeClr val="tx1"/>
                </a:solidFill>
              </a:rPr>
              <a:t> of</a:t>
            </a:r>
          </a:p>
          <a:p>
            <a:pPr>
              <a:buSzPts val="810"/>
            </a:pPr>
            <a:endParaRPr lang="en-US" sz="1800" dirty="0">
              <a:solidFill>
                <a:schemeClr val="tx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endParaRPr lang="en-US" sz="1800" dirty="0">
              <a:solidFill>
                <a:schemeClr val="tx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endParaRPr lang="en-US" sz="1800" dirty="0">
              <a:solidFill>
                <a:schemeClr val="tx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endParaRPr sz="1800" b="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96CE30-F2B8-D6EC-12E2-CE246834D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049" y="3958866"/>
            <a:ext cx="3290540" cy="4059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6D1018-12CE-1B69-E787-82C842BE63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117" y="4897773"/>
            <a:ext cx="664633" cy="32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48" grpId="0"/>
      <p:bldP spid="16" grpId="0"/>
      <p:bldP spid="19" grpId="0" animBg="1"/>
      <p:bldP spid="20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47;p70">
            <a:extLst>
              <a:ext uri="{FF2B5EF4-FFF2-40B4-BE49-F238E27FC236}">
                <a16:creationId xmlns:a16="http://schemas.microsoft.com/office/drawing/2014/main" id="{34BB6437-03CD-64B6-FBA4-2933F2FF9DCA}"/>
              </a:ext>
            </a:extLst>
          </p:cNvPr>
          <p:cNvSpPr/>
          <p:nvPr/>
        </p:nvSpPr>
        <p:spPr>
          <a:xfrm>
            <a:off x="5031783" y="1037713"/>
            <a:ext cx="3454811" cy="362204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77701" y="-61189"/>
            <a:ext cx="854005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</a:rPr>
              <a:t>The Light Front Wavefunction</a:t>
            </a:r>
            <a:endParaRPr sz="3200" b="0" strike="noStrike" dirty="0">
              <a:solidFill>
                <a:srgbClr val="C00000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19" name="Google Shape;347;p70">
            <a:extLst>
              <a:ext uri="{FF2B5EF4-FFF2-40B4-BE49-F238E27FC236}">
                <a16:creationId xmlns:a16="http://schemas.microsoft.com/office/drawing/2014/main" id="{538B6837-5F8E-CCA8-49F9-563DB61BCBAD}"/>
              </a:ext>
            </a:extLst>
          </p:cNvPr>
          <p:cNvSpPr/>
          <p:nvPr/>
        </p:nvSpPr>
        <p:spPr>
          <a:xfrm>
            <a:off x="5488640" y="1964962"/>
            <a:ext cx="2997954" cy="329027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331;p69">
            <a:extLst>
              <a:ext uri="{FF2B5EF4-FFF2-40B4-BE49-F238E27FC236}">
                <a16:creationId xmlns:a16="http://schemas.microsoft.com/office/drawing/2014/main" id="{67151B58-17E8-9F67-99C6-FBB018C2661D}"/>
              </a:ext>
            </a:extLst>
          </p:cNvPr>
          <p:cNvSpPr/>
          <p:nvPr/>
        </p:nvSpPr>
        <p:spPr>
          <a:xfrm>
            <a:off x="5586314" y="1993689"/>
            <a:ext cx="2997955" cy="37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Light Front Wavefunction</a:t>
            </a:r>
            <a:r>
              <a:rPr lang="en-US" sz="1800" dirty="0"/>
              <a:t>: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47;p70">
            <a:extLst>
              <a:ext uri="{FF2B5EF4-FFF2-40B4-BE49-F238E27FC236}">
                <a16:creationId xmlns:a16="http://schemas.microsoft.com/office/drawing/2014/main" id="{2C63D5F9-537F-80C1-5513-3A3FA7B2674F}"/>
              </a:ext>
            </a:extLst>
          </p:cNvPr>
          <p:cNvSpPr/>
          <p:nvPr/>
        </p:nvSpPr>
        <p:spPr>
          <a:xfrm>
            <a:off x="65520" y="993129"/>
            <a:ext cx="3879921" cy="4536070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51;p70">
            <a:extLst>
              <a:ext uri="{FF2B5EF4-FFF2-40B4-BE49-F238E27FC236}">
                <a16:creationId xmlns:a16="http://schemas.microsoft.com/office/drawing/2014/main" id="{6F7F37D7-D9AB-4CD3-3C9E-98357514306D}"/>
              </a:ext>
            </a:extLst>
          </p:cNvPr>
          <p:cNvSpPr txBox="1"/>
          <p:nvPr/>
        </p:nvSpPr>
        <p:spPr>
          <a:xfrm>
            <a:off x="5031783" y="1003128"/>
            <a:ext cx="3480439" cy="38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810"/>
            </a:pPr>
            <a:r>
              <a:rPr lang="en-US" sz="1800" b="1" dirty="0">
                <a:solidFill>
                  <a:srgbClr val="C00000"/>
                </a:solidFill>
              </a:rPr>
              <a:t>Bethe-Salpeter Wavefunction</a:t>
            </a:r>
            <a:r>
              <a:rPr lang="en-US" sz="1800" dirty="0"/>
              <a:t>: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0B6B5-DCB6-9025-0A25-DBE36FC5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88" y="1495723"/>
            <a:ext cx="5407511" cy="386251"/>
          </a:xfrm>
          <a:prstGeom prst="rect">
            <a:avLst/>
          </a:prstGeom>
        </p:spPr>
      </p:pic>
      <p:sp>
        <p:nvSpPr>
          <p:cNvPr id="26" name="Google Shape;351;p70">
            <a:extLst>
              <a:ext uri="{FF2B5EF4-FFF2-40B4-BE49-F238E27FC236}">
                <a16:creationId xmlns:a16="http://schemas.microsoft.com/office/drawing/2014/main" id="{A5DFF12E-57A2-0CF5-58E7-FE1F85974FC7}"/>
              </a:ext>
            </a:extLst>
          </p:cNvPr>
          <p:cNvSpPr txBox="1"/>
          <p:nvPr/>
        </p:nvSpPr>
        <p:spPr>
          <a:xfrm>
            <a:off x="77701" y="1053324"/>
            <a:ext cx="3923316" cy="142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810"/>
            </a:pPr>
            <a:r>
              <a:rPr lang="en-US" sz="1800" dirty="0"/>
              <a:t>For a quark in pseudo-scalar meson </a:t>
            </a:r>
            <a:r>
              <a:rPr lang="en-US" sz="1800" b="1" dirty="0">
                <a:solidFill>
                  <a:srgbClr val="002060"/>
                </a:solidFill>
              </a:rPr>
              <a:t>M</a:t>
            </a:r>
            <a:r>
              <a:rPr lang="en-US" sz="1800" dirty="0"/>
              <a:t>, the </a:t>
            </a:r>
            <a:r>
              <a:rPr lang="en-US" sz="1800" b="1" dirty="0">
                <a:solidFill>
                  <a:srgbClr val="C00000"/>
                </a:solidFill>
              </a:rPr>
              <a:t>leading twist</a:t>
            </a:r>
            <a:r>
              <a:rPr lang="en-US" sz="1800" dirty="0"/>
              <a:t> (2-particle) </a:t>
            </a:r>
            <a:r>
              <a:rPr lang="en-US" sz="1800" b="1" dirty="0">
                <a:solidFill>
                  <a:srgbClr val="C00000"/>
                </a:solidFill>
              </a:rPr>
              <a:t>light front wave function</a:t>
            </a:r>
            <a:r>
              <a:rPr lang="en-US" sz="1800" dirty="0"/>
              <a:t>, </a:t>
            </a:r>
            <a:r>
              <a:rPr lang="el-GR" sz="1800" b="1" dirty="0">
                <a:solidFill>
                  <a:srgbClr val="002060"/>
                </a:solidFill>
              </a:rPr>
              <a:t>ψ</a:t>
            </a:r>
            <a:r>
              <a:rPr lang="en-US" sz="1800" b="1" baseline="-25000" dirty="0">
                <a:solidFill>
                  <a:srgbClr val="002060"/>
                </a:solidFill>
              </a:rPr>
              <a:t>M</a:t>
            </a:r>
            <a:r>
              <a:rPr lang="en-US" sz="1800" dirty="0"/>
              <a:t> , can be obtained via the light front projection of the meson’s </a:t>
            </a:r>
            <a:r>
              <a:rPr lang="en-US" sz="1800" b="1" dirty="0">
                <a:solidFill>
                  <a:srgbClr val="C00000"/>
                </a:solidFill>
              </a:rPr>
              <a:t>BSWF</a:t>
            </a:r>
            <a:r>
              <a:rPr lang="en-US" sz="1800" dirty="0"/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5" name="Imagen 1">
            <a:extLst>
              <a:ext uri="{FF2B5EF4-FFF2-40B4-BE49-F238E27FC236}">
                <a16:creationId xmlns:a16="http://schemas.microsoft.com/office/drawing/2014/main" id="{53915FA6-AD46-541B-D384-858DE89C6D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9" y="2586429"/>
            <a:ext cx="3087026" cy="28675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EC38F4A-F54A-83B4-D7C2-0E93903B1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711" y="4702157"/>
            <a:ext cx="5532438" cy="906037"/>
          </a:xfrm>
          <a:prstGeom prst="rect">
            <a:avLst/>
          </a:prstGeom>
        </p:spPr>
      </p:pic>
      <p:sp>
        <p:nvSpPr>
          <p:cNvPr id="31" name="Google Shape;347;p70">
            <a:extLst>
              <a:ext uri="{FF2B5EF4-FFF2-40B4-BE49-F238E27FC236}">
                <a16:creationId xmlns:a16="http://schemas.microsoft.com/office/drawing/2014/main" id="{EE25DF21-C08F-1EAF-1FB5-79DB98BEC5E4}"/>
              </a:ext>
            </a:extLst>
          </p:cNvPr>
          <p:cNvSpPr/>
          <p:nvPr/>
        </p:nvSpPr>
        <p:spPr>
          <a:xfrm>
            <a:off x="5844018" y="4311913"/>
            <a:ext cx="2524137" cy="337549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31;p69">
            <a:extLst>
              <a:ext uri="{FF2B5EF4-FFF2-40B4-BE49-F238E27FC236}">
                <a16:creationId xmlns:a16="http://schemas.microsoft.com/office/drawing/2014/main" id="{40CABF9A-F4D6-0E86-EC1A-271CCAD9D09A}"/>
              </a:ext>
            </a:extLst>
          </p:cNvPr>
          <p:cNvSpPr/>
          <p:nvPr/>
        </p:nvSpPr>
        <p:spPr>
          <a:xfrm>
            <a:off x="5953033" y="4340637"/>
            <a:ext cx="2424383" cy="364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The Algebraic Model</a:t>
            </a:r>
            <a:r>
              <a:rPr lang="en-US" sz="1800" dirty="0"/>
              <a:t>: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442ABEC-0FBD-8064-C034-3C15926C0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6332" y="3537370"/>
            <a:ext cx="3879921" cy="6556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004FE5-155C-0502-9F45-F4DC4CCC1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6597" y="2374210"/>
            <a:ext cx="5516603" cy="7500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F87F1F6-9C72-8622-AEAA-A915FFD90D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7393" y="3137443"/>
            <a:ext cx="4083622" cy="373580"/>
          </a:xfrm>
          <a:prstGeom prst="rect">
            <a:avLst/>
          </a:prstGeom>
        </p:spPr>
      </p:pic>
      <p:sp>
        <p:nvSpPr>
          <p:cNvPr id="37" name="Google Shape;347;p70">
            <a:extLst>
              <a:ext uri="{FF2B5EF4-FFF2-40B4-BE49-F238E27FC236}">
                <a16:creationId xmlns:a16="http://schemas.microsoft.com/office/drawing/2014/main" id="{6428DB84-617A-EBBE-5BE3-294F011D0260}"/>
              </a:ext>
            </a:extLst>
          </p:cNvPr>
          <p:cNvSpPr/>
          <p:nvPr/>
        </p:nvSpPr>
        <p:spPr>
          <a:xfrm>
            <a:off x="4221539" y="3695204"/>
            <a:ext cx="822582" cy="364366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31;p69">
            <a:extLst>
              <a:ext uri="{FF2B5EF4-FFF2-40B4-BE49-F238E27FC236}">
                <a16:creationId xmlns:a16="http://schemas.microsoft.com/office/drawing/2014/main" id="{9086CA40-B955-FFFF-B49C-98487234535B}"/>
              </a:ext>
            </a:extLst>
          </p:cNvPr>
          <p:cNvSpPr/>
          <p:nvPr/>
        </p:nvSpPr>
        <p:spPr>
          <a:xfrm>
            <a:off x="4374193" y="3733486"/>
            <a:ext cx="763929" cy="364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BSA</a:t>
            </a:r>
            <a:r>
              <a:rPr lang="en-US" sz="1800" dirty="0"/>
              <a:t>: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7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48" grpId="0"/>
      <p:bldP spid="19" grpId="0" animBg="1"/>
      <p:bldP spid="20" grpId="0"/>
      <p:bldP spid="21" grpId="0" animBg="1"/>
      <p:bldP spid="22" grpId="0"/>
      <p:bldP spid="26" grpId="0"/>
      <p:bldP spid="31" grpId="0" animBg="1"/>
      <p:bldP spid="32" grpId="0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47;p70">
            <a:extLst>
              <a:ext uri="{FF2B5EF4-FFF2-40B4-BE49-F238E27FC236}">
                <a16:creationId xmlns:a16="http://schemas.microsoft.com/office/drawing/2014/main" id="{2C63D5F9-537F-80C1-5513-3A3FA7B2674F}"/>
              </a:ext>
            </a:extLst>
          </p:cNvPr>
          <p:cNvSpPr/>
          <p:nvPr/>
        </p:nvSpPr>
        <p:spPr>
          <a:xfrm>
            <a:off x="65520" y="993129"/>
            <a:ext cx="3894645" cy="4645010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70"/>
          <p:cNvSpPr/>
          <p:nvPr/>
        </p:nvSpPr>
        <p:spPr>
          <a:xfrm>
            <a:off x="165535" y="-2160"/>
            <a:ext cx="854005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</a:rPr>
              <a:t>The</a:t>
            </a:r>
            <a:r>
              <a:rPr lang="en-US" sz="32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GPDs from the overlap representation</a:t>
            </a:r>
            <a:endParaRPr sz="3200" b="0" strike="noStrik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22" name="Google Shape;351;p70">
            <a:extLst>
              <a:ext uri="{FF2B5EF4-FFF2-40B4-BE49-F238E27FC236}">
                <a16:creationId xmlns:a16="http://schemas.microsoft.com/office/drawing/2014/main" id="{6F7F37D7-D9AB-4CD3-3C9E-98357514306D}"/>
              </a:ext>
            </a:extLst>
          </p:cNvPr>
          <p:cNvSpPr txBox="1"/>
          <p:nvPr/>
        </p:nvSpPr>
        <p:spPr>
          <a:xfrm>
            <a:off x="94094" y="1061599"/>
            <a:ext cx="3906882" cy="68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810"/>
            </a:pPr>
            <a:r>
              <a:rPr lang="en-US" sz="1800" dirty="0"/>
              <a:t>Valence quark </a:t>
            </a:r>
            <a:r>
              <a:rPr lang="en-US" sz="1800" b="1" dirty="0">
                <a:solidFill>
                  <a:srgbClr val="C00000"/>
                </a:solidFill>
              </a:rPr>
              <a:t>GPD</a:t>
            </a:r>
            <a:r>
              <a:rPr lang="en-US" sz="1800" dirty="0"/>
              <a:t> from the overlap representation of the </a:t>
            </a:r>
            <a:r>
              <a:rPr lang="en-US" sz="1800" b="1" dirty="0">
                <a:solidFill>
                  <a:srgbClr val="C00000"/>
                </a:solidFill>
              </a:rPr>
              <a:t>LFWF</a:t>
            </a:r>
            <a:r>
              <a:rPr lang="en-US" sz="1800" dirty="0"/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194292C-BBDE-E3A1-85B9-EA9ACDF5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26" name="Google Shape;351;p70">
            <a:extLst>
              <a:ext uri="{FF2B5EF4-FFF2-40B4-BE49-F238E27FC236}">
                <a16:creationId xmlns:a16="http://schemas.microsoft.com/office/drawing/2014/main" id="{A5DFF12E-57A2-0CF5-58E7-FE1F85974FC7}"/>
              </a:ext>
            </a:extLst>
          </p:cNvPr>
          <p:cNvSpPr txBox="1"/>
          <p:nvPr/>
        </p:nvSpPr>
        <p:spPr>
          <a:xfrm>
            <a:off x="94325" y="1718348"/>
            <a:ext cx="3906882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810"/>
            </a:pPr>
            <a:r>
              <a:rPr lang="en-US" sz="1800" dirty="0"/>
              <a:t>Both x and </a:t>
            </a:r>
            <a:r>
              <a:rPr lang="el-GR" sz="1800" dirty="0"/>
              <a:t>ξ </a:t>
            </a:r>
            <a:r>
              <a:rPr lang="en-US" sz="1800" dirty="0"/>
              <a:t>have support on [−1,1].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49A9C3-FC08-F110-E30A-16B658064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226" y="3772155"/>
            <a:ext cx="5902158" cy="1464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E87074-7149-7691-26F4-5405E4830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015" y="1061599"/>
            <a:ext cx="2961571" cy="2433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DC7710-76E1-69C8-1DD4-5876A706E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476" y="5212083"/>
            <a:ext cx="3112002" cy="427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4DF29-C9FD-EE76-D44C-BBB0CDEF0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465" y="1312475"/>
            <a:ext cx="2600759" cy="2087807"/>
          </a:xfrm>
          <a:prstGeom prst="rect">
            <a:avLst/>
          </a:prstGeom>
        </p:spPr>
      </p:pic>
      <p:sp>
        <p:nvSpPr>
          <p:cNvPr id="10" name="Google Shape;351;p70">
            <a:extLst>
              <a:ext uri="{FF2B5EF4-FFF2-40B4-BE49-F238E27FC236}">
                <a16:creationId xmlns:a16="http://schemas.microsoft.com/office/drawing/2014/main" id="{1F8A3F0C-158E-8413-00B3-F35E2F20A4BB}"/>
              </a:ext>
            </a:extLst>
          </p:cNvPr>
          <p:cNvSpPr txBox="1"/>
          <p:nvPr/>
        </p:nvSpPr>
        <p:spPr>
          <a:xfrm>
            <a:off x="80475" y="2070244"/>
            <a:ext cx="3906882" cy="6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810"/>
            </a:pPr>
            <a:r>
              <a:rPr lang="en-US" sz="1800" dirty="0"/>
              <a:t>The overlap representation is only valid in the </a:t>
            </a:r>
            <a:r>
              <a:rPr lang="en-US" sz="1800" b="1" dirty="0">
                <a:solidFill>
                  <a:srgbClr val="C00000"/>
                </a:solidFill>
              </a:rPr>
              <a:t>DGLAP </a:t>
            </a:r>
            <a:r>
              <a:rPr lang="en-US" sz="1800" dirty="0"/>
              <a:t>region, </a:t>
            </a:r>
            <a:r>
              <a:rPr lang="en-US" sz="1800" b="1" dirty="0">
                <a:solidFill>
                  <a:srgbClr val="C00000"/>
                </a:solidFill>
              </a:rPr>
              <a:t>|x|&gt;</a:t>
            </a:r>
            <a:r>
              <a:rPr lang="el-GR" sz="1800" b="1" dirty="0">
                <a:solidFill>
                  <a:srgbClr val="C00000"/>
                </a:solidFill>
              </a:rPr>
              <a:t>ξ</a:t>
            </a:r>
            <a:r>
              <a:rPr lang="el-GR" sz="1800" dirty="0"/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594E74F-0AD4-5CBC-CDEA-EBA2A660D4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739" y="2806216"/>
            <a:ext cx="2836151" cy="272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8" grpId="0"/>
      <p:bldP spid="22" grpId="0"/>
      <p:bldP spid="2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347;p70">
            <a:extLst>
              <a:ext uri="{FF2B5EF4-FFF2-40B4-BE49-F238E27FC236}">
                <a16:creationId xmlns:a16="http://schemas.microsoft.com/office/drawing/2014/main" id="{83A4E9C0-C936-C461-E21F-73DFA372FAA2}"/>
              </a:ext>
            </a:extLst>
          </p:cNvPr>
          <p:cNvSpPr/>
          <p:nvPr/>
        </p:nvSpPr>
        <p:spPr>
          <a:xfrm>
            <a:off x="3458131" y="1040807"/>
            <a:ext cx="3106705" cy="4541911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91D12-6230-E286-B964-57D3FEE2E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496" y="3232847"/>
            <a:ext cx="3151652" cy="21935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7891F-3A9F-E58F-97D9-7F3D0E10B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421" y="1009533"/>
            <a:ext cx="3053854" cy="21176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48" name="Google Shape;348;p70"/>
          <p:cNvSpPr/>
          <p:nvPr/>
        </p:nvSpPr>
        <p:spPr>
          <a:xfrm>
            <a:off x="165535" y="-2160"/>
            <a:ext cx="854005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</a:rPr>
              <a:t>From the PDAs to the LFWFs</a:t>
            </a:r>
            <a:endParaRPr sz="3200" b="0" strike="noStrike" dirty="0">
              <a:solidFill>
                <a:srgbClr val="C00000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B34BE-882B-33B4-76B5-16987399E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91" y="1096228"/>
            <a:ext cx="3206974" cy="20083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9F3412-F305-91C5-8FE0-3F57466A6A43}"/>
              </a:ext>
            </a:extLst>
          </p:cNvPr>
          <p:cNvSpPr txBox="1"/>
          <p:nvPr/>
        </p:nvSpPr>
        <p:spPr>
          <a:xfrm>
            <a:off x="202376" y="3620777"/>
            <a:ext cx="3023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Z.-F. Cui, et. al., </a:t>
            </a:r>
          </a:p>
          <a:p>
            <a:pPr algn="ctr"/>
            <a:r>
              <a:rPr lang="en-US" dirty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Eur. Phys. J. C 80, 1064 (2020).</a:t>
            </a:r>
            <a:endParaRPr lang="en-MX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Google Shape;347;p70">
            <a:extLst>
              <a:ext uri="{FF2B5EF4-FFF2-40B4-BE49-F238E27FC236}">
                <a16:creationId xmlns:a16="http://schemas.microsoft.com/office/drawing/2014/main" id="{145D6A1F-4929-6B59-1D30-836AB018A4BD}"/>
              </a:ext>
            </a:extLst>
          </p:cNvPr>
          <p:cNvSpPr/>
          <p:nvPr/>
        </p:nvSpPr>
        <p:spPr>
          <a:xfrm>
            <a:off x="752284" y="3224097"/>
            <a:ext cx="2013556" cy="317746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331;p69">
            <a:extLst>
              <a:ext uri="{FF2B5EF4-FFF2-40B4-BE49-F238E27FC236}">
                <a16:creationId xmlns:a16="http://schemas.microsoft.com/office/drawing/2014/main" id="{66A28C1D-332B-A37F-ADDF-BF0258C6135D}"/>
              </a:ext>
            </a:extLst>
          </p:cNvPr>
          <p:cNvSpPr/>
          <p:nvPr/>
        </p:nvSpPr>
        <p:spPr>
          <a:xfrm>
            <a:off x="911905" y="3224096"/>
            <a:ext cx="1715384" cy="31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𝜋 and K PDAs</a:t>
            </a:r>
            <a:endParaRPr sz="2000" b="0" strike="noStrike" dirty="0">
              <a:sym typeface="Arial"/>
            </a:endParaRPr>
          </a:p>
        </p:txBody>
      </p:sp>
      <p:sp>
        <p:nvSpPr>
          <p:cNvPr id="42" name="Google Shape;331;p69">
            <a:extLst>
              <a:ext uri="{FF2B5EF4-FFF2-40B4-BE49-F238E27FC236}">
                <a16:creationId xmlns:a16="http://schemas.microsoft.com/office/drawing/2014/main" id="{FE1B81A6-C55B-EB2A-5C58-11B6BE3FE620}"/>
              </a:ext>
            </a:extLst>
          </p:cNvPr>
          <p:cNvSpPr/>
          <p:nvPr/>
        </p:nvSpPr>
        <p:spPr>
          <a:xfrm>
            <a:off x="3558036" y="2950131"/>
            <a:ext cx="715617" cy="30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LFWF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CED7F89-3834-E924-7701-E0DB491D3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" y="4242808"/>
            <a:ext cx="3342237" cy="1312012"/>
          </a:xfrm>
          <a:prstGeom prst="rect">
            <a:avLst/>
          </a:prstGeom>
        </p:spPr>
      </p:pic>
      <p:sp>
        <p:nvSpPr>
          <p:cNvPr id="50" name="Google Shape;351;p70">
            <a:extLst>
              <a:ext uri="{FF2B5EF4-FFF2-40B4-BE49-F238E27FC236}">
                <a16:creationId xmlns:a16="http://schemas.microsoft.com/office/drawing/2014/main" id="{6B2F1004-3DBD-2CAE-7920-32963688BFE4}"/>
              </a:ext>
            </a:extLst>
          </p:cNvPr>
          <p:cNvSpPr txBox="1"/>
          <p:nvPr/>
        </p:nvSpPr>
        <p:spPr>
          <a:xfrm>
            <a:off x="3551949" y="1061598"/>
            <a:ext cx="2956715" cy="178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810"/>
            </a:pPr>
            <a:r>
              <a:rPr lang="en-US" sz="1800" dirty="0"/>
              <a:t>Drawing upon accumulated information on the </a:t>
            </a:r>
            <a:r>
              <a:rPr lang="en-US" sz="1800" b="1" dirty="0">
                <a:solidFill>
                  <a:srgbClr val="C00000"/>
                </a:solidFill>
              </a:rPr>
              <a:t>PDAs</a:t>
            </a:r>
            <a:r>
              <a:rPr lang="en-US" sz="1800" dirty="0"/>
              <a:t> of  </a:t>
            </a:r>
            <a:r>
              <a:rPr lang="en-US" sz="1800" b="1" dirty="0">
                <a:solidFill>
                  <a:srgbClr val="C00000"/>
                </a:solidFill>
              </a:rPr>
              <a:t>𝜋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K</a:t>
            </a:r>
            <a:r>
              <a:rPr lang="en-US" sz="1800" dirty="0"/>
              <a:t>, we parameterize them as corrections to the asymptotic PDA form on the hadronic scale.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3AA6890-F843-28C4-0E4D-3AC872F1F2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673" y="2879953"/>
            <a:ext cx="1184965" cy="411847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D5B1356-704E-33E0-E0AA-17E1F4242D8D}"/>
              </a:ext>
            </a:extLst>
          </p:cNvPr>
          <p:cNvCxnSpPr>
            <a:cxnSpLocks/>
          </p:cNvCxnSpPr>
          <p:nvPr/>
        </p:nvCxnSpPr>
        <p:spPr>
          <a:xfrm>
            <a:off x="5039857" y="3421322"/>
            <a:ext cx="455" cy="779906"/>
          </a:xfrm>
          <a:prstGeom prst="straightConnector1">
            <a:avLst/>
          </a:prstGeom>
          <a:ln w="76200">
            <a:solidFill>
              <a:srgbClr val="0432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C4829356-924F-EDD9-6214-4156B7AC3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8370" y="4640360"/>
            <a:ext cx="2578336" cy="832890"/>
          </a:xfrm>
          <a:prstGeom prst="rect">
            <a:avLst/>
          </a:prstGeom>
        </p:spPr>
      </p:pic>
      <p:sp>
        <p:nvSpPr>
          <p:cNvPr id="57" name="Google Shape;331;p69">
            <a:extLst>
              <a:ext uri="{FF2B5EF4-FFF2-40B4-BE49-F238E27FC236}">
                <a16:creationId xmlns:a16="http://schemas.microsoft.com/office/drawing/2014/main" id="{580849AD-07A0-621E-C40C-C593C155B0FB}"/>
              </a:ext>
            </a:extLst>
          </p:cNvPr>
          <p:cNvSpPr/>
          <p:nvPr/>
        </p:nvSpPr>
        <p:spPr>
          <a:xfrm>
            <a:off x="4813948" y="4247307"/>
            <a:ext cx="715618" cy="32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PDA</a:t>
            </a:r>
            <a:endParaRPr sz="2000" b="0" strike="noStrike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1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48" grpId="0"/>
      <p:bldP spid="18" grpId="0"/>
      <p:bldP spid="22" grpId="0" animBg="1"/>
      <p:bldP spid="23" grpId="0"/>
      <p:bldP spid="42" grpId="0"/>
      <p:bldP spid="50" grpId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CF91D12-6230-E286-B964-57D3FEE2E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" y="3355296"/>
            <a:ext cx="3226931" cy="22459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7891F-3A9F-E58F-97D9-7F3D0E10B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7" y="1036126"/>
            <a:ext cx="3197513" cy="22172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48" name="Google Shape;348;p70"/>
          <p:cNvSpPr/>
          <p:nvPr/>
        </p:nvSpPr>
        <p:spPr>
          <a:xfrm>
            <a:off x="165535" y="-2160"/>
            <a:ext cx="854005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</a:rPr>
              <a:t>From the</a:t>
            </a:r>
            <a:r>
              <a:rPr lang="en-US" sz="32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LFWFs to the GPDs</a:t>
            </a:r>
            <a:endParaRPr sz="3200" b="0" strike="noStrik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194292C-BBDE-E3A1-85B9-EA9ACDF5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D7D315-0509-4A3A-E605-B654A1BC7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871" y="1010624"/>
            <a:ext cx="3172550" cy="21598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3ABE5A-2350-1741-1845-A33801714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087" y="3427727"/>
            <a:ext cx="3280044" cy="2242823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DEC91B-545F-ED35-C4F4-E11DAAF3BDF5}"/>
              </a:ext>
            </a:extLst>
          </p:cNvPr>
          <p:cNvCxnSpPr>
            <a:cxnSpLocks/>
          </p:cNvCxnSpPr>
          <p:nvPr/>
        </p:nvCxnSpPr>
        <p:spPr>
          <a:xfrm>
            <a:off x="5059951" y="2244660"/>
            <a:ext cx="0" cy="512379"/>
          </a:xfrm>
          <a:prstGeom prst="straightConnector1">
            <a:avLst/>
          </a:prstGeom>
          <a:ln w="76200">
            <a:solidFill>
              <a:srgbClr val="0432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347;p70">
            <a:extLst>
              <a:ext uri="{FF2B5EF4-FFF2-40B4-BE49-F238E27FC236}">
                <a16:creationId xmlns:a16="http://schemas.microsoft.com/office/drawing/2014/main" id="{101B446D-3D57-4C0E-EAA4-6CC72882F3BB}"/>
              </a:ext>
            </a:extLst>
          </p:cNvPr>
          <p:cNvSpPr/>
          <p:nvPr/>
        </p:nvSpPr>
        <p:spPr>
          <a:xfrm>
            <a:off x="3596348" y="3728521"/>
            <a:ext cx="3031086" cy="700000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31;p69">
            <a:extLst>
              <a:ext uri="{FF2B5EF4-FFF2-40B4-BE49-F238E27FC236}">
                <a16:creationId xmlns:a16="http://schemas.microsoft.com/office/drawing/2014/main" id="{1235F355-EE9F-1388-56E6-F46D4B4B4385}"/>
              </a:ext>
            </a:extLst>
          </p:cNvPr>
          <p:cNvSpPr/>
          <p:nvPr/>
        </p:nvSpPr>
        <p:spPr>
          <a:xfrm>
            <a:off x="3662908" y="3739543"/>
            <a:ext cx="2936919" cy="6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Overlap Representation of the GPDS</a:t>
            </a:r>
            <a:endParaRPr sz="2000" b="0" strike="noStrike" dirty="0">
              <a:sym typeface="Arial"/>
            </a:endParaRPr>
          </a:p>
        </p:txBody>
      </p:sp>
      <p:sp>
        <p:nvSpPr>
          <p:cNvPr id="43" name="Google Shape;347;p70">
            <a:extLst>
              <a:ext uri="{FF2B5EF4-FFF2-40B4-BE49-F238E27FC236}">
                <a16:creationId xmlns:a16="http://schemas.microsoft.com/office/drawing/2014/main" id="{E16B1577-FC74-C391-7A50-F50B09E43BEB}"/>
              </a:ext>
            </a:extLst>
          </p:cNvPr>
          <p:cNvSpPr/>
          <p:nvPr/>
        </p:nvSpPr>
        <p:spPr>
          <a:xfrm>
            <a:off x="2256636" y="2871544"/>
            <a:ext cx="941325" cy="354993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331;p69">
            <a:extLst>
              <a:ext uri="{FF2B5EF4-FFF2-40B4-BE49-F238E27FC236}">
                <a16:creationId xmlns:a16="http://schemas.microsoft.com/office/drawing/2014/main" id="{663176C4-FB7E-F829-B8B1-CD31128EABC9}"/>
              </a:ext>
            </a:extLst>
          </p:cNvPr>
          <p:cNvSpPr/>
          <p:nvPr/>
        </p:nvSpPr>
        <p:spPr>
          <a:xfrm>
            <a:off x="2298304" y="2911865"/>
            <a:ext cx="941325" cy="35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𝜋</a:t>
            </a:r>
            <a:r>
              <a:rPr lang="en-US" sz="1800" b="1" dirty="0">
                <a:solidFill>
                  <a:srgbClr val="C00000"/>
                </a:solidFill>
              </a:rPr>
              <a:t> LFWF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72C967B-BF24-7F75-BDE9-0A194233E606}"/>
              </a:ext>
            </a:extLst>
          </p:cNvPr>
          <p:cNvSpPr/>
          <p:nvPr/>
        </p:nvSpPr>
        <p:spPr>
          <a:xfrm>
            <a:off x="4777086" y="1226726"/>
            <a:ext cx="737024" cy="344826"/>
          </a:xfrm>
          <a:prstGeom prst="rightArrow">
            <a:avLst/>
          </a:prstGeom>
          <a:solidFill>
            <a:srgbClr val="009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1" name="Google Shape;347;p70">
            <a:extLst>
              <a:ext uri="{FF2B5EF4-FFF2-40B4-BE49-F238E27FC236}">
                <a16:creationId xmlns:a16="http://schemas.microsoft.com/office/drawing/2014/main" id="{49CA3DE4-4B84-C7B7-C37C-E36211E6B469}"/>
              </a:ext>
            </a:extLst>
          </p:cNvPr>
          <p:cNvSpPr/>
          <p:nvPr/>
        </p:nvSpPr>
        <p:spPr>
          <a:xfrm>
            <a:off x="2270486" y="5240680"/>
            <a:ext cx="941325" cy="354993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331;p69">
            <a:extLst>
              <a:ext uri="{FF2B5EF4-FFF2-40B4-BE49-F238E27FC236}">
                <a16:creationId xmlns:a16="http://schemas.microsoft.com/office/drawing/2014/main" id="{574ECDD5-4828-8490-9589-5D0A033250A3}"/>
              </a:ext>
            </a:extLst>
          </p:cNvPr>
          <p:cNvSpPr/>
          <p:nvPr/>
        </p:nvSpPr>
        <p:spPr>
          <a:xfrm>
            <a:off x="2312154" y="5267146"/>
            <a:ext cx="941325" cy="35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K LFWF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F79897-ACB1-48BB-0F05-ABCCDEAA0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5922" y="1676173"/>
            <a:ext cx="1402915" cy="4481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AEBA8E-DBBC-D810-D5FF-BC692B55B0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6125" y="2735505"/>
            <a:ext cx="3968029" cy="74145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FBEB046-D2AA-1237-B3ED-DF549B71294D}"/>
              </a:ext>
            </a:extLst>
          </p:cNvPr>
          <p:cNvSpPr txBox="1"/>
          <p:nvPr/>
        </p:nvSpPr>
        <p:spPr>
          <a:xfrm>
            <a:off x="3638313" y="4549031"/>
            <a:ext cx="3023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L. Albino, M. Higuera, K. Raya, AB</a:t>
            </a:r>
          </a:p>
          <a:p>
            <a:pPr algn="ctr"/>
            <a:r>
              <a:rPr lang="en-US" dirty="0"/>
              <a:t>Phys. Rev. D 106 (2022) 3, 034003 </a:t>
            </a:r>
            <a:endParaRPr lang="en-MX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C07CBE68-DC2B-57A5-C01B-98E8CF2DC89C}"/>
              </a:ext>
            </a:extLst>
          </p:cNvPr>
          <p:cNvSpPr/>
          <p:nvPr/>
        </p:nvSpPr>
        <p:spPr>
          <a:xfrm>
            <a:off x="4832501" y="5203002"/>
            <a:ext cx="737024" cy="344826"/>
          </a:xfrm>
          <a:prstGeom prst="rightArrow">
            <a:avLst/>
          </a:prstGeom>
          <a:solidFill>
            <a:srgbClr val="009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037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34" grpId="0" animBg="1"/>
      <p:bldP spid="35" grpId="0"/>
      <p:bldP spid="43" grpId="0" animBg="1"/>
      <p:bldP spid="44" grpId="0"/>
      <p:bldP spid="7" grpId="0" animBg="1"/>
      <p:bldP spid="11" grpId="0" animBg="1"/>
      <p:bldP spid="13" grpId="0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18E84-0D70-C318-7325-4E01268A7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969" y="1063910"/>
            <a:ext cx="3759510" cy="2305753"/>
          </a:xfrm>
          <a:prstGeom prst="rect">
            <a:avLst/>
          </a:prstGeom>
        </p:spPr>
      </p:pic>
      <p:sp>
        <p:nvSpPr>
          <p:cNvPr id="348" name="Google Shape;348;p70"/>
          <p:cNvSpPr/>
          <p:nvPr/>
        </p:nvSpPr>
        <p:spPr>
          <a:xfrm>
            <a:off x="165535" y="-2160"/>
            <a:ext cx="854005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</a:rPr>
              <a:t>From the</a:t>
            </a:r>
            <a:r>
              <a:rPr lang="en-US" sz="32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GPDs to the PDFs</a:t>
            </a:r>
            <a:endParaRPr sz="3200" b="0" strike="noStrik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D7D315-0509-4A3A-E605-B654A1BC7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9" y="1010624"/>
            <a:ext cx="3172550" cy="21598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3ABE5A-2350-1741-1845-A33801714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5" y="3427727"/>
            <a:ext cx="3280044" cy="2242823"/>
          </a:xfrm>
          <a:prstGeom prst="rect">
            <a:avLst/>
          </a:prstGeom>
        </p:spPr>
      </p:pic>
      <p:sp>
        <p:nvSpPr>
          <p:cNvPr id="34" name="Google Shape;347;p70">
            <a:extLst>
              <a:ext uri="{FF2B5EF4-FFF2-40B4-BE49-F238E27FC236}">
                <a16:creationId xmlns:a16="http://schemas.microsoft.com/office/drawing/2014/main" id="{101B446D-3D57-4C0E-EAA4-6CC72882F3BB}"/>
              </a:ext>
            </a:extLst>
          </p:cNvPr>
          <p:cNvSpPr/>
          <p:nvPr/>
        </p:nvSpPr>
        <p:spPr>
          <a:xfrm>
            <a:off x="3319252" y="3132771"/>
            <a:ext cx="3031086" cy="700000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31;p69">
            <a:extLst>
              <a:ext uri="{FF2B5EF4-FFF2-40B4-BE49-F238E27FC236}">
                <a16:creationId xmlns:a16="http://schemas.microsoft.com/office/drawing/2014/main" id="{1235F355-EE9F-1388-56E6-F46D4B4B4385}"/>
              </a:ext>
            </a:extLst>
          </p:cNvPr>
          <p:cNvSpPr/>
          <p:nvPr/>
        </p:nvSpPr>
        <p:spPr>
          <a:xfrm>
            <a:off x="3364043" y="3174942"/>
            <a:ext cx="2936919" cy="6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DGLAP Evolution Equations</a:t>
            </a:r>
            <a:endParaRPr sz="2000" b="0" strike="noStrike" dirty="0">
              <a:sym typeface="Arial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72C967B-BF24-7F75-BDE9-0A194233E606}"/>
              </a:ext>
            </a:extLst>
          </p:cNvPr>
          <p:cNvSpPr/>
          <p:nvPr/>
        </p:nvSpPr>
        <p:spPr>
          <a:xfrm>
            <a:off x="4499996" y="1392984"/>
            <a:ext cx="737024" cy="344826"/>
          </a:xfrm>
          <a:prstGeom prst="rightArrow">
            <a:avLst/>
          </a:prstGeom>
          <a:solidFill>
            <a:srgbClr val="009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BEB046-D2AA-1237-B3ED-DF549B71294D}"/>
              </a:ext>
            </a:extLst>
          </p:cNvPr>
          <p:cNvSpPr txBox="1"/>
          <p:nvPr/>
        </p:nvSpPr>
        <p:spPr>
          <a:xfrm>
            <a:off x="3416634" y="4230376"/>
            <a:ext cx="3023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L. Albino, M. Higuera, K. Raya, AB</a:t>
            </a:r>
          </a:p>
          <a:p>
            <a:pPr algn="ctr"/>
            <a:r>
              <a:rPr lang="en-US" dirty="0"/>
              <a:t>Phys. Rev. D 106 (2022) 3, 034003 </a:t>
            </a:r>
            <a:endParaRPr lang="en-MX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C07CBE68-DC2B-57A5-C01B-98E8CF2DC89C}"/>
              </a:ext>
            </a:extLst>
          </p:cNvPr>
          <p:cNvSpPr/>
          <p:nvPr/>
        </p:nvSpPr>
        <p:spPr>
          <a:xfrm>
            <a:off x="4541554" y="4981328"/>
            <a:ext cx="737024" cy="344826"/>
          </a:xfrm>
          <a:prstGeom prst="rightArrow">
            <a:avLst/>
          </a:prstGeom>
          <a:solidFill>
            <a:srgbClr val="009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56F45-360B-7ABA-A3D7-F6D73ACB3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322" y="2074778"/>
            <a:ext cx="2458088" cy="4528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96F884-E4C2-1C69-4495-C4AF8DF4E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2625" y="3415798"/>
            <a:ext cx="3543307" cy="22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34" grpId="0" animBg="1"/>
      <p:bldP spid="35" grpId="0"/>
      <p:bldP spid="7" grpId="0" animBg="1"/>
      <p:bldP spid="29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41444</TotalTime>
  <Words>501</Words>
  <Application>Microsoft Macintosh PowerPoint</Application>
  <PresentationFormat>Custom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Times New Roman</vt:lpstr>
      <vt:lpstr>Arial Unicode MS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224</cp:revision>
  <dcterms:modified xsi:type="dcterms:W3CDTF">2023-05-11T13:01:12Z</dcterms:modified>
</cp:coreProperties>
</file>