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2" r:id="rId3"/>
    <p:sldId id="257" r:id="rId4"/>
    <p:sldId id="263" r:id="rId5"/>
    <p:sldId id="258" r:id="rId6"/>
    <p:sldId id="264" r:id="rId7"/>
    <p:sldId id="265" r:id="rId8"/>
    <p:sldId id="288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54675-7A4C-4B81-B7B0-8085C07C86AA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7E74D-65C9-4E26-9B07-E1E5AD331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40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7E74D-65C9-4E26-9B07-E1E5AD331F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11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Plots and layouts</a:t>
            </a:r>
          </a:p>
          <a:p>
            <a:r>
              <a:rPr lang="en-US" dirty="0"/>
              <a:t>Vertical coverage</a:t>
            </a:r>
          </a:p>
          <a:p>
            <a:r>
              <a:rPr lang="en-US" dirty="0"/>
              <a:t>Adjust angle of a detector to reach horizontal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7E74D-65C9-4E26-9B07-E1E5AD331F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1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kinematic, different distances</a:t>
            </a:r>
          </a:p>
          <a:p>
            <a:r>
              <a:rPr lang="en-US" dirty="0"/>
              <a:t>Only faces of detectors</a:t>
            </a:r>
          </a:p>
          <a:p>
            <a:r>
              <a:rPr lang="en-US" dirty="0"/>
              <a:t>Note change in horizontal coverage</a:t>
            </a:r>
          </a:p>
          <a:p>
            <a:r>
              <a:rPr lang="en-US" dirty="0"/>
              <a:t>That at 6m every kinematic, full vertical coverage</a:t>
            </a:r>
          </a:p>
          <a:p>
            <a:r>
              <a:rPr lang="en-US" dirty="0"/>
              <a:t>Not all kinematic allow us to calibrate </a:t>
            </a:r>
            <a:r>
              <a:rPr lang="en-US" dirty="0" err="1"/>
              <a:t>calo</a:t>
            </a:r>
            <a:r>
              <a:rPr lang="en-US" dirty="0"/>
              <a:t> in one-shot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7E74D-65C9-4E26-9B07-E1E5AD331F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3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to table from slide 3</a:t>
            </a:r>
          </a:p>
          <a:p>
            <a:r>
              <a:rPr lang="en-US" dirty="0"/>
              <a:t>For 6m and 11m</a:t>
            </a:r>
          </a:p>
          <a:p>
            <a:r>
              <a:rPr lang="en-US" dirty="0"/>
              <a:t>Rate for 1 microamp beam per block</a:t>
            </a:r>
          </a:p>
          <a:p>
            <a:r>
              <a:rPr lang="en-US" dirty="0"/>
              <a:t>Same for whole </a:t>
            </a:r>
            <a:r>
              <a:rPr lang="en-US" dirty="0" err="1"/>
              <a:t>calo</a:t>
            </a:r>
            <a:endParaRPr lang="en-US" dirty="0"/>
          </a:p>
          <a:p>
            <a:r>
              <a:rPr lang="en-US" dirty="0"/>
              <a:t>Time for 1000 events per block</a:t>
            </a:r>
          </a:p>
          <a:p>
            <a:r>
              <a:rPr lang="en-US" dirty="0"/>
              <a:t>% </a:t>
            </a:r>
            <a:r>
              <a:rPr lang="en-US" dirty="0" err="1"/>
              <a:t>calo</a:t>
            </a:r>
            <a:r>
              <a:rPr lang="en-US" dirty="0"/>
              <a:t> covered (NAB/NAC</a:t>
            </a:r>
          </a:p>
          <a:p>
            <a:endParaRPr lang="en-US" dirty="0"/>
          </a:p>
          <a:p>
            <a:r>
              <a:rPr lang="en-US" dirty="0"/>
              <a:t>Conclusion : are kinematics and distances where we can cover whole </a:t>
            </a:r>
            <a:r>
              <a:rPr lang="en-US" dirty="0" err="1"/>
              <a:t>calo</a:t>
            </a:r>
            <a:r>
              <a:rPr lang="en-US" dirty="0"/>
              <a:t> (not surprising given distance of 11m back)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7E74D-65C9-4E26-9B07-E1E5AD331F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89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C6916-37B2-4BC6-9941-477C350502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37105B-7A2B-4162-BA6E-200FB1BC7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7E61B-B768-40D8-B832-5E5D62E7B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36214-33DE-4B0B-93ED-630CB89B4621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AB4D2-CA63-4A9D-A233-BFAA5B416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5BDB2-5F9C-48F5-BE4C-BC3E8149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EEA8-A46B-4FEE-B343-3F9BBD97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53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B019D-E601-4D79-847C-C4B63D93A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E014A2-A8F0-4A2D-9D3F-6D61F9B3B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C6705-A110-416D-8ADF-49120AC96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36214-33DE-4B0B-93ED-630CB89B4621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68F67-6F6C-4A4A-84E7-65C8AEF09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4F892-F8C4-47B5-AAA0-74E362160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EEA8-A46B-4FEE-B343-3F9BBD97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00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68EC95-3078-45FC-A04D-6AFF16085D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D48BBD-B66F-4F9B-9BCA-80F3A23B6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2EC05-A249-4BA1-8EBD-4C994AEBE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36214-33DE-4B0B-93ED-630CB89B4621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DFBEC-E15D-49D6-9E32-38883CBC7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A6D8C-1010-4B2D-943B-C920A5F58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EEA8-A46B-4FEE-B343-3F9BBD97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85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AE7A6-89AE-471B-98F4-F35794340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BD190-663B-476E-94A0-515154A89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6D555-5801-4139-9DBA-D0B38CBA1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36214-33DE-4B0B-93ED-630CB89B4621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17329-E55C-426D-83B8-EDFB06B03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4B153-0140-478A-A400-9349D25D4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EEA8-A46B-4FEE-B343-3F9BBD97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15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68FF4-E081-4787-ADDC-A40B03AB6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D1FC4-93CC-432D-9732-BDD45FDE1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75BEB-4342-4C00-B609-92CC31CC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36214-33DE-4B0B-93ED-630CB89B4621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FB039-0887-45B0-B06A-E5FC36DB8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1FB89-41A2-40C3-A7CE-6FA859E88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EEA8-A46B-4FEE-B343-3F9BBD97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33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FC8B4-8ED2-4992-87A5-1F991CF81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DD240-F28D-45B1-B742-6A2314985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7474E9-0065-4A3A-BC59-029BC379C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0C82BB-C7C3-4245-B62C-D40F3CB5F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36214-33DE-4B0B-93ED-630CB89B4621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E44DD-6E51-491E-9363-4F8155CA9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08F12-D579-44E4-8611-99D881EC4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EEA8-A46B-4FEE-B343-3F9BBD97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0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88AC6-77EC-420D-B659-51B336073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D0D7A-D6DE-4B0E-A65A-4B97DE4C6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B23AB7-CE1D-42E6-B0C0-83254B828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D25BD-B60B-4F6A-931B-FEF9F6D2CC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B60054-25F2-486B-BF3A-03B0EC8E93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4825D9-5A21-4A57-ABD6-E1D3469BC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36214-33DE-4B0B-93ED-630CB89B4621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370AFF-5D8C-413D-9B8D-86E14A78B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8AB488-7210-4236-B436-DC90DF898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EEA8-A46B-4FEE-B343-3F9BBD97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98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7C2D5-8069-46D3-AAA2-86303D29E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122789-C890-4DCC-9DE4-FFAC67CF7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36214-33DE-4B0B-93ED-630CB89B4621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32DD0A-B8BE-42CC-9B4C-C9E667EC8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C60988-4790-4F66-8367-11273C64C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EEA8-A46B-4FEE-B343-3F9BBD97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9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FEBC23-927B-4ED2-BAD5-2C877A551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36214-33DE-4B0B-93ED-630CB89B4621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C7CE9-B551-4E57-B2CA-00905F2B0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F8E25-2B35-462F-95B3-20D258F02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EEA8-A46B-4FEE-B343-3F9BBD97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04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04394-D72F-432C-9C61-6FE09D5CD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8CF25-DAAD-4823-B10B-DCDC250A1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3769F-EA84-4654-9657-80F106BFE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BABA30-1555-4CBC-9BD9-5ACD549E9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36214-33DE-4B0B-93ED-630CB89B4621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36A574-778B-4F56-9798-037120973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C4339-0615-4655-81E9-AE2654523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EEA8-A46B-4FEE-B343-3F9BBD97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50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906EC-576D-43C0-93B3-5F51CE98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6B14C4-5031-4278-8F31-1367330EF2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87E8C4-F41C-4B0F-AC67-5771EED99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30D55D-404F-4D75-BD74-4DFCCE7A0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36214-33DE-4B0B-93ED-630CB89B4621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4FD6C-7617-48A9-AC2A-DC1986328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B9B6B-ACE4-40A8-A3D7-11576DEC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EEA8-A46B-4FEE-B343-3F9BBD97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50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C1A11B-55AF-4C97-8325-82F2A2143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1694F-1173-4E02-839A-1085E10AD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A2B0F-034A-47AD-9BF3-9B86342344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36214-33DE-4B0B-93ED-630CB89B4621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CFA91-AD12-478A-BC2F-15BFAA49D1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8488A-B719-40E4-A0C6-F7132E8F2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6EEA8-A46B-4FEE-B343-3F9BBD97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4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0256C2-1CA3-43FB-BBA6-EF80E2FC1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6362"/>
            <a:ext cx="9144000" cy="2603274"/>
          </a:xfrm>
        </p:spPr>
        <p:txBody>
          <a:bodyPr>
            <a:normAutofit/>
          </a:bodyPr>
          <a:lstStyle/>
          <a:p>
            <a:r>
              <a:rPr lang="en-US" sz="5400" dirty="0"/>
              <a:t>Energy Calibration of the NPS Calorimeter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CE69F8-2E49-427E-B829-1FE2A660E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18088"/>
            <a:ext cx="9144000" cy="1393711"/>
          </a:xfrm>
        </p:spPr>
        <p:txBody>
          <a:bodyPr>
            <a:normAutofit/>
          </a:bodyPr>
          <a:lstStyle/>
          <a:p>
            <a:r>
              <a:rPr lang="en-US" dirty="0"/>
              <a:t>Jacob Murphy</a:t>
            </a:r>
          </a:p>
          <a:p>
            <a:r>
              <a:rPr lang="en-US" dirty="0"/>
              <a:t>Graduate Student with Julie Roche</a:t>
            </a:r>
          </a:p>
          <a:p>
            <a:r>
              <a:rPr lang="en-US" dirty="0"/>
              <a:t>Ohio University</a:t>
            </a:r>
          </a:p>
        </p:txBody>
      </p:sp>
    </p:spTree>
    <p:extLst>
      <p:ext uri="{BB962C8B-B14F-4D97-AF65-F5344CB8AC3E}">
        <p14:creationId xmlns:p14="http://schemas.microsoft.com/office/powerpoint/2010/main" val="583888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8D5B8-9A25-4A86-8A1B-CC00C9E9F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Distance </a:t>
            </a:r>
            <a:r>
              <a:rPr lang="en-US" dirty="0" err="1"/>
              <a:t>Calo</a:t>
            </a:r>
            <a:r>
              <a:rPr lang="en-US" dirty="0"/>
              <a:t> = 6m</a:t>
            </a:r>
          </a:p>
        </p:txBody>
      </p:sp>
    </p:spTree>
    <p:extLst>
      <p:ext uri="{BB962C8B-B14F-4D97-AF65-F5344CB8AC3E}">
        <p14:creationId xmlns:p14="http://schemas.microsoft.com/office/powerpoint/2010/main" val="2460463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8D5B8-9A25-4A86-8A1B-CC00C9E9F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Kinematic 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665EB4-2B7F-462F-9725-C16240B25C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51" t="18327" r="26392" b="3154"/>
          <a:stretch/>
        </p:blipFill>
        <p:spPr>
          <a:xfrm>
            <a:off x="1018094" y="1357460"/>
            <a:ext cx="7956223" cy="513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68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8D5B8-9A25-4A86-8A1B-CC00C9E9F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Kinematic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C0E060-63F8-44CA-A3FA-D6D7A48146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6" t="19769" r="19047" b="3156"/>
          <a:stretch/>
        </p:blipFill>
        <p:spPr>
          <a:xfrm>
            <a:off x="1772238" y="1451728"/>
            <a:ext cx="8097625" cy="504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30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8D5B8-9A25-4A86-8A1B-CC00C9E9F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Kinematic 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42B596-4B9B-40B4-B8D9-80ADC4AED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62" t="19192" r="18350" b="1104"/>
          <a:stretch/>
        </p:blipFill>
        <p:spPr>
          <a:xfrm>
            <a:off x="2384981" y="1414020"/>
            <a:ext cx="7569724" cy="521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3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8D5B8-9A25-4A86-8A1B-CC00C9E9F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Kinematic 12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B177B-34C4-4061-95DF-F0102E665D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37" t="19563" r="24609" b="777"/>
          <a:stretch/>
        </p:blipFill>
        <p:spPr>
          <a:xfrm>
            <a:off x="1028700" y="1438275"/>
            <a:ext cx="8162925" cy="521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6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8D5B8-9A25-4A86-8A1B-CC00C9E9F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Kinematic 13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13FF3B-6B34-4B2D-9546-106151A241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05" t="17752" r="24923" b="2112"/>
          <a:stretch/>
        </p:blipFill>
        <p:spPr>
          <a:xfrm>
            <a:off x="1036948" y="1319753"/>
            <a:ext cx="8116479" cy="524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09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8D5B8-9A25-4A86-8A1B-CC00C9E9F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Kinematic 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7C59AF-4771-416F-A57F-ED3E710541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27" t="17895" r="25233" b="3155"/>
          <a:stretch/>
        </p:blipFill>
        <p:spPr>
          <a:xfrm>
            <a:off x="1027522" y="1329178"/>
            <a:ext cx="8088198" cy="516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29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8D5B8-9A25-4A86-8A1B-CC00C9E9F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Kinematic 16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1B07D2-46F2-44FC-A5B3-8DE138B835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82" t="20634" r="26083" b="4708"/>
          <a:stretch/>
        </p:blipFill>
        <p:spPr>
          <a:xfrm>
            <a:off x="1046375" y="1508288"/>
            <a:ext cx="7965650" cy="488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5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8D5B8-9A25-4A86-8A1B-CC00C9E9F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Kinematic 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4EF57A-4582-4A41-BD6F-7325EB021A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05" t="18327" r="26083" b="2113"/>
          <a:stretch/>
        </p:blipFill>
        <p:spPr>
          <a:xfrm>
            <a:off x="1036948" y="1357460"/>
            <a:ext cx="7975077" cy="520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35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8D5B8-9A25-4A86-8A1B-CC00C9E9F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Kinematic 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839B25-98E5-4E4F-A080-2FFB8B6735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28" t="18616" r="25464" b="3155"/>
          <a:stretch/>
        </p:blipFill>
        <p:spPr>
          <a:xfrm>
            <a:off x="1027522" y="1376312"/>
            <a:ext cx="8059917" cy="511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23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0478C-1004-4F41-8C57-8B98DD63F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NPS Calorimeter Calibration Method</a:t>
            </a:r>
            <a:br>
              <a:rPr lang="en-US" dirty="0"/>
            </a:br>
            <a:r>
              <a:rPr lang="en-US" sz="1600" dirty="0"/>
              <a:t>As done before with DVCS in Hall A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3B84A5-F763-41B6-8A5C-58664DA4948A}"/>
              </a:ext>
            </a:extLst>
          </p:cNvPr>
          <p:cNvSpPr/>
          <p:nvPr/>
        </p:nvSpPr>
        <p:spPr>
          <a:xfrm>
            <a:off x="3084704" y="3446757"/>
            <a:ext cx="18473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6F79196-D35A-4F1A-B0AF-1915A5DE1303}"/>
              </a:ext>
            </a:extLst>
          </p:cNvPr>
          <p:cNvGrpSpPr/>
          <p:nvPr/>
        </p:nvGrpSpPr>
        <p:grpSpPr>
          <a:xfrm>
            <a:off x="994660" y="2025820"/>
            <a:ext cx="4180088" cy="3059373"/>
            <a:chOff x="994660" y="2025820"/>
            <a:chExt cx="4180088" cy="305937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6C1B32B-2638-451F-880C-8D4233AF2408}"/>
                </a:ext>
              </a:extLst>
            </p:cNvPr>
            <p:cNvGrpSpPr/>
            <p:nvPr/>
          </p:nvGrpSpPr>
          <p:grpSpPr>
            <a:xfrm>
              <a:off x="994660" y="2655707"/>
              <a:ext cx="4180088" cy="2429486"/>
              <a:chOff x="933450" y="2282845"/>
              <a:chExt cx="4180088" cy="2429486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27F08A2B-0800-4935-A8BD-611390F83CF1}"/>
                  </a:ext>
                </a:extLst>
              </p:cNvPr>
              <p:cNvCxnSpPr/>
              <p:nvPr/>
            </p:nvCxnSpPr>
            <p:spPr>
              <a:xfrm>
                <a:off x="933450" y="3429000"/>
                <a:ext cx="139065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9E834CE6-A61C-4E7B-92C7-B59AAA48D22D}"/>
                  </a:ext>
                </a:extLst>
              </p:cNvPr>
              <p:cNvCxnSpPr/>
              <p:nvPr/>
            </p:nvCxnSpPr>
            <p:spPr>
              <a:xfrm flipV="1">
                <a:off x="2370333" y="2672178"/>
                <a:ext cx="1162975" cy="73906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58685677-F675-4518-9BFF-00EB611A7264}"/>
                  </a:ext>
                </a:extLst>
              </p:cNvPr>
              <p:cNvCxnSpPr/>
              <p:nvPr/>
            </p:nvCxnSpPr>
            <p:spPr>
              <a:xfrm>
                <a:off x="2379215" y="3480045"/>
                <a:ext cx="1074198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7926ECF-3887-4888-BB4E-4042824E76FC}"/>
                  </a:ext>
                </a:extLst>
              </p:cNvPr>
              <p:cNvSpPr/>
              <p:nvPr/>
            </p:nvSpPr>
            <p:spPr>
              <a:xfrm>
                <a:off x="3701988" y="2299317"/>
                <a:ext cx="1411550" cy="878889"/>
              </a:xfrm>
              <a:prstGeom prst="rect">
                <a:avLst/>
              </a:prstGeom>
              <a:noFill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HMS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7246371-F221-4692-B2A2-BF0EC276EA4D}"/>
                  </a:ext>
                </a:extLst>
              </p:cNvPr>
              <p:cNvSpPr/>
              <p:nvPr/>
            </p:nvSpPr>
            <p:spPr>
              <a:xfrm>
                <a:off x="3701988" y="3833442"/>
                <a:ext cx="1411550" cy="878889"/>
              </a:xfrm>
              <a:prstGeom prst="rect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NPS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19C19BA-F83F-4D50-9C55-E2FB9ACA453F}"/>
                  </a:ext>
                </a:extLst>
              </p:cNvPr>
              <p:cNvSpPr/>
              <p:nvPr/>
            </p:nvSpPr>
            <p:spPr>
              <a:xfrm>
                <a:off x="1052202" y="2926047"/>
                <a:ext cx="375423" cy="55399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0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e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A0A04B9-49D0-4066-BF32-D288D78635CA}"/>
                  </a:ext>
                </a:extLst>
              </p:cNvPr>
              <p:cNvSpPr/>
              <p:nvPr/>
            </p:nvSpPr>
            <p:spPr>
              <a:xfrm>
                <a:off x="2988427" y="2282845"/>
                <a:ext cx="471604" cy="55399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e</a:t>
                </a:r>
                <a:r>
                  <a:rPr lang="en-US" sz="30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’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4DFA3314-930B-4A10-9E23-3219E6857964}"/>
                      </a:ext>
                    </a:extLst>
                  </p:cNvPr>
                  <p:cNvSpPr/>
                  <p:nvPr/>
                </p:nvSpPr>
                <p:spPr>
                  <a:xfrm>
                    <a:off x="3020621" y="3473205"/>
                    <a:ext cx="483530" cy="553998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0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𝛾</m:t>
                          </m:r>
                        </m:oMath>
                      </m:oMathPara>
                    </a14:m>
                    <a:endParaRPr lang="en-US" sz="30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mc:Choice>
            <mc:Fallback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4DFA3314-930B-4A10-9E23-3219E685796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20621" y="3473205"/>
                    <a:ext cx="483530" cy="553998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EC5DCF4-45A9-4D38-8190-9CE7BB4F3C60}"/>
                </a:ext>
              </a:extLst>
            </p:cNvPr>
            <p:cNvSpPr/>
            <p:nvPr/>
          </p:nvSpPr>
          <p:spPr>
            <a:xfrm>
              <a:off x="2670295" y="2025820"/>
              <a:ext cx="1013547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DVCS</a:t>
              </a:r>
              <a:endPara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0678020-73D4-413C-BCCF-F3EA021C08F5}"/>
              </a:ext>
            </a:extLst>
          </p:cNvPr>
          <p:cNvGrpSpPr/>
          <p:nvPr/>
        </p:nvGrpSpPr>
        <p:grpSpPr>
          <a:xfrm>
            <a:off x="6096000" y="2025820"/>
            <a:ext cx="4180088" cy="3059373"/>
            <a:chOff x="994660" y="2025820"/>
            <a:chExt cx="4180088" cy="305937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29A98BE-9593-43D4-8E37-88C0C78E3F7D}"/>
                </a:ext>
              </a:extLst>
            </p:cNvPr>
            <p:cNvGrpSpPr/>
            <p:nvPr/>
          </p:nvGrpSpPr>
          <p:grpSpPr>
            <a:xfrm>
              <a:off x="994660" y="2672179"/>
              <a:ext cx="4180088" cy="2413014"/>
              <a:chOff x="933450" y="2299317"/>
              <a:chExt cx="4180088" cy="2413014"/>
            </a:xfrm>
          </p:grpSpPr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D60B3F60-E0D6-4C1C-A8B4-4B2908008552}"/>
                  </a:ext>
                </a:extLst>
              </p:cNvPr>
              <p:cNvCxnSpPr/>
              <p:nvPr/>
            </p:nvCxnSpPr>
            <p:spPr>
              <a:xfrm>
                <a:off x="933450" y="3429000"/>
                <a:ext cx="139065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3A4A7B07-0140-4CF1-A882-03158FEE9371}"/>
                  </a:ext>
                </a:extLst>
              </p:cNvPr>
              <p:cNvCxnSpPr/>
              <p:nvPr/>
            </p:nvCxnSpPr>
            <p:spPr>
              <a:xfrm flipV="1">
                <a:off x="2370333" y="2672178"/>
                <a:ext cx="1162975" cy="73906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124E9ED1-2D1A-42FC-BD8C-A8E32184CBA5}"/>
                  </a:ext>
                </a:extLst>
              </p:cNvPr>
              <p:cNvCxnSpPr/>
              <p:nvPr/>
            </p:nvCxnSpPr>
            <p:spPr>
              <a:xfrm>
                <a:off x="2379215" y="3480045"/>
                <a:ext cx="1074198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BD44A85-6F38-4831-8BA7-3023B17E6335}"/>
                  </a:ext>
                </a:extLst>
              </p:cNvPr>
              <p:cNvSpPr/>
              <p:nvPr/>
            </p:nvSpPr>
            <p:spPr>
              <a:xfrm>
                <a:off x="3701988" y="2299317"/>
                <a:ext cx="1411550" cy="878889"/>
              </a:xfrm>
              <a:prstGeom prst="rect">
                <a:avLst/>
              </a:prstGeom>
              <a:noFill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HMS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225C757-B4C1-46D7-B340-404EE33BAEC2}"/>
                  </a:ext>
                </a:extLst>
              </p:cNvPr>
              <p:cNvSpPr/>
              <p:nvPr/>
            </p:nvSpPr>
            <p:spPr>
              <a:xfrm>
                <a:off x="3701988" y="3833442"/>
                <a:ext cx="1411550" cy="878889"/>
              </a:xfrm>
              <a:prstGeom prst="rect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NPS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4E40B86-C137-42D4-92AB-6F501CFE40C8}"/>
                  </a:ext>
                </a:extLst>
              </p:cNvPr>
              <p:cNvSpPr/>
              <p:nvPr/>
            </p:nvSpPr>
            <p:spPr>
              <a:xfrm>
                <a:off x="1052202" y="2926047"/>
                <a:ext cx="375423" cy="55399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0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e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ADC28B4D-3C15-4A63-83E4-86B4744EBCEC}"/>
                      </a:ext>
                    </a:extLst>
                  </p:cNvPr>
                  <p:cNvSpPr/>
                  <p:nvPr/>
                </p:nvSpPr>
                <p:spPr>
                  <a:xfrm>
                    <a:off x="2009572" y="3847082"/>
                    <a:ext cx="1511183" cy="553998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000" b="0" i="1" cap="none" spc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cap="none" spc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3000" b="0" i="1" cap="none" spc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3000" b="0" i="1" cap="none" spc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𝑒𝑙𝑎𝑠𝑡𝑖𝑐</m:t>
                              </m:r>
                            </m:sub>
                          </m:sSub>
                        </m:oMath>
                      </m:oMathPara>
                    </a14:m>
                    <a:endParaRPr lang="en-US" sz="30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mc:Choice>
            <mc:Fallback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ADC28B4D-3C15-4A63-83E4-86B4744EBCE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09572" y="3847082"/>
                    <a:ext cx="1511183" cy="55399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652B50E-7CA0-48EF-B150-6F3A4014A4E4}"/>
                </a:ext>
              </a:extLst>
            </p:cNvPr>
            <p:cNvSpPr/>
            <p:nvPr/>
          </p:nvSpPr>
          <p:spPr>
            <a:xfrm>
              <a:off x="2592358" y="2025820"/>
              <a:ext cx="1169424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Elastic</a:t>
              </a:r>
              <a:endPara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67BBE7C-C9BB-4C41-9D0E-118A1B7FACFB}"/>
                  </a:ext>
                </a:extLst>
              </p:cNvPr>
              <p:cNvSpPr/>
              <p:nvPr/>
            </p:nvSpPr>
            <p:spPr>
              <a:xfrm>
                <a:off x="7353926" y="2592454"/>
                <a:ext cx="1423659" cy="55399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0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𝑒𝑙𝑎𝑠𝑡𝑖𝑐</m:t>
                          </m:r>
                        </m:sub>
                      </m:sSub>
                    </m:oMath>
                  </m:oMathPara>
                </a14:m>
                <a:endParaRPr lang="en-US" sz="3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67BBE7C-C9BB-4C41-9D0E-118A1B7FA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926" y="2592454"/>
                <a:ext cx="1423659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01FA3ED7-29F9-4ADF-B425-B46D9FB18DE7}"/>
              </a:ext>
            </a:extLst>
          </p:cNvPr>
          <p:cNvSpPr/>
          <p:nvPr/>
        </p:nvSpPr>
        <p:spPr>
          <a:xfrm>
            <a:off x="6791325" y="5925874"/>
            <a:ext cx="536871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HMS will require polarity change</a:t>
            </a:r>
          </a:p>
          <a:p>
            <a:pPr algn="ctr"/>
            <a:r>
              <a:rPr lang="en-US" sz="25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Calorimeter will need to be moved back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BB9BE85-2ED9-48E7-9A88-ED8FE118B361}"/>
              </a:ext>
            </a:extLst>
          </p:cNvPr>
          <p:cNvCxnSpPr>
            <a:cxnSpLocks/>
          </p:cNvCxnSpPr>
          <p:nvPr/>
        </p:nvCxnSpPr>
        <p:spPr>
          <a:xfrm>
            <a:off x="2417288" y="3842751"/>
            <a:ext cx="146979" cy="1167841"/>
          </a:xfrm>
          <a:prstGeom prst="straightConnector1">
            <a:avLst/>
          </a:prstGeom>
          <a:ln>
            <a:solidFill>
              <a:schemeClr val="dk1"/>
            </a:solidFill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B279381D-2805-44BF-8468-06459445227F}"/>
              </a:ext>
            </a:extLst>
          </p:cNvPr>
          <p:cNvSpPr/>
          <p:nvPr/>
        </p:nvSpPr>
        <p:spPr>
          <a:xfrm>
            <a:off x="2680908" y="4541867"/>
            <a:ext cx="48282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489433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8D5B8-9A25-4A86-8A1B-CC00C9E9F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Distance </a:t>
            </a:r>
            <a:r>
              <a:rPr lang="en-US" dirty="0" err="1"/>
              <a:t>Calo</a:t>
            </a:r>
            <a:r>
              <a:rPr lang="en-US" dirty="0"/>
              <a:t> = 11m</a:t>
            </a:r>
          </a:p>
        </p:txBody>
      </p:sp>
    </p:spTree>
    <p:extLst>
      <p:ext uri="{BB962C8B-B14F-4D97-AF65-F5344CB8AC3E}">
        <p14:creationId xmlns:p14="http://schemas.microsoft.com/office/powerpoint/2010/main" val="1526421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8D5B8-9A25-4A86-8A1B-CC00C9E9F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Kinematic 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4DF9FB-6F83-4662-8157-9486EB01B0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16" t="18398" r="25235" b="3156"/>
          <a:stretch/>
        </p:blipFill>
        <p:spPr>
          <a:xfrm>
            <a:off x="1038225" y="1362074"/>
            <a:ext cx="8077200" cy="513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88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8D5B8-9A25-4A86-8A1B-CC00C9E9F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Kinematic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B8C993-576C-481E-9FFC-6E5B4CD2D7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14" t="16752" r="26469" b="1239"/>
          <a:stretch/>
        </p:blipFill>
        <p:spPr>
          <a:xfrm>
            <a:off x="1074656" y="1197204"/>
            <a:ext cx="7890235" cy="536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55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8D5B8-9A25-4A86-8A1B-CC00C9E9F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Kinematic 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D5AB18-E0EE-4015-B53E-B0E8A5FE72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04" t="18835" r="25703" b="1068"/>
          <a:stretch/>
        </p:blipFill>
        <p:spPr>
          <a:xfrm>
            <a:off x="1000125" y="1390650"/>
            <a:ext cx="805815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85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8D5B8-9A25-4A86-8A1B-CC00C9E9F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Kinematic 12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1E43DF-FAEE-4E2C-8BE9-3782D35C05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14" t="18904" r="19356" b="1536"/>
          <a:stretch/>
        </p:blipFill>
        <p:spPr>
          <a:xfrm>
            <a:off x="1781666" y="1395166"/>
            <a:ext cx="8050491" cy="520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70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8D5B8-9A25-4A86-8A1B-CC00C9E9F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Kinematic 13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F0A3E3-B8D8-4E44-9058-017BD4A3A6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83" t="19769" r="25618" b="1681"/>
          <a:stretch/>
        </p:blipFill>
        <p:spPr>
          <a:xfrm>
            <a:off x="1046374" y="1451728"/>
            <a:ext cx="8022211" cy="513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394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8D5B8-9A25-4A86-8A1B-CC00C9E9F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Kinematic 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DFE181-0360-4814-A905-9CD85D05B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59" t="19767" r="25542" b="1538"/>
          <a:stretch/>
        </p:blipFill>
        <p:spPr>
          <a:xfrm>
            <a:off x="1065229" y="1461155"/>
            <a:ext cx="8022210" cy="514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5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8D5B8-9A25-4A86-8A1B-CC00C9E9F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Kinematic 16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EC4983-6728-4986-BA1B-B1548EEF9C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83" t="18904" r="25076" b="2867"/>
          <a:stretch/>
        </p:blipFill>
        <p:spPr>
          <a:xfrm>
            <a:off x="1046375" y="1376313"/>
            <a:ext cx="8088198" cy="511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94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8D5B8-9A25-4A86-8A1B-CC00C9E9F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Kinematic 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9FB609-24E1-4124-B2D3-3AA245058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28" t="20779" r="25541" b="1104"/>
          <a:stretch/>
        </p:blipFill>
        <p:spPr>
          <a:xfrm>
            <a:off x="1027522" y="1517714"/>
            <a:ext cx="8050490" cy="510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16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8D5B8-9A25-4A86-8A1B-CC00C9E9F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Kinematic 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0CA0D8-1963-494C-AE11-4C080B8625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82" t="20345" r="24304" b="1536"/>
          <a:stretch/>
        </p:blipFill>
        <p:spPr>
          <a:xfrm>
            <a:off x="1046375" y="1489434"/>
            <a:ext cx="8182466" cy="510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03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212C3-9C64-42B8-B109-32A913774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NPS Elastic Kinematics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FD6D68-42B9-4647-9B99-377A075F52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90" t="19127" r="24297" b="58604"/>
          <a:stretch/>
        </p:blipFill>
        <p:spPr>
          <a:xfrm>
            <a:off x="19050" y="1975138"/>
            <a:ext cx="8267700" cy="145653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F11F4F-0B3B-43FD-8254-CDA954FE356C}"/>
              </a:ext>
            </a:extLst>
          </p:cNvPr>
          <p:cNvSpPr/>
          <p:nvPr/>
        </p:nvSpPr>
        <p:spPr>
          <a:xfrm>
            <a:off x="282060" y="1421140"/>
            <a:ext cx="674518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>
                <a:ln/>
                <a:solidFill>
                  <a:schemeClr val="accent3"/>
                </a:solidFill>
                <a:effectLst/>
              </a:rPr>
              <a:t>PAC 40 DVCS and </a:t>
            </a:r>
            <a:r>
              <a:rPr lang="el-GR" sz="3000" b="1" cap="none" spc="0" dirty="0">
                <a:ln/>
                <a:solidFill>
                  <a:schemeClr val="accent3"/>
                </a:solidFill>
                <a:effectLst/>
              </a:rPr>
              <a:t>π</a:t>
            </a:r>
            <a:r>
              <a:rPr lang="en-US" sz="3000" b="1" cap="none" spc="0" dirty="0">
                <a:ln/>
                <a:solidFill>
                  <a:schemeClr val="accent3"/>
                </a:solidFill>
                <a:effectLst/>
              </a:rPr>
              <a:t>0 kinematics for Hall C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5850C78-EF39-40FD-BDFF-EE5D2F89C032}"/>
              </a:ext>
            </a:extLst>
          </p:cNvPr>
          <p:cNvSpPr/>
          <p:nvPr/>
        </p:nvSpPr>
        <p:spPr>
          <a:xfrm>
            <a:off x="8469297" y="2081212"/>
            <a:ext cx="337352" cy="4311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0412493B-8069-49C3-8ABD-1A92F0AB1B49}"/>
              </a:ext>
            </a:extLst>
          </p:cNvPr>
          <p:cNvSpPr/>
          <p:nvPr/>
        </p:nvSpPr>
        <p:spPr>
          <a:xfrm>
            <a:off x="9807883" y="3666478"/>
            <a:ext cx="443884" cy="299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00E5AA-CDD3-4225-987B-973438A8F61C}"/>
              </a:ext>
            </a:extLst>
          </p:cNvPr>
          <p:cNvSpPr txBox="1"/>
          <p:nvPr/>
        </p:nvSpPr>
        <p:spPr>
          <a:xfrm>
            <a:off x="1012054" y="5273336"/>
            <a:ext cx="9419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Calorimeter angles : 6⁰ - 23⁰ and </a:t>
            </a:r>
            <a:r>
              <a:rPr lang="en-US" dirty="0">
                <a:highlight>
                  <a:srgbClr val="00FFFF"/>
                </a:highlight>
              </a:rPr>
              <a:t>23⁰ - 57.30⁰</a:t>
            </a:r>
          </a:p>
          <a:p>
            <a:r>
              <a:rPr lang="en-US" dirty="0"/>
              <a:t>HMS Momentum: 0.5 GeV/c – 7.5 GeV/c (</a:t>
            </a:r>
            <a:r>
              <a:rPr lang="en-US" dirty="0">
                <a:highlight>
                  <a:srgbClr val="FF0000"/>
                </a:highlight>
              </a:rPr>
              <a:t>Larger than 7.5 GeV/c</a:t>
            </a:r>
            <a:r>
              <a:rPr lang="en-US" dirty="0"/>
              <a:t>)</a:t>
            </a:r>
          </a:p>
          <a:p>
            <a:r>
              <a:rPr lang="en-US" dirty="0"/>
              <a:t>HMS Magnet Saturation at: 5 GeV/c (</a:t>
            </a:r>
            <a:r>
              <a:rPr lang="en-US" dirty="0">
                <a:highlight>
                  <a:srgbClr val="FFFF00"/>
                </a:highlight>
              </a:rPr>
              <a:t>Larger than 5 GeV/c</a:t>
            </a:r>
            <a:r>
              <a:rPr lang="en-US" dirty="0"/>
              <a:t>)</a:t>
            </a:r>
          </a:p>
          <a:p>
            <a:r>
              <a:rPr lang="en-US" dirty="0"/>
              <a:t>Calorimeter distance: 3m – 11m</a:t>
            </a:r>
          </a:p>
          <a:p>
            <a:r>
              <a:rPr lang="en-US" dirty="0"/>
              <a:t>HMS - NPS angle larger than 23.5⁰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7696D3-FD57-48B2-9841-50F67B341E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31" t="30485" r="40469" b="63219"/>
          <a:stretch/>
        </p:blipFill>
        <p:spPr>
          <a:xfrm>
            <a:off x="8911239" y="1956779"/>
            <a:ext cx="2877094" cy="777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FAD6D9-12EE-471C-9384-ABAC40297E08}"/>
              </a:ext>
            </a:extLst>
          </p:cNvPr>
          <p:cNvSpPr txBox="1"/>
          <p:nvPr/>
        </p:nvSpPr>
        <p:spPr>
          <a:xfrm>
            <a:off x="8911239" y="662859"/>
            <a:ext cx="268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Out-going photon used to represent elastic electron energy, while keeping the same beam energy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D836B0-239C-4537-A972-3CAD9A77CC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1" t="42554" r="18067" b="41867"/>
          <a:stretch/>
        </p:blipFill>
        <p:spPr>
          <a:xfrm>
            <a:off x="66639" y="4005234"/>
            <a:ext cx="12058723" cy="126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49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4CB5-F0EC-4306-9E59-8E0BF26A8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Elastic Kinematic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1A003-4E33-4E0F-82A4-273CBE92A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078" y="1825625"/>
            <a:ext cx="10515600" cy="4351338"/>
          </a:xfrm>
        </p:spPr>
        <p:txBody>
          <a:bodyPr/>
          <a:lstStyle/>
          <a:p>
            <a:r>
              <a:rPr lang="en-US" dirty="0"/>
              <a:t>Using proposed kinematics on previous page:</a:t>
            </a:r>
          </a:p>
          <a:p>
            <a:pPr lvl="1"/>
            <a:r>
              <a:rPr lang="en-US" dirty="0"/>
              <a:t>Beam energy fixed</a:t>
            </a:r>
          </a:p>
          <a:p>
            <a:pPr lvl="1"/>
            <a:r>
              <a:rPr lang="en-US" dirty="0"/>
              <a:t>Electron kinematic is uniformly generated about a region centered on the </a:t>
            </a:r>
            <a:r>
              <a:rPr lang="en-US" dirty="0" err="1"/>
              <a:t>Calo</a:t>
            </a:r>
            <a:r>
              <a:rPr lang="en-US" dirty="0"/>
              <a:t> angle in kinematic</a:t>
            </a:r>
          </a:p>
          <a:p>
            <a:pPr lvl="2"/>
            <a:r>
              <a:rPr lang="en-US" dirty="0"/>
              <a:t>Solid angle chosen to be slightly larger than accepted angle of calorimeter</a:t>
            </a:r>
          </a:p>
          <a:p>
            <a:pPr lvl="1"/>
            <a:r>
              <a:rPr lang="en-US" dirty="0"/>
              <a:t>Vertex is uniformly generated from -0.05 to 0.05 m</a:t>
            </a:r>
          </a:p>
          <a:p>
            <a:pPr lvl="1"/>
            <a:r>
              <a:rPr lang="en-US" dirty="0"/>
              <a:t>Proton is calculated from k and theta e</a:t>
            </a:r>
          </a:p>
          <a:p>
            <a:r>
              <a:rPr lang="en-US" dirty="0"/>
              <a:t>1 million events generated for a given calorimeter distance and kinematic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582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6CF47B5-65B9-42DA-9729-BC34A1B8EC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82" t="20634" r="26083" b="4708"/>
          <a:stretch/>
        </p:blipFill>
        <p:spPr>
          <a:xfrm>
            <a:off x="703474" y="551043"/>
            <a:ext cx="10288375" cy="63069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F00204-09CD-4040-BC8F-51E056DF6E50}"/>
              </a:ext>
            </a:extLst>
          </p:cNvPr>
          <p:cNvSpPr txBox="1"/>
          <p:nvPr/>
        </p:nvSpPr>
        <p:spPr>
          <a:xfrm>
            <a:off x="9472474" y="3167563"/>
            <a:ext cx="2586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Kinematic 16</a:t>
            </a:r>
          </a:p>
          <a:p>
            <a:pPr algn="ctr"/>
            <a:r>
              <a:rPr lang="en-US" dirty="0" err="1"/>
              <a:t>Calo</a:t>
            </a:r>
            <a:r>
              <a:rPr lang="en-US" dirty="0"/>
              <a:t>-target distance 6m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D4CA63-8842-4707-A5E3-B20B2529C14C}"/>
              </a:ext>
            </a:extLst>
          </p:cNvPr>
          <p:cNvSpPr txBox="1"/>
          <p:nvPr/>
        </p:nvSpPr>
        <p:spPr>
          <a:xfrm rot="16200000">
            <a:off x="-1635267" y="1374736"/>
            <a:ext cx="390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Electron side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8DD256-D62F-477C-99B6-EB44EC1CE322}"/>
              </a:ext>
            </a:extLst>
          </p:cNvPr>
          <p:cNvSpPr txBox="1"/>
          <p:nvPr/>
        </p:nvSpPr>
        <p:spPr>
          <a:xfrm rot="16200000">
            <a:off x="-1635268" y="4935522"/>
            <a:ext cx="390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Proton side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02FA4D-0884-48D3-AED5-9A7D6BFEAFDF}"/>
              </a:ext>
            </a:extLst>
          </p:cNvPr>
          <p:cNvSpPr txBox="1"/>
          <p:nvPr/>
        </p:nvSpPr>
        <p:spPr>
          <a:xfrm>
            <a:off x="1136342" y="159798"/>
            <a:ext cx="233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Hits on Detector Faces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3C1C64-9D8C-427A-8096-F58B4D3D61B1}"/>
              </a:ext>
            </a:extLst>
          </p:cNvPr>
          <p:cNvSpPr txBox="1"/>
          <p:nvPr/>
        </p:nvSpPr>
        <p:spPr>
          <a:xfrm>
            <a:off x="4779624" y="101243"/>
            <a:ext cx="186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Particle Angles</a:t>
            </a:r>
          </a:p>
        </p:txBody>
      </p:sp>
    </p:spTree>
    <p:extLst>
      <p:ext uri="{BB962C8B-B14F-4D97-AF65-F5344CB8AC3E}">
        <p14:creationId xmlns:p14="http://schemas.microsoft.com/office/powerpoint/2010/main" val="3136161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3C6FC-CB58-45F5-BC64-2BE62AE73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3m			6m				9m			11m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BFA7E4-DA4C-4194-9F4D-253A55A4E5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44" t="15194" r="61424" b="89"/>
          <a:stretch/>
        </p:blipFill>
        <p:spPr>
          <a:xfrm>
            <a:off x="3716696" y="1281866"/>
            <a:ext cx="2564171" cy="55408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B2E37C-063E-424D-936C-4EB5B37903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89" t="15283" r="70079" b="1650"/>
          <a:stretch/>
        </p:blipFill>
        <p:spPr>
          <a:xfrm>
            <a:off x="838200" y="1307560"/>
            <a:ext cx="2564171" cy="54329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4BD1ED-CF0B-453E-835F-92A3DD390A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437" t="18398" r="68906"/>
          <a:stretch/>
        </p:blipFill>
        <p:spPr>
          <a:xfrm>
            <a:off x="6419849" y="1487419"/>
            <a:ext cx="2762250" cy="5337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79D753-3939-496F-A865-78E759D4B7A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583" t="18904" r="69514" b="2867"/>
          <a:stretch/>
        </p:blipFill>
        <p:spPr>
          <a:xfrm>
            <a:off x="9321081" y="1512881"/>
            <a:ext cx="2670321" cy="51165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B8867C-5BAD-42BC-BA3B-6CC1FA70EA1E}"/>
              </a:ext>
            </a:extLst>
          </p:cNvPr>
          <p:cNvSpPr txBox="1"/>
          <p:nvPr/>
        </p:nvSpPr>
        <p:spPr>
          <a:xfrm rot="16200000">
            <a:off x="-1567360" y="2532330"/>
            <a:ext cx="390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Electron side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3B0ADA-E67C-4144-AB64-619D93CC5511}"/>
              </a:ext>
            </a:extLst>
          </p:cNvPr>
          <p:cNvSpPr txBox="1"/>
          <p:nvPr/>
        </p:nvSpPr>
        <p:spPr>
          <a:xfrm rot="16200000">
            <a:off x="-1567361" y="5217626"/>
            <a:ext cx="390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Proton side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D72CD4-A54C-4825-B20B-0B6C577449D5}"/>
              </a:ext>
            </a:extLst>
          </p:cNvPr>
          <p:cNvSpPr txBox="1"/>
          <p:nvPr/>
        </p:nvSpPr>
        <p:spPr>
          <a:xfrm>
            <a:off x="5057171" y="3886496"/>
            <a:ext cx="258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Kinematic 16</a:t>
            </a:r>
          </a:p>
        </p:txBody>
      </p:sp>
    </p:spTree>
    <p:extLst>
      <p:ext uri="{BB962C8B-B14F-4D97-AF65-F5344CB8AC3E}">
        <p14:creationId xmlns:p14="http://schemas.microsoft.com/office/powerpoint/2010/main" val="3243523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418D8-D715-43F6-A049-BA89299AB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481647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E85A37-321D-4EA3-B9F7-9E2569EC7F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8" t="42606" r="42397" b="20674"/>
          <a:stretch/>
        </p:blipFill>
        <p:spPr>
          <a:xfrm>
            <a:off x="189933" y="490193"/>
            <a:ext cx="11837936" cy="421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88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B0062-28AB-4D55-91D4-E74713145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926702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8D5B8-9A25-4A86-8A1B-CC00C9E9F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400296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1903</TotalTime>
  <Words>407</Words>
  <Application>Microsoft Office PowerPoint</Application>
  <PresentationFormat>Widescreen</PresentationFormat>
  <Paragraphs>88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Office Theme</vt:lpstr>
      <vt:lpstr>Energy Calibration of the NPS Calorimeter</vt:lpstr>
      <vt:lpstr>NPS Calorimeter Calibration Method As done before with DVCS in Hall A</vt:lpstr>
      <vt:lpstr>NPS Elastic Kinematics</vt:lpstr>
      <vt:lpstr>Elastic Kinematic Simulation</vt:lpstr>
      <vt:lpstr>PowerPoint Presentation</vt:lpstr>
      <vt:lpstr>3m   6m    9m   11m</vt:lpstr>
      <vt:lpstr>PowerPoint Presentation</vt:lpstr>
      <vt:lpstr>Thank You!</vt:lpstr>
      <vt:lpstr>Extra Slides</vt:lpstr>
      <vt:lpstr>Distance Calo = 6m</vt:lpstr>
      <vt:lpstr>Kinematic 0</vt:lpstr>
      <vt:lpstr>Kinematic 3</vt:lpstr>
      <vt:lpstr>Kinematic 4</vt:lpstr>
      <vt:lpstr>Kinematic 12</vt:lpstr>
      <vt:lpstr>Kinematic 13</vt:lpstr>
      <vt:lpstr>Kinematic 15</vt:lpstr>
      <vt:lpstr>Kinematic 16</vt:lpstr>
      <vt:lpstr>Kinematic 17</vt:lpstr>
      <vt:lpstr>Kinematic 18</vt:lpstr>
      <vt:lpstr>Distance Calo = 11m</vt:lpstr>
      <vt:lpstr>Kinematic 0</vt:lpstr>
      <vt:lpstr>Kinematic 3</vt:lpstr>
      <vt:lpstr>Kinematic 4</vt:lpstr>
      <vt:lpstr>Kinematic 12</vt:lpstr>
      <vt:lpstr>Kinematic 13</vt:lpstr>
      <vt:lpstr>Kinematic 15</vt:lpstr>
      <vt:lpstr>Kinematic 16</vt:lpstr>
      <vt:lpstr>Kinematic 17</vt:lpstr>
      <vt:lpstr>Kinematic 18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1-30-20 Meeting</dc:title>
  <dc:creator>Jacob Murphy</dc:creator>
  <cp:lastModifiedBy>Jacob Murphy</cp:lastModifiedBy>
  <cp:revision>34</cp:revision>
  <dcterms:created xsi:type="dcterms:W3CDTF">2020-01-30T14:32:23Z</dcterms:created>
  <dcterms:modified xsi:type="dcterms:W3CDTF">2020-02-03T00:22:48Z</dcterms:modified>
</cp:coreProperties>
</file>