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197" r:id="rId4"/>
    <p:sldId id="303" r:id="rId5"/>
    <p:sldId id="2323" r:id="rId6"/>
    <p:sldId id="2310" r:id="rId7"/>
    <p:sldId id="2286" r:id="rId8"/>
    <p:sldId id="2312" r:id="rId9"/>
    <p:sldId id="2309" r:id="rId10"/>
    <p:sldId id="2194" r:id="rId11"/>
    <p:sldId id="2270" r:id="rId12"/>
    <p:sldId id="2316" r:id="rId13"/>
    <p:sldId id="2326" r:id="rId14"/>
    <p:sldId id="2314" r:id="rId15"/>
    <p:sldId id="2304" r:id="rId16"/>
    <p:sldId id="2305" r:id="rId17"/>
    <p:sldId id="2317" r:id="rId18"/>
    <p:sldId id="2324" r:id="rId19"/>
    <p:sldId id="2318" r:id="rId20"/>
    <p:sldId id="2319" r:id="rId21"/>
    <p:sldId id="2293" r:id="rId22"/>
    <p:sldId id="2294" r:id="rId23"/>
    <p:sldId id="2320" r:id="rId24"/>
    <p:sldId id="2322" r:id="rId25"/>
    <p:sldId id="229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g dandan" initials="cd" lastIdx="2" clrIdx="0">
    <p:extLst>
      <p:ext uri="{19B8F6BF-5375-455C-9EA6-DF929625EA0E}">
        <p15:presenceInfo xmlns:p15="http://schemas.microsoft.com/office/powerpoint/2012/main" userId="a745afa7fbb065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000"/>
    <a:srgbClr val="FFFFFF"/>
    <a:srgbClr val="FF3300"/>
    <a:srgbClr val="632E62"/>
    <a:srgbClr val="E3C321"/>
    <a:srgbClr val="FF6600"/>
    <a:srgbClr val="EBD45F"/>
    <a:srgbClr val="94E06A"/>
    <a:srgbClr val="A4E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17" autoAdjust="0"/>
    <p:restoredTop sz="94660"/>
  </p:normalViewPr>
  <p:slideViewPr>
    <p:cSldViewPr>
      <p:cViewPr varScale="1">
        <p:scale>
          <a:sx n="77" d="100"/>
          <a:sy n="77" d="100"/>
        </p:scale>
        <p:origin x="126" y="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0334A-D4EB-4F9A-B3B0-7E866DE6D387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66894-6B52-4E7D-8728-811A25216C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16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800">
              <a:latin typeface="Times New Roman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Go to ”Insert (View) | Header and Footer" to add your organization, sponsor, meeting name here; then, click "Apply to All"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A7F71-A600-874B-8C52-75C3F91F2DFD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1915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66894-6B52-4E7D-8728-811A25216C6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151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Go to ”Insert (View) | Header and Footer" to add your organization, sponsor, meeting name here; then, click "Apply to All"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376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66894-6B52-4E7D-8728-811A25216C6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541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/>
          </a:p>
          <a:p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kern="0" dirty="0">
              <a:effectLst/>
              <a:latin typeface="Comic Sans MS" panose="030F0702030302020204" pitchFamily="66" charset="0"/>
              <a:ea typeface="等线" panose="02010600030101010101" pitchFamily="2" charset="-122"/>
              <a:cs typeface="HelveticaNeue"/>
              <a:sym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3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66894-6B52-4E7D-8728-811A25216C6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521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66894-6B52-4E7D-8728-811A25216C6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99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314451" y="1671640"/>
            <a:ext cx="10261600" cy="1069975"/>
          </a:xfrm>
        </p:spPr>
        <p:txBody>
          <a:bodyPr/>
          <a:lstStyle>
            <a:lvl1pPr>
              <a:defRPr sz="3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14451" y="3125788"/>
            <a:ext cx="8534400" cy="1752599"/>
          </a:xfrm>
        </p:spPr>
        <p:txBody>
          <a:bodyPr/>
          <a:lstStyle>
            <a:lvl1pPr marL="0" indent="0">
              <a:buFont typeface="Wingdings"/>
              <a:buNone/>
              <a:defRPr/>
            </a:lvl1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pic>
        <p:nvPicPr>
          <p:cNvPr id="9" name="Picture 8" descr="title footer_Blue_646.jpg"/>
          <p:cNvPicPr>
            <a:picLocks noChangeAspect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0" y="6794500"/>
            <a:ext cx="12192000" cy="63500"/>
          </a:xfrm>
          <a:prstGeom prst="rect">
            <a:avLst/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752599" y="0"/>
            <a:ext cx="1067275" cy="10668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 bwMode="auto">
          <a:xfrm>
            <a:off x="153965" y="228601"/>
            <a:ext cx="137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Adobe Hebrew"/>
                <a:ea typeface="Adobe Hebrew"/>
                <a:cs typeface="Adobe Hebrew"/>
              </a:rPr>
              <a:t>NANJING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Adobe Hebrew"/>
                <a:ea typeface="Adobe Hebrew"/>
                <a:cs typeface="Adobe Hebrew"/>
              </a:rPr>
              <a:t> 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" name="文本框 3"/>
          <p:cNvSpPr txBox="1"/>
          <p:nvPr userDrawn="1"/>
        </p:nvSpPr>
        <p:spPr bwMode="auto">
          <a:xfrm>
            <a:off x="240506" y="515035"/>
            <a:ext cx="181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Adobe Hebrew"/>
                <a:ea typeface="Adobe Hebrew"/>
                <a:cs typeface="Adobe Hebrew"/>
              </a:rPr>
              <a:t>UNIVERSITY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92278F">
                  <a:lumMod val="50000"/>
                </a:srgbClr>
              </a:solidFill>
              <a:effectLst/>
              <a:uLnTx/>
              <a:uFillTx/>
              <a:latin typeface="Adobe Hebrew"/>
              <a:ea typeface="Adobe Hebrew"/>
              <a:cs typeface="Adobe Hebrew"/>
            </a:endParaRPr>
          </a:p>
        </p:txBody>
      </p:sp>
    </p:spTree>
    <p:extLst>
      <p:ext uri="{BB962C8B-B14F-4D97-AF65-F5344CB8AC3E}">
        <p14:creationId xmlns:p14="http://schemas.microsoft.com/office/powerpoint/2010/main" val="2061624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</p:spPr>
        <p:txBody>
          <a:bodyPr/>
          <a:lstStyle>
            <a:lvl1pPr>
              <a:defRPr sz="2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buFont typeface="Wingdings"/>
              <a:buChar char="Ø"/>
              <a:defRPr sz="2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znxu@smail.nju.edu.cn, Spectrum and Structure of Mesons as a Window onto Emergent Hadron Mass.  Thesis Defense, total Pages (38)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6386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963084" y="4406903"/>
            <a:ext cx="10363200" cy="1362075"/>
          </a:xfrm>
        </p:spPr>
        <p:txBody>
          <a:bodyPr/>
          <a:lstStyle>
            <a:lvl1pPr algn="l">
              <a:defRPr sz="3000" b="1" cap="none"/>
            </a:lvl1pPr>
          </a:lstStyle>
          <a:p>
            <a:pPr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76302" y="6307138"/>
            <a:ext cx="7922684" cy="228600"/>
          </a:xfrm>
        </p:spPr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znxu@smail.nju.edu.cn, Spectrum and Structure of Mesons as a Window onto Emergent Hadron Mass.  Thesis Defense, total Pages (38)</a:t>
            </a:r>
          </a:p>
        </p:txBody>
      </p:sp>
    </p:spTree>
    <p:extLst>
      <p:ext uri="{BB962C8B-B14F-4D97-AF65-F5344CB8AC3E}">
        <p14:creationId xmlns:p14="http://schemas.microsoft.com/office/powerpoint/2010/main" val="3367749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</p:spPr>
        <p:txBody>
          <a:bodyPr/>
          <a:lstStyle>
            <a:lvl1pPr>
              <a:defRPr sz="2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600" y="1600203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97600" y="1600203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76302" y="6307138"/>
            <a:ext cx="7922684" cy="228600"/>
          </a:xfrm>
        </p:spPr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znxu@smail.nju.edu.cn, Spectrum and Structure of Mesons as a Window onto Emergent Hadron Mass.  Thesis Defense, total Pages (38)</a:t>
            </a:r>
          </a:p>
        </p:txBody>
      </p:sp>
    </p:spTree>
    <p:extLst>
      <p:ext uri="{BB962C8B-B14F-4D97-AF65-F5344CB8AC3E}">
        <p14:creationId xmlns:p14="http://schemas.microsoft.com/office/powerpoint/2010/main" val="3779674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76302" y="6307138"/>
            <a:ext cx="7922684" cy="228600"/>
          </a:xfrm>
        </p:spPr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znxu@smail.nju.edu.cn, Spectrum and Structure of Mesons as a Window onto Emergent Hadron Mass.  Thesis Defense, total Pages (38)</a:t>
            </a:r>
          </a:p>
        </p:txBody>
      </p:sp>
    </p:spTree>
    <p:extLst>
      <p:ext uri="{BB962C8B-B14F-4D97-AF65-F5344CB8AC3E}">
        <p14:creationId xmlns:p14="http://schemas.microsoft.com/office/powerpoint/2010/main" val="1039892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8846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76302" y="6307138"/>
            <a:ext cx="7922684" cy="228600"/>
          </a:xfrm>
        </p:spPr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znxu@smail.nju.edu.cn, Spectrum and Structure of Mesons as a Window onto Emergent Hadron Mass.  Thesis Defense, total Pages (38)</a:t>
            </a:r>
          </a:p>
        </p:txBody>
      </p:sp>
    </p:spTree>
    <p:extLst>
      <p:ext uri="{BB962C8B-B14F-4D97-AF65-F5344CB8AC3E}">
        <p14:creationId xmlns:p14="http://schemas.microsoft.com/office/powerpoint/2010/main" val="269906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9602" y="273050"/>
            <a:ext cx="4011084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766732" y="273053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09602" y="1752601"/>
            <a:ext cx="4011084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76302" y="6307138"/>
            <a:ext cx="7922684" cy="228600"/>
          </a:xfrm>
        </p:spPr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znxu@smail.nju.edu.cn, Spectrum and Structure of Mesons as a Window onto Emergent Hadron Mass.  Thesis Defense, total Pages (38)</a:t>
            </a:r>
          </a:p>
        </p:txBody>
      </p:sp>
    </p:spTree>
    <p:extLst>
      <p:ext uri="{BB962C8B-B14F-4D97-AF65-F5344CB8AC3E}">
        <p14:creationId xmlns:p14="http://schemas.microsoft.com/office/powerpoint/2010/main" val="150910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76302" y="6307138"/>
            <a:ext cx="7922684" cy="228600"/>
          </a:xfrm>
        </p:spPr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znxu@smail.nju.edu.cn, Spectrum and Structure of Mesons as a Window onto Emergent Hadron Mass.  Thesis Defense, total Pages (38)</a:t>
            </a:r>
          </a:p>
        </p:txBody>
      </p:sp>
    </p:spTree>
    <p:extLst>
      <p:ext uri="{BB962C8B-B14F-4D97-AF65-F5344CB8AC3E}">
        <p14:creationId xmlns:p14="http://schemas.microsoft.com/office/powerpoint/2010/main" val="4246075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76302" y="6307138"/>
            <a:ext cx="7922684" cy="228600"/>
          </a:xfrm>
        </p:spPr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znxu@smail.nju.edu.cn, Spectrum and Structure of Mesons as a Window onto Emergent Hadron Mass.  Thesis Defense, total Pages (38)</a:t>
            </a:r>
          </a:p>
        </p:txBody>
      </p:sp>
    </p:spTree>
    <p:extLst>
      <p:ext uri="{BB962C8B-B14F-4D97-AF65-F5344CB8AC3E}">
        <p14:creationId xmlns:p14="http://schemas.microsoft.com/office/powerpoint/2010/main" val="1389497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839200" y="274641"/>
            <a:ext cx="2743200" cy="5851525"/>
          </a:xfrm>
        </p:spPr>
        <p:txBody>
          <a:bodyPr vert="eaVert"/>
          <a:lstStyle>
            <a:lvl1pPr>
              <a:defRPr sz="2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274641"/>
            <a:ext cx="80264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76302" y="6307138"/>
            <a:ext cx="7922684" cy="228600"/>
          </a:xfrm>
        </p:spPr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znxu@smail.nju.edu.cn, Spectrum and Structure of Mesons as a Window onto Emergent Hadron Mass.  Thesis Defense, total Pages (38)</a:t>
            </a:r>
          </a:p>
        </p:txBody>
      </p:sp>
    </p:spTree>
    <p:extLst>
      <p:ext uri="{BB962C8B-B14F-4D97-AF65-F5344CB8AC3E}">
        <p14:creationId xmlns:p14="http://schemas.microsoft.com/office/powerpoint/2010/main" val="253877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0" y="6354699"/>
            <a:ext cx="12192000" cy="53035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631" y="1018446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7111" y="6505575"/>
            <a:ext cx="279611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1" u="none" strike="noStrike" kern="0" cap="none" spc="0" normalizeH="0" baseline="0" noProof="0">
              <a:ln>
                <a:noFill/>
              </a:ln>
              <a:solidFill>
                <a:srgbClr val="632E6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6302" y="6307138"/>
            <a:ext cx="792268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632E6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znxu@smail.nju.edu.cn, Spectrum and Structure of Mesons as a Window onto Emergent Hadron Mass.  Thesis Defense, total Pages (38)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2" y="6489703"/>
            <a:ext cx="51223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0" y="0"/>
            <a:ext cx="12192000" cy="15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5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>
        <a:spcBef>
          <a:spcPts val="0"/>
        </a:spcBef>
        <a:spcAft>
          <a:spcPts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2600" b="1">
          <a:solidFill>
            <a:schemeClr val="tx2"/>
          </a:solidFill>
          <a:latin typeface="Trebuchet MS"/>
        </a:defRPr>
      </a:lvl2pPr>
      <a:lvl3pPr algn="l">
        <a:spcBef>
          <a:spcPts val="0"/>
        </a:spcBef>
        <a:spcAft>
          <a:spcPts val="0"/>
        </a:spcAft>
        <a:defRPr sz="2600" b="1">
          <a:solidFill>
            <a:schemeClr val="tx2"/>
          </a:solidFill>
          <a:latin typeface="Trebuchet MS"/>
        </a:defRPr>
      </a:lvl3pPr>
      <a:lvl4pPr algn="l">
        <a:spcBef>
          <a:spcPts val="0"/>
        </a:spcBef>
        <a:spcAft>
          <a:spcPts val="0"/>
        </a:spcAft>
        <a:defRPr sz="2600" b="1">
          <a:solidFill>
            <a:schemeClr val="tx2"/>
          </a:solidFill>
          <a:latin typeface="Trebuchet MS"/>
        </a:defRPr>
      </a:lvl4pPr>
      <a:lvl5pPr algn="l">
        <a:spcBef>
          <a:spcPts val="0"/>
        </a:spcBef>
        <a:spcAft>
          <a:spcPts val="0"/>
        </a:spcAft>
        <a:defRPr sz="2600" b="1">
          <a:solidFill>
            <a:schemeClr val="tx2"/>
          </a:solidFill>
          <a:latin typeface="Trebuchet MS"/>
        </a:defRPr>
      </a:lvl5pPr>
      <a:lvl6pPr marL="457200" algn="l">
        <a:spcBef>
          <a:spcPts val="0"/>
        </a:spcBef>
        <a:spcAft>
          <a:spcPts val="0"/>
        </a:spcAft>
        <a:defRPr sz="2600" b="1">
          <a:solidFill>
            <a:schemeClr val="tx2"/>
          </a:solidFill>
          <a:latin typeface="Trebuchet MS"/>
        </a:defRPr>
      </a:lvl6pPr>
      <a:lvl7pPr marL="914400" algn="l">
        <a:spcBef>
          <a:spcPts val="0"/>
        </a:spcBef>
        <a:spcAft>
          <a:spcPts val="0"/>
        </a:spcAft>
        <a:defRPr sz="2600" b="1">
          <a:solidFill>
            <a:schemeClr val="tx2"/>
          </a:solidFill>
          <a:latin typeface="Trebuchet MS"/>
        </a:defRPr>
      </a:lvl7pPr>
      <a:lvl8pPr marL="1371600" algn="l">
        <a:spcBef>
          <a:spcPts val="0"/>
        </a:spcBef>
        <a:spcAft>
          <a:spcPts val="0"/>
        </a:spcAft>
        <a:defRPr sz="2600" b="1">
          <a:solidFill>
            <a:schemeClr val="tx2"/>
          </a:solidFill>
          <a:latin typeface="Trebuchet MS"/>
        </a:defRPr>
      </a:lvl8pPr>
      <a:lvl9pPr marL="1828800" algn="l">
        <a:spcBef>
          <a:spcPts val="0"/>
        </a:spcBef>
        <a:spcAft>
          <a:spcPts val="0"/>
        </a:spcAft>
        <a:defRPr sz="2600" b="1">
          <a:solidFill>
            <a:schemeClr val="tx2"/>
          </a:solidFill>
          <a:latin typeface="Trebuchet MS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lr>
          <a:srgbClr val="1F497D"/>
        </a:buClr>
        <a:buFont typeface="Wingdings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>
        <a:spcBef>
          <a:spcPts val="0"/>
        </a:spcBef>
        <a:spcAft>
          <a:spcPts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>
        <a:spcBef>
          <a:spcPts val="0"/>
        </a:spcBef>
        <a:spcAft>
          <a:spcPts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>
        <a:spcBef>
          <a:spcPts val="0"/>
        </a:spcBef>
        <a:spcAft>
          <a:spcPts val="0"/>
        </a:spcAft>
        <a:buClr>
          <a:srgbClr val="1F497D"/>
        </a:buClr>
        <a:buFont typeface="Arial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>
        <a:spcBef>
          <a:spcPts val="0"/>
        </a:spcBef>
        <a:spcAft>
          <a:spcPts val="0"/>
        </a:spcAft>
        <a:buClr>
          <a:srgbClr val="1F497D"/>
        </a:buClr>
        <a:buFont typeface="Arial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>
        <a:spcBef>
          <a:spcPts val="0"/>
        </a:spcBef>
        <a:spcAft>
          <a:spcPts val="0"/>
        </a:spcAft>
        <a:buClr>
          <a:srgbClr val="1F497D"/>
        </a:buClr>
        <a:buFont typeface="Arial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>
        <a:spcBef>
          <a:spcPts val="0"/>
        </a:spcBef>
        <a:spcAft>
          <a:spcPts val="0"/>
        </a:spcAft>
        <a:buClr>
          <a:srgbClr val="1F497D"/>
        </a:buClr>
        <a:buFont typeface="Arial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>
        <a:spcBef>
          <a:spcPts val="0"/>
        </a:spcBef>
        <a:spcAft>
          <a:spcPts val="0"/>
        </a:spcAft>
        <a:buClr>
          <a:srgbClr val="1F497D"/>
        </a:buClr>
        <a:buFont typeface="Arial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27.xml"/><Relationship Id="rId7" Type="http://schemas.openxmlformats.org/officeDocument/2006/relationships/image" Target="../media/image47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41.png"/><Relationship Id="rId11" Type="http://schemas.openxmlformats.org/officeDocument/2006/relationships/image" Target="../media/image50.png"/><Relationship Id="rId5" Type="http://schemas.openxmlformats.org/officeDocument/2006/relationships/notesSlide" Target="../notesSlides/notesSlide7.xml"/><Relationship Id="rId10" Type="http://schemas.openxmlformats.org/officeDocument/2006/relationships/tags" Target="../tags/tag27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3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Relationship Id="rId6" Type="http://schemas.openxmlformats.org/officeDocument/2006/relationships/image" Target="../media/image57.png"/><Relationship Id="rId5" Type="http://schemas.openxmlformats.org/officeDocument/2006/relationships/image" Target="../media/image51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.xml"/><Relationship Id="rId6" Type="http://schemas.openxmlformats.org/officeDocument/2006/relationships/image" Target="../media/image60.png"/><Relationship Id="rId5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4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5.xml"/><Relationship Id="rId5" Type="http://schemas.openxmlformats.org/officeDocument/2006/relationships/image" Target="../media/image75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70.png"/><Relationship Id="rId10" Type="http://schemas.openxmlformats.org/officeDocument/2006/relationships/image" Target="../media/image82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6.png"/><Relationship Id="rId5" Type="http://schemas.openxmlformats.org/officeDocument/2006/relationships/image" Target="../media/image84.png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0.png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6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0.png"/><Relationship Id="rId9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image" Target="../media/image9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7.xml"/><Relationship Id="rId6" Type="http://schemas.openxmlformats.org/officeDocument/2006/relationships/image" Target="../media/image910.png"/><Relationship Id="rId5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sv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8.xml"/><Relationship Id="rId6" Type="http://schemas.openxmlformats.org/officeDocument/2006/relationships/image" Target="../media/image97.sv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svg"/><Relationship Id="rId9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2.png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10" Type="http://schemas.openxmlformats.org/officeDocument/2006/relationships/image" Target="../media/image150.png"/><Relationship Id="rId4" Type="http://schemas.openxmlformats.org/officeDocument/2006/relationships/image" Target="../media/image12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11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notesSlide" Target="../notesSlides/notesSlide6.xml"/><Relationship Id="rId3" Type="http://schemas.openxmlformats.org/officeDocument/2006/relationships/tags" Target="../tags/tag11.xml"/><Relationship Id="rId21" Type="http://schemas.openxmlformats.org/officeDocument/2006/relationships/image" Target="../media/image39.png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slideLayout" Target="../slideLayouts/slideLayout13.xml"/><Relationship Id="rId25" Type="http://schemas.openxmlformats.org/officeDocument/2006/relationships/image" Target="../media/image35.wmf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image" Target="../media/image42.png"/><Relationship Id="rId1" Type="http://schemas.openxmlformats.org/officeDocument/2006/relationships/vmlDrawing" Target="../drawings/vmlDrawing1.v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oleObject" Target="../embeddings/oleObject1.bin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image" Target="../media/image45.png"/><Relationship Id="rId10" Type="http://schemas.openxmlformats.org/officeDocument/2006/relationships/tags" Target="../tags/tag18.xml"/><Relationship Id="rId19" Type="http://schemas.openxmlformats.org/officeDocument/2006/relationships/image" Target="../media/image38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 bwMode="auto">
          <a:xfrm>
            <a:off x="3733800" y="366915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Eras Medium ITC" panose="020B0602030504020804" pitchFamily="34" charset="0"/>
              </a:rPr>
              <a:t>Dan-Dan Cheng (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Eras Medium ITC" panose="020B0602030504020804" pitchFamily="34" charset="0"/>
              </a:rPr>
              <a:t>程丹丹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Eras Medium ITC" panose="020B0602030504020804" pitchFamily="34" charset="0"/>
              </a:rPr>
              <a:t>)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6846916" y="4754518"/>
            <a:ext cx="495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Eras Medium ITC" panose="020B0602030504020804" pitchFamily="34" charset="0"/>
              </a:rPr>
              <a:t>Supervisors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Eras Medium ITC" panose="020B0602030504020804" pitchFamily="34" charset="0"/>
              </a:rPr>
              <a:t>: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Eras Medium ITC" panose="020B0602030504020804" pitchFamily="34" charset="0"/>
              </a:rPr>
              <a:t>Craig Roberts, </a:t>
            </a:r>
          </a:p>
          <a:p>
            <a:pPr algn="ctr">
              <a:defRPr/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Eras Medium ITC" panose="020B0602030504020804" pitchFamily="34" charset="0"/>
              </a:rPr>
              <a:t>                                    Zhu-Fang Cui (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Eras Medium ITC" panose="020B0602030504020804" pitchFamily="34" charset="0"/>
              </a:rPr>
              <a:t>崔著钫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Eras Medium ITC" panose="020B0602030504020804" pitchFamily="34" charset="0"/>
              </a:rPr>
              <a:t>)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39AC3FC4-BE3C-419C-91F4-A266EC9EB78C}"/>
              </a:ext>
            </a:extLst>
          </p:cNvPr>
          <p:cNvSpPr txBox="1">
            <a:spLocks/>
          </p:cNvSpPr>
          <p:nvPr/>
        </p:nvSpPr>
        <p:spPr bwMode="auto">
          <a:xfrm>
            <a:off x="2819400" y="2324100"/>
            <a:ext cx="575485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latin typeface="Comic Sans MS" panose="030F0702030302020204" pitchFamily="66" charset="0"/>
              </a:rPr>
              <a:t>Pion Boer-Mulders</a:t>
            </a:r>
            <a:r>
              <a:rPr lang="zh-CN" altLang="en-US" sz="3200" dirty="0">
                <a:latin typeface="Comic Sans MS" panose="030F0702030302020204" pitchFamily="66" charset="0"/>
              </a:rPr>
              <a:t> </a:t>
            </a:r>
            <a:r>
              <a:rPr lang="en-US" altLang="zh-CN" sz="3200" dirty="0">
                <a:latin typeface="Comic Sans MS" panose="030F0702030302020204" pitchFamily="66" charset="0"/>
              </a:rPr>
              <a:t>function using a contact interaction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39EF1977-C5AD-4D30-98EC-D6790829F015}"/>
              </a:ext>
            </a:extLst>
          </p:cNvPr>
          <p:cNvSpPr txBox="1"/>
          <p:nvPr/>
        </p:nvSpPr>
        <p:spPr>
          <a:xfrm>
            <a:off x="4466590" y="5760585"/>
            <a:ext cx="2460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kern="0" dirty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October 17</a:t>
            </a:r>
            <a:r>
              <a:rPr lang="en-US" altLang="en-US" kern="0" dirty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68910491"/>
      </p:ext>
    </p:extLst>
  </p:cSld>
  <p:clrMapOvr>
    <a:masterClrMapping/>
  </p:clrMapOvr>
  <p:transition advTm="1180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t>10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289C7AF3-F816-462E-AA56-DDFD6ACBF77B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>
            <a:off x="304800" y="203992"/>
            <a:ext cx="5896610" cy="5203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zh-CN" sz="3200" dirty="0">
                <a:ln w="0"/>
                <a:solidFill>
                  <a:schemeClr val="tx2"/>
                </a:solidFill>
                <a:effectLst/>
              </a:rPr>
              <a:t>Contact interaction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0E517E0-B390-4F9A-86AB-8B3CE581E220}"/>
              </a:ext>
            </a:extLst>
          </p:cNvPr>
          <p:cNvSpPr txBox="1"/>
          <p:nvPr/>
        </p:nvSpPr>
        <p:spPr>
          <a:xfrm>
            <a:off x="215372" y="931226"/>
            <a:ext cx="351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  <a:sym typeface="+mn-ea"/>
              </a:rPr>
              <a:t>Contact interaction (SCI)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79873A0F-A362-486A-B241-69F5B9236E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9298" y="389005"/>
            <a:ext cx="3812811" cy="44171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F2955EA2-0486-4040-AD98-8E1FF9C8A2F2}"/>
                  </a:ext>
                </a:extLst>
              </p:cNvPr>
              <p:cNvSpPr txBox="1"/>
              <p:nvPr/>
            </p:nvSpPr>
            <p:spPr>
              <a:xfrm>
                <a:off x="562061" y="1331872"/>
                <a:ext cx="2819414" cy="680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𝐼𝑅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F2955EA2-0486-4040-AD98-8E1FF9C8A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61" y="1331872"/>
                <a:ext cx="2819414" cy="6809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17590F3A-279A-4FA7-A769-6F13303A40BC}"/>
              </a:ext>
            </a:extLst>
          </p:cNvPr>
          <p:cNvSpPr txBox="1"/>
          <p:nvPr/>
        </p:nvSpPr>
        <p:spPr bwMode="auto">
          <a:xfrm>
            <a:off x="4342059" y="1264684"/>
            <a:ext cx="38128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dirty="0">
                <a:solidFill>
                  <a:srgbClr val="FF0000"/>
                </a:solidFill>
              </a:rPr>
              <a:t>algebraic simplicity </a:t>
            </a:r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dirty="0">
                <a:solidFill>
                  <a:srgbClr val="FF0000"/>
                </a:solidFill>
              </a:rPr>
              <a:t>Parameter free</a:t>
            </a:r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dirty="0">
                <a:solidFill>
                  <a:srgbClr val="FF0000"/>
                </a:solidFill>
              </a:rPr>
              <a:t>applicable to a wide variety of systems and processes</a:t>
            </a:r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dirty="0">
                <a:solidFill>
                  <a:srgbClr val="FF0000"/>
                </a:solidFill>
              </a:rPr>
              <a:t>potential for revealing insights that connect and explain numerous phenomena</a:t>
            </a:r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dirty="0">
                <a:solidFill>
                  <a:srgbClr val="FF0000"/>
                </a:solidFill>
              </a:rPr>
              <a:t>capacity to serve as a means of checking the validity of algorithms employed in calculations that depend upon high performance computing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375AC84-6B82-4AAE-995C-D4F1FCA1C8A2}"/>
              </a:ext>
            </a:extLst>
          </p:cNvPr>
          <p:cNvSpPr txBox="1"/>
          <p:nvPr/>
        </p:nvSpPr>
        <p:spPr>
          <a:xfrm>
            <a:off x="215372" y="4437873"/>
            <a:ext cx="4022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  <a:sym typeface="+mn-ea"/>
              </a:rPr>
              <a:t>Bethe-Salpeter amplitude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8D9AE39-D7EE-4C3E-B8E0-D7673103EB3B}"/>
              </a:ext>
            </a:extLst>
          </p:cNvPr>
          <p:cNvSpPr txBox="1"/>
          <p:nvPr/>
        </p:nvSpPr>
        <p:spPr>
          <a:xfrm>
            <a:off x="215372" y="3378080"/>
            <a:ext cx="351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  <a:sym typeface="+mn-ea"/>
              </a:rPr>
              <a:t>Gap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C7544B6-02E7-4244-8578-31E7A072C346}"/>
                  </a:ext>
                </a:extLst>
              </p:cNvPr>
              <p:cNvSpPr txBox="1"/>
              <p:nvPr/>
            </p:nvSpPr>
            <p:spPr>
              <a:xfrm>
                <a:off x="562061" y="3951922"/>
                <a:ext cx="222234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C7544B6-02E7-4244-8578-31E7A072C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61" y="3951922"/>
                <a:ext cx="2222343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37F8C12-A66B-478F-B68E-4C949295EBFA}"/>
                  </a:ext>
                </a:extLst>
              </p:cNvPr>
              <p:cNvSpPr txBox="1"/>
              <p:nvPr/>
            </p:nvSpPr>
            <p:spPr>
              <a:xfrm>
                <a:off x="304800" y="5006403"/>
                <a:ext cx="4431082" cy="7179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𝑓𝑔</m:t>
                                  </m:r>
                                </m:sub>
                              </m:sSub>
                            </m:den>
                          </m:f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37F8C12-A66B-478F-B68E-4C949295E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006403"/>
                <a:ext cx="4431082" cy="7179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E9967C5-06EF-4B25-98E3-4C813C21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 using a contact interaction, </a:t>
            </a:r>
            <a:r>
              <a:rPr lang="en-US" sz="1100" dirty="0"/>
              <a:t>Total Pages (24)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9704C342-767B-4D2A-86DB-B1B1F5D81901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 bwMode="auto">
              <a:xfrm>
                <a:off x="566522" y="2064516"/>
                <a:ext cx="3812811" cy="136448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Wingdings" panose="05000000000000000000" pitchFamily="2" charset="2"/>
                  <a:buChar char="Ø"/>
                  <a:defRPr sz="2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20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•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panose="020B0604020202020204" pitchFamily="34" charset="0"/>
                  <a:buChar char="»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lvl="0" indent="0">
                  <a:buNone/>
                </a:pPr>
                <a:r>
                  <a:rPr lang="en-US" altLang="zh-CN" sz="1800" dirty="0">
                    <a:effectLst/>
                    <a:sym typeface="+mn-ea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800" b="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zh-CN" sz="1800" b="0" i="1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1800" b="0" i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0.5</m:t>
                    </m:r>
                    <m:r>
                      <m:rPr>
                        <m:sty m:val="p"/>
                      </m:rPr>
                      <a:rPr lang="en-US" altLang="zh-CN" sz="1800" b="0" i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altLang="zh-CN" sz="1800" dirty="0">
                    <a:effectLst/>
                    <a:sym typeface="+mn-ea"/>
                  </a:rPr>
                  <a:t> is a gluon mass-scale and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𝐼𝑅</m:t>
                        </m:r>
                      </m:sub>
                    </m:sSub>
                    <m:r>
                      <a:rPr lang="en-US" altLang="zh-CN" sz="180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1800" i="1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1800" i="1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dirty="0">
                    <a:effectLst/>
                    <a:sym typeface="+mn-ea"/>
                  </a:rPr>
                  <a:t> is the zero-momentum value of a running-coupling constant in QCD.</a:t>
                </a:r>
                <a:endParaRPr lang="zh-CN" altLang="en-US" sz="18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9704C342-767B-4D2A-86DB-B1B1F5D81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566522" y="2064516"/>
                <a:ext cx="3812811" cy="1364484"/>
              </a:xfrm>
              <a:prstGeom prst="rect">
                <a:avLst/>
              </a:prstGeom>
              <a:blipFill>
                <a:blip r:embed="rId11"/>
                <a:stretch>
                  <a:fillRect l="-1440" t="-2679"/>
                </a:stretch>
              </a:blipFill>
              <a:ln w="9525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4223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95">
        <p:circle/>
      </p:transition>
    </mc:Choice>
    <mc:Fallback xmlns="">
      <p:transition spd="slow" advTm="29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30" grpId="0"/>
      <p:bldP spid="32" grpId="0"/>
      <p:bldP spid="34" grpId="0"/>
      <p:bldP spid="36" grpId="0"/>
      <p:bldP spid="3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476E947-853E-43CF-8C42-46A6CF247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487" y="2607208"/>
            <a:ext cx="5230886" cy="3792959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A549734-7C40-4ED0-A9A1-7F97E345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134BA0-0406-4BED-8175-9D16802E2864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304800" y="209096"/>
            <a:ext cx="6781799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zh-CN" sz="3200" dirty="0">
                <a:ln w="0"/>
              </a:rPr>
              <a:t>Unpolarized distribution function</a:t>
            </a:r>
            <a:endParaRPr lang="en-US" altLang="zh-CN" sz="3200" dirty="0">
              <a:ln w="0"/>
              <a:solidFill>
                <a:schemeClr val="tx2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8347EEF-D0F2-4953-8B0E-4B9890274604}"/>
                  </a:ext>
                </a:extLst>
              </p:cNvPr>
              <p:cNvSpPr txBox="1"/>
              <p:nvPr/>
            </p:nvSpPr>
            <p:spPr>
              <a:xfrm>
                <a:off x="91960" y="1435655"/>
                <a:ext cx="861060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zh-CN" altLang="en-US" sz="20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Sup>
                            <m:sSub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CN" altLang="zh-CN" sz="20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8347EEF-D0F2-4953-8B0E-4B9890274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0" y="1435655"/>
                <a:ext cx="8610600" cy="668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599D175E-2CD8-4B99-AF5F-5701C31CE1FC}"/>
              </a:ext>
            </a:extLst>
          </p:cNvPr>
          <p:cNvSpPr txBox="1"/>
          <p:nvPr/>
        </p:nvSpPr>
        <p:spPr>
          <a:xfrm>
            <a:off x="91960" y="896343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Ignoring the gauge link in correlation function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C87B094-B1E9-43AD-8549-7EED8EAD3928}"/>
              </a:ext>
            </a:extLst>
          </p:cNvPr>
          <p:cNvSpPr txBox="1"/>
          <p:nvPr/>
        </p:nvSpPr>
        <p:spPr>
          <a:xfrm>
            <a:off x="8409335" y="1482716"/>
            <a:ext cx="3583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J.-L. Zhang, et al. Eur. Phys. J. C 81 (2021). </a:t>
            </a:r>
            <a:endParaRPr lang="zh-CN" altLang="en-US" sz="1600" dirty="0">
              <a:solidFill>
                <a:schemeClr val="accent5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86925BA-F18F-4456-A90A-24749859374E}"/>
              </a:ext>
            </a:extLst>
          </p:cNvPr>
          <p:cNvSpPr txBox="1"/>
          <p:nvPr/>
        </p:nvSpPr>
        <p:spPr>
          <a:xfrm>
            <a:off x="304800" y="2166585"/>
            <a:ext cx="1028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altLang="zh-CN" sz="2200" kern="0" dirty="0">
                <a:solidFill>
                  <a:srgbClr val="632E62"/>
                </a:solidFill>
                <a:latin typeface="Calibri"/>
                <a:cs typeface="Arial"/>
              </a:rPr>
              <a:t>The result at hadron scale (valence degrees-of-freedom carries all pion properties)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C0806B2-E4F8-4702-8C31-14992B3D513B}"/>
              </a:ext>
            </a:extLst>
          </p:cNvPr>
          <p:cNvSpPr txBox="1"/>
          <p:nvPr/>
        </p:nvSpPr>
        <p:spPr>
          <a:xfrm>
            <a:off x="304800" y="2699273"/>
            <a:ext cx="6004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altLang="zh-CN" sz="2200" kern="0" dirty="0">
                <a:solidFill>
                  <a:srgbClr val="632E62"/>
                </a:solidFill>
                <a:latin typeface="Calibri"/>
                <a:cs typeface="Arial"/>
              </a:rPr>
              <a:t>The light-front momentum sum rule is saturated by the pion’s valence degrees-of-freedom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F6725A0-A02C-4F9C-ABCD-4F911774304A}"/>
                  </a:ext>
                </a:extLst>
              </p:cNvPr>
              <p:cNvSpPr txBox="1"/>
              <p:nvPr/>
            </p:nvSpPr>
            <p:spPr>
              <a:xfrm>
                <a:off x="304800" y="4159982"/>
                <a:ext cx="6004040" cy="773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Wingdings" panose="05000000000000000000" pitchFamily="2" charset="2"/>
                  <a:buChar char="ü"/>
                  <a:defRPr/>
                </a:pPr>
                <a:r>
                  <a:rPr lang="en-US" altLang="zh-CN" sz="2200" kern="0" dirty="0">
                    <a:solidFill>
                      <a:srgbClr val="632E62"/>
                    </a:solidFill>
                    <a:latin typeface="Calibri"/>
                    <a:cs typeface="Arial"/>
                  </a:rPr>
                  <a:t>Symmetric around </a:t>
                </a:r>
                <a14:m>
                  <m:oMath xmlns:m="http://schemas.openxmlformats.org/officeDocument/2006/math">
                    <m:r>
                      <a:rPr lang="en-US" altLang="zh-CN" sz="2200" b="0" i="1" kern="0" smtClean="0">
                        <a:solidFill>
                          <a:srgbClr val="632E62"/>
                        </a:solidFill>
                        <a:latin typeface="Cambria Math" panose="02040503050406030204" pitchFamily="18" charset="0"/>
                        <a:cs typeface="Arial"/>
                      </a:rPr>
                      <m:t>𝑥</m:t>
                    </m:r>
                    <m:r>
                      <a:rPr lang="en-US" altLang="zh-CN" sz="2200" b="0" i="1" kern="0" smtClean="0">
                        <a:solidFill>
                          <a:srgbClr val="632E62"/>
                        </a:solidFill>
                        <a:latin typeface="Cambria Math" panose="02040503050406030204" pitchFamily="18" charset="0"/>
                        <a:cs typeface="Arial"/>
                      </a:rPr>
                      <m:t>=1/2</m:t>
                    </m:r>
                  </m:oMath>
                </a14:m>
                <a:r>
                  <a:rPr lang="en-US" altLang="zh-CN" sz="2200" kern="0" dirty="0">
                    <a:solidFill>
                      <a:srgbClr val="632E62"/>
                    </a:solidFill>
                    <a:latin typeface="Calibri"/>
                    <a:cs typeface="Arial"/>
                  </a:rPr>
                  <a:t>.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 kern="0" smtClea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altLang="zh-CN" sz="2200" b="0" i="1" kern="0" smtClea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en-US" altLang="zh-CN" sz="2200" i="1" kern="0" smtClea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⊥</m:t>
                        </m:r>
                      </m:sub>
                      <m:sup>
                        <m:r>
                          <a:rPr lang="en-US" altLang="zh-CN" sz="2200" b="0" i="1" kern="0" smtClea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200" kern="0" dirty="0">
                    <a:solidFill>
                      <a:srgbClr val="632E62"/>
                    </a:solidFill>
                    <a:latin typeface="Calibri"/>
                    <a:cs typeface="Arial"/>
                  </a:rPr>
                  <a:t> profile is almost independent of </a:t>
                </a:r>
                <a14:m>
                  <m:oMath xmlns:m="http://schemas.openxmlformats.org/officeDocument/2006/math">
                    <m:r>
                      <a:rPr lang="en-US" altLang="zh-CN" sz="2200" b="0" i="1" kern="0" smtClean="0">
                        <a:solidFill>
                          <a:srgbClr val="632E62"/>
                        </a:solidFill>
                        <a:latin typeface="Cambria Math" panose="02040503050406030204" pitchFamily="18" charset="0"/>
                        <a:cs typeface="Arial"/>
                      </a:rPr>
                      <m:t>𝑥</m:t>
                    </m:r>
                  </m:oMath>
                </a14:m>
                <a:endParaRPr lang="en-US" altLang="zh-CN" sz="2200" kern="0" dirty="0">
                  <a:solidFill>
                    <a:srgbClr val="632E62"/>
                  </a:solidFill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F6725A0-A02C-4F9C-ABCD-4F9117743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159982"/>
                <a:ext cx="6004040" cy="773481"/>
              </a:xfrm>
              <a:prstGeom prst="rect">
                <a:avLst/>
              </a:prstGeom>
              <a:blipFill>
                <a:blip r:embed="rId5"/>
                <a:stretch>
                  <a:fillRect l="-1117" t="-3937" b="-157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4200278-F6BF-49D1-9522-53A1EF866D84}"/>
                  </a:ext>
                </a:extLst>
              </p:cNvPr>
              <p:cNvSpPr txBox="1"/>
              <p:nvPr/>
            </p:nvSpPr>
            <p:spPr>
              <a:xfrm>
                <a:off x="237065" y="5445457"/>
                <a:ext cx="6004040" cy="4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Wingdings" panose="05000000000000000000" pitchFamily="2" charset="2"/>
                  <a:buChar char="ü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200" i="1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altLang="zh-CN" sz="2200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𝑓</m:t>
                        </m:r>
                      </m:e>
                      <m:sub>
                        <m:r>
                          <a:rPr lang="en-US" altLang="zh-CN" sz="2200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  <m:r>
                          <a:rPr lang="zh-CN" altLang="en-US" sz="2200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zh-CN" altLang="zh-CN" sz="2200" i="1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altLang="zh-CN" sz="2200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  <m:r>
                          <a:rPr lang="en-US" altLang="zh-CN" sz="2200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2200" i="1" kern="0">
                                <a:solidFill>
                                  <a:srgbClr val="632E62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SupPr>
                          <m:e>
                            <m:r>
                              <a:rPr lang="en-US" altLang="zh-CN" sz="2200" kern="0">
                                <a:solidFill>
                                  <a:srgbClr val="632E62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200" kern="0">
                                <a:solidFill>
                                  <a:srgbClr val="632E62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⊥</m:t>
                            </m:r>
                          </m:sub>
                          <m:sup>
                            <m:r>
                              <a:rPr lang="en-US" altLang="zh-CN" sz="2200" kern="0">
                                <a:solidFill>
                                  <a:srgbClr val="632E62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CN" sz="2200" kern="0">
                        <a:solidFill>
                          <a:srgbClr val="632E62"/>
                        </a:solidFill>
                        <a:latin typeface="Cambria Math" panose="02040503050406030204" pitchFamily="18" charset="0"/>
                        <a:cs typeface="Arial"/>
                      </a:rPr>
                      <m:t>≠0</m:t>
                    </m:r>
                  </m:oMath>
                </a14:m>
                <a:r>
                  <a:rPr lang="en-US" altLang="zh-CN" sz="2200" kern="0" dirty="0">
                    <a:solidFill>
                      <a:srgbClr val="632E62"/>
                    </a:solidFill>
                    <a:latin typeface="Calibri"/>
                    <a:cs typeface="Arial"/>
                  </a:rPr>
                  <a:t> on </a:t>
                </a:r>
                <a14:m>
                  <m:oMath xmlns:m="http://schemas.openxmlformats.org/officeDocument/2006/math">
                    <m:r>
                      <a:rPr lang="en-US" altLang="zh-CN" sz="2200" b="0" i="1" kern="0" smtClean="0">
                        <a:solidFill>
                          <a:srgbClr val="632E62"/>
                        </a:solidFill>
                        <a:latin typeface="Cambria Math" panose="02040503050406030204" pitchFamily="18" charset="0"/>
                        <a:cs typeface="Arial"/>
                      </a:rPr>
                      <m:t>𝑥</m:t>
                    </m:r>
                    <m:r>
                      <a:rPr lang="en-US" altLang="zh-CN" sz="2200" b="0" i="1" kern="0" smtClean="0">
                        <a:solidFill>
                          <a:srgbClr val="632E6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≃0,1</m:t>
                    </m:r>
                  </m:oMath>
                </a14:m>
                <a:r>
                  <a:rPr lang="en-US" altLang="zh-CN" sz="2200" kern="0" dirty="0">
                    <a:solidFill>
                      <a:srgbClr val="632E62"/>
                    </a:solidFill>
                    <a:latin typeface="Calibri"/>
                    <a:cs typeface="Arial"/>
                  </a:rPr>
                  <a:t> at any finite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i="1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200" i="1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en-US" altLang="zh-CN" sz="2200" i="1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200" kern="0" dirty="0">
                    <a:solidFill>
                      <a:srgbClr val="632E62"/>
                    </a:solidFill>
                  </a:rPr>
                  <a:t> </a:t>
                </a:r>
                <a:endParaRPr lang="en-US" altLang="zh-CN" sz="2200" kern="0" dirty="0">
                  <a:solidFill>
                    <a:srgbClr val="632E62"/>
                  </a:solidFill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4200278-F6BF-49D1-9522-53A1EF866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5" y="5445457"/>
                <a:ext cx="6004040" cy="474489"/>
              </a:xfrm>
              <a:prstGeom prst="rect">
                <a:avLst/>
              </a:prstGeom>
              <a:blipFill>
                <a:blip r:embed="rId6"/>
                <a:stretch>
                  <a:fillRect l="-1117" t="-6410" b="-17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948689C-8843-4FB7-BCA7-7FF9A8BC5475}"/>
                  </a:ext>
                </a:extLst>
              </p:cNvPr>
              <p:cNvSpPr txBox="1"/>
              <p:nvPr/>
            </p:nvSpPr>
            <p:spPr>
              <a:xfrm>
                <a:off x="609600" y="5000379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en-US" altLang="zh-CN" b="0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948689C-8843-4FB7-BCA7-7FF9A8BC5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00379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9F2E4608-FC60-4764-AE84-CE3A03DDA3F4}"/>
              </a:ext>
            </a:extLst>
          </p:cNvPr>
          <p:cNvSpPr txBox="1"/>
          <p:nvPr/>
        </p:nvSpPr>
        <p:spPr>
          <a:xfrm>
            <a:off x="596900" y="5910238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artefact of the momentum independent quark + quark interaction</a:t>
            </a:r>
            <a:endParaRPr lang="zh-CN" altLang="en-US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D2D9881-0B28-46F1-88C6-B62F0559BE68}"/>
                  </a:ext>
                </a:extLst>
              </p:cNvPr>
              <p:cNvSpPr txBox="1"/>
              <p:nvPr/>
            </p:nvSpPr>
            <p:spPr>
              <a:xfrm>
                <a:off x="1905000" y="3460935"/>
                <a:ext cx="3505200" cy="818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zh-CN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D2D9881-0B28-46F1-88C6-B62F0559B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460935"/>
                <a:ext cx="3505200" cy="8188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801E5A4A-9A0D-4EDA-AE6F-5CFE4FCE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 using a contact interaction, </a:t>
            </a:r>
            <a:r>
              <a:rPr lang="en-US" sz="1100" dirty="0"/>
              <a:t>Total Pages (24)</a:t>
            </a:r>
          </a:p>
        </p:txBody>
      </p:sp>
    </p:spTree>
    <p:extLst>
      <p:ext uri="{BB962C8B-B14F-4D97-AF65-F5344CB8AC3E}">
        <p14:creationId xmlns:p14="http://schemas.microsoft.com/office/powerpoint/2010/main" val="410064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7" grpId="0"/>
      <p:bldP spid="18" grpId="0"/>
      <p:bldP spid="13" grpId="0"/>
      <p:bldP spid="15" grpId="0"/>
      <p:bldP spid="16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D9F6E821-2C17-4749-99C7-A145030831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570" b="43800"/>
          <a:stretch/>
        </p:blipFill>
        <p:spPr>
          <a:xfrm>
            <a:off x="8420714" y="3278996"/>
            <a:ext cx="3243413" cy="2404582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A549734-7C40-4ED0-A9A1-7F97E345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134BA0-0406-4BED-8175-9D16802E2864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304801" y="209096"/>
            <a:ext cx="4572000" cy="4609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zh-CN" sz="3200" dirty="0" err="1">
                <a:ln w="0"/>
              </a:rPr>
              <a:t>Eikonal</a:t>
            </a:r>
            <a:r>
              <a:rPr lang="en-US" altLang="zh-CN" sz="3200" dirty="0">
                <a:ln w="0"/>
              </a:rPr>
              <a:t> approximation</a:t>
            </a:r>
            <a:endParaRPr lang="en-US" altLang="zh-CN" sz="3200" dirty="0">
              <a:ln w="0"/>
              <a:solidFill>
                <a:schemeClr val="tx2"/>
              </a:solidFill>
              <a:effectLst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478BB4F-4840-4703-8826-7B0301D16AD6}"/>
              </a:ext>
            </a:extLst>
          </p:cNvPr>
          <p:cNvSpPr txBox="1"/>
          <p:nvPr/>
        </p:nvSpPr>
        <p:spPr>
          <a:xfrm>
            <a:off x="319617" y="3343934"/>
            <a:ext cx="8038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altLang="zh-CN" sz="2200" kern="0" dirty="0">
                <a:solidFill>
                  <a:srgbClr val="632E62"/>
                </a:solidFill>
                <a:latin typeface="Calibri"/>
                <a:cs typeface="Arial"/>
              </a:rPr>
              <a:t>Gluon interactions with the struck quark can be approximated by the double line propagator after </a:t>
            </a:r>
            <a:r>
              <a:rPr lang="en-US" altLang="zh-CN" sz="2200" kern="0" dirty="0" err="1">
                <a:solidFill>
                  <a:srgbClr val="632E62"/>
                </a:solidFill>
                <a:latin typeface="Calibri"/>
                <a:cs typeface="Arial"/>
              </a:rPr>
              <a:t>eikonal</a:t>
            </a:r>
            <a:r>
              <a:rPr lang="en-US" altLang="zh-CN" sz="2200" kern="0" dirty="0">
                <a:solidFill>
                  <a:srgbClr val="632E62"/>
                </a:solidFill>
                <a:latin typeface="Calibri"/>
                <a:cs typeface="Arial"/>
              </a:rPr>
              <a:t> approximation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F446E34-45F8-4069-AB88-B4A79D8EF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1803115"/>
            <a:ext cx="8555529" cy="1200328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36F7207E-E25B-4158-8D9A-4EAEBF5FCC46}"/>
              </a:ext>
            </a:extLst>
          </p:cNvPr>
          <p:cNvSpPr txBox="1"/>
          <p:nvPr/>
        </p:nvSpPr>
        <p:spPr>
          <a:xfrm>
            <a:off x="0" y="839235"/>
            <a:ext cx="11993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Non-zero BM function requires valence quark involved in the forward scattering event subsequently/ initially interacts with the spectator via (multiple) gluon exchanges 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EE4C746-DC89-4B48-B64D-CAAE169F6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 using a contact interaction, </a:t>
            </a:r>
            <a:r>
              <a:rPr lang="en-US" sz="1100" dirty="0"/>
              <a:t>Total Pages (24)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057C0B-BB2E-4ACA-A2A4-8B95BA8BA61F}"/>
              </a:ext>
            </a:extLst>
          </p:cNvPr>
          <p:cNvSpPr txBox="1"/>
          <p:nvPr/>
        </p:nvSpPr>
        <p:spPr>
          <a:xfrm>
            <a:off x="7086600" y="2940442"/>
            <a:ext cx="381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C. J. </a:t>
            </a:r>
            <a:r>
              <a:rPr lang="en-US" altLang="zh-CN" sz="1600" dirty="0" err="1">
                <a:solidFill>
                  <a:schemeClr val="accent5"/>
                </a:solidFill>
              </a:rPr>
              <a:t>Bomhof</a:t>
            </a:r>
            <a:r>
              <a:rPr lang="en-US" altLang="zh-CN" sz="1600" dirty="0">
                <a:solidFill>
                  <a:schemeClr val="accent5"/>
                </a:solidFill>
              </a:rPr>
              <a:t>, Other thesis, Vrije U., 2007. </a:t>
            </a:r>
            <a:endParaRPr lang="zh-CN" altLang="en-US" sz="1600" dirty="0">
              <a:solidFill>
                <a:schemeClr val="accent5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809BEC6-298E-43FF-A810-AA34937CD472}"/>
              </a:ext>
            </a:extLst>
          </p:cNvPr>
          <p:cNvSpPr txBox="1"/>
          <p:nvPr/>
        </p:nvSpPr>
        <p:spPr>
          <a:xfrm>
            <a:off x="7853886" y="5838121"/>
            <a:ext cx="43770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J. C. Collins, D. E. Soper, G. F. </a:t>
            </a:r>
            <a:r>
              <a:rPr lang="en-US" altLang="zh-CN" sz="1600" dirty="0" err="1">
                <a:solidFill>
                  <a:schemeClr val="accent5"/>
                </a:solidFill>
              </a:rPr>
              <a:t>Sterman</a:t>
            </a:r>
            <a:r>
              <a:rPr lang="en-US" altLang="zh-CN" sz="1600" dirty="0">
                <a:solidFill>
                  <a:schemeClr val="accent5"/>
                </a:solidFill>
              </a:rPr>
              <a:t>, Adv. Ser. Direct. High Energy Phys. 5 (1989) 1–91 </a:t>
            </a:r>
            <a:endParaRPr lang="zh-CN" altLang="en-US" sz="1600" dirty="0">
              <a:solidFill>
                <a:schemeClr val="accent5"/>
              </a:solidFill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74D1D5C7-A2EE-484F-90B6-547C799DE552}"/>
              </a:ext>
            </a:extLst>
          </p:cNvPr>
          <p:cNvGrpSpPr/>
          <p:nvPr/>
        </p:nvGrpSpPr>
        <p:grpSpPr>
          <a:xfrm>
            <a:off x="672753" y="4130901"/>
            <a:ext cx="7042105" cy="2031233"/>
            <a:chOff x="672753" y="4130901"/>
            <a:chExt cx="7042105" cy="203123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C78E086-DBAF-4441-BB4B-AE62C66B9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2753" y="4130901"/>
              <a:ext cx="7042105" cy="2031233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55EEC68-FFD7-4C0B-9FFB-21E7FF95B665}"/>
                </a:ext>
              </a:extLst>
            </p:cNvPr>
            <p:cNvSpPr txBox="1"/>
            <p:nvPr/>
          </p:nvSpPr>
          <p:spPr>
            <a:xfrm>
              <a:off x="1535864" y="4293424"/>
              <a:ext cx="1054222" cy="5543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zh-CN" altLang="en-US" sz="160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86C0047F-9D55-4490-8EE5-990E3012A920}"/>
              </a:ext>
            </a:extLst>
          </p:cNvPr>
          <p:cNvSpPr txBox="1"/>
          <p:nvPr/>
        </p:nvSpPr>
        <p:spPr>
          <a:xfrm>
            <a:off x="3784254" y="4847758"/>
            <a:ext cx="1244946" cy="5543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zh-CN" altLang="en-US" sz="1600" dirty="0">
              <a:solidFill>
                <a:schemeClr val="accent5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6F5FAA8-D51A-4F85-8D58-CF290BB18D95}"/>
              </a:ext>
            </a:extLst>
          </p:cNvPr>
          <p:cNvSpPr txBox="1"/>
          <p:nvPr/>
        </p:nvSpPr>
        <p:spPr>
          <a:xfrm>
            <a:off x="3297431" y="5141363"/>
            <a:ext cx="21186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kern="0" dirty="0" err="1">
                <a:solidFill>
                  <a:srgbClr val="FF0000"/>
                </a:solidFill>
                <a:latin typeface="Calibri"/>
                <a:cs typeface="Arial"/>
              </a:rPr>
              <a:t>eikonal</a:t>
            </a:r>
            <a:r>
              <a:rPr lang="en-US" altLang="zh-CN" sz="1600" kern="0" dirty="0">
                <a:solidFill>
                  <a:srgbClr val="FF0000"/>
                </a:solidFill>
                <a:latin typeface="Calibri"/>
                <a:cs typeface="Arial"/>
              </a:rPr>
              <a:t> approximation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2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18" grpId="0"/>
      <p:bldP spid="21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A549734-7C40-4ED0-A9A1-7F97E345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134BA0-0406-4BED-8175-9D16802E2864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304800" y="209096"/>
            <a:ext cx="6781799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zh-CN" sz="3200" dirty="0">
                <a:ln w="0"/>
              </a:rPr>
              <a:t>Diagrammatic calculation of BMF </a:t>
            </a:r>
            <a:endParaRPr lang="en-US" altLang="zh-CN" sz="3200" dirty="0">
              <a:ln w="0"/>
              <a:solidFill>
                <a:schemeClr val="tx2"/>
              </a:solidFill>
              <a:effectLst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349833B-7C66-4D3F-86BD-3BE0DF58B385}"/>
              </a:ext>
            </a:extLst>
          </p:cNvPr>
          <p:cNvSpPr txBox="1"/>
          <p:nvPr/>
        </p:nvSpPr>
        <p:spPr>
          <a:xfrm>
            <a:off x="97234" y="3352901"/>
            <a:ext cx="11306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The relative negative</a:t>
            </a:r>
            <a:r>
              <a:rPr lang="en-US" altLang="zh-CN" sz="2400" dirty="0"/>
              <a:t> </a:t>
            </a: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sign expresses the sign-change between initial- and final- state </a:t>
            </a:r>
            <a:r>
              <a:rPr lang="en-US" altLang="zh-CN" sz="2400" kern="0" dirty="0" err="1">
                <a:solidFill>
                  <a:srgbClr val="632E62"/>
                </a:solidFill>
                <a:latin typeface="Calibri"/>
                <a:cs typeface="Arial"/>
              </a:rPr>
              <a:t>eikonal</a:t>
            </a: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-quark interactions 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25EF984-AB4E-48DD-88E4-56F594ABDFA2}"/>
                  </a:ext>
                </a:extLst>
              </p:cNvPr>
              <p:cNvSpPr txBox="1"/>
              <p:nvPr/>
            </p:nvSpPr>
            <p:spPr>
              <a:xfrm>
                <a:off x="596069" y="4725044"/>
                <a:ext cx="10999861" cy="855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  <m:d>
                        <m:dPr>
                          <m:ctrlPr>
                            <a:rPr lang="en-US" altLang="zh-CN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altLang="zh-CN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zh-CN" altLang="en-US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altLang="zh-CN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sSubSup>
                            <m:sSubSup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e>
                          </m:d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e>
                          </m:d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f>
                            <m:f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e>
                          </m:d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𝜐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25EF984-AB4E-48DD-88E4-56F594ABD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69" y="4725044"/>
                <a:ext cx="10999861" cy="8559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F8943591-5232-4A6F-96F3-B0B844AE6856}"/>
              </a:ext>
            </a:extLst>
          </p:cNvPr>
          <p:cNvSpPr txBox="1"/>
          <p:nvPr/>
        </p:nvSpPr>
        <p:spPr>
          <a:xfrm>
            <a:off x="97234" y="4174133"/>
            <a:ext cx="1016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The second diagram can be mapped into the first by time reversal invariance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2F85A68-AB28-4840-B777-4227178617B0}"/>
                  </a:ext>
                </a:extLst>
              </p:cNvPr>
              <p:cNvSpPr txBox="1"/>
              <p:nvPr/>
            </p:nvSpPr>
            <p:spPr>
              <a:xfrm>
                <a:off x="97234" y="5500164"/>
                <a:ext cx="101626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Wingdings" panose="05000000000000000000" pitchFamily="2" charset="2"/>
                  <a:buChar char="Ø"/>
                  <a:defRPr/>
                </a:pPr>
                <a:r>
                  <a:rPr lang="en-US" altLang="zh-CN" sz="2400" kern="0" dirty="0">
                    <a:solidFill>
                      <a:srgbClr val="632E62"/>
                    </a:solidFill>
                    <a:latin typeface="Calibri"/>
                    <a:cs typeface="Arial"/>
                  </a:rPr>
                  <a:t>The on shell condition of double line is represented by </a:t>
                </a:r>
                <a14:m>
                  <m:oMath xmlns:m="http://schemas.openxmlformats.org/officeDocument/2006/math">
                    <m:r>
                      <a:rPr lang="en-US" altLang="zh-CN" sz="2400" b="0" i="1" kern="0" smtClean="0">
                        <a:solidFill>
                          <a:srgbClr val="632E62"/>
                        </a:solidFill>
                        <a:latin typeface="Cambria Math" panose="02040503050406030204" pitchFamily="18" charset="0"/>
                        <a:cs typeface="Arial"/>
                      </a:rPr>
                      <m:t>1/</m:t>
                    </m:r>
                    <m:r>
                      <a:rPr lang="en-US" altLang="zh-CN" sz="2400" b="0" i="1" kern="0" smtClean="0">
                        <a:solidFill>
                          <a:srgbClr val="632E62"/>
                        </a:solidFill>
                        <a:latin typeface="Cambria Math" panose="02040503050406030204" pitchFamily="18" charset="0"/>
                        <a:cs typeface="Arial"/>
                      </a:rPr>
                      <m:t>𝑛</m:t>
                    </m:r>
                    <m:r>
                      <a:rPr lang="en-US" altLang="zh-CN" sz="2400" b="0" i="1" kern="0" smtClean="0">
                        <a:solidFill>
                          <a:srgbClr val="632E6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∙</m:t>
                    </m:r>
                    <m:r>
                      <a:rPr lang="en-US" altLang="zh-CN" sz="2400" b="0" i="1" kern="0" smtClean="0">
                        <a:solidFill>
                          <a:srgbClr val="632E6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𝑞</m:t>
                    </m:r>
                    <m:r>
                      <a:rPr lang="en-US" altLang="zh-CN" sz="2400" b="0" i="1" kern="0" smtClean="0">
                        <a:solidFill>
                          <a:srgbClr val="632E6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→∓</m:t>
                    </m:r>
                    <m:r>
                      <a:rPr lang="zh-CN" altLang="en-US" sz="2400" b="0" i="1" kern="0" smtClean="0">
                        <a:solidFill>
                          <a:srgbClr val="632E6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𝜋𝛿</m:t>
                    </m:r>
                    <m:d>
                      <m:dPr>
                        <m:ctrlPr>
                          <a:rPr lang="en-US" altLang="zh-CN" sz="2400" b="0" i="1" kern="0" smtClea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i="1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CN" sz="2400" i="1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altLang="zh-CN" sz="24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2F85A68-AB28-4840-B777-422717861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4" y="5500164"/>
                <a:ext cx="10162618" cy="461665"/>
              </a:xfrm>
              <a:prstGeom prst="rect">
                <a:avLst/>
              </a:prstGeom>
              <a:blipFill>
                <a:blip r:embed="rId6"/>
                <a:stretch>
                  <a:fillRect l="-840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4C9883F-2469-4CA4-9730-A00952E9D7C1}"/>
                  </a:ext>
                </a:extLst>
              </p:cNvPr>
              <p:cNvSpPr txBox="1"/>
              <p:nvPr/>
            </p:nvSpPr>
            <p:spPr>
              <a:xfrm>
                <a:off x="3485534" y="5958477"/>
                <a:ext cx="3524865" cy="371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CN" i="1" ker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ker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ker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ker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ker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CN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𝑆𝐼𝐷𝐼𝑆</m:t>
                          </m:r>
                        </m:sub>
                      </m:sSub>
                      <m:r>
                        <a:rPr lang="en-US" altLang="zh-CN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CN" i="1" ker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ker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ker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ker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ker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CN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𝐷𝑌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4C9883F-2469-4CA4-9730-A00952E9D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534" y="5958477"/>
                <a:ext cx="3524865" cy="371961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FC304F27-8CE0-4DAB-AB87-5AE3826662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411" y="841049"/>
            <a:ext cx="10467677" cy="2422606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D7CCACF-B97E-423D-B14C-B8BA91E2D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 using a contact interaction, </a:t>
            </a:r>
            <a:r>
              <a:rPr lang="en-US" sz="1100" dirty="0"/>
              <a:t>Total Pages (24)</a:t>
            </a:r>
          </a:p>
        </p:txBody>
      </p:sp>
    </p:spTree>
    <p:extLst>
      <p:ext uri="{BB962C8B-B14F-4D97-AF65-F5344CB8AC3E}">
        <p14:creationId xmlns:p14="http://schemas.microsoft.com/office/powerpoint/2010/main" val="94985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330D888-1C52-4F4A-A3DF-4E2796964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132" y="1794303"/>
            <a:ext cx="5634634" cy="4104240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4C97E0-279E-4D22-B4F6-34E3B72F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0BAB6C-5FBB-40D3-A378-9491AAE805A8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304801" y="209096"/>
            <a:ext cx="2971800" cy="55290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zh-CN" sz="3200" dirty="0">
                <a:ln w="0"/>
              </a:rPr>
              <a:t>SCI gauge link</a:t>
            </a:r>
            <a:endParaRPr lang="en-US" altLang="zh-CN" sz="3200" dirty="0">
              <a:ln w="0"/>
              <a:solidFill>
                <a:schemeClr val="tx2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DCB31FD-BE91-4026-BDF2-D2F3B818B8B4}"/>
                  </a:ext>
                </a:extLst>
              </p:cNvPr>
              <p:cNvSpPr txBox="1"/>
              <p:nvPr/>
            </p:nvSpPr>
            <p:spPr>
              <a:xfrm>
                <a:off x="5832046" y="611437"/>
                <a:ext cx="2819414" cy="680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𝐼𝑅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DCB31FD-BE91-4026-BDF2-D2F3B818B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046" y="611437"/>
                <a:ext cx="2819414" cy="6809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68934F37-F352-42EB-A4E6-CEE2215D3C0B}"/>
              </a:ext>
            </a:extLst>
          </p:cNvPr>
          <p:cNvSpPr txBox="1"/>
          <p:nvPr/>
        </p:nvSpPr>
        <p:spPr>
          <a:xfrm>
            <a:off x="97234" y="739631"/>
            <a:ext cx="5922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Symmetry preserving contact interaction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72BC7F4-D1C4-4697-AAF8-6AC104109F2E}"/>
                  </a:ext>
                </a:extLst>
              </p:cNvPr>
              <p:cNvSpPr txBox="1"/>
              <p:nvPr/>
            </p:nvSpPr>
            <p:spPr>
              <a:xfrm>
                <a:off x="265738" y="1291144"/>
                <a:ext cx="7794309" cy="998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zh-CN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𝐼𝑅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zh-CN" alt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𝐸𝐹</m:t>
                          </m:r>
                        </m:sub>
                      </m:sSub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𝜍</m:t>
                              </m:r>
                            </m:e>
                          </m:d>
                        </m:num>
                        <m:den>
                          <m:r>
                            <a:rPr lang="zh-CN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𝜍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  <m:t>𝜍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𝜍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CN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72BC7F4-D1C4-4697-AAF8-6AC104109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38" y="1291144"/>
                <a:ext cx="7794309" cy="9989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5F80C2FF-3BF4-4FF0-B6E6-84E1B6056190}"/>
              </a:ext>
            </a:extLst>
          </p:cNvPr>
          <p:cNvSpPr txBox="1"/>
          <p:nvPr/>
        </p:nvSpPr>
        <p:spPr>
          <a:xfrm>
            <a:off x="265738" y="4233390"/>
            <a:ext cx="5922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altLang="zh-CN" sz="2200" kern="0" dirty="0">
                <a:solidFill>
                  <a:srgbClr val="FF0000"/>
                </a:solidFill>
                <a:latin typeface="Calibri"/>
                <a:cs typeface="Arial"/>
              </a:rPr>
              <a:t>The magnitude of the effect reflects the scale of EHM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25F88F1-458D-4F4C-8035-12069D1ECE5B}"/>
              </a:ext>
            </a:extLst>
          </p:cNvPr>
          <p:cNvSpPr txBox="1"/>
          <p:nvPr/>
        </p:nvSpPr>
        <p:spPr>
          <a:xfrm>
            <a:off x="304801" y="3381611"/>
            <a:ext cx="6405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altLang="zh-CN" sz="2200" kern="0" dirty="0">
                <a:solidFill>
                  <a:schemeClr val="accent3">
                    <a:lumMod val="75000"/>
                  </a:schemeClr>
                </a:solidFill>
                <a:latin typeface="Calibri"/>
                <a:cs typeface="Arial"/>
              </a:rPr>
              <a:t>Only non-zero because of the interaction between the eikonalized quark and the spectator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BF82874-F176-413A-B314-926B2BE2DB95}"/>
              </a:ext>
            </a:extLst>
          </p:cNvPr>
          <p:cNvSpPr txBox="1"/>
          <p:nvPr/>
        </p:nvSpPr>
        <p:spPr>
          <a:xfrm>
            <a:off x="304801" y="2868183"/>
            <a:ext cx="4093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altLang="zh-CN" sz="2200" kern="0" dirty="0">
                <a:solidFill>
                  <a:srgbClr val="632E62"/>
                </a:solidFill>
                <a:latin typeface="Calibri"/>
                <a:cs typeface="Arial"/>
              </a:rPr>
              <a:t>Non-zero in the chiral limit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B4D8A51-29F3-4C6D-8B60-E31D86E7AE37}"/>
              </a:ext>
            </a:extLst>
          </p:cNvPr>
          <p:cNvSpPr txBox="1"/>
          <p:nvPr/>
        </p:nvSpPr>
        <p:spPr>
          <a:xfrm>
            <a:off x="304802" y="2353503"/>
            <a:ext cx="3179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altLang="zh-CN" sz="2200" kern="0" dirty="0">
                <a:solidFill>
                  <a:srgbClr val="632E62"/>
                </a:solidFill>
                <a:latin typeface="Calibri"/>
                <a:cs typeface="Arial"/>
              </a:rPr>
              <a:t>Result at hadron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9370D58D-9C58-4265-A867-D752728369E9}"/>
                  </a:ext>
                </a:extLst>
              </p:cNvPr>
              <p:cNvSpPr txBox="1"/>
              <p:nvPr/>
            </p:nvSpPr>
            <p:spPr>
              <a:xfrm>
                <a:off x="311064" y="5140568"/>
                <a:ext cx="493196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Wingdings" panose="05000000000000000000" pitchFamily="2" charset="2"/>
                  <a:buChar char="ü"/>
                  <a:defRPr/>
                </a:pPr>
                <a:r>
                  <a:rPr lang="en-US" altLang="zh-CN" sz="2200" kern="0" dirty="0">
                    <a:solidFill>
                      <a:srgbClr val="632E62"/>
                    </a:solidFill>
                    <a:latin typeface="Calibri"/>
                    <a:cs typeface="Arial"/>
                  </a:rPr>
                  <a:t>The similar profile compared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200" i="1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altLang="zh-CN" sz="2200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𝑓</m:t>
                        </m:r>
                      </m:e>
                      <m:sub>
                        <m:r>
                          <a:rPr lang="en-US" altLang="zh-CN" sz="2200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  <m:r>
                          <a:rPr lang="zh-CN" altLang="en-US" sz="2200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𝜋</m:t>
                        </m:r>
                      </m:sub>
                    </m:sSub>
                  </m:oMath>
                </a14:m>
                <a:endParaRPr lang="en-US" altLang="zh-CN" sz="2200" kern="0" dirty="0">
                  <a:solidFill>
                    <a:srgbClr val="632E62"/>
                  </a:solidFill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9370D58D-9C58-4265-A867-D75272836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64" y="5140568"/>
                <a:ext cx="4931967" cy="430887"/>
              </a:xfrm>
              <a:prstGeom prst="rect">
                <a:avLst/>
              </a:prstGeom>
              <a:blipFill>
                <a:blip r:embed="rId6"/>
                <a:stretch>
                  <a:fillRect l="-1360" t="-8451" b="-28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圆角矩形 10">
            <a:extLst>
              <a:ext uri="{FF2B5EF4-FFF2-40B4-BE49-F238E27FC236}">
                <a16:creationId xmlns:a16="http://schemas.microsoft.com/office/drawing/2014/main" id="{AB120C1E-30E8-46B1-B2EE-1ACE241FF62A}"/>
              </a:ext>
            </a:extLst>
          </p:cNvPr>
          <p:cNvSpPr/>
          <p:nvPr/>
        </p:nvSpPr>
        <p:spPr>
          <a:xfrm>
            <a:off x="6035246" y="554966"/>
            <a:ext cx="2341167" cy="73742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521C756-D73C-4CD8-B1BE-49588BFC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 using a contact interaction, </a:t>
            </a:r>
            <a:r>
              <a:rPr lang="en-US" sz="1100" dirty="0"/>
              <a:t>Total Pages (24)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472C3B4-823E-4799-8212-E83AF8E2E887}"/>
                  </a:ext>
                </a:extLst>
              </p:cNvPr>
              <p:cNvSpPr txBox="1"/>
              <p:nvPr/>
            </p:nvSpPr>
            <p:spPr>
              <a:xfrm>
                <a:off x="1644856" y="4674225"/>
                <a:ext cx="2970627" cy="372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𝜍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Sup>
                        <m:sSub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472C3B4-823E-4799-8212-E83AF8E2E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856" y="4674225"/>
                <a:ext cx="2970627" cy="372538"/>
              </a:xfrm>
              <a:prstGeom prst="rect">
                <a:avLst/>
              </a:prstGeom>
              <a:blipFill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0C234F70-286B-42CA-935D-CD31712C7407}"/>
              </a:ext>
            </a:extLst>
          </p:cNvPr>
          <p:cNvSpPr txBox="1"/>
          <p:nvPr/>
        </p:nvSpPr>
        <p:spPr>
          <a:xfrm>
            <a:off x="97234" y="5726233"/>
            <a:ext cx="3585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Practically undamped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2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/>
      <p:bldP spid="20" grpId="0"/>
      <p:bldP spid="21" grpId="0"/>
      <p:bldP spid="22" grpId="0"/>
      <p:bldP spid="23" grpId="0"/>
      <p:bldP spid="29" grpId="0" animBg="1"/>
      <p:bldP spid="29" grpId="2" animBg="1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3CC9F51-57C2-4B50-8349-D68AD3EA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673" y="1870633"/>
            <a:ext cx="5784897" cy="4187103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4C97E0-279E-4D22-B4F6-34E3B72F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B046E7-8A8E-4407-9911-BEA1D5071FDA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330280" y="222740"/>
            <a:ext cx="835652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zh-CN" sz="3200" dirty="0">
                <a:ln w="0"/>
                <a:solidFill>
                  <a:schemeClr val="tx2"/>
                </a:solidFill>
                <a:effectLst/>
              </a:rPr>
              <a:t>Momentum-dependent link completion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7CAFADB-E7BC-493F-973B-F0033BE3C4C2}"/>
                  </a:ext>
                </a:extLst>
              </p:cNvPr>
              <p:cNvSpPr txBox="1"/>
              <p:nvPr/>
            </p:nvSpPr>
            <p:spPr>
              <a:xfrm>
                <a:off x="0" y="2220774"/>
                <a:ext cx="6553200" cy="1628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sub>
                      </m:sSub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𝐸𝐹</m:t>
                          </m:r>
                        </m:sub>
                      </m:sSub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𝜍</m:t>
                              </m:r>
                            </m:e>
                          </m:d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𝜍</m:t>
                          </m:r>
                        </m:den>
                      </m:f>
                      <m:nary>
                        <m:nary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𝜐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  <m:f>
                                <m:f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zh-CN" alt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𝜍</m:t>
                                          </m:r>
                                        </m:e>
                                      </m:acc>
                                    </m:e>
                                  </m:d>
                                </m:num>
                                <m:den>
                                  <m:acc>
                                    <m:accPr>
                                      <m:chr m:val="̃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𝜍</m:t>
                                      </m:r>
                                    </m:e>
                                  </m:acc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𝜍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7CAFADB-E7BC-493F-973B-F0033BE3C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20774"/>
                <a:ext cx="6553200" cy="16287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B6EEED5-BC7C-40A3-8609-D9B5D156EE2C}"/>
                  </a:ext>
                </a:extLst>
              </p:cNvPr>
              <p:cNvSpPr txBox="1"/>
              <p:nvPr/>
            </p:nvSpPr>
            <p:spPr>
              <a:xfrm>
                <a:off x="8615916" y="520340"/>
                <a:ext cx="2819414" cy="680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B6EEED5-BC7C-40A3-8609-D9B5D156E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916" y="520340"/>
                <a:ext cx="2819414" cy="6809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EE2058B6-4296-43A4-9878-8A7E85F4213D}"/>
              </a:ext>
            </a:extLst>
          </p:cNvPr>
          <p:cNvSpPr txBox="1"/>
          <p:nvPr/>
        </p:nvSpPr>
        <p:spPr>
          <a:xfrm>
            <a:off x="97234" y="739631"/>
            <a:ext cx="378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More realistic interaction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6835476-0BC4-462D-8D27-2D39AFD31368}"/>
                  </a:ext>
                </a:extLst>
              </p:cNvPr>
              <p:cNvSpPr txBox="1"/>
              <p:nvPr/>
            </p:nvSpPr>
            <p:spPr>
              <a:xfrm>
                <a:off x="330279" y="1185465"/>
                <a:ext cx="688635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Wingdings" panose="05000000000000000000" pitchFamily="2" charset="2"/>
                  <a:buChar char="ü"/>
                  <a:defRPr/>
                </a:pPr>
                <a:r>
                  <a:rPr lang="en-US" altLang="zh-CN" sz="2200" kern="0" dirty="0">
                    <a:solidFill>
                      <a:srgbClr val="632E62"/>
                    </a:solidFill>
                    <a:latin typeface="Calibri"/>
                    <a:cs typeface="Arial"/>
                  </a:rPr>
                  <a:t>It is SCI form at infrared momenta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zh-CN" altLang="en-US" sz="2200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𝛼</m:t>
                        </m:r>
                      </m:e>
                      <m:sub>
                        <m:r>
                          <a:rPr lang="en-US" altLang="zh-CN" sz="2200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ℒ</m:t>
                        </m:r>
                      </m:sub>
                    </m:sSub>
                    <m:r>
                      <a:rPr lang="en-US" altLang="zh-CN" sz="2200" kern="0">
                        <a:solidFill>
                          <a:srgbClr val="632E62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sSub>
                      <m:sSubPr>
                        <m:ctrlPr>
                          <a:rPr lang="en-US" altLang="zh-CN" sz="2200" i="1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zh-CN" altLang="en-US" sz="2200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𝛼</m:t>
                        </m:r>
                      </m:e>
                      <m:sub>
                        <m:r>
                          <a:rPr lang="en-US" altLang="zh-CN" sz="2200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𝐼𝑅</m:t>
                        </m:r>
                      </m:sub>
                    </m:sSub>
                  </m:oMath>
                </a14:m>
                <a:endParaRPr lang="en-US" altLang="zh-CN" sz="2200" kern="0" dirty="0">
                  <a:solidFill>
                    <a:srgbClr val="632E62"/>
                  </a:solidFill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6835476-0BC4-462D-8D27-2D39AFD31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9" y="1185465"/>
                <a:ext cx="6886353" cy="430887"/>
              </a:xfrm>
              <a:prstGeom prst="rect">
                <a:avLst/>
              </a:prstGeom>
              <a:blipFill>
                <a:blip r:embed="rId6"/>
                <a:stretch>
                  <a:fillRect l="-973" t="-8451" b="-28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4480ADF-50D6-4748-B68B-9440DEADAB8E}"/>
                  </a:ext>
                </a:extLst>
              </p:cNvPr>
              <p:cNvSpPr txBox="1"/>
              <p:nvPr/>
            </p:nvSpPr>
            <p:spPr>
              <a:xfrm>
                <a:off x="330279" y="1655190"/>
                <a:ext cx="688635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Wingdings" panose="05000000000000000000" pitchFamily="2" charset="2"/>
                  <a:buChar char="ü"/>
                  <a:defRPr/>
                </a:pPr>
                <a:r>
                  <a:rPr lang="en-US" altLang="zh-CN" sz="2200" kern="0" dirty="0">
                    <a:solidFill>
                      <a:srgbClr val="632E62"/>
                    </a:solidFill>
                    <a:latin typeface="Calibri"/>
                    <a:cs typeface="Arial"/>
                  </a:rPr>
                  <a:t>Provides damping in the ultraviolet for any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kern="0" smtClea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zh-CN" altLang="en-US" sz="2200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𝛼</m:t>
                        </m:r>
                      </m:e>
                      <m:sub>
                        <m:r>
                          <a:rPr lang="en-US" altLang="zh-CN" sz="2200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ℒ</m:t>
                        </m:r>
                      </m:sub>
                    </m:sSub>
                  </m:oMath>
                </a14:m>
                <a:r>
                  <a:rPr lang="en-US" altLang="zh-CN" sz="2200" kern="0" dirty="0">
                    <a:solidFill>
                      <a:srgbClr val="632E62"/>
                    </a:solidFill>
                    <a:latin typeface="Calibri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4480ADF-50D6-4748-B68B-9440DEADA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9" y="1655190"/>
                <a:ext cx="6886353" cy="430887"/>
              </a:xfrm>
              <a:prstGeom prst="rect">
                <a:avLst/>
              </a:prstGeom>
              <a:blipFill>
                <a:blip r:embed="rId7"/>
                <a:stretch>
                  <a:fillRect l="-973" t="-10000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圆角矩形 10">
            <a:extLst>
              <a:ext uri="{FF2B5EF4-FFF2-40B4-BE49-F238E27FC236}">
                <a16:creationId xmlns:a16="http://schemas.microsoft.com/office/drawing/2014/main" id="{58EBA763-6AA7-421F-A661-5E28C03811AB}"/>
              </a:ext>
            </a:extLst>
          </p:cNvPr>
          <p:cNvSpPr/>
          <p:nvPr/>
        </p:nvSpPr>
        <p:spPr>
          <a:xfrm>
            <a:off x="8615916" y="482047"/>
            <a:ext cx="2737884" cy="76809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32DA26D-3D33-49DF-9017-32E511571C09}"/>
              </a:ext>
            </a:extLst>
          </p:cNvPr>
          <p:cNvSpPr txBox="1"/>
          <p:nvPr/>
        </p:nvSpPr>
        <p:spPr>
          <a:xfrm>
            <a:off x="97234" y="3890809"/>
            <a:ext cx="5998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Other model calculations also considered a momentum-dependent gauge-link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7C8DC1B-97B6-4FA9-B60A-40CB135C87DE}"/>
              </a:ext>
            </a:extLst>
          </p:cNvPr>
          <p:cNvSpPr txBox="1"/>
          <p:nvPr/>
        </p:nvSpPr>
        <p:spPr>
          <a:xfrm>
            <a:off x="685800" y="5186878"/>
            <a:ext cx="65308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Wei Kou, Chao Shi, Xu-Rong Chen, et, al. Phys. Rev. D 108 (2023) 3, 036021</a:t>
            </a:r>
            <a:endParaRPr lang="zh-CN" altLang="en-US" sz="1600" dirty="0">
              <a:solidFill>
                <a:schemeClr val="accent5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5F72C42-A1FB-4AE3-97BD-DAF33D4C9F7D}"/>
              </a:ext>
            </a:extLst>
          </p:cNvPr>
          <p:cNvSpPr txBox="1"/>
          <p:nvPr/>
        </p:nvSpPr>
        <p:spPr>
          <a:xfrm>
            <a:off x="685800" y="4769181"/>
            <a:ext cx="46135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M. </a:t>
            </a:r>
            <a:r>
              <a:rPr lang="en-US" altLang="zh-CN" sz="1600" dirty="0" err="1">
                <a:solidFill>
                  <a:schemeClr val="accent5"/>
                </a:solidFill>
              </a:rPr>
              <a:t>Ahmady</a:t>
            </a:r>
            <a:r>
              <a:rPr lang="en-US" altLang="zh-CN" sz="1600" dirty="0">
                <a:solidFill>
                  <a:schemeClr val="accent5"/>
                </a:solidFill>
              </a:rPr>
              <a:t>, et, al. Phys. Rev. D, 100 (2019) 5, 054005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47D9CB6-E0B9-4B3F-92DB-981CC4909C00}"/>
              </a:ext>
            </a:extLst>
          </p:cNvPr>
          <p:cNvSpPr txBox="1"/>
          <p:nvPr/>
        </p:nvSpPr>
        <p:spPr>
          <a:xfrm>
            <a:off x="334027" y="5543323"/>
            <a:ext cx="5841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altLang="zh-CN" sz="2200" kern="0" dirty="0">
                <a:solidFill>
                  <a:srgbClr val="632E62"/>
                </a:solidFill>
                <a:latin typeface="Calibri"/>
                <a:cs typeface="Arial"/>
              </a:rPr>
              <a:t>A mismatch between the bound state kernel and the gauge link completion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1EDBF3DF-7F22-4240-A1C8-9D99BE1A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 using a contact interaction, </a:t>
            </a:r>
            <a:r>
              <a:rPr lang="en-US" sz="1100" dirty="0"/>
              <a:t>Total Pages (24)</a:t>
            </a:r>
          </a:p>
        </p:txBody>
      </p:sp>
    </p:spTree>
    <p:extLst>
      <p:ext uri="{BB962C8B-B14F-4D97-AF65-F5344CB8AC3E}">
        <p14:creationId xmlns:p14="http://schemas.microsoft.com/office/powerpoint/2010/main" val="100028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8" grpId="0" animBg="1"/>
      <p:bldP spid="18" grpId="1" animBg="1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4C97E0-279E-4D22-B4F6-34E3B72F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437EE61-6340-4A91-9FC2-69A76E7D2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726" y="1235440"/>
            <a:ext cx="5092997" cy="3405975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FF88AF8B-4F3D-427E-A6EE-56EE663F8B9C}"/>
              </a:ext>
            </a:extLst>
          </p:cNvPr>
          <p:cNvSpPr txBox="1"/>
          <p:nvPr/>
        </p:nvSpPr>
        <p:spPr>
          <a:xfrm>
            <a:off x="137557" y="789510"/>
            <a:ext cx="1110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BMF decays quicker with the momentum-dependent gauge link interaction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E340167-7865-4631-B030-FC945A57CA50}"/>
              </a:ext>
            </a:extLst>
          </p:cNvPr>
          <p:cNvSpPr txBox="1"/>
          <p:nvPr/>
        </p:nvSpPr>
        <p:spPr>
          <a:xfrm>
            <a:off x="137557" y="4669090"/>
            <a:ext cx="6491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The positivity bound is violated in SCI gauge link</a:t>
            </a: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8756FC30-CA18-4021-819D-F73BD38B859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761175" y="2550355"/>
            <a:ext cx="490340" cy="40383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9E2936F9-7ECE-4586-B794-E894B1C004AA}"/>
              </a:ext>
            </a:extLst>
          </p:cNvPr>
          <p:cNvSpPr txBox="1"/>
          <p:nvPr/>
        </p:nvSpPr>
        <p:spPr bwMode="auto">
          <a:xfrm>
            <a:off x="9220200" y="2843490"/>
            <a:ext cx="61649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</a:rPr>
              <a:t>MD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B4B175DB-E761-4038-868E-BA15AE72837B}"/>
              </a:ext>
            </a:extLst>
          </p:cNvPr>
          <p:cNvCxnSpPr>
            <a:cxnSpLocks/>
          </p:cNvCxnSpPr>
          <p:nvPr/>
        </p:nvCxnSpPr>
        <p:spPr bwMode="auto">
          <a:xfrm>
            <a:off x="8709942" y="1623820"/>
            <a:ext cx="108076" cy="61722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E4E8359E-7E01-4555-B617-98F26DDD3D18}"/>
              </a:ext>
            </a:extLst>
          </p:cNvPr>
          <p:cNvSpPr txBox="1"/>
          <p:nvPr/>
        </p:nvSpPr>
        <p:spPr bwMode="auto">
          <a:xfrm>
            <a:off x="8603707" y="1352817"/>
            <a:ext cx="61649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</a:rPr>
              <a:t>MI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6909B197-3DA3-41B2-8D21-D0685879A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31" y="1271974"/>
            <a:ext cx="5319209" cy="3388492"/>
          </a:xfrm>
          <a:prstGeom prst="rect">
            <a:avLst/>
          </a:prstGeom>
        </p:spPr>
      </p:pic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F2E1D3C4-ACDE-4C6C-9144-21C475F63A8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812466" y="2840796"/>
            <a:ext cx="490340" cy="40383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5A71C317-6AD2-47CC-83F4-AB5D377624B6}"/>
              </a:ext>
            </a:extLst>
          </p:cNvPr>
          <p:cNvSpPr txBox="1"/>
          <p:nvPr/>
        </p:nvSpPr>
        <p:spPr bwMode="auto">
          <a:xfrm>
            <a:off x="2271491" y="3133931"/>
            <a:ext cx="61649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</a:rPr>
              <a:t>MD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8C1B6323-F024-42C7-A5E5-39B0A333FFF8}"/>
              </a:ext>
            </a:extLst>
          </p:cNvPr>
          <p:cNvCxnSpPr>
            <a:cxnSpLocks/>
          </p:cNvCxnSpPr>
          <p:nvPr/>
        </p:nvCxnSpPr>
        <p:spPr bwMode="auto">
          <a:xfrm>
            <a:off x="1679842" y="1914261"/>
            <a:ext cx="108076" cy="61722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0B88B5E7-5288-4E5F-96C1-3C7FF5AD045E}"/>
              </a:ext>
            </a:extLst>
          </p:cNvPr>
          <p:cNvSpPr txBox="1"/>
          <p:nvPr/>
        </p:nvSpPr>
        <p:spPr bwMode="auto">
          <a:xfrm>
            <a:off x="1654998" y="1641940"/>
            <a:ext cx="61649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</a:rPr>
              <a:t>MI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93D93D0A-14AA-42CD-8508-E7AA7A9A9950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330280" y="222740"/>
            <a:ext cx="6451520" cy="6809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zh-CN" sz="3200" dirty="0">
                <a:ln w="0"/>
                <a:solidFill>
                  <a:schemeClr val="tx2"/>
                </a:solidFill>
                <a:effectLst/>
              </a:rPr>
              <a:t>Comparison of two gauge links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C9C07E83-57D8-4539-9D13-825C6178D5FE}"/>
              </a:ext>
            </a:extLst>
          </p:cNvPr>
          <p:cNvSpPr txBox="1"/>
          <p:nvPr/>
        </p:nvSpPr>
        <p:spPr>
          <a:xfrm>
            <a:off x="384731" y="5069111"/>
            <a:ext cx="6426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altLang="zh-CN" sz="2200" kern="0" dirty="0">
                <a:solidFill>
                  <a:srgbClr val="632E62"/>
                </a:solidFill>
                <a:latin typeface="Calibri"/>
                <a:cs typeface="Arial"/>
              </a:rPr>
              <a:t>provide greater support to the gauge link contribution than it do to the usual quark loop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0A699E1-B131-4A27-AB82-832C3A826233}"/>
              </a:ext>
            </a:extLst>
          </p:cNvPr>
          <p:cNvSpPr txBox="1"/>
          <p:nvPr/>
        </p:nvSpPr>
        <p:spPr>
          <a:xfrm>
            <a:off x="685800" y="5774184"/>
            <a:ext cx="46097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Z. Lu, B.-Q. Ma, Phys. Rev. D 70 (2004) 094044 </a:t>
            </a:r>
            <a:endParaRPr lang="zh-CN" altLang="en-US" sz="1600" dirty="0">
              <a:solidFill>
                <a:schemeClr val="accent5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B2549B9-DE75-42D0-8E33-90E12A7F8CFD}"/>
              </a:ext>
            </a:extLst>
          </p:cNvPr>
          <p:cNvSpPr txBox="1"/>
          <p:nvPr/>
        </p:nvSpPr>
        <p:spPr>
          <a:xfrm>
            <a:off x="685800" y="6068490"/>
            <a:ext cx="4719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Z. Lu, B.-Q. Ma, Phys. Lett. B 615 (2005) 200–206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ED2CED0-65DE-4158-BB09-9C7E03AC94C6}"/>
              </a:ext>
            </a:extLst>
          </p:cNvPr>
          <p:cNvSpPr txBox="1"/>
          <p:nvPr/>
        </p:nvSpPr>
        <p:spPr>
          <a:xfrm>
            <a:off x="6861220" y="4750431"/>
            <a:ext cx="4953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B. </a:t>
            </a:r>
            <a:r>
              <a:rPr lang="en-US" altLang="zh-CN" sz="1600" dirty="0" err="1">
                <a:solidFill>
                  <a:schemeClr val="accent5"/>
                </a:solidFill>
              </a:rPr>
              <a:t>Pasquini</a:t>
            </a:r>
            <a:r>
              <a:rPr lang="en-US" altLang="zh-CN" sz="1600" dirty="0">
                <a:solidFill>
                  <a:schemeClr val="accent5"/>
                </a:solidFill>
              </a:rPr>
              <a:t>, P. Schweitzer, Phys. Rev. D 90 (2014) 014050 </a:t>
            </a:r>
            <a:endParaRPr lang="zh-CN" altLang="en-US" sz="1600" dirty="0">
              <a:solidFill>
                <a:schemeClr val="accent5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44CB622-1B0E-4EA4-9383-E68FE0187097}"/>
              </a:ext>
            </a:extLst>
          </p:cNvPr>
          <p:cNvSpPr txBox="1"/>
          <p:nvPr/>
        </p:nvSpPr>
        <p:spPr>
          <a:xfrm>
            <a:off x="6884122" y="5077584"/>
            <a:ext cx="4719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Z. Wang, X. Wang, Z. Lu, Phys. Rev. D 95 (2017) 094004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6888167-EA62-4A75-9D37-CFCB866F3017}"/>
              </a:ext>
            </a:extLst>
          </p:cNvPr>
          <p:cNvSpPr txBox="1"/>
          <p:nvPr/>
        </p:nvSpPr>
        <p:spPr>
          <a:xfrm>
            <a:off x="6861220" y="5779655"/>
            <a:ext cx="43444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Wei Kou, Chao Shi, Xu-Rong Chen, et, al. Phys. Rev. D 108 (2023) 3, 036021</a:t>
            </a:r>
            <a:endParaRPr lang="zh-CN" altLang="en-US" sz="1600" dirty="0">
              <a:solidFill>
                <a:schemeClr val="accent5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647C74E-1710-4CEC-A030-6E412E6CABD8}"/>
              </a:ext>
            </a:extLst>
          </p:cNvPr>
          <p:cNvSpPr txBox="1"/>
          <p:nvPr/>
        </p:nvSpPr>
        <p:spPr>
          <a:xfrm>
            <a:off x="6867212" y="5441101"/>
            <a:ext cx="46135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M. </a:t>
            </a:r>
            <a:r>
              <a:rPr lang="en-US" altLang="zh-CN" sz="1600" dirty="0" err="1">
                <a:solidFill>
                  <a:schemeClr val="accent5"/>
                </a:solidFill>
              </a:rPr>
              <a:t>Ahmady</a:t>
            </a:r>
            <a:r>
              <a:rPr lang="en-US" altLang="zh-CN" sz="1600" dirty="0">
                <a:solidFill>
                  <a:schemeClr val="accent5"/>
                </a:solidFill>
              </a:rPr>
              <a:t>, et, al. Phys. Rev. D, 100 (2019) 5, 054005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EF551973-AD37-46DD-9EAB-6FE57317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 using a contact interaction, </a:t>
            </a:r>
            <a:r>
              <a:rPr lang="en-US" sz="1100" dirty="0"/>
              <a:t>Total Pages (24)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930AFBE-7721-4070-91F9-098CFDE2ED66}"/>
                  </a:ext>
                </a:extLst>
              </p:cNvPr>
              <p:cNvSpPr txBox="1"/>
              <p:nvPr/>
            </p:nvSpPr>
            <p:spPr>
              <a:xfrm>
                <a:off x="8197115" y="368206"/>
                <a:ext cx="3539803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zh-CN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bSup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CN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ker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ker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ker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ker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ker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ker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930AFBE-7721-4070-91F9-098CFDE2E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115" y="368206"/>
                <a:ext cx="3539803" cy="404983"/>
              </a:xfrm>
              <a:prstGeom prst="rect">
                <a:avLst/>
              </a:prstGeom>
              <a:blipFill>
                <a:blip r:embed="rId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4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5" grpId="0"/>
      <p:bldP spid="37" grpId="0"/>
      <p:bldP spid="41" grpId="0"/>
      <p:bldP spid="43" grpId="0"/>
      <p:bldP spid="45" grpId="0"/>
      <p:bldP spid="19" grpId="0"/>
      <p:bldP spid="21" grpId="0"/>
      <p:bldP spid="23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4C97E0-279E-4D22-B4F6-34E3B72F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437EE61-6340-4A91-9FC2-69A76E7D2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025" y="911215"/>
            <a:ext cx="5092997" cy="3405975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FE340167-7865-4631-B030-FC945A57CA50}"/>
              </a:ext>
            </a:extLst>
          </p:cNvPr>
          <p:cNvSpPr txBox="1"/>
          <p:nvPr/>
        </p:nvSpPr>
        <p:spPr>
          <a:xfrm>
            <a:off x="127473" y="4338796"/>
            <a:ext cx="9387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The positivity bound is satisfied in momentum-dependent gauge link</a:t>
            </a: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8756FC30-CA18-4021-819D-F73BD38B859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747644" y="2242937"/>
            <a:ext cx="490340" cy="40383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9E2936F9-7ECE-4586-B794-E894B1C004AA}"/>
              </a:ext>
            </a:extLst>
          </p:cNvPr>
          <p:cNvSpPr txBox="1"/>
          <p:nvPr/>
        </p:nvSpPr>
        <p:spPr bwMode="auto">
          <a:xfrm>
            <a:off x="9206669" y="2536072"/>
            <a:ext cx="61649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</a:rPr>
              <a:t>MD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B4B175DB-E761-4038-868E-BA15AE72837B}"/>
              </a:ext>
            </a:extLst>
          </p:cNvPr>
          <p:cNvCxnSpPr>
            <a:cxnSpLocks/>
          </p:cNvCxnSpPr>
          <p:nvPr/>
        </p:nvCxnSpPr>
        <p:spPr bwMode="auto">
          <a:xfrm>
            <a:off x="8696411" y="1316402"/>
            <a:ext cx="108076" cy="61722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E4E8359E-7E01-4555-B617-98F26DDD3D18}"/>
              </a:ext>
            </a:extLst>
          </p:cNvPr>
          <p:cNvSpPr txBox="1"/>
          <p:nvPr/>
        </p:nvSpPr>
        <p:spPr bwMode="auto">
          <a:xfrm>
            <a:off x="8590176" y="1045399"/>
            <a:ext cx="61649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</a:rPr>
              <a:t>MI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6909B197-3DA3-41B2-8D21-D0685879A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30" y="947749"/>
            <a:ext cx="5319209" cy="3388492"/>
          </a:xfrm>
          <a:prstGeom prst="rect">
            <a:avLst/>
          </a:prstGeom>
        </p:spPr>
      </p:pic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F2E1D3C4-ACDE-4C6C-9144-21C475F63A8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818274" y="2478972"/>
            <a:ext cx="490340" cy="40383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5A71C317-6AD2-47CC-83F4-AB5D377624B6}"/>
              </a:ext>
            </a:extLst>
          </p:cNvPr>
          <p:cNvSpPr txBox="1"/>
          <p:nvPr/>
        </p:nvSpPr>
        <p:spPr bwMode="auto">
          <a:xfrm>
            <a:off x="2277299" y="2772107"/>
            <a:ext cx="61649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</a:rPr>
              <a:t>MD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8C1B6323-F024-42C7-A5E5-39B0A333FFF8}"/>
              </a:ext>
            </a:extLst>
          </p:cNvPr>
          <p:cNvCxnSpPr>
            <a:cxnSpLocks/>
          </p:cNvCxnSpPr>
          <p:nvPr/>
        </p:nvCxnSpPr>
        <p:spPr bwMode="auto">
          <a:xfrm>
            <a:off x="1685650" y="1552437"/>
            <a:ext cx="108076" cy="61722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0B88B5E7-5288-4E5F-96C1-3C7FF5AD045E}"/>
              </a:ext>
            </a:extLst>
          </p:cNvPr>
          <p:cNvSpPr txBox="1"/>
          <p:nvPr/>
        </p:nvSpPr>
        <p:spPr bwMode="auto">
          <a:xfrm>
            <a:off x="1660806" y="1280116"/>
            <a:ext cx="61649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</a:rPr>
              <a:t>MI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93D93D0A-14AA-42CD-8508-E7AA7A9A9950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330280" y="222740"/>
            <a:ext cx="6451520" cy="6809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zh-CN" sz="3200" dirty="0">
                <a:ln w="0"/>
                <a:solidFill>
                  <a:schemeClr val="tx2"/>
                </a:solidFill>
                <a:effectLst/>
              </a:rPr>
              <a:t>Comparison of two gauge links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C9C07E83-57D8-4539-9D13-825C6178D5FE}"/>
              </a:ext>
            </a:extLst>
          </p:cNvPr>
          <p:cNvSpPr txBox="1"/>
          <p:nvPr/>
        </p:nvSpPr>
        <p:spPr>
          <a:xfrm>
            <a:off x="424949" y="4840365"/>
            <a:ext cx="11273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altLang="zh-CN" sz="2200" kern="0" dirty="0">
                <a:solidFill>
                  <a:srgbClr val="632E62"/>
                </a:solidFill>
                <a:latin typeface="Calibri"/>
                <a:cs typeface="Arial"/>
              </a:rPr>
              <a:t>quark and gluon propagators used throughout possess an ultraviolet momentum dependence that matches QCD expectations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0E4F84A-555F-45FF-A459-70141A2787E8}"/>
              </a:ext>
            </a:extLst>
          </p:cNvPr>
          <p:cNvSpPr txBox="1"/>
          <p:nvPr/>
        </p:nvSpPr>
        <p:spPr>
          <a:xfrm>
            <a:off x="372030" y="5649710"/>
            <a:ext cx="11621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altLang="zh-CN" sz="2200" kern="0" dirty="0">
                <a:solidFill>
                  <a:srgbClr val="632E62"/>
                </a:solidFill>
                <a:latin typeface="Calibri"/>
                <a:cs typeface="Arial"/>
              </a:rPr>
              <a:t>the support of the usual quark loop is not curtailed without at least commensurate and consistent suppression of the gauge link range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DF40226-E034-48BC-A6E1-9C4992F4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 using a contact interaction, </a:t>
            </a:r>
            <a:r>
              <a:rPr lang="en-US" sz="1100" dirty="0"/>
              <a:t>Total Pages (24)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44E91F9-2629-4134-9D6F-AE594EEEE5EF}"/>
                  </a:ext>
                </a:extLst>
              </p:cNvPr>
              <p:cNvSpPr txBox="1"/>
              <p:nvPr/>
            </p:nvSpPr>
            <p:spPr>
              <a:xfrm>
                <a:off x="7585396" y="293947"/>
                <a:ext cx="3539803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zh-CN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bSup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CN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ker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ker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ker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ker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ker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ker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44E91F9-2629-4134-9D6F-AE594EEEE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396" y="293947"/>
                <a:ext cx="3539803" cy="404983"/>
              </a:xfrm>
              <a:prstGeom prst="rect">
                <a:avLst/>
              </a:prstGeom>
              <a:blipFill>
                <a:blip r:embed="rId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96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5" grpId="0"/>
      <p:bldP spid="24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897BD98-FBA1-4778-BE56-7811104FE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C8605DA-FEBF-4BB5-BDD7-4D757999DC01}"/>
              </a:ext>
            </a:extLst>
          </p:cNvPr>
          <p:cNvSpPr txBox="1"/>
          <p:nvPr/>
        </p:nvSpPr>
        <p:spPr>
          <a:xfrm>
            <a:off x="279847" y="137794"/>
            <a:ext cx="642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ln w="0"/>
                <a:solidFill>
                  <a:schemeClr val="tx2"/>
                </a:solidFill>
                <a:latin typeface="+mj-lt"/>
                <a:ea typeface="+mj-ea"/>
                <a:cs typeface="+mj-cs"/>
              </a:rPr>
              <a:t>Current mass dependence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CC049DD-6989-4D8C-AC73-65375F70B4EE}"/>
                  </a:ext>
                </a:extLst>
              </p:cNvPr>
              <p:cNvSpPr txBox="1"/>
              <p:nvPr/>
            </p:nvSpPr>
            <p:spPr>
              <a:xfrm>
                <a:off x="145376" y="688410"/>
                <a:ext cx="107512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  <a:defRPr/>
                </a:pPr>
                <a:r>
                  <a:rPr lang="en-US" altLang="zh-CN" sz="2400" kern="0" dirty="0">
                    <a:solidFill>
                      <a:srgbClr val="632E62"/>
                    </a:solidFill>
                    <a:latin typeface="Calibri"/>
                    <a:cs typeface="Arial"/>
                  </a:rPr>
                  <a:t>Considering a (fictitious) pion composed of a quark </a:t>
                </a:r>
                <a14:m>
                  <m:oMath xmlns:m="http://schemas.openxmlformats.org/officeDocument/2006/math">
                    <m:r>
                      <a:rPr lang="en-US" altLang="zh-CN" sz="2400" kern="0">
                        <a:solidFill>
                          <a:srgbClr val="632E62"/>
                        </a:solidFill>
                        <a:latin typeface="Cambria Math" panose="02040503050406030204" pitchFamily="18" charset="0"/>
                        <a:cs typeface="Arial"/>
                      </a:rPr>
                      <m:t>𝑠</m:t>
                    </m:r>
                  </m:oMath>
                </a14:m>
                <a:r>
                  <a:rPr lang="en-US" altLang="zh-CN" sz="2400" kern="0" dirty="0">
                    <a:solidFill>
                      <a:srgbClr val="632E62"/>
                    </a:solidFill>
                    <a:latin typeface="Calibri"/>
                    <a:cs typeface="Arial"/>
                  </a:rPr>
                  <a:t> and antiquark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en-US" altLang="zh-CN" sz="2400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𝑠</m:t>
                        </m:r>
                      </m:e>
                    </m:acc>
                  </m:oMath>
                </a14:m>
                <a:endParaRPr lang="en-US" altLang="zh-CN" sz="2400" kern="0" dirty="0">
                  <a:solidFill>
                    <a:srgbClr val="632E62"/>
                  </a:solidFill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CC049DD-6989-4D8C-AC73-65375F70B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76" y="688410"/>
                <a:ext cx="10751223" cy="461665"/>
              </a:xfrm>
              <a:prstGeom prst="rect">
                <a:avLst/>
              </a:prstGeom>
              <a:blipFill>
                <a:blip r:embed="rId2"/>
                <a:stretch>
                  <a:fillRect l="-794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B099A378-3974-4EC5-B76F-8A7F604FB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06" y="1186640"/>
            <a:ext cx="4925291" cy="37623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87850FE-8499-4ED3-9D95-AB0DD7E3A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308" y="1379379"/>
            <a:ext cx="4925291" cy="32168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DECABCB-10F2-4841-9BCA-E5E5AEE6B53D}"/>
                  </a:ext>
                </a:extLst>
              </p:cNvPr>
              <p:cNvSpPr txBox="1"/>
              <p:nvPr/>
            </p:nvSpPr>
            <p:spPr>
              <a:xfrm>
                <a:off x="520695" y="4963989"/>
                <a:ext cx="104745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Wingdings" panose="05000000000000000000" pitchFamily="2" charset="2"/>
                  <a:buChar char="ü"/>
                  <a:defRPr/>
                </a:pPr>
                <a:r>
                  <a:rPr lang="en-US" altLang="zh-CN" sz="2200" kern="0" dirty="0">
                    <a:solidFill>
                      <a:srgbClr val="632E62"/>
                    </a:solidFill>
                    <a:latin typeface="Calibri"/>
                    <a:cs typeface="Arial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sz="2200" b="0" i="1" kern="0" smtClean="0">
                        <a:solidFill>
                          <a:srgbClr val="632E62"/>
                        </a:solidFill>
                        <a:latin typeface="Cambria Math" panose="02040503050406030204" pitchFamily="18" charset="0"/>
                        <a:cs typeface="Arial"/>
                      </a:rPr>
                      <m:t>𝑥</m:t>
                    </m:r>
                  </m:oMath>
                </a14:m>
                <a:r>
                  <a:rPr lang="en-US" altLang="zh-CN" sz="2200" kern="0" dirty="0">
                    <a:solidFill>
                      <a:srgbClr val="632E62"/>
                    </a:solidFill>
                    <a:latin typeface="Calibri"/>
                    <a:cs typeface="Arial"/>
                  </a:rPr>
                  <a:t> profile is far less dilated, with greater concertation around </a:t>
                </a:r>
                <a14:m>
                  <m:oMath xmlns:m="http://schemas.openxmlformats.org/officeDocument/2006/math">
                    <m:r>
                      <a:rPr lang="en-US" altLang="zh-CN" sz="2200" kern="0">
                        <a:solidFill>
                          <a:srgbClr val="632E62"/>
                        </a:solidFill>
                        <a:latin typeface="Cambria Math" panose="02040503050406030204" pitchFamily="18" charset="0"/>
                        <a:cs typeface="Arial"/>
                      </a:rPr>
                      <m:t>𝑥</m:t>
                    </m:r>
                    <m:r>
                      <a:rPr lang="en-US" altLang="zh-CN" sz="2200" kern="0">
                        <a:solidFill>
                          <a:srgbClr val="632E62"/>
                        </a:solidFill>
                        <a:latin typeface="Cambria Math" panose="02040503050406030204" pitchFamily="18" charset="0"/>
                        <a:cs typeface="Arial"/>
                      </a:rPr>
                      <m:t>=1/2</m:t>
                    </m:r>
                  </m:oMath>
                </a14:m>
                <a:endParaRPr lang="en-US" altLang="zh-CN" sz="2200" kern="0" dirty="0">
                  <a:solidFill>
                    <a:srgbClr val="632E62"/>
                  </a:solidFill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DECABCB-10F2-4841-9BCA-E5E5AEE6B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95" y="4963989"/>
                <a:ext cx="10474597" cy="430887"/>
              </a:xfrm>
              <a:prstGeom prst="rect">
                <a:avLst/>
              </a:prstGeom>
              <a:blipFill>
                <a:blip r:embed="rId5"/>
                <a:stretch>
                  <a:fillRect l="-640" t="-8451" b="-28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6B8BF18-97D1-4CFF-B105-3D85848065AE}"/>
                  </a:ext>
                </a:extLst>
              </p:cNvPr>
              <p:cNvSpPr txBox="1"/>
              <p:nvPr/>
            </p:nvSpPr>
            <p:spPr>
              <a:xfrm>
                <a:off x="520695" y="5431187"/>
                <a:ext cx="104745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Wingdings" panose="05000000000000000000" pitchFamily="2" charset="2"/>
                  <a:buChar char="ü"/>
                  <a:defRPr/>
                </a:pPr>
                <a:r>
                  <a:rPr lang="en-US" altLang="zh-CN" sz="2200" kern="0" dirty="0">
                    <a:solidFill>
                      <a:srgbClr val="632E62"/>
                    </a:solidFill>
                    <a:latin typeface="Calibri"/>
                    <a:cs typeface="Arial"/>
                  </a:rPr>
                  <a:t>The increased magnitude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zh-CN" altLang="en-US" sz="2200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𝜋</m:t>
                        </m:r>
                      </m:e>
                      <m:sub>
                        <m:r>
                          <a:rPr lang="en-US" altLang="zh-CN" sz="2200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2200" kern="0" dirty="0">
                    <a:solidFill>
                      <a:srgbClr val="632E62"/>
                    </a:solidFill>
                    <a:latin typeface="Calibri"/>
                    <a:cs typeface="Arial"/>
                  </a:rPr>
                  <a:t> at its global maximum with respect to that of the </a:t>
                </a:r>
                <a14:m>
                  <m:oMath xmlns:m="http://schemas.openxmlformats.org/officeDocument/2006/math">
                    <m:r>
                      <a:rPr lang="zh-CN" altLang="en-US" sz="2200" kern="0">
                        <a:solidFill>
                          <a:srgbClr val="632E62"/>
                        </a:solidFill>
                        <a:latin typeface="Cambria Math" panose="02040503050406030204" pitchFamily="18" charset="0"/>
                        <a:cs typeface="Arial"/>
                      </a:rPr>
                      <m:t>𝜋</m:t>
                    </m:r>
                  </m:oMath>
                </a14:m>
                <a:endParaRPr lang="en-US" altLang="zh-CN" sz="2200" kern="0" dirty="0">
                  <a:solidFill>
                    <a:srgbClr val="632E62"/>
                  </a:solidFill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6B8BF18-97D1-4CFF-B105-3D8584806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95" y="5431187"/>
                <a:ext cx="10474597" cy="430887"/>
              </a:xfrm>
              <a:prstGeom prst="rect">
                <a:avLst/>
              </a:prstGeom>
              <a:blipFill>
                <a:blip r:embed="rId7"/>
                <a:stretch>
                  <a:fillRect l="-640" t="-9859" b="-26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E11B2A6B-5DC9-4ED3-94BE-BBFD4F3861B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679630" y="3227081"/>
            <a:ext cx="490340" cy="40383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E5EFBB3-2C9B-4820-BA41-E68DE042A943}"/>
                  </a:ext>
                </a:extLst>
              </p:cNvPr>
              <p:cNvSpPr txBox="1"/>
              <p:nvPr/>
            </p:nvSpPr>
            <p:spPr bwMode="auto">
              <a:xfrm>
                <a:off x="8168775" y="3524625"/>
                <a:ext cx="115097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1600" b="0" i="1" kern="0" smtClean="0">
                        <a:solidFill>
                          <a:srgbClr val="632E62"/>
                        </a:solidFill>
                        <a:latin typeface="Cambria Math" panose="02040503050406030204" pitchFamily="18" charset="0"/>
                        <a:cs typeface="Arial"/>
                      </a:rPr>
                      <m:t>𝜋</m:t>
                    </m:r>
                  </m:oMath>
                </a14:m>
                <a:r>
                  <a:rPr lang="zh-CN" altLang="en-US" sz="1600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1600" dirty="0">
                    <a:solidFill>
                      <a:schemeClr val="accent1"/>
                    </a:solidFill>
                  </a:rPr>
                  <a:t>result</a:t>
                </a:r>
                <a:endParaRPr lang="zh-CN" altLang="en-US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E5EFBB3-2C9B-4820-BA41-E68DE042A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68775" y="3524625"/>
                <a:ext cx="1150972" cy="338554"/>
              </a:xfrm>
              <a:prstGeom prst="rect">
                <a:avLst/>
              </a:prstGeom>
              <a:blipFill>
                <a:blip r:embed="rId8"/>
                <a:stretch>
                  <a:fillRect t="-5357" b="-2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AB940DC5-646C-4071-A227-8C12D65ED804}"/>
              </a:ext>
            </a:extLst>
          </p:cNvPr>
          <p:cNvCxnSpPr>
            <a:cxnSpLocks/>
          </p:cNvCxnSpPr>
          <p:nvPr/>
        </p:nvCxnSpPr>
        <p:spPr bwMode="auto">
          <a:xfrm>
            <a:off x="7427244" y="2185081"/>
            <a:ext cx="108076" cy="61722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FDEB16E-18D5-430E-A78B-89CAC671026D}"/>
                  </a:ext>
                </a:extLst>
              </p:cNvPr>
              <p:cNvSpPr txBox="1"/>
              <p:nvPr/>
            </p:nvSpPr>
            <p:spPr bwMode="auto">
              <a:xfrm>
                <a:off x="7373802" y="1867032"/>
                <a:ext cx="1005465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kern="0" smtClea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zh-CN" altLang="en-US" sz="1600" b="0" i="1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𝜋</m:t>
                        </m:r>
                      </m:e>
                      <m:sub>
                        <m:r>
                          <a:rPr lang="en-US" altLang="zh-CN" sz="1600" b="0" i="1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1600" dirty="0">
                    <a:solidFill>
                      <a:schemeClr val="accent1"/>
                    </a:solidFill>
                  </a:rPr>
                  <a:t>result</a:t>
                </a:r>
                <a:endParaRPr lang="zh-CN" altLang="en-US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FDEB16E-18D5-430E-A78B-89CAC6710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73802" y="1867032"/>
                <a:ext cx="1005465" cy="338554"/>
              </a:xfrm>
              <a:prstGeom prst="rect">
                <a:avLst/>
              </a:prstGeom>
              <a:blipFill>
                <a:blip r:embed="rId9"/>
                <a:stretch>
                  <a:fillRect t="-5357" b="-2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AE45F69-3BDD-4DFE-A971-67BC088F0B85}"/>
                  </a:ext>
                </a:extLst>
              </p:cNvPr>
              <p:cNvSpPr txBox="1"/>
              <p:nvPr/>
            </p:nvSpPr>
            <p:spPr>
              <a:xfrm>
                <a:off x="520695" y="5857032"/>
                <a:ext cx="10474597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Wingdings" panose="05000000000000000000" pitchFamily="2" charset="2"/>
                  <a:buChar char="ü"/>
                  <a:defRPr/>
                </a:pPr>
                <a:r>
                  <a:rPr lang="en-US" altLang="zh-CN" sz="2200" kern="0" dirty="0">
                    <a:solidFill>
                      <a:srgbClr val="632E62"/>
                    </a:solidFill>
                    <a:latin typeface="Calibri"/>
                    <a:cs typeface="Arial"/>
                  </a:rPr>
                  <a:t>More rapid decrease with increasing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200" i="1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altLang="zh-CN" sz="2200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en-US" altLang="zh-CN" sz="2200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⊥</m:t>
                        </m:r>
                      </m:sub>
                      <m:sup>
                        <m:r>
                          <a:rPr lang="en-US" altLang="zh-CN" sz="2200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200" kern="0" dirty="0">
                    <a:solidFill>
                      <a:srgbClr val="632E62"/>
                    </a:solidFill>
                    <a:latin typeface="Calibri"/>
                    <a:cs typeface="Arial"/>
                  </a:rPr>
                  <a:t> on the infrared domain </a:t>
                </a: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AE45F69-3BDD-4DFE-A971-67BC088F0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95" y="5857032"/>
                <a:ext cx="10474597" cy="453137"/>
              </a:xfrm>
              <a:prstGeom prst="rect">
                <a:avLst/>
              </a:prstGeom>
              <a:blipFill>
                <a:blip r:embed="rId10"/>
                <a:stretch>
                  <a:fillRect l="-640" t="-6757" b="-243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74A8275-228A-4767-9C0A-2EC65947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 using a contact interaction, </a:t>
            </a:r>
            <a:r>
              <a:rPr lang="en-US" sz="1100" dirty="0"/>
              <a:t>Total Pages (24)</a:t>
            </a:r>
          </a:p>
        </p:txBody>
      </p:sp>
    </p:spTree>
    <p:extLst>
      <p:ext uri="{BB962C8B-B14F-4D97-AF65-F5344CB8AC3E}">
        <p14:creationId xmlns:p14="http://schemas.microsoft.com/office/powerpoint/2010/main" val="92209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5" grpId="0"/>
      <p:bldP spid="20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897BD98-FBA1-4778-BE56-7811104FE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C8605DA-FEBF-4BB5-BDD7-4D757999DC01}"/>
              </a:ext>
            </a:extLst>
          </p:cNvPr>
          <p:cNvSpPr txBox="1"/>
          <p:nvPr/>
        </p:nvSpPr>
        <p:spPr>
          <a:xfrm>
            <a:off x="279847" y="137794"/>
            <a:ext cx="642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ln w="0"/>
                <a:solidFill>
                  <a:schemeClr val="tx2"/>
                </a:solidFill>
                <a:latin typeface="+mj-lt"/>
                <a:ea typeface="+mj-ea"/>
                <a:cs typeface="+mj-cs"/>
              </a:rPr>
              <a:t>Current mass dependence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D515532-D898-4793-9C4D-8EC856D14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99" y="1659639"/>
            <a:ext cx="4900655" cy="36845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B66F8A2-C093-4D6F-B09D-5FF4D667A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789" y="1818970"/>
            <a:ext cx="5340590" cy="3386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5CAE1C3-356C-49D3-803E-721589BF631C}"/>
                  </a:ext>
                </a:extLst>
              </p:cNvPr>
              <p:cNvSpPr txBox="1"/>
              <p:nvPr/>
            </p:nvSpPr>
            <p:spPr>
              <a:xfrm>
                <a:off x="279847" y="5539475"/>
                <a:ext cx="7187753" cy="469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Wingdings" panose="05000000000000000000" pitchFamily="2" charset="2"/>
                  <a:buChar char="ü"/>
                  <a:defRPr/>
                </a:pPr>
                <a:r>
                  <a:rPr lang="en-US" altLang="zh-CN" sz="2200" kern="0" dirty="0">
                    <a:solidFill>
                      <a:srgbClr val="632E62"/>
                    </a:solidFill>
                    <a:latin typeface="Calibri"/>
                    <a:cs typeface="Arial"/>
                  </a:rPr>
                  <a:t>The response is qualitatively equivalent to that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altLang="zh-CN" sz="2200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𝑓</m:t>
                        </m:r>
                      </m:e>
                      <m:sub>
                        <m:r>
                          <a:rPr lang="en-US" altLang="zh-CN" sz="2200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kern="0" dirty="0">
                    <a:solidFill>
                      <a:srgbClr val="632E62"/>
                    </a:solidFill>
                    <a:latin typeface="Calibri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5CAE1C3-356C-49D3-803E-721589BF6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47" y="5539475"/>
                <a:ext cx="7187753" cy="469140"/>
              </a:xfrm>
              <a:prstGeom prst="rect">
                <a:avLst/>
              </a:prstGeom>
              <a:blipFill>
                <a:blip r:embed="rId4"/>
                <a:stretch>
                  <a:fillRect l="-933" t="-3896" b="-220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1B43316-7356-4018-BA27-221B3D1C5E5E}"/>
                  </a:ext>
                </a:extLst>
              </p:cNvPr>
              <p:cNvSpPr txBox="1"/>
              <p:nvPr/>
            </p:nvSpPr>
            <p:spPr>
              <a:xfrm>
                <a:off x="145376" y="688410"/>
                <a:ext cx="90748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  <a:defRPr/>
                </a:pPr>
                <a:r>
                  <a:rPr lang="en-US" altLang="zh-CN" sz="2400" kern="0" dirty="0">
                    <a:solidFill>
                      <a:srgbClr val="632E62"/>
                    </a:solidFill>
                    <a:latin typeface="Calibri"/>
                    <a:cs typeface="Arial"/>
                  </a:rPr>
                  <a:t>Considering a (fictitious) pion composed of a quark </a:t>
                </a:r>
                <a14:m>
                  <m:oMath xmlns:m="http://schemas.openxmlformats.org/officeDocument/2006/math">
                    <m:r>
                      <a:rPr lang="en-US" altLang="zh-CN" sz="2400" kern="0">
                        <a:solidFill>
                          <a:srgbClr val="632E62"/>
                        </a:solidFill>
                        <a:latin typeface="Cambria Math" panose="02040503050406030204" pitchFamily="18" charset="0"/>
                        <a:cs typeface="Arial"/>
                      </a:rPr>
                      <m:t>𝑠</m:t>
                    </m:r>
                  </m:oMath>
                </a14:m>
                <a:r>
                  <a:rPr lang="en-US" altLang="zh-CN" sz="2400" kern="0" dirty="0">
                    <a:solidFill>
                      <a:srgbClr val="632E62"/>
                    </a:solidFill>
                    <a:latin typeface="Calibri"/>
                    <a:cs typeface="Arial"/>
                  </a:rPr>
                  <a:t> and antiquark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en-US" altLang="zh-CN" sz="2400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𝑠</m:t>
                        </m:r>
                      </m:e>
                    </m:acc>
                  </m:oMath>
                </a14:m>
                <a:endParaRPr lang="en-US" altLang="zh-CN" sz="2400" kern="0" dirty="0">
                  <a:solidFill>
                    <a:srgbClr val="632E62"/>
                  </a:solidFill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1B43316-7356-4018-BA27-221B3D1C5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76" y="688410"/>
                <a:ext cx="9074823" cy="461665"/>
              </a:xfrm>
              <a:prstGeom prst="rect">
                <a:avLst/>
              </a:prstGeom>
              <a:blipFill>
                <a:blip r:embed="rId5"/>
                <a:stretch>
                  <a:fillRect l="-941" t="-10526" r="-3831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D3D43E3-D4D9-4C23-8B45-DF2FF24A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 using a contact interaction, </a:t>
            </a:r>
            <a:r>
              <a:rPr lang="en-US" sz="1100" dirty="0"/>
              <a:t>Total Pages (24)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408AD816-07D5-47F3-A4B1-5114073CAFC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969055" y="3195584"/>
            <a:ext cx="490340" cy="40383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72F23C2-F68F-4354-94BD-214447D5E562}"/>
                  </a:ext>
                </a:extLst>
              </p:cNvPr>
              <p:cNvSpPr txBox="1"/>
              <p:nvPr/>
            </p:nvSpPr>
            <p:spPr bwMode="auto">
              <a:xfrm>
                <a:off x="7706107" y="1965438"/>
                <a:ext cx="115097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1600" b="0" i="1" kern="0" smtClean="0">
                        <a:solidFill>
                          <a:srgbClr val="632E62"/>
                        </a:solidFill>
                        <a:latin typeface="Cambria Math" panose="02040503050406030204" pitchFamily="18" charset="0"/>
                        <a:cs typeface="Arial"/>
                      </a:rPr>
                      <m:t>𝜋</m:t>
                    </m:r>
                  </m:oMath>
                </a14:m>
                <a:r>
                  <a:rPr lang="zh-CN" altLang="en-US" sz="1600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1600" dirty="0">
                    <a:solidFill>
                      <a:schemeClr val="accent1"/>
                    </a:solidFill>
                  </a:rPr>
                  <a:t>result</a:t>
                </a:r>
                <a:endParaRPr lang="zh-CN" altLang="en-US" sz="16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72F23C2-F68F-4354-94BD-214447D5E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06107" y="1965438"/>
                <a:ext cx="1150972" cy="338554"/>
              </a:xfrm>
              <a:prstGeom prst="rect">
                <a:avLst/>
              </a:prstGeom>
              <a:blipFill>
                <a:blip r:embed="rId6"/>
                <a:stretch>
                  <a:fillRect t="-5357" b="-2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7C153107-EB0A-4235-8879-52887D2DE10C}"/>
              </a:ext>
            </a:extLst>
          </p:cNvPr>
          <p:cNvCxnSpPr>
            <a:cxnSpLocks/>
          </p:cNvCxnSpPr>
          <p:nvPr/>
        </p:nvCxnSpPr>
        <p:spPr bwMode="auto">
          <a:xfrm>
            <a:off x="7716669" y="2153584"/>
            <a:ext cx="108076" cy="61722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E638BB5-427C-4F98-A3D0-DA42B8B531E1}"/>
                  </a:ext>
                </a:extLst>
              </p:cNvPr>
              <p:cNvSpPr txBox="1"/>
              <p:nvPr/>
            </p:nvSpPr>
            <p:spPr bwMode="auto">
              <a:xfrm>
                <a:off x="8459395" y="3430145"/>
                <a:ext cx="1005465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kern="0" smtClea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zh-CN" altLang="en-US" sz="1600" b="0" i="1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𝜋</m:t>
                        </m:r>
                      </m:e>
                      <m:sub>
                        <m:r>
                          <a:rPr lang="en-US" altLang="zh-CN" sz="1600" b="0" i="1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1600" dirty="0">
                    <a:solidFill>
                      <a:schemeClr val="accent1"/>
                    </a:solidFill>
                  </a:rPr>
                  <a:t>result</a:t>
                </a:r>
                <a:endParaRPr lang="zh-CN" altLang="en-US" sz="16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E638BB5-427C-4F98-A3D0-DA42B8B53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59395" y="3430145"/>
                <a:ext cx="1005465" cy="338554"/>
              </a:xfrm>
              <a:prstGeom prst="rect">
                <a:avLst/>
              </a:prstGeom>
              <a:blipFill>
                <a:blip r:embed="rId7"/>
                <a:stretch>
                  <a:fillRect t="-5455" b="-2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05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t>2</a:t>
            </a:fld>
            <a:endParaRPr lang="en-US" dirty="0"/>
          </a:p>
        </p:txBody>
      </p:sp>
      <p:pic>
        <p:nvPicPr>
          <p:cNvPr id="12" name="Picture 7" descr="nobel Prize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4690" y="4110472"/>
            <a:ext cx="1752600" cy="17526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A7C4BB0-D9DD-48A9-8980-0B58CF0249F3}"/>
              </a:ext>
            </a:extLst>
          </p:cNvPr>
          <p:cNvSpPr txBox="1"/>
          <p:nvPr/>
        </p:nvSpPr>
        <p:spPr>
          <a:xfrm>
            <a:off x="186496" y="1020328"/>
            <a:ext cx="109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</a:rPr>
              <a:t>The character of mass and its consequences in the Standard Model (SM) is a key question in modern physics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274EB45-9732-4189-B125-A3A66A04ABCE}"/>
              </a:ext>
            </a:extLst>
          </p:cNvPr>
          <p:cNvSpPr txBox="1"/>
          <p:nvPr/>
        </p:nvSpPr>
        <p:spPr>
          <a:xfrm>
            <a:off x="186496" y="1874224"/>
            <a:ext cx="109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</a:rPr>
              <a:t>When considering the origin of mass in the SM thoughts typically turn to explicit mass generation through the Higgs mechanism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02F52F4-94AC-41B4-9740-B8390613A1C3}"/>
              </a:ext>
            </a:extLst>
          </p:cNvPr>
          <p:cNvSpPr txBox="1"/>
          <p:nvPr/>
        </p:nvSpPr>
        <p:spPr>
          <a:xfrm>
            <a:off x="186495" y="2728120"/>
            <a:ext cx="11514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</a:rPr>
              <a:t>Notion behind Higgs mechanism for mass generation was introduced more than fifty years ago; and it became an essential piece of the SM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A95D209-8D06-46A2-B1EB-28027E7F8897}"/>
              </a:ext>
            </a:extLst>
          </p:cNvPr>
          <p:cNvSpPr txBox="1"/>
          <p:nvPr/>
        </p:nvSpPr>
        <p:spPr>
          <a:xfrm>
            <a:off x="186496" y="3582016"/>
            <a:ext cx="11514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</a:rPr>
              <a:t>2012 – Discovery of something possessing all anticipated properties of the Higgs boson</a:t>
            </a:r>
          </a:p>
          <a:p>
            <a:pPr lvl="1"/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</a:rPr>
              <a:t>SM became complete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7E3E829-17B3-4C37-999B-9F171FFBE6C8}"/>
              </a:ext>
            </a:extLst>
          </p:cNvPr>
          <p:cNvSpPr txBox="1"/>
          <p:nvPr/>
        </p:nvSpPr>
        <p:spPr>
          <a:xfrm>
            <a:off x="186496" y="4435912"/>
            <a:ext cx="9376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sym typeface="+mn-ea"/>
              </a:rPr>
              <a:t>Nobel Prize in physics awarded to Englert and Higgs 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00050" lvl="1" indent="0">
              <a:buNone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sym typeface="+mn-ea"/>
              </a:rPr>
              <a:t>“. . . for the theoretical discovery of </a:t>
            </a:r>
            <a:r>
              <a:rPr lang="en-US" altLang="zh-CN" sz="2400" dirty="0">
                <a:solidFill>
                  <a:srgbClr val="FF0000"/>
                </a:solidFill>
                <a:sym typeface="+mn-ea"/>
              </a:rPr>
              <a:t>a mechanism that contributes to our understanding of the origin of mass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sym typeface="+mn-ea"/>
              </a:rPr>
              <a:t> of subatomic particles . . . ”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D56F61A-0DF0-4EDC-B104-09D5442311B5}"/>
              </a:ext>
            </a:extLst>
          </p:cNvPr>
          <p:cNvSpPr txBox="1"/>
          <p:nvPr/>
        </p:nvSpPr>
        <p:spPr>
          <a:xfrm>
            <a:off x="4114800" y="5839769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NOT the complete story.  Far from it … 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4A6167B-8E0F-4C0C-AA6C-2F7FECB4EA85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>
            <a:off x="304800" y="203992"/>
            <a:ext cx="3581400" cy="4149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GB" altLang="zh-CN" sz="3200" dirty="0">
                <a:sym typeface="+mn-ea"/>
              </a:rPr>
              <a:t>Mass in nature</a:t>
            </a:r>
            <a:endParaRPr lang="en-US" altLang="zh-CN" sz="3200" b="0" kern="0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958E21F-0E09-4A82-91E9-2DF6CF32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 using a contact interaction, </a:t>
            </a:r>
            <a:r>
              <a:rPr lang="en-US" sz="1100" dirty="0"/>
              <a:t>Total Pages (24)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4">
        <p:split orient="vert"/>
      </p:transition>
    </mc:Choice>
    <mc:Fallback xmlns="">
      <p:transition spd="slow" advTm="29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897BD98-FBA1-4778-BE56-7811104FE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61A1628-0465-4C51-8367-EF81EE2FA6B7}"/>
              </a:ext>
            </a:extLst>
          </p:cNvPr>
          <p:cNvSpPr txBox="1"/>
          <p:nvPr/>
        </p:nvSpPr>
        <p:spPr>
          <a:xfrm>
            <a:off x="330280" y="1711797"/>
            <a:ext cx="10110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Projecting the SCI Bethe-Salpeter wave function onto the light-front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1A28743-795E-49D9-AD74-D855E09B0B7B}"/>
                  </a:ext>
                </a:extLst>
              </p:cNvPr>
              <p:cNvSpPr txBox="1"/>
              <p:nvPr/>
            </p:nvSpPr>
            <p:spPr>
              <a:xfrm>
                <a:off x="515468" y="2307742"/>
                <a:ext cx="4574874" cy="402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𝛹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zh-CN" alt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zh-CN" alt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l-GR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l-GR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l-GR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1A28743-795E-49D9-AD74-D855E09B0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68" y="2307742"/>
                <a:ext cx="4574874" cy="402674"/>
              </a:xfrm>
              <a:prstGeom prst="rect">
                <a:avLst/>
              </a:prstGeom>
              <a:blipFill>
                <a:blip r:embed="rId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>
            <a:extLst>
              <a:ext uri="{FF2B5EF4-FFF2-40B4-BE49-F238E27FC236}">
                <a16:creationId xmlns:a16="http://schemas.microsoft.com/office/drawing/2014/main" id="{5EEAD65D-8E93-45D7-A78D-F2754C932617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330280" y="222740"/>
            <a:ext cx="6781799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zh-CN" sz="3200" dirty="0">
                <a:ln w="0"/>
                <a:solidFill>
                  <a:schemeClr val="tx2"/>
                </a:solidFill>
                <a:effectLst/>
              </a:rPr>
              <a:t>Pion </a:t>
            </a:r>
            <a:r>
              <a:rPr lang="en-US" altLang="zh-CN" sz="3200" dirty="0">
                <a:ln w="0"/>
              </a:rPr>
              <a:t>Light Front Wave Function</a:t>
            </a:r>
          </a:p>
          <a:p>
            <a:endParaRPr lang="en-US" altLang="zh-CN" sz="1600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66C7B87-DA0A-4C25-9D42-BB2A085E92B6}"/>
                  </a:ext>
                </a:extLst>
              </p:cNvPr>
              <p:cNvSpPr txBox="1"/>
              <p:nvPr/>
            </p:nvSpPr>
            <p:spPr>
              <a:xfrm>
                <a:off x="787481" y="2788232"/>
                <a:ext cx="3581400" cy="752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l-GR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sSubSup>
                            <m:sSub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(1−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66C7B87-DA0A-4C25-9D42-BB2A085E9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81" y="2788232"/>
                <a:ext cx="3581400" cy="7529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5D44CCE-097D-4DF6-9811-C6F4840763DD}"/>
                  </a:ext>
                </a:extLst>
              </p:cNvPr>
              <p:cNvSpPr txBox="1"/>
              <p:nvPr/>
            </p:nvSpPr>
            <p:spPr>
              <a:xfrm>
                <a:off x="635081" y="3672973"/>
                <a:ext cx="3059577" cy="6080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l-GR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l-GR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l-GR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↑↑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l-GR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l-GR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  <m:r>
                                      <a:rPr lang="el-GR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  <m:r>
                                      <a:rPr lang="el-GR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l-GR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  <m:r>
                                      <a:rPr lang="el-GR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  <m:r>
                                      <a:rPr lang="el-GR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l-GR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l-GR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  <m:r>
                                      <a:rPr lang="el-GR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  <m:r>
                                      <a:rPr lang="el-GR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5D44CCE-097D-4DF6-9811-C6F484076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1" y="3672973"/>
                <a:ext cx="3059577" cy="6080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6095EC2-8D82-4436-A378-207D8858856B}"/>
                  </a:ext>
                </a:extLst>
              </p:cNvPr>
              <p:cNvSpPr txBox="1"/>
              <p:nvPr/>
            </p:nvSpPr>
            <p:spPr>
              <a:xfrm>
                <a:off x="5457602" y="2310529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↑↑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𝐸𝐹</m:t>
                          </m:r>
                        </m:sub>
                      </m:sSub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6095EC2-8D82-4436-A378-207D88588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602" y="2310529"/>
                <a:ext cx="27432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0BE4DA5-A0A4-469C-839A-BE6B443BF384}"/>
                  </a:ext>
                </a:extLst>
              </p:cNvPr>
              <p:cNvSpPr txBox="1"/>
              <p:nvPr/>
            </p:nvSpPr>
            <p:spPr>
              <a:xfrm>
                <a:off x="5588081" y="2874016"/>
                <a:ext cx="4574874" cy="673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↑↓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zh-CN" altLang="en-US" b="1" i="1"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0BE4DA5-A0A4-469C-839A-BE6B443BF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81" y="2874016"/>
                <a:ext cx="4574874" cy="673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88087908-DC7F-4D8E-A136-C0E1448E8CFC}"/>
              </a:ext>
            </a:extLst>
          </p:cNvPr>
          <p:cNvSpPr txBox="1"/>
          <p:nvPr/>
        </p:nvSpPr>
        <p:spPr>
          <a:xfrm>
            <a:off x="330280" y="4572323"/>
            <a:ext cx="10110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The correlation function can be expressed by LFWFs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4E6F55B-A02E-43D2-A040-B438739F4EFB}"/>
                  </a:ext>
                </a:extLst>
              </p:cNvPr>
              <p:cNvSpPr txBox="1"/>
              <p:nvPr/>
            </p:nvSpPr>
            <p:spPr>
              <a:xfrm>
                <a:off x="5496288" y="3618610"/>
                <a:ext cx="2665828" cy="400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  <m: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  <m: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↑↑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↓↑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↓↑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4E6F55B-A02E-43D2-A040-B438739F4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288" y="3618610"/>
                <a:ext cx="2665828" cy="4008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A988F4E7-05A8-4A25-A988-D2FD99C0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 using a contact interaction, </a:t>
            </a:r>
            <a:r>
              <a:rPr lang="en-US" sz="1100" dirty="0"/>
              <a:t>Total Pages (24)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3ED1615-542F-4F53-ADDD-1AAEF8C6D508}"/>
                  </a:ext>
                </a:extLst>
              </p:cNvPr>
              <p:cNvSpPr txBox="1"/>
              <p:nvPr/>
            </p:nvSpPr>
            <p:spPr>
              <a:xfrm>
                <a:off x="457200" y="5072907"/>
                <a:ext cx="11078635" cy="11470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ℊ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𝑘𝑛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zh-CN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𝒢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zh-CN" altLang="en-US" b="1" i="1"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l-GR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sSubSup>
                                            <m:sSubSup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zh-CN" altLang="el-G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l-GR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el-G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l-GR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zh-CN" altLang="en-US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zh-CN" alt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</m:e>
                              </m:d>
                              <m:acc>
                                <m:accPr>
                                  <m:chr m:val="̅"/>
                                  <m:ctrlPr>
                                    <a:rPr lang="zh-CN" alt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l-GR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f>
                                <m:fPr>
                                  <m:ctrlPr>
                                    <a:rPr lang="el-GR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ℊ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3ED1615-542F-4F53-ADDD-1AAEF8C6D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072907"/>
                <a:ext cx="11078635" cy="11470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FB6F202D-C963-4DAB-B5E3-D40EB425470A}"/>
              </a:ext>
            </a:extLst>
          </p:cNvPr>
          <p:cNvSpPr txBox="1"/>
          <p:nvPr/>
        </p:nvSpPr>
        <p:spPr>
          <a:xfrm>
            <a:off x="318875" y="907726"/>
            <a:ext cx="11355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The pion light front wave function associated with the leading term in the operator expansion of the </a:t>
            </a:r>
            <a:r>
              <a:rPr lang="en-US" altLang="zh-CN" sz="2400" kern="0" dirty="0" err="1">
                <a:solidFill>
                  <a:srgbClr val="632E62"/>
                </a:solidFill>
                <a:latin typeface="Calibri"/>
                <a:cs typeface="Arial"/>
              </a:rPr>
              <a:t>Fock</a:t>
            </a: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 space is the pion’s RL LFWF</a:t>
            </a:r>
          </a:p>
        </p:txBody>
      </p:sp>
    </p:spTree>
    <p:extLst>
      <p:ext uri="{BB962C8B-B14F-4D97-AF65-F5344CB8AC3E}">
        <p14:creationId xmlns:p14="http://schemas.microsoft.com/office/powerpoint/2010/main" val="78243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5" grpId="0"/>
      <p:bldP spid="20" grpId="0"/>
      <p:bldP spid="17" grpId="0"/>
      <p:bldP spid="16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897BD98-FBA1-4778-BE56-7811104FE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A98DE06-E195-45ED-9A01-E6F6E30018FD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330280" y="222740"/>
            <a:ext cx="6781799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zh-CN" sz="3200" dirty="0">
                <a:ln w="0"/>
                <a:solidFill>
                  <a:schemeClr val="tx2"/>
                </a:solidFill>
                <a:effectLst/>
              </a:rPr>
              <a:t>Pion </a:t>
            </a:r>
            <a:r>
              <a:rPr lang="en-US" altLang="zh-CN" sz="3200" dirty="0">
                <a:ln w="0"/>
              </a:rPr>
              <a:t>TMDs in Contact Interaction</a:t>
            </a:r>
          </a:p>
          <a:p>
            <a:endParaRPr lang="en-US" altLang="zh-CN" sz="2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88A612A-B718-4DDE-A0D5-290FD7EF8BDC}"/>
              </a:ext>
            </a:extLst>
          </p:cNvPr>
          <p:cNvSpPr txBox="1"/>
          <p:nvPr/>
        </p:nvSpPr>
        <p:spPr>
          <a:xfrm>
            <a:off x="152399" y="844648"/>
            <a:ext cx="10110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Unpolarized distribution function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25CBA2A-7985-4FF5-9EE5-E095BE4E4C09}"/>
              </a:ext>
            </a:extLst>
          </p:cNvPr>
          <p:cNvSpPr txBox="1"/>
          <p:nvPr/>
        </p:nvSpPr>
        <p:spPr>
          <a:xfrm>
            <a:off x="152399" y="2277478"/>
            <a:ext cx="3657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Boer-Mulders function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44A181D-B8CA-45C0-8517-7CD2E8B395A0}"/>
              </a:ext>
            </a:extLst>
          </p:cNvPr>
          <p:cNvSpPr txBox="1"/>
          <p:nvPr/>
        </p:nvSpPr>
        <p:spPr>
          <a:xfrm>
            <a:off x="533401" y="2930319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altLang="zh-CN" sz="2200" kern="0" dirty="0">
                <a:solidFill>
                  <a:srgbClr val="632E62"/>
                </a:solidFill>
                <a:latin typeface="Calibri"/>
                <a:cs typeface="Arial"/>
              </a:rPr>
              <a:t>SCI gauge link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16FC345-38E9-4E36-8609-1E2BD673DE54}"/>
              </a:ext>
            </a:extLst>
          </p:cNvPr>
          <p:cNvSpPr txBox="1"/>
          <p:nvPr/>
        </p:nvSpPr>
        <p:spPr>
          <a:xfrm>
            <a:off x="609505" y="4554325"/>
            <a:ext cx="62484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altLang="zh-CN" sz="2200" kern="0" dirty="0">
                <a:solidFill>
                  <a:srgbClr val="632E62"/>
                </a:solidFill>
                <a:latin typeface="Calibri"/>
                <a:cs typeface="Arial"/>
              </a:rPr>
              <a:t>Momentum dependent gauge link completion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058C29A-57B2-4604-A310-1F432315BFEC}"/>
                  </a:ext>
                </a:extLst>
              </p:cNvPr>
              <p:cNvSpPr txBox="1"/>
              <p:nvPr/>
            </p:nvSpPr>
            <p:spPr>
              <a:xfrm>
                <a:off x="533400" y="1417786"/>
                <a:ext cx="822758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Sup>
                            <m:sSub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CN" altLang="zh-CN" sz="20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058C29A-57B2-4604-A310-1F432315B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417786"/>
                <a:ext cx="8227580" cy="6685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0322794-58EB-4BC1-A77C-1D3D7F798EF2}"/>
                  </a:ext>
                </a:extLst>
              </p:cNvPr>
              <p:cNvSpPr txBox="1"/>
              <p:nvPr/>
            </p:nvSpPr>
            <p:spPr>
              <a:xfrm>
                <a:off x="609505" y="3593225"/>
                <a:ext cx="8584506" cy="718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zh-CN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𝐼𝑅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𝐸𝐹</m:t>
                          </m:r>
                        </m:sub>
                      </m:sSub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𝜍</m:t>
                              </m:r>
                            </m:e>
                          </m:d>
                        </m:num>
                        <m:den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𝜍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  <m:t>𝜍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𝜍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CN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0322794-58EB-4BC1-A77C-1D3D7F798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05" y="3593225"/>
                <a:ext cx="8584506" cy="7187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AC9E949-47A5-496B-AC88-74FB2BBAFD6F}"/>
                  </a:ext>
                </a:extLst>
              </p:cNvPr>
              <p:cNvSpPr txBox="1"/>
              <p:nvPr/>
            </p:nvSpPr>
            <p:spPr>
              <a:xfrm>
                <a:off x="454039" y="5270964"/>
                <a:ext cx="9982201" cy="720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sub>
                      </m:sSub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𝐸𝐹</m:t>
                          </m:r>
                        </m:sub>
                      </m:sSub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𝜍</m:t>
                              </m:r>
                            </m:e>
                          </m:d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𝜍</m:t>
                          </m:r>
                        </m:den>
                      </m:f>
                      <m:nary>
                        <m:nary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𝜐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  <m:f>
                                <m:f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zh-CN" alt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𝜍</m:t>
                                          </m:r>
                                        </m:e>
                                      </m:acc>
                                    </m:e>
                                  </m:d>
                                </m:num>
                                <m:den>
                                  <m:acc>
                                    <m:accPr>
                                      <m:chr m:val="̃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𝜍</m:t>
                                      </m:r>
                                    </m:e>
                                  </m:acc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𝜍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AC9E949-47A5-496B-AC88-74FB2BBAF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9" y="5270964"/>
                <a:ext cx="9982201" cy="7205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8279F6E-E9E6-4ECE-B460-54BAD544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 using a contact interaction, </a:t>
            </a:r>
            <a:r>
              <a:rPr lang="en-US" sz="1100" dirty="0"/>
              <a:t>Total Pages (24)</a:t>
            </a:r>
          </a:p>
        </p:txBody>
      </p:sp>
    </p:spTree>
    <p:extLst>
      <p:ext uri="{BB962C8B-B14F-4D97-AF65-F5344CB8AC3E}">
        <p14:creationId xmlns:p14="http://schemas.microsoft.com/office/powerpoint/2010/main" val="374171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2" grpId="0"/>
      <p:bldP spid="23" grpId="0"/>
      <p:bldP spid="24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897BD98-FBA1-4778-BE56-7811104FE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A98DE06-E195-45ED-9A01-E6F6E30018FD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330281" y="222740"/>
            <a:ext cx="3479720" cy="47802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zh-CN" sz="3200" dirty="0">
                <a:ln w="0"/>
                <a:solidFill>
                  <a:schemeClr val="tx2"/>
                </a:solidFill>
                <a:effectLst/>
              </a:rPr>
              <a:t>Positivity bound</a:t>
            </a:r>
            <a:endParaRPr lang="en-US" altLang="zh-CN" sz="3200" dirty="0">
              <a:ln w="0"/>
            </a:endParaRPr>
          </a:p>
          <a:p>
            <a:endParaRPr lang="en-US" altLang="zh-CN" sz="2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88A612A-B718-4DDE-A0D5-290FD7EF8BDC}"/>
              </a:ext>
            </a:extLst>
          </p:cNvPr>
          <p:cNvSpPr txBox="1"/>
          <p:nvPr/>
        </p:nvSpPr>
        <p:spPr>
          <a:xfrm>
            <a:off x="152399" y="844648"/>
            <a:ext cx="7116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Considering the other form of LFWFs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60B7275-3CB7-4CEF-A074-FD3A7EBE2283}"/>
              </a:ext>
            </a:extLst>
          </p:cNvPr>
          <p:cNvSpPr txBox="1"/>
          <p:nvPr/>
        </p:nvSpPr>
        <p:spPr>
          <a:xfrm>
            <a:off x="148223" y="2194479"/>
            <a:ext cx="10214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Similar violations appear when using other momentum components of LFWFs</a:t>
            </a:r>
          </a:p>
        </p:txBody>
      </p:sp>
      <p:pic>
        <p:nvPicPr>
          <p:cNvPr id="21" name="图形 9">
            <a:extLst>
              <a:ext uri="{FF2B5EF4-FFF2-40B4-BE49-F238E27FC236}">
                <a16:creationId xmlns:a16="http://schemas.microsoft.com/office/drawing/2014/main" id="{34C281C1-D1C2-49F5-AE83-1DE0D81E3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91311" y="2836149"/>
            <a:ext cx="3455411" cy="2152433"/>
          </a:xfrm>
          <a:prstGeom prst="rect">
            <a:avLst/>
          </a:prstGeom>
        </p:spPr>
      </p:pic>
      <p:pic>
        <p:nvPicPr>
          <p:cNvPr id="25" name="图形 17">
            <a:extLst>
              <a:ext uri="{FF2B5EF4-FFF2-40B4-BE49-F238E27FC236}">
                <a16:creationId xmlns:a16="http://schemas.microsoft.com/office/drawing/2014/main" id="{BFE80991-674F-4E1E-9998-4004484F8D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4049937" y="2808684"/>
            <a:ext cx="3548576" cy="2210467"/>
          </a:xfrm>
          <a:prstGeom prst="rect">
            <a:avLst/>
          </a:prstGeom>
        </p:spPr>
      </p:pic>
      <p:pic>
        <p:nvPicPr>
          <p:cNvPr id="26" name="图形 19">
            <a:extLst>
              <a:ext uri="{FF2B5EF4-FFF2-40B4-BE49-F238E27FC236}">
                <a16:creationId xmlns:a16="http://schemas.microsoft.com/office/drawing/2014/main" id="{26CBEF04-AA7B-4A30-820D-25920D3A39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auto">
          <a:xfrm>
            <a:off x="7441786" y="2800029"/>
            <a:ext cx="4005613" cy="2278191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9CA5E38D-2CD4-43AD-B6F0-9826EDC0D5BF}"/>
              </a:ext>
            </a:extLst>
          </p:cNvPr>
          <p:cNvSpPr txBox="1"/>
          <p:nvPr/>
        </p:nvSpPr>
        <p:spPr bwMode="auto">
          <a:xfrm>
            <a:off x="1881233" y="3787717"/>
            <a:ext cx="150076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l" defTabSz="71118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tabLst/>
              <a:defRPr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cs typeface="+mn-lt"/>
                <a:sym typeface="+mn-lt"/>
              </a:rPr>
              <a:t>Gaussian type</a:t>
            </a:r>
            <a:endParaRPr lang="zh-CN" altLang="en-US" dirty="0">
              <a:solidFill>
                <a:schemeClr val="tx2">
                  <a:lumMod val="75000"/>
                </a:schemeClr>
              </a:solidFill>
              <a:cs typeface="+mn-lt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88DD4F6-C769-480F-98F3-0FB9640554FF}"/>
              </a:ext>
            </a:extLst>
          </p:cNvPr>
          <p:cNvSpPr txBox="1"/>
          <p:nvPr/>
        </p:nvSpPr>
        <p:spPr bwMode="auto">
          <a:xfrm>
            <a:off x="5109850" y="3958533"/>
            <a:ext cx="212550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71118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cs typeface="+mn-lt"/>
                <a:sym typeface="+mn-lt"/>
              </a:rPr>
              <a:t>BHL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lt"/>
                <a:sym typeface="+mn-lt"/>
              </a:rPr>
              <a:t>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cs typeface="+mn-lt"/>
                <a:sym typeface="+mn-lt"/>
              </a:rPr>
              <a:t>description</a:t>
            </a:r>
            <a:endParaRPr lang="zh-CN" altLang="en-US" dirty="0">
              <a:solidFill>
                <a:schemeClr val="tx2">
                  <a:lumMod val="75000"/>
                </a:schemeClr>
              </a:solidFill>
              <a:cs typeface="+mn-lt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AB5BE88-8363-4C35-94AE-174094AF8978}"/>
              </a:ext>
            </a:extLst>
          </p:cNvPr>
          <p:cNvSpPr txBox="1"/>
          <p:nvPr/>
        </p:nvSpPr>
        <p:spPr bwMode="auto">
          <a:xfrm>
            <a:off x="9153221" y="3886525"/>
            <a:ext cx="19811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l" defTabSz="71118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tabLst/>
              <a:defRPr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cs typeface="+mn-lt"/>
                <a:sym typeface="+mn-lt"/>
              </a:rPr>
              <a:t>Holographic wave function</a:t>
            </a:r>
            <a:endParaRPr lang="zh-CN" altLang="en-US" dirty="0">
              <a:solidFill>
                <a:schemeClr val="tx2">
                  <a:lumMod val="75000"/>
                </a:schemeClr>
              </a:solidFill>
              <a:cs typeface="+mn-lt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384A5EEF-0FE1-4EE3-A1DD-E947E3E290F1}"/>
                  </a:ext>
                </a:extLst>
              </p:cNvPr>
              <p:cNvSpPr txBox="1"/>
              <p:nvPr/>
            </p:nvSpPr>
            <p:spPr>
              <a:xfrm>
                <a:off x="7268760" y="314348"/>
                <a:ext cx="4212042" cy="752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l-GR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zh-CN" altLang="en-US" b="1" i="1"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楷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楷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楷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(1−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楷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楷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楷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楷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384A5EEF-0FE1-4EE3-A1DD-E947E3E29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760" y="314348"/>
                <a:ext cx="4212042" cy="7529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圆角矩形 10">
            <a:extLst>
              <a:ext uri="{FF2B5EF4-FFF2-40B4-BE49-F238E27FC236}">
                <a16:creationId xmlns:a16="http://schemas.microsoft.com/office/drawing/2014/main" id="{9EAF5EDD-7F89-425A-9CF0-D92FDD46701E}"/>
              </a:ext>
            </a:extLst>
          </p:cNvPr>
          <p:cNvSpPr/>
          <p:nvPr/>
        </p:nvSpPr>
        <p:spPr>
          <a:xfrm>
            <a:off x="7439968" y="328027"/>
            <a:ext cx="3878611" cy="77216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76BDE9AC-4213-4261-8EC4-224BFFA75020}"/>
                  </a:ext>
                </a:extLst>
              </p:cNvPr>
              <p:cNvSpPr txBox="1"/>
              <p:nvPr/>
            </p:nvSpPr>
            <p:spPr>
              <a:xfrm>
                <a:off x="8634231" y="1318425"/>
                <a:ext cx="2819414" cy="680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76BDE9AC-4213-4261-8EC4-224BFFA75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231" y="1318425"/>
                <a:ext cx="2819414" cy="6809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圆角矩形 10">
            <a:extLst>
              <a:ext uri="{FF2B5EF4-FFF2-40B4-BE49-F238E27FC236}">
                <a16:creationId xmlns:a16="http://schemas.microsoft.com/office/drawing/2014/main" id="{A89A3D08-739B-48A8-A4AB-886BF3AA4D15}"/>
              </a:ext>
            </a:extLst>
          </p:cNvPr>
          <p:cNvSpPr/>
          <p:nvPr/>
        </p:nvSpPr>
        <p:spPr>
          <a:xfrm>
            <a:off x="8634231" y="1280132"/>
            <a:ext cx="2737884" cy="76809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7B4D2AA-FECD-4EBC-A99A-DCA50F42C5BC}"/>
              </a:ext>
            </a:extLst>
          </p:cNvPr>
          <p:cNvSpPr txBox="1"/>
          <p:nvPr/>
        </p:nvSpPr>
        <p:spPr>
          <a:xfrm>
            <a:off x="308423" y="5007756"/>
            <a:ext cx="11150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altLang="zh-CN" sz="2200" kern="0" dirty="0">
                <a:solidFill>
                  <a:srgbClr val="632E62"/>
                </a:solidFill>
                <a:latin typeface="Calibri"/>
                <a:cs typeface="Arial"/>
              </a:rPr>
              <a:t>Positivity can be restored by replacing the re-scattering kernel by some more rapidly damping form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B4A94BA-A244-4B72-959B-B50E3DCD5C98}"/>
              </a:ext>
            </a:extLst>
          </p:cNvPr>
          <p:cNvSpPr txBox="1"/>
          <p:nvPr/>
        </p:nvSpPr>
        <p:spPr>
          <a:xfrm>
            <a:off x="330281" y="5882059"/>
            <a:ext cx="94995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altLang="zh-CN" sz="2200" kern="0" dirty="0">
                <a:solidFill>
                  <a:srgbClr val="632E62"/>
                </a:solidFill>
                <a:latin typeface="Calibri"/>
                <a:cs typeface="Arial"/>
              </a:rPr>
              <a:t>Further weakens the connection between any such model and QCD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894E50FB-BB67-4F7A-ADF5-3A7F555C7BE2}"/>
              </a:ext>
            </a:extLst>
          </p:cNvPr>
          <p:cNvSpPr txBox="1"/>
          <p:nvPr/>
        </p:nvSpPr>
        <p:spPr>
          <a:xfrm>
            <a:off x="308423" y="1372607"/>
            <a:ext cx="7612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altLang="zh-CN" sz="2200" kern="0" dirty="0">
                <a:solidFill>
                  <a:srgbClr val="632E62"/>
                </a:solidFill>
                <a:latin typeface="Calibri"/>
                <a:cs typeface="Arial"/>
              </a:rPr>
              <a:t>Positivity bound is violated</a:t>
            </a:r>
            <a:r>
              <a:rPr lang="en-US" altLang="zh-CN" sz="2000" kern="0" dirty="0">
                <a:solidFill>
                  <a:srgbClr val="632E62"/>
                </a:solidFill>
              </a:rPr>
              <a:t>. </a:t>
            </a:r>
            <a:r>
              <a:rPr lang="en-US" altLang="zh-CN" sz="2200" kern="0" dirty="0">
                <a:solidFill>
                  <a:srgbClr val="632E62"/>
                </a:solidFill>
                <a:latin typeface="Calibri"/>
                <a:cs typeface="Arial"/>
              </a:rPr>
              <a:t>Support in the quark loop is too compact in comparison with the range of the gauge link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96EE15FB-3152-44B0-B2C2-C51EF0C5B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 using a contact interaction, </a:t>
            </a:r>
            <a:r>
              <a:rPr lang="en-US" sz="1100" dirty="0"/>
              <a:t>Total Pages (24)</a:t>
            </a:r>
          </a:p>
        </p:txBody>
      </p:sp>
    </p:spTree>
    <p:extLst>
      <p:ext uri="{BB962C8B-B14F-4D97-AF65-F5344CB8AC3E}">
        <p14:creationId xmlns:p14="http://schemas.microsoft.com/office/powerpoint/2010/main" val="151319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27" grpId="0"/>
      <p:bldP spid="28" grpId="0"/>
      <p:bldP spid="29" grpId="0"/>
      <p:bldP spid="30" grpId="0"/>
      <p:bldP spid="31" grpId="0" animBg="1"/>
      <p:bldP spid="31" grpId="1" animBg="1"/>
      <p:bldP spid="32" grpId="0"/>
      <p:bldP spid="33" grpId="0" animBg="1"/>
      <p:bldP spid="33" grpId="1" animBg="1"/>
      <p:bldP spid="34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FE667166-8006-474E-AC47-D5C016C07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498" y="586400"/>
            <a:ext cx="5516537" cy="3328349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A46D79-6509-4573-B4F5-1DC7643B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8631451-0692-4E18-A6CD-FB86E1E282AA}"/>
                  </a:ext>
                </a:extLst>
              </p:cNvPr>
              <p:cNvSpPr txBox="1"/>
              <p:nvPr/>
            </p:nvSpPr>
            <p:spPr>
              <a:xfrm>
                <a:off x="377427" y="2207484"/>
                <a:ext cx="4372496" cy="832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𝑈𝑇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zh-CN" alt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f>
                        <m:f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zh-CN" alt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zh-CN" alt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8631451-0692-4E18-A6CD-FB86E1E28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27" y="2207484"/>
                <a:ext cx="4372496" cy="8320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A6BE3645-3435-4C34-A5E1-F3BAD360A746}"/>
              </a:ext>
            </a:extLst>
          </p:cNvPr>
          <p:cNvSpPr txBox="1"/>
          <p:nvPr/>
        </p:nvSpPr>
        <p:spPr>
          <a:xfrm>
            <a:off x="291365" y="257840"/>
            <a:ext cx="6109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ln w="0"/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Generalized Boer-Mulders shift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248EFD2-7931-45F9-ABC7-8FC8E366C337}"/>
              </a:ext>
            </a:extLst>
          </p:cNvPr>
          <p:cNvSpPr txBox="1"/>
          <p:nvPr/>
        </p:nvSpPr>
        <p:spPr>
          <a:xfrm>
            <a:off x="291366" y="924885"/>
            <a:ext cx="6185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The so called “generalized Boer-Mulders shift” is defined in an appropriate way to be safely evaluated on the lattice</a:t>
            </a:r>
            <a:endParaRPr lang="en-US" altLang="zh-CN" sz="2400" kern="0" dirty="0">
              <a:solidFill>
                <a:srgbClr val="632E62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E5FA6F5-AF1C-433D-854D-E6695224E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 using a contact interaction, </a:t>
            </a:r>
            <a:r>
              <a:rPr lang="en-US" sz="1100" dirty="0"/>
              <a:t>Total Pages (24)</a:t>
            </a: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363E7606-CAAD-4228-9D85-25AEE39A3D2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554594" y="2761752"/>
            <a:ext cx="491024" cy="22317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362B5109-C2FD-4546-B6A5-3C61B1C96298}"/>
              </a:ext>
            </a:extLst>
          </p:cNvPr>
          <p:cNvSpPr txBox="1"/>
          <p:nvPr/>
        </p:nvSpPr>
        <p:spPr bwMode="auto">
          <a:xfrm>
            <a:off x="8859974" y="2678260"/>
            <a:ext cx="296313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</a:rPr>
              <a:t>Hadron scale pion mass (0.14GeV)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32136E54-8131-4033-8DD4-3EB4DEA81FD3}"/>
              </a:ext>
            </a:extLst>
          </p:cNvPr>
          <p:cNvCxnSpPr>
            <a:cxnSpLocks/>
          </p:cNvCxnSpPr>
          <p:nvPr/>
        </p:nvCxnSpPr>
        <p:spPr bwMode="auto">
          <a:xfrm>
            <a:off x="8554594" y="1831934"/>
            <a:ext cx="0" cy="66560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A5990057-B88E-4DED-BDFF-E58696B6A68F}"/>
              </a:ext>
            </a:extLst>
          </p:cNvPr>
          <p:cNvSpPr txBox="1"/>
          <p:nvPr/>
        </p:nvSpPr>
        <p:spPr bwMode="auto">
          <a:xfrm>
            <a:off x="7772400" y="1459079"/>
            <a:ext cx="328754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</a:rPr>
              <a:t>Hadron scale heavy pion (0.518GeV)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E09115B2-5DA9-425F-A2AB-A24942BCE6D4}"/>
              </a:ext>
            </a:extLst>
          </p:cNvPr>
          <p:cNvCxnSpPr>
            <a:cxnSpLocks/>
          </p:cNvCxnSpPr>
          <p:nvPr/>
        </p:nvCxnSpPr>
        <p:spPr bwMode="auto">
          <a:xfrm>
            <a:off x="10916794" y="1107931"/>
            <a:ext cx="0" cy="91181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AC6EDCE5-B731-429E-BA86-B7CFC97CB59D}"/>
                  </a:ext>
                </a:extLst>
              </p:cNvPr>
              <p:cNvSpPr txBox="1"/>
              <p:nvPr/>
            </p:nvSpPr>
            <p:spPr bwMode="auto">
              <a:xfrm>
                <a:off x="9321258" y="750653"/>
                <a:ext cx="2671775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sz="1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zh-CN" altLang="en-US" sz="1600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1600" dirty="0">
                    <a:solidFill>
                      <a:schemeClr val="accent1"/>
                    </a:solidFill>
                  </a:rPr>
                  <a:t>GeV scale heavy pion</a:t>
                </a:r>
                <a:endParaRPr lang="zh-CN" altLang="en-US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AC6EDCE5-B731-429E-BA86-B7CFC97CB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21258" y="750653"/>
                <a:ext cx="2671775" cy="338554"/>
              </a:xfrm>
              <a:prstGeom prst="rect">
                <a:avLst/>
              </a:prstGeom>
              <a:blipFill>
                <a:blip r:embed="rId5"/>
                <a:stretch>
                  <a:fillRect t="-5357" b="-2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A7410D84-0663-470E-8295-4161E780B843}"/>
                  </a:ext>
                </a:extLst>
              </p:cNvPr>
              <p:cNvSpPr txBox="1"/>
              <p:nvPr/>
            </p:nvSpPr>
            <p:spPr>
              <a:xfrm>
                <a:off x="522277" y="3914749"/>
                <a:ext cx="976472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Wingdings" panose="05000000000000000000" pitchFamily="2" charset="2"/>
                  <a:buChar char="ü"/>
                  <a:defRPr/>
                </a:pPr>
                <a:r>
                  <a:rPr lang="en-US" altLang="zh-CN" sz="2200" kern="0" dirty="0">
                    <a:solidFill>
                      <a:srgbClr val="632E62"/>
                    </a:solidFill>
                    <a:latin typeface="Calibri"/>
                    <a:cs typeface="Arial"/>
                  </a:rPr>
                  <a:t>The numerator  is directly related to the first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altLang="zh-CN" sz="2200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en-US" altLang="zh-CN" sz="2200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altLang="zh-CN" sz="2200" kern="0" dirty="0">
                    <a:solidFill>
                      <a:srgbClr val="632E62"/>
                    </a:solidFill>
                    <a:latin typeface="Calibri"/>
                    <a:cs typeface="Arial"/>
                  </a:rPr>
                  <a:t> moment of BM function</a:t>
                </a: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A7410D84-0663-470E-8295-4161E780B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77" y="3914749"/>
                <a:ext cx="9764723" cy="430887"/>
              </a:xfrm>
              <a:prstGeom prst="rect">
                <a:avLst/>
              </a:prstGeom>
              <a:blipFill>
                <a:blip r:embed="rId6"/>
                <a:stretch>
                  <a:fillRect l="-687" t="-9859" b="-28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文本框 41">
            <a:extLst>
              <a:ext uri="{FF2B5EF4-FFF2-40B4-BE49-F238E27FC236}">
                <a16:creationId xmlns:a16="http://schemas.microsoft.com/office/drawing/2014/main" id="{0F87A0CF-26E7-4EC3-9B8F-A6D4CCBDD2B6}"/>
              </a:ext>
            </a:extLst>
          </p:cNvPr>
          <p:cNvSpPr txBox="1"/>
          <p:nvPr/>
        </p:nvSpPr>
        <p:spPr>
          <a:xfrm>
            <a:off x="251449" y="5299910"/>
            <a:ext cx="10306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The magnitude of the shift decreases slowly with increasing meson mass 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CE03E939-1663-4299-8038-25866562C1A8}"/>
              </a:ext>
            </a:extLst>
          </p:cNvPr>
          <p:cNvSpPr txBox="1"/>
          <p:nvPr/>
        </p:nvSpPr>
        <p:spPr>
          <a:xfrm>
            <a:off x="285423" y="5838869"/>
            <a:ext cx="939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The impact of evolution is noticeable, but not dramatic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0FCCACB-0717-4877-8938-A019D32B9761}"/>
              </a:ext>
            </a:extLst>
          </p:cNvPr>
          <p:cNvSpPr txBox="1"/>
          <p:nvPr/>
        </p:nvSpPr>
        <p:spPr>
          <a:xfrm>
            <a:off x="522277" y="3121841"/>
            <a:ext cx="6109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altLang="zh-CN" sz="2200" kern="0" dirty="0">
                <a:solidFill>
                  <a:srgbClr val="632E62"/>
                </a:solidFill>
                <a:latin typeface="Calibri"/>
                <a:cs typeface="Arial"/>
              </a:rPr>
              <a:t>The denominator is unity, independent of the resolving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C9A14CE-683C-410A-9ABE-9C56145D2C66}"/>
                  </a:ext>
                </a:extLst>
              </p:cNvPr>
              <p:cNvSpPr txBox="1"/>
              <p:nvPr/>
            </p:nvSpPr>
            <p:spPr>
              <a:xfrm>
                <a:off x="2198021" y="4370277"/>
                <a:ext cx="3897979" cy="8742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zh-CN" alt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𝐿𝑂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𝜁</m:t>
                                          </m:r>
                                        </m:e>
                                        <m:sub>
                                          <m:r>
                                            <a:rPr lang="zh-CN" altLang="en-US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zh-CN" altLang="en-US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𝐿𝑂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𝜁</m:t>
                                          </m:r>
                                        </m:e>
                                        <m:sub>
                                          <m:r>
                                            <a:rPr lang="zh-CN" altLang="en-US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zh-CN" altLang="en-US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zh-CN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𝒮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C9A14CE-683C-410A-9ABE-9C56145D2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021" y="4370277"/>
                <a:ext cx="3897979" cy="8742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03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34" grpId="0"/>
      <p:bldP spid="36" grpId="0"/>
      <p:bldP spid="38" grpId="0"/>
      <p:bldP spid="41" grpId="0"/>
      <p:bldP spid="42" grpId="0"/>
      <p:bldP spid="43" grpId="0"/>
      <p:bldP spid="44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2961662-007C-4EC7-8E5A-C25FCC1F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654206-9581-4888-B835-372ABFBA64C4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609601" y="228600"/>
            <a:ext cx="2057399" cy="6857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zh-CN" sz="3200" dirty="0">
                <a:ln w="0"/>
                <a:solidFill>
                  <a:schemeClr val="tx2"/>
                </a:solidFill>
                <a:effectLst/>
              </a:rPr>
              <a:t>Summary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FC45B53-9B2E-4466-ACE3-52B6A5887DFC}"/>
              </a:ext>
            </a:extLst>
          </p:cNvPr>
          <p:cNvSpPr txBox="1"/>
          <p:nvPr/>
        </p:nvSpPr>
        <p:spPr>
          <a:xfrm>
            <a:off x="609601" y="1000490"/>
            <a:ext cx="102107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cs typeface="+mn-lt"/>
              </a:rPr>
              <a:t>The two nonzero pion TMDs have been predicted by using a symmetry preserving contact interaction.</a:t>
            </a:r>
            <a:endParaRPr lang="zh-CN" altLang="en-US" sz="2200" dirty="0">
              <a:solidFill>
                <a:schemeClr val="tx2">
                  <a:lumMod val="75000"/>
                </a:schemeClr>
              </a:solidFill>
              <a:cs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86F2119-9CFC-4973-8E4B-1CA495B21328}"/>
              </a:ext>
            </a:extLst>
          </p:cNvPr>
          <p:cNvSpPr txBox="1"/>
          <p:nvPr/>
        </p:nvSpPr>
        <p:spPr>
          <a:xfrm>
            <a:off x="605119" y="1782751"/>
            <a:ext cx="105918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cs typeface="+mn-lt"/>
              </a:rPr>
              <a:t>The two models between spectator and eikonalized quark have been considered to generate non-zero BM function. One is SCI based; and the other involves momentum-dependent gluon exchange. </a:t>
            </a:r>
            <a:endParaRPr lang="zh-CN" altLang="en-US" sz="2200" dirty="0">
              <a:solidFill>
                <a:schemeClr val="tx2">
                  <a:lumMod val="75000"/>
                </a:schemeClr>
              </a:solidFill>
              <a:cs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B839745-1AA7-4D40-B420-090B14D17CDF}"/>
              </a:ext>
            </a:extLst>
          </p:cNvPr>
          <p:cNvSpPr txBox="1"/>
          <p:nvPr/>
        </p:nvSpPr>
        <p:spPr>
          <a:xfrm>
            <a:off x="609600" y="3508715"/>
            <a:ext cx="10668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cs typeface="+mn-lt"/>
              </a:rPr>
              <a:t>The consistent results and analyses can be obtained by using light front wave functions. </a:t>
            </a:r>
            <a:endParaRPr lang="zh-CN" altLang="en-US" sz="2200" dirty="0">
              <a:solidFill>
                <a:schemeClr val="tx2">
                  <a:lumMod val="75000"/>
                </a:schemeClr>
              </a:solidFill>
              <a:cs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6AE562E-7391-4531-9968-D11B65EE9D7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449172" y="4826507"/>
            <a:ext cx="6672580" cy="1314450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n-US" altLang="zh-CN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Kunstler Script" panose="030304020206070D0D06" pitchFamily="66" charset="0"/>
              </a:rPr>
              <a:t>Thankyou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911F3A8-D7EC-428C-A7F8-7B6DDC95E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 using a contact interaction, </a:t>
            </a:r>
            <a:r>
              <a:rPr lang="en-US" sz="1100" dirty="0"/>
              <a:t>Total Pages (24)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0A0163F-8F46-4837-8546-DFA3CB2C3C27}"/>
              </a:ext>
            </a:extLst>
          </p:cNvPr>
          <p:cNvSpPr txBox="1"/>
          <p:nvPr/>
        </p:nvSpPr>
        <p:spPr>
          <a:xfrm>
            <a:off x="914400" y="2980250"/>
            <a:ext cx="101015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altLang="zh-CN" sz="2200" kern="0" dirty="0">
                <a:solidFill>
                  <a:srgbClr val="632E62"/>
                </a:solidFill>
                <a:latin typeface="Calibri"/>
                <a:cs typeface="Arial"/>
              </a:rPr>
              <a:t>The positivity constraint is satisfied in momentum dependent gauge link completion.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1AFDCFD-95C0-449D-9DCA-124291C590C8}"/>
              </a:ext>
            </a:extLst>
          </p:cNvPr>
          <p:cNvSpPr txBox="1"/>
          <p:nvPr/>
        </p:nvSpPr>
        <p:spPr>
          <a:xfrm>
            <a:off x="631190" y="4029105"/>
            <a:ext cx="10668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cs typeface="+mn-lt"/>
              </a:rPr>
              <a:t>The SCI-based prediction for the generalized Boer-Mulders shift is consistent with existing results obtained using Lattice-regularized QCD. </a:t>
            </a:r>
            <a:endParaRPr lang="zh-CN" altLang="en-US" sz="2200" dirty="0">
              <a:solidFill>
                <a:schemeClr val="tx2">
                  <a:lumMod val="75000"/>
                </a:schemeClr>
              </a:solidFill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417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5" grpId="1"/>
      <p:bldP spid="15" grpId="2"/>
      <p:bldP spid="1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 bwMode="auto">
          <a:xfrm>
            <a:off x="11444226" y="6675437"/>
            <a:ext cx="512233" cy="365125"/>
          </a:xfr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64D54AF-20E0-49E5-B903-4655018FC5D2}"/>
              </a:ext>
            </a:extLst>
          </p:cNvPr>
          <p:cNvSpPr/>
          <p:nvPr/>
        </p:nvSpPr>
        <p:spPr bwMode="auto">
          <a:xfrm>
            <a:off x="9094920" y="2136852"/>
            <a:ext cx="762000" cy="30655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2BB9060-E779-4C45-9FC7-C868DB917037}"/>
              </a:ext>
            </a:extLst>
          </p:cNvPr>
          <p:cNvSpPr/>
          <p:nvPr/>
        </p:nvSpPr>
        <p:spPr bwMode="auto">
          <a:xfrm>
            <a:off x="8385467" y="3849178"/>
            <a:ext cx="1201947" cy="2286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F172002-E36E-4B4D-A201-134E0FA47F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" y="6394540"/>
            <a:ext cx="398402" cy="499448"/>
          </a:xfrm>
          <a:prstGeom prst="rect">
            <a:avLst/>
          </a:prstGeom>
        </p:spPr>
      </p:pic>
      <p:pic>
        <p:nvPicPr>
          <p:cNvPr id="21" name="Picture 7" descr="Chart, pie chart&#10;&#10;Description automatically generated">
            <a:extLst>
              <a:ext uri="{FF2B5EF4-FFF2-40B4-BE49-F238E27FC236}">
                <a16:creationId xmlns:a16="http://schemas.microsoft.com/office/drawing/2014/main" id="{04D43439-43F4-4BFA-943F-5FB1E125C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990530" y="1193608"/>
            <a:ext cx="6201470" cy="3320256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D35B4149-02A9-4806-BEC4-E2799D5F9B2E}"/>
              </a:ext>
            </a:extLst>
          </p:cNvPr>
          <p:cNvSpPr/>
          <p:nvPr/>
        </p:nvSpPr>
        <p:spPr bwMode="auto">
          <a:xfrm>
            <a:off x="249512" y="2362701"/>
            <a:ext cx="3119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E62"/>
              </a:buClr>
              <a:buSzTx/>
              <a:buFont typeface="Wingdings"/>
              <a:buChar char="Ø"/>
              <a:tabLst/>
              <a:defRPr/>
            </a:pPr>
            <a:r>
              <a:rPr lang="en-GB" sz="2400" kern="0" dirty="0">
                <a:solidFill>
                  <a:srgbClr val="632E62"/>
                </a:solidFill>
                <a:latin typeface="Calibri"/>
                <a:cs typeface="Arial"/>
              </a:rPr>
              <a:t>Proton mass budget</a:t>
            </a:r>
            <a:endParaRPr sz="2400" kern="0" dirty="0">
              <a:solidFill>
                <a:srgbClr val="632E62"/>
              </a:solidFill>
              <a:latin typeface="Calibri"/>
              <a:cs typeface="Arial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24A2574-2AE6-4271-ABBC-B5319CF3D00F}"/>
              </a:ext>
            </a:extLst>
          </p:cNvPr>
          <p:cNvSpPr/>
          <p:nvPr/>
        </p:nvSpPr>
        <p:spPr bwMode="auto">
          <a:xfrm>
            <a:off x="1027864" y="2824581"/>
            <a:ext cx="52661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Only 9 MeV/939 MeV is directly from Higgs 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7EB0F05-BBD2-488E-B58C-2E8C6FEFCA5C}"/>
              </a:ext>
            </a:extLst>
          </p:cNvPr>
          <p:cNvSpPr/>
          <p:nvPr/>
        </p:nvSpPr>
        <p:spPr bwMode="auto">
          <a:xfrm>
            <a:off x="235541" y="3393351"/>
            <a:ext cx="6937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Evidently, there is another phenomenon in Nature that is extremely effective in producing mass: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507C2D0-A184-4338-BEF1-9A672CB974E8}"/>
              </a:ext>
            </a:extLst>
          </p:cNvPr>
          <p:cNvSpPr/>
          <p:nvPr/>
        </p:nvSpPr>
        <p:spPr bwMode="auto">
          <a:xfrm>
            <a:off x="330935" y="4792861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marR="0" lvl="1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Alone, it produces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94%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of the proton’s mass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800100" marR="0" lvl="1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Remaining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5%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is generated by constructive interference between EHM and Higgs-boson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0752703-AFA4-49B2-8CB8-EE895408CB31}"/>
              </a:ext>
            </a:extLst>
          </p:cNvPr>
          <p:cNvSpPr/>
          <p:nvPr/>
        </p:nvSpPr>
        <p:spPr bwMode="auto">
          <a:xfrm>
            <a:off x="1286959" y="4208981"/>
            <a:ext cx="4624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 w="0"/>
                <a:solidFill>
                  <a:srgbClr val="92278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Emergent Hadron Mass (EHM)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5947E4D-D6FE-4A70-A2A6-31A0FD978E50}"/>
              </a:ext>
            </a:extLst>
          </p:cNvPr>
          <p:cNvSpPr txBox="1"/>
          <p:nvPr/>
        </p:nvSpPr>
        <p:spPr bwMode="auto">
          <a:xfrm>
            <a:off x="6927582" y="4523182"/>
            <a:ext cx="50966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Craig D. Roberts, David G. Richards, Tanja Horn, Lei Chang</a:t>
            </a:r>
          </a:p>
          <a:p>
            <a:r>
              <a:rPr lang="en-US" altLang="zh-CN" sz="1600" dirty="0">
                <a:solidFill>
                  <a:schemeClr val="accent5"/>
                </a:solidFill>
              </a:rPr>
              <a:t>Prog. Part. </a:t>
            </a:r>
            <a:r>
              <a:rPr lang="en-US" altLang="zh-CN" sz="1600" dirty="0" err="1">
                <a:solidFill>
                  <a:schemeClr val="accent5"/>
                </a:solidFill>
              </a:rPr>
              <a:t>Nucl</a:t>
            </a:r>
            <a:r>
              <a:rPr lang="en-US" altLang="zh-CN" sz="1600" dirty="0">
                <a:solidFill>
                  <a:schemeClr val="accent5"/>
                </a:solidFill>
              </a:rPr>
              <a:t>. Phys. 120 (2021) 103883</a:t>
            </a:r>
            <a:endParaRPr lang="zh-CN" altLang="en-US" sz="1400" dirty="0">
              <a:solidFill>
                <a:srgbClr val="7030A0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8632824-2BED-41FE-B9E0-1792908AC1EE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304800" y="203992"/>
            <a:ext cx="5896610" cy="5203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GB" altLang="zh-CN" sz="3200" dirty="0"/>
              <a:t>Emergence of hadron mass</a:t>
            </a:r>
            <a:endParaRPr lang="en-US" altLang="zh-CN" sz="3200" b="0" kern="0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BB6B936-B19D-4A4D-B1F3-BC1CC56AB56F}"/>
                  </a:ext>
                </a:extLst>
              </p:cNvPr>
              <p:cNvSpPr/>
              <p:nvPr/>
            </p:nvSpPr>
            <p:spPr bwMode="auto">
              <a:xfrm>
                <a:off x="238336" y="1166131"/>
                <a:ext cx="661767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632E62"/>
                  </a:buClr>
                  <a:buFont typeface="Wingdings"/>
                  <a:buChar char="Ø"/>
                  <a:defRPr/>
                </a:pPr>
                <a:r>
                  <a:rPr lang="en-US" altLang="zh-CN" sz="2400" kern="0" dirty="0">
                    <a:solidFill>
                      <a:srgbClr val="632E62"/>
                    </a:solidFill>
                    <a:latin typeface="Calibri"/>
                    <a:cs typeface="Arial"/>
                  </a:rPr>
                  <a:t>The Higgs boson only gives mass to very simple particles. It is alone responsible for just </a:t>
                </a:r>
                <a14:m>
                  <m:oMath xmlns:m="http://schemas.openxmlformats.org/officeDocument/2006/math">
                    <m:r>
                      <a:rPr lang="en-US" altLang="zh-CN" sz="2400" b="0" i="1" kern="0" smtClean="0">
                        <a:solidFill>
                          <a:srgbClr val="632E62"/>
                        </a:solidFill>
                        <a:latin typeface="Cambria Math" panose="02040503050406030204" pitchFamily="18" charset="0"/>
                        <a:cs typeface="Arial"/>
                      </a:rPr>
                      <m:t>~1%</m:t>
                    </m:r>
                  </m:oMath>
                </a14:m>
                <a:r>
                  <a:rPr lang="en-GB" sz="2400" kern="0" dirty="0">
                    <a:solidFill>
                      <a:srgbClr val="632E62"/>
                    </a:solidFill>
                    <a:latin typeface="Calibri"/>
                    <a:cs typeface="Arial"/>
                  </a:rPr>
                  <a:t> of the visible mass in the Universe</a:t>
                </a:r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BB6B936-B19D-4A4D-B1F3-BC1CC56AB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336" y="1166131"/>
                <a:ext cx="6617675" cy="1200329"/>
              </a:xfrm>
              <a:prstGeom prst="rect">
                <a:avLst/>
              </a:prstGeom>
              <a:blipFill>
                <a:blip r:embed="rId6"/>
                <a:stretch>
                  <a:fillRect l="-1197" t="-4061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1388F6A7-C489-4F77-8F51-3982154D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 using a contact interaction, </a:t>
            </a:r>
            <a:r>
              <a:rPr lang="en-US" sz="1100" dirty="0"/>
              <a:t>Total Pages (24)</a:t>
            </a:r>
          </a:p>
        </p:txBody>
      </p:sp>
    </p:spTree>
    <p:extLst>
      <p:ext uri="{BB962C8B-B14F-4D97-AF65-F5344CB8AC3E}">
        <p14:creationId xmlns:p14="http://schemas.microsoft.com/office/powerpoint/2010/main" val="160459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3151"/>
    </mc:Choice>
    <mc:Fallback xmlns="">
      <p:transition advTm="73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8" grpId="0"/>
      <p:bldP spid="3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t>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D5B266-C3D6-4915-B71A-B30D94154A9F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>
            <a:off x="304800" y="203992"/>
            <a:ext cx="57912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zh-CN" sz="3200" kern="0" dirty="0"/>
              <a:t>Parton distribution function</a:t>
            </a:r>
            <a:endParaRPr lang="en-US" altLang="zh-CN" sz="3200" kern="0" dirty="0">
              <a:solidFill>
                <a:schemeClr val="tx2"/>
              </a:solidFill>
              <a:effectLst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8CCE53C-1F11-4211-8198-6E107EB1B316}"/>
              </a:ext>
            </a:extLst>
          </p:cNvPr>
          <p:cNvSpPr txBox="1"/>
          <p:nvPr/>
        </p:nvSpPr>
        <p:spPr>
          <a:xfrm>
            <a:off x="190499" y="4866964"/>
            <a:ext cx="11252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Facilities have given high priority to experiments that can yield data that may be used to draw three-dimensional (3D) images of hadrons.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262ED1B-20D6-4DED-A560-7246944C2961}"/>
              </a:ext>
            </a:extLst>
          </p:cNvPr>
          <p:cNvSpPr/>
          <p:nvPr/>
        </p:nvSpPr>
        <p:spPr bwMode="auto">
          <a:xfrm>
            <a:off x="190499" y="3528672"/>
            <a:ext cx="7308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632E62"/>
              </a:buClr>
              <a:buFont typeface="Wingdings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Experiments interpretable in terms of DFs have long been a priority.</a:t>
            </a:r>
            <a:endParaRPr lang="en-GB" sz="2400" kern="0" dirty="0">
              <a:solidFill>
                <a:srgbClr val="632E62"/>
              </a:solidFill>
              <a:latin typeface="Calibri"/>
              <a:cs typeface="Arial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2A0252C-A744-458B-A82E-6554A2179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6848" y="887170"/>
            <a:ext cx="4426187" cy="3321849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A1B155C5-ED76-4B33-B33A-DB88DFCE1A07}"/>
              </a:ext>
            </a:extLst>
          </p:cNvPr>
          <p:cNvSpPr/>
          <p:nvPr/>
        </p:nvSpPr>
        <p:spPr bwMode="auto">
          <a:xfrm>
            <a:off x="190499" y="849070"/>
            <a:ext cx="76200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632E62"/>
              </a:buClr>
              <a:buFont typeface="Wingdings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EHM is expressed in </a:t>
            </a:r>
            <a:r>
              <a:rPr lang="en-GB" altLang="zh-CN" sz="2400" kern="0" dirty="0">
                <a:solidFill>
                  <a:srgbClr val="632E62"/>
                </a:solidFill>
              </a:rPr>
              <a:t>EVERY strong interaction observable. </a:t>
            </a:r>
            <a:endParaRPr lang="zh-CN" altLang="en-US" sz="2000" kern="0" dirty="0">
              <a:solidFill>
                <a:srgbClr val="632E62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B9DD7CF-0EE3-4614-9697-A1C20407DBF7}"/>
              </a:ext>
            </a:extLst>
          </p:cNvPr>
          <p:cNvSpPr/>
          <p:nvPr/>
        </p:nvSpPr>
        <p:spPr bwMode="auto">
          <a:xfrm>
            <a:off x="190500" y="1347190"/>
            <a:ext cx="373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632E62"/>
              </a:buClr>
              <a:buFont typeface="Wingdings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Challenge to theory =</a:t>
            </a:r>
            <a:endParaRPr lang="en-GB" sz="2400" kern="0" dirty="0">
              <a:solidFill>
                <a:srgbClr val="632E62"/>
              </a:solidFill>
              <a:latin typeface="Calibri"/>
              <a:cs typeface="Arial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C082D88-CF37-43FB-BBEB-92847C8FDA59}"/>
              </a:ext>
            </a:extLst>
          </p:cNvPr>
          <p:cNvSpPr/>
          <p:nvPr/>
        </p:nvSpPr>
        <p:spPr bwMode="auto">
          <a:xfrm>
            <a:off x="876302" y="1852689"/>
            <a:ext cx="800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kern="0" dirty="0">
                <a:solidFill>
                  <a:srgbClr val="632E62"/>
                </a:solidFill>
                <a:latin typeface="Calibri"/>
                <a:cs typeface="Arial"/>
              </a:rPr>
              <a:t>Elucidate all observable consequences of these phenomena </a:t>
            </a:r>
          </a:p>
          <a:p>
            <a:r>
              <a:rPr lang="en-US" altLang="zh-CN" sz="2200" kern="0" dirty="0">
                <a:solidFill>
                  <a:srgbClr val="632E62"/>
                </a:solidFill>
                <a:latin typeface="Calibri"/>
                <a:cs typeface="Arial"/>
              </a:rPr>
              <a:t>and highlight the paths to measuring them.</a:t>
            </a:r>
            <a:endParaRPr lang="zh-CN" altLang="en-US" sz="2200" kern="0" dirty="0">
              <a:solidFill>
                <a:srgbClr val="632E62"/>
              </a:solidFill>
              <a:latin typeface="Calibri"/>
              <a:cs typeface="Arial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805CBB5-5C0A-430E-A0C9-A1BAAD5805F8}"/>
              </a:ext>
            </a:extLst>
          </p:cNvPr>
          <p:cNvSpPr/>
          <p:nvPr/>
        </p:nvSpPr>
        <p:spPr bwMode="auto">
          <a:xfrm>
            <a:off x="190499" y="2653646"/>
            <a:ext cx="6934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632E62"/>
              </a:buClr>
              <a:buFont typeface="Wingdings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Parton distribution functions (DFs) = preeminent </a:t>
            </a:r>
            <a:b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</a:b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 source of hadron structure information.</a:t>
            </a:r>
            <a:endParaRPr lang="en-GB" sz="2400" kern="0" dirty="0">
              <a:solidFill>
                <a:srgbClr val="632E62"/>
              </a:solidFill>
              <a:latin typeface="Calibri"/>
              <a:cs typeface="Arial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A5FD5F0-D213-405D-8691-5C9E1A4C8058}"/>
              </a:ext>
            </a:extLst>
          </p:cNvPr>
          <p:cNvSpPr txBox="1"/>
          <p:nvPr/>
        </p:nvSpPr>
        <p:spPr>
          <a:xfrm>
            <a:off x="876302" y="4405602"/>
            <a:ext cx="107822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kern="0" dirty="0">
                <a:solidFill>
                  <a:srgbClr val="632E62"/>
                </a:solidFill>
                <a:latin typeface="Calibri"/>
                <a:cs typeface="Arial"/>
              </a:rPr>
              <a:t>Hadron physics has focused on one dimensional (1D) imaging of hadrons in the past 50 years. </a:t>
            </a:r>
            <a:endParaRPr lang="zh-CN" altLang="en-US" sz="2200" kern="0" dirty="0">
              <a:solidFill>
                <a:srgbClr val="632E62"/>
              </a:solidFill>
              <a:latin typeface="Calibri"/>
              <a:cs typeface="Arial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83C0E2C-25B2-4142-809A-09E1E746916A}"/>
              </a:ext>
            </a:extLst>
          </p:cNvPr>
          <p:cNvSpPr txBox="1"/>
          <p:nvPr/>
        </p:nvSpPr>
        <p:spPr>
          <a:xfrm>
            <a:off x="876302" y="5723361"/>
            <a:ext cx="46100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kern="0" dirty="0" err="1">
                <a:solidFill>
                  <a:srgbClr val="632E62"/>
                </a:solidFill>
                <a:latin typeface="Calibri"/>
                <a:cs typeface="Arial"/>
              </a:rPr>
              <a:t>JLAb</a:t>
            </a:r>
            <a:r>
              <a:rPr lang="en-US" altLang="zh-CN" sz="2200" kern="0" dirty="0">
                <a:solidFill>
                  <a:srgbClr val="632E62"/>
                </a:solidFill>
                <a:latin typeface="Calibri"/>
                <a:cs typeface="Arial"/>
              </a:rPr>
              <a:t>, CERN, </a:t>
            </a:r>
            <a:r>
              <a:rPr lang="en-US" altLang="zh-CN" sz="2200" kern="0" dirty="0" err="1">
                <a:solidFill>
                  <a:srgbClr val="632E62"/>
                </a:solidFill>
                <a:latin typeface="Calibri"/>
                <a:cs typeface="Arial"/>
              </a:rPr>
              <a:t>Eic</a:t>
            </a:r>
            <a:r>
              <a:rPr lang="en-US" altLang="zh-CN" sz="2200" kern="0" dirty="0">
                <a:solidFill>
                  <a:srgbClr val="632E62"/>
                </a:solidFill>
                <a:latin typeface="Calibri"/>
                <a:cs typeface="Arial"/>
              </a:rPr>
              <a:t>, </a:t>
            </a:r>
            <a:r>
              <a:rPr lang="en-US" altLang="zh-CN" sz="2200" kern="0" dirty="0" err="1">
                <a:solidFill>
                  <a:srgbClr val="632E62"/>
                </a:solidFill>
                <a:latin typeface="Calibri"/>
                <a:cs typeface="Arial"/>
              </a:rPr>
              <a:t>EIcC</a:t>
            </a:r>
            <a:r>
              <a:rPr lang="en-US" altLang="zh-CN" sz="2200" kern="0" dirty="0">
                <a:solidFill>
                  <a:srgbClr val="632E62"/>
                </a:solidFill>
                <a:latin typeface="Calibri"/>
                <a:cs typeface="Arial"/>
              </a:rPr>
              <a:t>, </a:t>
            </a:r>
            <a:r>
              <a:rPr lang="en-US" altLang="zh-CN" sz="2200" kern="0" dirty="0" err="1">
                <a:solidFill>
                  <a:srgbClr val="632E62"/>
                </a:solidFill>
                <a:latin typeface="Calibri"/>
                <a:cs typeface="Arial"/>
              </a:rPr>
              <a:t>etc</a:t>
            </a:r>
            <a:r>
              <a:rPr lang="en-US" altLang="zh-CN" sz="2200" kern="0" dirty="0">
                <a:solidFill>
                  <a:srgbClr val="632E62"/>
                </a:solidFill>
                <a:latin typeface="Calibri"/>
                <a:cs typeface="Arial"/>
              </a:rPr>
              <a:t> </a:t>
            </a:r>
            <a:endParaRPr lang="zh-CN" altLang="en-US" sz="2200" kern="0" dirty="0">
              <a:solidFill>
                <a:srgbClr val="632E62"/>
              </a:solidFill>
              <a:latin typeface="Calibri"/>
              <a:cs typeface="Arial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7B127B4-1554-482A-909C-DE368392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 using a contact interaction, </a:t>
            </a:r>
            <a:r>
              <a:rPr lang="en-US" sz="1100" dirty="0"/>
              <a:t>Total Pages (24)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12">
        <p15:prstTrans prst="pageCurlDouble"/>
      </p:transition>
    </mc:Choice>
    <mc:Fallback xmlns="">
      <p:transition spd="slow" advTm="3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7" grpId="0"/>
      <p:bldP spid="18" grpId="0"/>
      <p:bldP spid="19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D6C84FA-AFCB-41AB-B77F-916ECA3C1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4F9AE10C-3C1E-4BD7-BF7F-EEB890E22F38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304800" y="203992"/>
            <a:ext cx="7614589" cy="4485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zh-CN" sz="3200" dirty="0">
                <a:sym typeface="+mn-ea"/>
              </a:rPr>
              <a:t>Gauge invariant correlation function</a:t>
            </a:r>
            <a:endParaRPr lang="en-US" altLang="zh-CN" sz="3200" b="0" kern="0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rgbClr val="632E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99F0AE9-34B5-407B-87FB-998479C9A06F}"/>
              </a:ext>
            </a:extLst>
          </p:cNvPr>
          <p:cNvCxnSpPr>
            <a:cxnSpLocks/>
          </p:cNvCxnSpPr>
          <p:nvPr/>
        </p:nvCxnSpPr>
        <p:spPr>
          <a:xfrm>
            <a:off x="5488718" y="4101206"/>
            <a:ext cx="39535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322FBDDD-1CCA-469B-BBE0-B90E889BB04C}"/>
              </a:ext>
            </a:extLst>
          </p:cNvPr>
          <p:cNvCxnSpPr>
            <a:cxnSpLocks/>
          </p:cNvCxnSpPr>
          <p:nvPr/>
        </p:nvCxnSpPr>
        <p:spPr>
          <a:xfrm flipH="1">
            <a:off x="8393371" y="3180456"/>
            <a:ext cx="72303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EF414994-5003-4C07-A61D-DD87A1EC3503}"/>
              </a:ext>
            </a:extLst>
          </p:cNvPr>
          <p:cNvCxnSpPr>
            <a:cxnSpLocks/>
          </p:cNvCxnSpPr>
          <p:nvPr/>
        </p:nvCxnSpPr>
        <p:spPr>
          <a:xfrm flipH="1">
            <a:off x="7126043" y="3558665"/>
            <a:ext cx="126732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02BD689-C810-4D82-81A9-AFA55280BD1C}"/>
              </a:ext>
            </a:extLst>
          </p:cNvPr>
          <p:cNvCxnSpPr>
            <a:cxnSpLocks/>
          </p:cNvCxnSpPr>
          <p:nvPr/>
        </p:nvCxnSpPr>
        <p:spPr>
          <a:xfrm flipV="1">
            <a:off x="3239187" y="3114921"/>
            <a:ext cx="0" cy="152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A64A45E-6235-4067-8140-F37BE39808E0}"/>
              </a:ext>
            </a:extLst>
          </p:cNvPr>
          <p:cNvCxnSpPr>
            <a:cxnSpLocks/>
          </p:cNvCxnSpPr>
          <p:nvPr/>
        </p:nvCxnSpPr>
        <p:spPr>
          <a:xfrm>
            <a:off x="853436" y="4047065"/>
            <a:ext cx="37606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FF7CBAD9-8ED9-44DE-B231-2B9ACAE2745C}"/>
              </a:ext>
            </a:extLst>
          </p:cNvPr>
          <p:cNvCxnSpPr>
            <a:cxnSpLocks/>
          </p:cNvCxnSpPr>
          <p:nvPr/>
        </p:nvCxnSpPr>
        <p:spPr>
          <a:xfrm flipV="1">
            <a:off x="1096295" y="3114921"/>
            <a:ext cx="0" cy="9321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6A11B647-590B-4080-8EFD-1139284986C5}"/>
              </a:ext>
            </a:extLst>
          </p:cNvPr>
          <p:cNvCxnSpPr>
            <a:cxnSpLocks/>
          </p:cNvCxnSpPr>
          <p:nvPr/>
        </p:nvCxnSpPr>
        <p:spPr>
          <a:xfrm flipH="1">
            <a:off x="1749900" y="3120632"/>
            <a:ext cx="3655" cy="428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C2D863C9-9B57-4A8E-B9C9-9170DC670AC5}"/>
              </a:ext>
            </a:extLst>
          </p:cNvPr>
          <p:cNvCxnSpPr>
            <a:cxnSpLocks/>
          </p:cNvCxnSpPr>
          <p:nvPr/>
        </p:nvCxnSpPr>
        <p:spPr>
          <a:xfrm flipH="1" flipV="1">
            <a:off x="1064530" y="4047065"/>
            <a:ext cx="2200582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8884BE4C-D2BF-4A54-9B70-7BF3115D7082}"/>
              </a:ext>
            </a:extLst>
          </p:cNvPr>
          <p:cNvCxnSpPr>
            <a:cxnSpLocks/>
          </p:cNvCxnSpPr>
          <p:nvPr/>
        </p:nvCxnSpPr>
        <p:spPr>
          <a:xfrm flipV="1">
            <a:off x="6573198" y="3114921"/>
            <a:ext cx="0" cy="152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F4A4AA56-0747-44E5-A6A4-2E9C1AD0BF8C}"/>
              </a:ext>
            </a:extLst>
          </p:cNvPr>
          <p:cNvCxnSpPr>
            <a:cxnSpLocks/>
          </p:cNvCxnSpPr>
          <p:nvPr/>
        </p:nvCxnSpPr>
        <p:spPr>
          <a:xfrm flipV="1">
            <a:off x="9116405" y="3169060"/>
            <a:ext cx="0" cy="9321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C2182B6C-3610-4505-A474-341844B474BC}"/>
              </a:ext>
            </a:extLst>
          </p:cNvPr>
          <p:cNvCxnSpPr>
            <a:cxnSpLocks/>
          </p:cNvCxnSpPr>
          <p:nvPr/>
        </p:nvCxnSpPr>
        <p:spPr>
          <a:xfrm flipH="1">
            <a:off x="8391543" y="3176648"/>
            <a:ext cx="3655" cy="428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26B7A75F-16DE-4130-B66D-403F8C8DAF5D}"/>
              </a:ext>
            </a:extLst>
          </p:cNvPr>
          <p:cNvCxnSpPr>
            <a:cxnSpLocks/>
          </p:cNvCxnSpPr>
          <p:nvPr/>
        </p:nvCxnSpPr>
        <p:spPr>
          <a:xfrm>
            <a:off x="6529616" y="4101206"/>
            <a:ext cx="25867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B1E3CFD3-FC87-47FB-8F13-CB2EA2C1B783}"/>
              </a:ext>
            </a:extLst>
          </p:cNvPr>
          <p:cNvSpPr txBox="1"/>
          <p:nvPr/>
        </p:nvSpPr>
        <p:spPr>
          <a:xfrm>
            <a:off x="214572" y="890884"/>
            <a:ext cx="894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The gauge-invariant quark-quark correlation function is defined 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6C0A0099-063C-4F8A-88FF-33A412BB3E81}"/>
                  </a:ext>
                </a:extLst>
              </p:cNvPr>
              <p:cNvSpPr txBox="1"/>
              <p:nvPr/>
            </p:nvSpPr>
            <p:spPr>
              <a:xfrm>
                <a:off x="6453887" y="4162527"/>
                <a:ext cx="12033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−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altLang="zh-CN" dirty="0">
                              <a:solidFill>
                                <a:schemeClr val="tx1"/>
                              </a:solidFill>
                              <a:latin typeface="楷体" panose="02010609060101010101" pitchFamily="49" charset="-122"/>
                              <a:ea typeface="楷体" panose="02010609060101010101" pitchFamily="49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6C0A0099-063C-4F8A-88FF-33A412BB3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887" y="4162527"/>
                <a:ext cx="1203397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380DCF98-BA9D-463B-885C-A81F7ECA6BF9}"/>
                  </a:ext>
                </a:extLst>
              </p:cNvPr>
              <p:cNvSpPr txBox="1"/>
              <p:nvPr/>
            </p:nvSpPr>
            <p:spPr>
              <a:xfrm>
                <a:off x="3239187" y="3554327"/>
                <a:ext cx="12033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−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altLang="zh-CN" dirty="0">
                              <a:solidFill>
                                <a:schemeClr val="tx1"/>
                              </a:solidFill>
                              <a:latin typeface="楷体" panose="02010609060101010101" pitchFamily="49" charset="-122"/>
                              <a:ea typeface="楷体" panose="02010609060101010101" pitchFamily="49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380DCF98-BA9D-463B-885C-A81F7ECA6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187" y="3554327"/>
                <a:ext cx="1203397" cy="369332"/>
              </a:xfrm>
              <a:prstGeom prst="rect">
                <a:avLst/>
              </a:prstGeom>
              <a:blipFill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75460F59-2204-42F9-837F-A6CDF1BEF32C}"/>
                  </a:ext>
                </a:extLst>
              </p:cNvPr>
              <p:cNvSpPr txBox="1"/>
              <p:nvPr/>
            </p:nvSpPr>
            <p:spPr>
              <a:xfrm>
                <a:off x="8468972" y="4112602"/>
                <a:ext cx="1412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−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altLang="zh-CN" dirty="0">
                              <a:solidFill>
                                <a:schemeClr val="tx1"/>
                              </a:solidFill>
                              <a:latin typeface="楷体" panose="02010609060101010101" pitchFamily="49" charset="-122"/>
                              <a:ea typeface="楷体" panose="02010609060101010101" pitchFamily="49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75460F59-2204-42F9-837F-A6CDF1BEF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972" y="4112602"/>
                <a:ext cx="1412313" cy="369332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1440A2F-58E3-46A7-A1BE-9FB509420C06}"/>
                  </a:ext>
                </a:extLst>
              </p:cNvPr>
              <p:cNvSpPr txBox="1"/>
              <p:nvPr/>
            </p:nvSpPr>
            <p:spPr>
              <a:xfrm>
                <a:off x="841382" y="2653215"/>
                <a:ext cx="14733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−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altLang="zh-CN" dirty="0">
                              <a:solidFill>
                                <a:schemeClr val="tx1"/>
                              </a:solidFill>
                              <a:latin typeface="楷体" panose="02010609060101010101" pitchFamily="49" charset="-122"/>
                              <a:ea typeface="楷体" panose="02010609060101010101" pitchFamily="49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∞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1440A2F-58E3-46A7-A1BE-9FB509420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82" y="2653215"/>
                <a:ext cx="1473321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8FCD400-9B9E-4DA9-B4ED-0E978A9158E3}"/>
                  </a:ext>
                </a:extLst>
              </p:cNvPr>
              <p:cNvSpPr txBox="1"/>
              <p:nvPr/>
            </p:nvSpPr>
            <p:spPr>
              <a:xfrm>
                <a:off x="8043065" y="2666766"/>
                <a:ext cx="1412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−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altLang="zh-CN" dirty="0">
                              <a:solidFill>
                                <a:schemeClr val="tx1"/>
                              </a:solidFill>
                              <a:latin typeface="楷体" panose="02010609060101010101" pitchFamily="49" charset="-122"/>
                              <a:ea typeface="楷体" panose="02010609060101010101" pitchFamily="49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∞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8FCD400-9B9E-4DA9-B4ED-0E978A915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065" y="2666766"/>
                <a:ext cx="1412313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BA2C45E8-41EF-4F37-80EF-7F045D83A1E1}"/>
                  </a:ext>
                </a:extLst>
              </p:cNvPr>
              <p:cNvSpPr txBox="1"/>
              <p:nvPr/>
            </p:nvSpPr>
            <p:spPr>
              <a:xfrm>
                <a:off x="7636152" y="3623413"/>
                <a:ext cx="1412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−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∞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BA2C45E8-41EF-4F37-80EF-7F045D83A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152" y="3623413"/>
                <a:ext cx="1412313" cy="369332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FF7886C-83C5-4FEF-889C-F8E2F75A78DE}"/>
                  </a:ext>
                </a:extLst>
              </p:cNvPr>
              <p:cNvSpPr txBox="1"/>
              <p:nvPr/>
            </p:nvSpPr>
            <p:spPr>
              <a:xfrm>
                <a:off x="3124427" y="4101206"/>
                <a:ext cx="12033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−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altLang="zh-CN" dirty="0">
                              <a:solidFill>
                                <a:schemeClr val="tx1"/>
                              </a:solidFill>
                              <a:latin typeface="楷体" panose="02010609060101010101" pitchFamily="49" charset="-122"/>
                              <a:ea typeface="楷体" panose="02010609060101010101" pitchFamily="49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FF7886C-83C5-4FEF-889C-F8E2F75A7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27" y="4101206"/>
                <a:ext cx="1203397" cy="369332"/>
              </a:xfrm>
              <a:prstGeom prst="rect">
                <a:avLst/>
              </a:prstGeom>
              <a:blipFill>
                <a:blip r:embed="rId11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2FFFDEB7-A55F-45E5-B368-9F943F3F0CD3}"/>
                  </a:ext>
                </a:extLst>
              </p:cNvPr>
              <p:cNvSpPr txBox="1"/>
              <p:nvPr/>
            </p:nvSpPr>
            <p:spPr>
              <a:xfrm>
                <a:off x="624785" y="4093284"/>
                <a:ext cx="1412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−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altLang="zh-CN" dirty="0">
                              <a:solidFill>
                                <a:schemeClr val="tx1"/>
                              </a:solidFill>
                              <a:latin typeface="楷体" panose="02010609060101010101" pitchFamily="49" charset="-122"/>
                              <a:ea typeface="楷体" panose="02010609060101010101" pitchFamily="49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2FFFDEB7-A55F-45E5-B368-9F943F3F0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85" y="4093284"/>
                <a:ext cx="1412313" cy="369332"/>
              </a:xfrm>
              <a:prstGeom prst="rect">
                <a:avLst/>
              </a:prstGeom>
              <a:blipFill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F0C986A-3801-4C69-9246-8655FA5B97E1}"/>
                  </a:ext>
                </a:extLst>
              </p:cNvPr>
              <p:cNvSpPr txBox="1"/>
              <p:nvPr/>
            </p:nvSpPr>
            <p:spPr>
              <a:xfrm>
                <a:off x="1321463" y="3553733"/>
                <a:ext cx="1412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+mn-cs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−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altLang="zh-CN" dirty="0">
                              <a:solidFill>
                                <a:schemeClr val="tx1"/>
                              </a:solidFill>
                              <a:latin typeface="楷体" panose="02010609060101010101" pitchFamily="49" charset="-122"/>
                              <a:ea typeface="楷体" panose="02010609060101010101" pitchFamily="49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F0C986A-3801-4C69-9246-8655FA5B9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463" y="3553733"/>
                <a:ext cx="1412313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EEB5C79-F691-411E-82B1-F98F1BC6F4E5}"/>
                  </a:ext>
                </a:extLst>
              </p:cNvPr>
              <p:cNvSpPr txBox="1"/>
              <p:nvPr/>
            </p:nvSpPr>
            <p:spPr>
              <a:xfrm>
                <a:off x="6603030" y="3627998"/>
                <a:ext cx="12033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−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altLang="zh-CN" dirty="0">
                              <a:solidFill>
                                <a:schemeClr val="tx1"/>
                              </a:solidFill>
                              <a:latin typeface="楷体" panose="02010609060101010101" pitchFamily="49" charset="-122"/>
                              <a:ea typeface="楷体" panose="02010609060101010101" pitchFamily="49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EEB5C79-F691-411E-82B1-F98F1BC6F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030" y="3627998"/>
                <a:ext cx="1203397" cy="369332"/>
              </a:xfrm>
              <a:prstGeom prst="rect">
                <a:avLst/>
              </a:prstGeom>
              <a:blipFill>
                <a:blip r:embed="rId1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26E3785-C3D0-4D6D-927E-2AD274DD77B5}"/>
                  </a:ext>
                </a:extLst>
              </p:cNvPr>
              <p:cNvSpPr txBox="1"/>
              <p:nvPr/>
            </p:nvSpPr>
            <p:spPr>
              <a:xfrm>
                <a:off x="10041445" y="3350913"/>
                <a:ext cx="7628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𝜉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i="1" dirty="0">
                  <a:solidFill>
                    <a:schemeClr val="accent1"/>
                  </a:solidFill>
                  <a:latin typeface="Cambria Math" panose="020405030504060302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26E3785-C3D0-4D6D-927E-2AD274DD7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1445" y="3350913"/>
                <a:ext cx="762802" cy="369332"/>
              </a:xfrm>
              <a:prstGeom prst="rect">
                <a:avLst/>
              </a:prstGeom>
              <a:blipFill>
                <a:blip r:embed="rId1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687B6A0E-E4C0-44A9-B2A5-8A91BDDFFEDA}"/>
                  </a:ext>
                </a:extLst>
              </p:cNvPr>
              <p:cNvSpPr txBox="1"/>
              <p:nvPr/>
            </p:nvSpPr>
            <p:spPr>
              <a:xfrm>
                <a:off x="9576061" y="2834831"/>
                <a:ext cx="685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687B6A0E-E4C0-44A9-B2A5-8A91BDDFF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6061" y="2834831"/>
                <a:ext cx="685800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5A95E75F-09C3-4544-9DBD-3143A725A897}"/>
              </a:ext>
            </a:extLst>
          </p:cNvPr>
          <p:cNvCxnSpPr/>
          <p:nvPr/>
        </p:nvCxnSpPr>
        <p:spPr>
          <a:xfrm>
            <a:off x="10141177" y="3328057"/>
            <a:ext cx="5385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9EF1B966-5D6D-4594-A0B5-E128F767DE31}"/>
              </a:ext>
            </a:extLst>
          </p:cNvPr>
          <p:cNvCxnSpPr/>
          <p:nvPr/>
        </p:nvCxnSpPr>
        <p:spPr>
          <a:xfrm flipV="1">
            <a:off x="10141177" y="2834898"/>
            <a:ext cx="0" cy="4931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FEA83840-F7AA-4E2B-97B1-55DF3CD247B8}"/>
              </a:ext>
            </a:extLst>
          </p:cNvPr>
          <p:cNvSpPr txBox="1"/>
          <p:nvPr/>
        </p:nvSpPr>
        <p:spPr>
          <a:xfrm>
            <a:off x="1244846" y="4737920"/>
            <a:ext cx="345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solidFill>
                  <a:srgbClr val="632E62"/>
                </a:solidFill>
                <a:latin typeface="Calibri"/>
                <a:cs typeface="Arial"/>
              </a:rPr>
              <a:t>Initial state interaction in </a:t>
            </a:r>
            <a:r>
              <a:rPr lang="en-US" altLang="zh-CN" kern="0" dirty="0" err="1">
                <a:solidFill>
                  <a:srgbClr val="632E62"/>
                </a:solidFill>
                <a:latin typeface="Calibri"/>
                <a:cs typeface="Arial"/>
              </a:rPr>
              <a:t>Drell</a:t>
            </a:r>
            <a:r>
              <a:rPr lang="en-US" altLang="zh-CN" kern="0" dirty="0">
                <a:solidFill>
                  <a:srgbClr val="632E62"/>
                </a:solidFill>
                <a:latin typeface="Calibri"/>
                <a:cs typeface="Arial"/>
              </a:rPr>
              <a:t>-Yan</a:t>
            </a:r>
            <a:endParaRPr lang="zh-CN" altLang="en-US" kern="0" dirty="0">
              <a:solidFill>
                <a:srgbClr val="632E62"/>
              </a:solidFill>
              <a:latin typeface="Calibri"/>
              <a:cs typeface="Arial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F951C8C7-4184-41E4-A2A5-CD347DF22B3B}"/>
              </a:ext>
            </a:extLst>
          </p:cNvPr>
          <p:cNvSpPr txBox="1"/>
          <p:nvPr/>
        </p:nvSpPr>
        <p:spPr>
          <a:xfrm>
            <a:off x="6426511" y="4712808"/>
            <a:ext cx="314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rgbClr val="632E62"/>
                </a:solidFill>
                <a:latin typeface="Calibri"/>
                <a:cs typeface="Arial"/>
              </a:rPr>
              <a:t>Final state interaction in SIDIS</a:t>
            </a:r>
            <a:endParaRPr lang="zh-CN" altLang="en-US" kern="0" dirty="0">
              <a:solidFill>
                <a:srgbClr val="632E62"/>
              </a:solidFill>
              <a:latin typeface="Calibri"/>
              <a:cs typeface="Arial"/>
            </a:endParaRPr>
          </a:p>
        </p:txBody>
      </p: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F2D2DDBB-3A34-435B-8B54-C2C974F23F4F}"/>
              </a:ext>
            </a:extLst>
          </p:cNvPr>
          <p:cNvCxnSpPr>
            <a:cxnSpLocks/>
          </p:cNvCxnSpPr>
          <p:nvPr/>
        </p:nvCxnSpPr>
        <p:spPr>
          <a:xfrm>
            <a:off x="1096295" y="3131459"/>
            <a:ext cx="67689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49627EF8-4A93-47EC-87DD-176BC20586BE}"/>
              </a:ext>
            </a:extLst>
          </p:cNvPr>
          <p:cNvSpPr txBox="1"/>
          <p:nvPr/>
        </p:nvSpPr>
        <p:spPr>
          <a:xfrm>
            <a:off x="300507" y="5147548"/>
            <a:ext cx="987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Initial/final state interaction to past/future in </a:t>
            </a:r>
            <a:r>
              <a:rPr lang="en-US" altLang="zh-CN" sz="2400" kern="0" dirty="0" err="1">
                <a:solidFill>
                  <a:srgbClr val="632E62"/>
                </a:solidFill>
                <a:latin typeface="Calibri"/>
                <a:cs typeface="Arial"/>
              </a:rPr>
              <a:t>Drell</a:t>
            </a: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-Yan/SIDIS process.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A58AC7DC-DB84-476E-867C-7FE5644629A2}"/>
              </a:ext>
            </a:extLst>
          </p:cNvPr>
          <p:cNvSpPr txBox="1"/>
          <p:nvPr/>
        </p:nvSpPr>
        <p:spPr>
          <a:xfrm>
            <a:off x="304800" y="5736283"/>
            <a:ext cx="1191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The light-cone disappears in light cone gauge; the transverse vanishes in Feynman gauge. 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BC9550FB-1E7A-449D-8014-DFEF7E18E669}"/>
              </a:ext>
            </a:extLst>
          </p:cNvPr>
          <p:cNvSpPr txBox="1"/>
          <p:nvPr/>
        </p:nvSpPr>
        <p:spPr>
          <a:xfrm>
            <a:off x="225895" y="1954066"/>
            <a:ext cx="422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Path ordered exponentials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48DE507-6A26-442B-869C-9619C91E2320}"/>
                  </a:ext>
                </a:extLst>
              </p:cNvPr>
              <p:cNvSpPr txBox="1"/>
              <p:nvPr/>
            </p:nvSpPr>
            <p:spPr>
              <a:xfrm>
                <a:off x="1850162" y="1329089"/>
                <a:ext cx="5686999" cy="721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 ker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000" i="1" kern="0">
                              <a:latin typeface="Cambria Math" panose="02040503050406030204" pitchFamily="18" charset="0"/>
                              <a:cs typeface="Arial"/>
                            </a:rPr>
                            <m:t>Φ</m:t>
                          </m:r>
                        </m:e>
                        <m:sub>
                          <m:r>
                            <a:rPr lang="zh-CN" altLang="en-US" sz="2000" i="1" kern="0">
                              <a:latin typeface="Cambria Math" panose="02040503050406030204" pitchFamily="18" charset="0"/>
                              <a:cs typeface="Arial"/>
                            </a:rPr>
                            <m:t>𝑖𝑗</m:t>
                          </m:r>
                        </m:sub>
                      </m:sSub>
                      <m:r>
                        <a:rPr lang="en-US" altLang="zh-CN" sz="2000" i="1" kern="0"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r>
                        <a:rPr lang="en-US" altLang="zh-CN" sz="2000" i="1" kern="0">
                          <a:latin typeface="Cambria Math" panose="02040503050406030204" pitchFamily="18" charset="0"/>
                          <a:cs typeface="Arial"/>
                        </a:rPr>
                        <m:t>𝑘</m:t>
                      </m:r>
                      <m:r>
                        <a:rPr lang="en-US" altLang="zh-CN" sz="2000" i="1" kern="0">
                          <a:latin typeface="Cambria Math" panose="02040503050406030204" pitchFamily="18" charset="0"/>
                          <a:cs typeface="Arial"/>
                        </a:rPr>
                        <m:t>;</m:t>
                      </m:r>
                      <m:r>
                        <a:rPr lang="en-US" altLang="zh-CN" sz="2000" i="1" kern="0">
                          <a:latin typeface="Cambria Math" panose="02040503050406030204" pitchFamily="18" charset="0"/>
                          <a:cs typeface="Arial"/>
                        </a:rPr>
                        <m:t>𝑃</m:t>
                      </m:r>
                      <m:r>
                        <a:rPr lang="en-US" altLang="zh-CN" sz="2000" i="1" kern="0">
                          <a:latin typeface="Cambria Math" panose="02040503050406030204" pitchFamily="18" charset="0"/>
                          <a:cs typeface="Arial"/>
                        </a:rPr>
                        <m:t>,</m:t>
                      </m:r>
                      <m:r>
                        <a:rPr lang="en-US" altLang="zh-CN" sz="2000" i="1" kern="0">
                          <a:latin typeface="Cambria Math" panose="02040503050406030204" pitchFamily="18" charset="0"/>
                          <a:cs typeface="Arial"/>
                        </a:rPr>
                        <m:t>𝑆</m:t>
                      </m:r>
                      <m:r>
                        <a:rPr lang="en-US" altLang="zh-CN" sz="2000" i="1" kern="0">
                          <a:latin typeface="Cambria Math" panose="02040503050406030204" pitchFamily="18" charset="0"/>
                          <a:cs typeface="Arial"/>
                        </a:rPr>
                        <m:t>)=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zh-CN" altLang="en-US" sz="2000" i="1" ker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zh-CN" altLang="en-US" sz="2000" i="1" kern="0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 kern="0">
                                  <a:latin typeface="Cambria Math" panose="02040503050406030204" pitchFamily="18" charset="0"/>
                                  <a:cs typeface="Arial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zh-CN" altLang="en-US" sz="2000" i="1" kern="0">
                                  <a:latin typeface="Cambria Math" panose="02040503050406030204" pitchFamily="18" charset="0"/>
                                  <a:cs typeface="Arial"/>
                                </a:rPr>
                                <m:t>4</m:t>
                              </m:r>
                            </m:sup>
                          </m:sSup>
                          <m:r>
                            <a:rPr lang="zh-CN" altLang="en-US" sz="2000" i="1" kern="0">
                              <a:latin typeface="Cambria Math" panose="02040503050406030204" pitchFamily="18" charset="0"/>
                              <a:cs typeface="Arial"/>
                            </a:rPr>
                            <m:t>𝜉</m:t>
                          </m:r>
                          <m:sSup>
                            <m:sSupPr>
                              <m:ctrlPr>
                                <a:rPr lang="zh-CN" altLang="en-US" sz="2000" i="1" kern="0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 kern="0">
                                  <a:latin typeface="Cambria Math" panose="02040503050406030204" pitchFamily="18" charset="0"/>
                                  <a:cs typeface="Arial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CN" altLang="en-US" sz="2000" i="1" kern="0">
                                  <a:latin typeface="Cambria Math" panose="02040503050406030204" pitchFamily="18" charset="0"/>
                                  <a:cs typeface="Arial"/>
                                </a:rPr>
                                <m:t>𝑖𝑘</m:t>
                              </m:r>
                              <m:r>
                                <a:rPr lang="zh-CN" altLang="en-US" sz="2000" i="1" kern="0">
                                  <a:latin typeface="Cambria Math" panose="02040503050406030204" pitchFamily="18" charset="0"/>
                                  <a:cs typeface="Arial"/>
                                </a:rPr>
                                <m:t>∙</m:t>
                              </m:r>
                              <m:r>
                                <a:rPr lang="zh-CN" altLang="en-US" sz="2000" i="1" kern="0">
                                  <a:latin typeface="Cambria Math" panose="02040503050406030204" pitchFamily="18" charset="0"/>
                                  <a:cs typeface="Arial"/>
                                </a:rPr>
                                <m:t>𝜉</m:t>
                              </m:r>
                            </m:sup>
                          </m:sSup>
                          <m:d>
                            <m:dPr>
                              <m:begChr m:val="⟨"/>
                              <m:endChr m:val=""/>
                              <m:ctrlPr>
                                <a:rPr lang="zh-CN" altLang="en-US" sz="2000" i="1" kern="0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dPr>
                            <m:e>
                              <m:r>
                                <a:rPr lang="zh-CN" altLang="en-US" sz="2000" i="1" kern="0">
                                  <a:latin typeface="Cambria Math" panose="02040503050406030204" pitchFamily="18" charset="0"/>
                                  <a:cs typeface="Arial"/>
                                </a:rPr>
                                <m:t>𝑃</m:t>
                              </m:r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zh-CN" altLang="en-US" sz="2000" i="1" kern="0"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 i="1" kern="0"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zh-CN" altLang="en-US" sz="2000" i="1" kern="0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en-US" sz="2000" i="1" kern="0"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000" i="1" kern="0"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𝜓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2000" i="1" kern="0">
                                  <a:latin typeface="Cambria Math" panose="02040503050406030204" pitchFamily="18" charset="0"/>
                                  <a:cs typeface="Arial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sz="2000" i="1" kern="0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dPr>
                            <m:e>
                              <m:r>
                                <a:rPr lang="zh-CN" altLang="en-US" sz="2000" i="1" kern="0">
                                  <a:latin typeface="Cambria Math" panose="02040503050406030204" pitchFamily="18" charset="0"/>
                                  <a:cs typeface="Arial"/>
                                </a:rPr>
                                <m:t>0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sz="2000" i="1" kern="0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kern="0">
                                  <a:latin typeface="Cambria Math" panose="02040503050406030204" pitchFamily="18" charset="0"/>
                                  <a:cs typeface="Arial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sz="2000" i="1" kern="0">
                                  <a:latin typeface="Cambria Math" panose="02040503050406030204" pitchFamily="18" charset="0"/>
                                  <a:cs typeface="Arial"/>
                                </a:rPr>
                                <m:t>[0,</m:t>
                              </m:r>
                              <m:r>
                                <a:rPr lang="zh-CN" altLang="en-US" sz="2000" i="1" kern="0">
                                  <a:latin typeface="Cambria Math" panose="02040503050406030204" pitchFamily="18" charset="0"/>
                                  <a:cs typeface="Arial"/>
                                </a:rPr>
                                <m:t>𝜉</m:t>
                              </m:r>
                              <m:r>
                                <a:rPr lang="en-US" altLang="zh-CN" sz="2000" i="1" kern="0">
                                  <a:latin typeface="Cambria Math" panose="02040503050406030204" pitchFamily="18" charset="0"/>
                                  <a:cs typeface="Arial"/>
                                </a:rPr>
                                <m:t>]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2000" i="1" kern="0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kern="0">
                                  <a:latin typeface="Cambria Math" panose="02040503050406030204" pitchFamily="18" charset="0"/>
                                  <a:cs typeface="Arial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zh-CN" altLang="en-US" sz="2000" i="1" kern="0">
                                  <a:latin typeface="Cambria Math" panose="02040503050406030204" pitchFamily="18" charset="0"/>
                                  <a:cs typeface="Arial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sz="2000" i="1" kern="0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dPr>
                            <m:e>
                              <m:r>
                                <a:rPr lang="zh-CN" altLang="en-US" sz="2000" i="1" kern="0">
                                  <a:latin typeface="Cambria Math" panose="02040503050406030204" pitchFamily="18" charset="0"/>
                                  <a:cs typeface="Arial"/>
                                </a:rPr>
                                <m:t>𝜉</m:t>
                              </m:r>
                            </m:e>
                          </m:d>
                          <m:d>
                            <m:dPr>
                              <m:begChr m:val="|"/>
                              <m:endChr m:val=""/>
                              <m:ctrlPr>
                                <a:rPr lang="zh-CN" altLang="en-US" sz="2000" i="1" kern="0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zh-CN" altLang="en-US" sz="2000" i="1" kern="0"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 i="1" kern="0"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𝑃𝑆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sz="2000" i="1" kern="0" dirty="0">
                  <a:latin typeface="Cambria Math" panose="02040503050406030204" pitchFamily="18" charset="0"/>
                  <a:cs typeface="Arial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48DE507-6A26-442B-869C-9619C91E2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162" y="1329089"/>
                <a:ext cx="5686999" cy="72173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D9088C77-3B07-49D6-BA39-A7E11F03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 using a contact interaction, </a:t>
            </a:r>
            <a:r>
              <a:rPr lang="en-US" sz="1100" dirty="0"/>
              <a:t>Total Pages (24)</a:t>
            </a:r>
          </a:p>
        </p:txBody>
      </p:sp>
    </p:spTree>
    <p:extLst>
      <p:ext uri="{BB962C8B-B14F-4D97-AF65-F5344CB8AC3E}">
        <p14:creationId xmlns:p14="http://schemas.microsoft.com/office/powerpoint/2010/main" val="61575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55" grpId="0"/>
      <p:bldP spid="56" grpId="0"/>
      <p:bldP spid="48" grpId="0"/>
      <p:bldP spid="51" grpId="0"/>
      <p:bldP spid="5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6227C2A-2D96-4020-BFD6-52DA75BC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5C521CB-3E72-4E17-9F78-33AA8CA8C612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304800" y="203992"/>
            <a:ext cx="5165797" cy="4485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zh-CN" sz="3200" dirty="0">
                <a:sym typeface="+mn-ea"/>
              </a:rPr>
              <a:t>Leading twist TMDs</a:t>
            </a:r>
            <a:endParaRPr lang="en-US" altLang="zh-CN" sz="3200" b="0" kern="0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3EB07A0-FA91-4051-8A8C-C0F41E81A0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5" r="2810" b="4115"/>
          <a:stretch/>
        </p:blipFill>
        <p:spPr>
          <a:xfrm>
            <a:off x="6460230" y="373233"/>
            <a:ext cx="5579678" cy="3863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946A2CF-23E7-435A-971B-8B0F68B8EAD5}"/>
              </a:ext>
            </a:extLst>
          </p:cNvPr>
          <p:cNvSpPr txBox="1"/>
          <p:nvPr/>
        </p:nvSpPr>
        <p:spPr>
          <a:xfrm>
            <a:off x="86759" y="903247"/>
            <a:ext cx="6246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Decompose the correlation function on a basis of Dirac structure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082FE80-7F3E-4C6D-B1A7-FB861311A7A6}"/>
              </a:ext>
            </a:extLst>
          </p:cNvPr>
          <p:cNvSpPr/>
          <p:nvPr/>
        </p:nvSpPr>
        <p:spPr bwMode="auto">
          <a:xfrm>
            <a:off x="304800" y="3020675"/>
            <a:ext cx="52567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GB" altLang="zh-CN" sz="2200" kern="0" dirty="0">
                <a:solidFill>
                  <a:srgbClr val="632E62"/>
                </a:solidFill>
                <a:latin typeface="Calibri"/>
                <a:cs typeface="Arial"/>
              </a:rPr>
              <a:t>Considering quark transverse momentum 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BF2D0905-D896-4917-B045-B05D90D47E2F}"/>
                  </a:ext>
                </a:extLst>
              </p:cNvPr>
              <p:cNvSpPr/>
              <p:nvPr/>
            </p:nvSpPr>
            <p:spPr bwMode="auto">
              <a:xfrm>
                <a:off x="304800" y="4323623"/>
                <a:ext cx="792268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zh-CN" sz="2000" i="1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altLang="zh-CN" sz="2000" i="1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 kern="0">
                                  <a:solidFill>
                                    <a:srgbClr val="632E62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altLang="zh-CN" sz="2000" kern="0">
                                  <a:solidFill>
                                    <a:srgbClr val="632E62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kern="0">
                                  <a:solidFill>
                                    <a:srgbClr val="632E62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zh-CN" sz="2000" kern="0">
                          <a:solidFill>
                            <a:srgbClr val="632E62"/>
                          </a:solidFill>
                          <a:latin typeface="Cambria Math" panose="02040503050406030204" pitchFamily="18" charset="0"/>
                          <a:cs typeface="Arial"/>
                        </a:rPr>
                        <m:t>,</m:t>
                      </m:r>
                      <m:sSub>
                        <m:sSubPr>
                          <m:ctrlPr>
                            <a:rPr lang="en-GB" altLang="zh-CN" sz="2000" i="1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GB" altLang="zh-CN" sz="2000" i="1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 kern="0">
                                  <a:solidFill>
                                    <a:srgbClr val="632E62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altLang="zh-CN" sz="2000" kern="0">
                                  <a:solidFill>
                                    <a:srgbClr val="632E62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kern="0">
                                  <a:solidFill>
                                    <a:srgbClr val="632E62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zh-CN" sz="2000" kern="0">
                          <a:solidFill>
                            <a:srgbClr val="632E62"/>
                          </a:solidFill>
                          <a:latin typeface="Cambria Math" panose="02040503050406030204" pitchFamily="18" charset="0"/>
                          <a:cs typeface="Arial"/>
                        </a:rPr>
                        <m:t>,</m:t>
                      </m:r>
                      <m:sSub>
                        <m:sSubPr>
                          <m:ctrlPr>
                            <a:rPr lang="en-GB" altLang="zh-CN" sz="2000" i="1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GB" altLang="zh-CN" sz="2000" i="1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 kern="0">
                                  <a:solidFill>
                                    <a:srgbClr val="632E62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altLang="zh-CN" sz="2000" kern="0">
                                  <a:solidFill>
                                    <a:srgbClr val="632E62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kern="0">
                                  <a:solidFill>
                                    <a:srgbClr val="632E62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zh-CN" sz="2000" kern="0">
                          <a:solidFill>
                            <a:srgbClr val="632E62"/>
                          </a:solidFill>
                          <a:latin typeface="Cambria Math" panose="02040503050406030204" pitchFamily="18" charset="0"/>
                          <a:cs typeface="Arial"/>
                        </a:rPr>
                        <m:t>,</m:t>
                      </m:r>
                      <m:sSub>
                        <m:sSubPr>
                          <m:ctrlPr>
                            <a:rPr lang="en-GB" altLang="zh-CN" sz="2000" i="1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h</m:t>
                          </m:r>
                        </m:e>
                        <m:sub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altLang="zh-CN" sz="2000" i="1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 kern="0">
                                  <a:solidFill>
                                    <a:srgbClr val="632E62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altLang="zh-CN" sz="2000" kern="0">
                                  <a:solidFill>
                                    <a:srgbClr val="632E62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kern="0">
                                  <a:solidFill>
                                    <a:srgbClr val="632E62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zh-CN" sz="2000" kern="0">
                          <a:solidFill>
                            <a:srgbClr val="632E62"/>
                          </a:solidFill>
                          <a:latin typeface="Cambria Math" panose="02040503050406030204" pitchFamily="18" charset="0"/>
                          <a:cs typeface="Arial"/>
                        </a:rPr>
                        <m:t>,</m:t>
                      </m:r>
                      <m:sSub>
                        <m:sSubPr>
                          <m:ctrlPr>
                            <a:rPr lang="en-GB" altLang="zh-CN" sz="2000" i="1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h</m:t>
                          </m:r>
                        </m:e>
                        <m:sub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GB" altLang="zh-CN" sz="2000" i="1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 kern="0">
                                  <a:solidFill>
                                    <a:srgbClr val="632E62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altLang="zh-CN" sz="2000" kern="0">
                                  <a:solidFill>
                                    <a:srgbClr val="632E62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kern="0">
                                  <a:solidFill>
                                    <a:srgbClr val="632E62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zh-CN" sz="2000" kern="0">
                          <a:solidFill>
                            <a:srgbClr val="632E62"/>
                          </a:solidFill>
                          <a:latin typeface="Cambria Math" panose="02040503050406030204" pitchFamily="18" charset="0"/>
                          <a:cs typeface="Arial"/>
                        </a:rPr>
                        <m:t>,</m:t>
                      </m:r>
                      <m:sSub>
                        <m:sSubPr>
                          <m:ctrlPr>
                            <a:rPr lang="en-GB" altLang="zh-CN" sz="2000" i="1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h</m:t>
                          </m:r>
                        </m:e>
                        <m:sub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GB" altLang="zh-CN" sz="2000" i="1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 kern="0">
                                  <a:solidFill>
                                    <a:srgbClr val="632E62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altLang="zh-CN" sz="2000" kern="0">
                                  <a:solidFill>
                                    <a:srgbClr val="632E62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kern="0">
                                  <a:solidFill>
                                    <a:srgbClr val="632E62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kern="0" dirty="0">
                  <a:solidFill>
                    <a:srgbClr val="632E62"/>
                  </a:solidFill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BF2D0905-D896-4917-B045-B05D90D47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4323623"/>
                <a:ext cx="7922684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:a16="http://schemas.microsoft.com/office/drawing/2014/main" id="{894795DA-3FA0-48D7-A1BF-9DE5CC6118A8}"/>
              </a:ext>
            </a:extLst>
          </p:cNvPr>
          <p:cNvSpPr/>
          <p:nvPr/>
        </p:nvSpPr>
        <p:spPr bwMode="auto">
          <a:xfrm>
            <a:off x="523301" y="4838379"/>
            <a:ext cx="59369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kern="0" dirty="0">
                <a:solidFill>
                  <a:srgbClr val="632E62"/>
                </a:solidFill>
                <a:latin typeface="Calibri"/>
                <a:cs typeface="Arial"/>
              </a:rPr>
              <a:t>W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ithout</a:t>
            </a:r>
            <a:r>
              <a:rPr kumimoji="0" lang="en-GB" sz="2200" b="0" i="0" u="none" strike="noStrike" kern="0" cap="none" spc="0" normalizeH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time reversal invariance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24CEB5B0-BE9E-40E9-9386-695887934464}"/>
                  </a:ext>
                </a:extLst>
              </p:cNvPr>
              <p:cNvSpPr/>
              <p:nvPr/>
            </p:nvSpPr>
            <p:spPr bwMode="auto">
              <a:xfrm>
                <a:off x="799765" y="5348954"/>
                <a:ext cx="2370210" cy="410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SupPr>
                        <m:e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sub>
                        <m:sup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⊥</m:t>
                          </m:r>
                        </m:sup>
                      </m:sSubSup>
                      <m:d>
                        <m:dPr>
                          <m:ctrlPr>
                            <a:rPr lang="en-GB" altLang="zh-CN" sz="2000" i="1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 kern="0">
                                  <a:solidFill>
                                    <a:srgbClr val="632E62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altLang="zh-CN" sz="2000" kern="0">
                                  <a:solidFill>
                                    <a:srgbClr val="632E62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kern="0">
                                  <a:solidFill>
                                    <a:srgbClr val="632E62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zh-CN" sz="2000" kern="0">
                          <a:solidFill>
                            <a:srgbClr val="632E62"/>
                          </a:solidFill>
                          <a:latin typeface="Cambria Math" panose="02040503050406030204" pitchFamily="18" charset="0"/>
                          <a:cs typeface="Arial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2000" i="1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SupPr>
                        <m:e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h</m:t>
                          </m:r>
                        </m:e>
                        <m:sub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⊥</m:t>
                          </m:r>
                        </m:sup>
                      </m:sSubSup>
                      <m:d>
                        <m:dPr>
                          <m:ctrlPr>
                            <a:rPr lang="en-GB" altLang="zh-CN" sz="2000" i="1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 kern="0">
                                  <a:solidFill>
                                    <a:srgbClr val="632E62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altLang="zh-CN" sz="2000" kern="0">
                                  <a:solidFill>
                                    <a:srgbClr val="632E62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kern="0">
                                  <a:solidFill>
                                    <a:srgbClr val="632E62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kern="0" dirty="0">
                  <a:solidFill>
                    <a:srgbClr val="632E62"/>
                  </a:solidFill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24CEB5B0-BE9E-40E9-9386-695887934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9765" y="5348954"/>
                <a:ext cx="2370210" cy="410305"/>
              </a:xfrm>
              <a:prstGeom prst="rect">
                <a:avLst/>
              </a:prstGeom>
              <a:blipFill>
                <a:blip r:embed="rId5"/>
                <a:stretch>
                  <a:fillRect l="-257" b="-13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>
            <a:extLst>
              <a:ext uri="{FF2B5EF4-FFF2-40B4-BE49-F238E27FC236}">
                <a16:creationId xmlns:a16="http://schemas.microsoft.com/office/drawing/2014/main" id="{2DB5704A-85C8-4522-97EA-2746D8BF9CEE}"/>
              </a:ext>
            </a:extLst>
          </p:cNvPr>
          <p:cNvSpPr/>
          <p:nvPr/>
        </p:nvSpPr>
        <p:spPr bwMode="auto">
          <a:xfrm>
            <a:off x="304800" y="1758039"/>
            <a:ext cx="6928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Hermiticity, parity invariance,</a:t>
            </a:r>
            <a:r>
              <a:rPr kumimoji="0" lang="en-GB" sz="2200" b="0" i="0" u="none" strike="noStrike" kern="0" cap="none" spc="0" normalizeH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and time reversal invariance 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D1F9948-DC84-45F1-BD46-93E121512F68}"/>
                  </a:ext>
                </a:extLst>
              </p:cNvPr>
              <p:cNvSpPr/>
              <p:nvPr/>
            </p:nvSpPr>
            <p:spPr bwMode="auto">
              <a:xfrm>
                <a:off x="304800" y="2574022"/>
                <a:ext cx="285872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zh-CN" sz="2000" i="1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altLang="zh-CN" sz="2000" i="1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</m:d>
                      <m:r>
                        <a:rPr lang="en-US" altLang="zh-CN" sz="2000" kern="0">
                          <a:solidFill>
                            <a:srgbClr val="632E62"/>
                          </a:solidFill>
                          <a:latin typeface="Cambria Math" panose="02040503050406030204" pitchFamily="18" charset="0"/>
                          <a:cs typeface="Arial"/>
                        </a:rPr>
                        <m:t>,</m:t>
                      </m:r>
                      <m:sSub>
                        <m:sSubPr>
                          <m:ctrlPr>
                            <a:rPr lang="en-GB" altLang="zh-CN" sz="2000" i="1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altLang="zh-CN" sz="2000" i="1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</m:d>
                      <m:r>
                        <a:rPr lang="en-US" altLang="zh-CN" sz="2000" kern="0">
                          <a:solidFill>
                            <a:srgbClr val="632E62"/>
                          </a:solidFill>
                          <a:latin typeface="Cambria Math" panose="02040503050406030204" pitchFamily="18" charset="0"/>
                          <a:cs typeface="Arial"/>
                        </a:rPr>
                        <m:t>,</m:t>
                      </m:r>
                      <m:sSub>
                        <m:sSubPr>
                          <m:ctrlPr>
                            <a:rPr lang="en-GB" altLang="zh-CN" sz="2000" i="1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h</m:t>
                          </m:r>
                        </m:e>
                        <m:sub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altLang="zh-CN" sz="2000" i="1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US" altLang="zh-CN" sz="2000" ker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sz="2000" kern="0" dirty="0">
                  <a:solidFill>
                    <a:srgbClr val="632E62"/>
                  </a:solidFill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D1F9948-DC84-45F1-BD46-93E121512F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2574022"/>
                <a:ext cx="2858725" cy="400110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>
            <a:extLst>
              <a:ext uri="{FF2B5EF4-FFF2-40B4-BE49-F238E27FC236}">
                <a16:creationId xmlns:a16="http://schemas.microsoft.com/office/drawing/2014/main" id="{23B57C83-A61A-4DBC-897F-AABC589C9504}"/>
              </a:ext>
            </a:extLst>
          </p:cNvPr>
          <p:cNvSpPr/>
          <p:nvPr/>
        </p:nvSpPr>
        <p:spPr bwMode="auto">
          <a:xfrm>
            <a:off x="467073" y="3474910"/>
            <a:ext cx="6928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Hermiticity, parity invariance,</a:t>
            </a:r>
            <a:r>
              <a:rPr kumimoji="0" lang="en-GB" sz="2200" b="0" i="0" u="none" strike="noStrike" kern="0" cap="none" spc="0" normalizeH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and time reversal invariance 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7096E38-DA49-4726-B899-9DE31E59C9ED}"/>
              </a:ext>
            </a:extLst>
          </p:cNvPr>
          <p:cNvSpPr/>
          <p:nvPr/>
        </p:nvSpPr>
        <p:spPr bwMode="auto">
          <a:xfrm>
            <a:off x="3503299" y="5383912"/>
            <a:ext cx="24625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200" kern="0" dirty="0">
                <a:solidFill>
                  <a:srgbClr val="0000FF"/>
                </a:solidFill>
              </a:rPr>
              <a:t>(Naive) T-odd </a:t>
            </a:r>
            <a:r>
              <a:rPr lang="en-US" altLang="zh-CN" sz="2200" kern="0" dirty="0">
                <a:solidFill>
                  <a:srgbClr val="0000FF"/>
                </a:solidFill>
                <a:latin typeface="Calibri"/>
                <a:cs typeface="Arial"/>
              </a:rPr>
              <a:t>TMDs</a:t>
            </a:r>
            <a:endParaRPr sz="2200" kern="0" dirty="0">
              <a:solidFill>
                <a:srgbClr val="0000FF"/>
              </a:solidFill>
              <a:latin typeface="Calibri"/>
              <a:cs typeface="Arial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68585C-A660-4374-BD2D-0978DE00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 using a contact interaction, </a:t>
            </a:r>
            <a:r>
              <a:rPr lang="en-US" sz="1100" dirty="0"/>
              <a:t>Total Pages (24)</a:t>
            </a:r>
          </a:p>
        </p:txBody>
      </p:sp>
      <p:sp>
        <p:nvSpPr>
          <p:cNvPr id="15" name="圆角矩形 10">
            <a:extLst>
              <a:ext uri="{FF2B5EF4-FFF2-40B4-BE49-F238E27FC236}">
                <a16:creationId xmlns:a16="http://schemas.microsoft.com/office/drawing/2014/main" id="{DACA02AA-F44B-401E-B55A-A7B629CAB44E}"/>
              </a:ext>
            </a:extLst>
          </p:cNvPr>
          <p:cNvSpPr/>
          <p:nvPr/>
        </p:nvSpPr>
        <p:spPr>
          <a:xfrm>
            <a:off x="7255708" y="3101409"/>
            <a:ext cx="1431091" cy="93050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5" name="圆角矩形 10">
            <a:extLst>
              <a:ext uri="{FF2B5EF4-FFF2-40B4-BE49-F238E27FC236}">
                <a16:creationId xmlns:a16="http://schemas.microsoft.com/office/drawing/2014/main" id="{17203F45-20CC-474D-8FBE-0FD4769B53EA}"/>
              </a:ext>
            </a:extLst>
          </p:cNvPr>
          <p:cNvSpPr/>
          <p:nvPr/>
        </p:nvSpPr>
        <p:spPr>
          <a:xfrm>
            <a:off x="10379871" y="1723114"/>
            <a:ext cx="1525309" cy="64406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7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15" grpId="0" animBg="1"/>
      <p:bldP spid="15" grpId="1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6227C2A-2D96-4020-BFD6-52DA75BC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65377B4-BA6D-4B4C-8497-C1B392A628F6}"/>
                  </a:ext>
                </a:extLst>
              </p:cNvPr>
              <p:cNvSpPr txBox="1"/>
              <p:nvPr/>
            </p:nvSpPr>
            <p:spPr>
              <a:xfrm>
                <a:off x="633506" y="3743775"/>
                <a:ext cx="4242236" cy="766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zh-CN" sz="20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sz="200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Φ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dPr>
                            <m:e>
                              <m:r>
                                <a:rPr lang="en-US" altLang="zh-CN" sz="2000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lang="en-US" altLang="zh-CN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000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CN" sz="2000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𝑖</m:t>
                                  </m:r>
                                  <m:r>
                                    <a:rPr lang="en-US" altLang="zh-CN" sz="2000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000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zh-CN" sz="2000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zh-CN" sz="20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US" altLang="zh-CN" sz="200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  <m:r>
                            <a:rPr lang="en-US" altLang="zh-CN" sz="200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altLang="zh-CN" sz="2000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sz="20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zh-CN" sz="2000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=−</m:t>
                      </m:r>
                      <m:f>
                        <m:fPr>
                          <m:ctrlPr>
                            <a:rPr lang="en-US" altLang="zh-CN" sz="20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0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SupPr>
                            <m:e>
                              <m:r>
                                <a:rPr lang="zh-CN" altLang="en-US" sz="2000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CN" sz="2000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altLang="zh-CN" sz="2000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𝑖𝑗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sz="20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altLang="zh-CN" sz="2000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sz="200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⊥</m:t>
                              </m:r>
                              <m:r>
                                <a:rPr lang="en-US" altLang="zh-CN" sz="2000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𝑀</m:t>
                          </m:r>
                        </m:den>
                      </m:f>
                      <m:sSubSup>
                        <m:sSubSupPr>
                          <m:ctrlPr>
                            <a:rPr lang="en-US" altLang="zh-CN" sz="20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SupPr>
                        <m:e>
                          <m:r>
                            <a:rPr lang="en-US" altLang="zh-CN" sz="200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h</m:t>
                          </m:r>
                        </m:e>
                        <m:sub>
                          <m:r>
                            <a:rPr lang="en-US" altLang="zh-CN" sz="200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⊥</m:t>
                          </m:r>
                        </m:sup>
                      </m:sSubSup>
                      <m:d>
                        <m:dPr>
                          <m:ctrlPr>
                            <a:rPr lang="en-US" altLang="zh-CN" sz="20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US" altLang="zh-CN" sz="200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  <m:r>
                            <a:rPr lang="en-US" altLang="zh-CN" sz="200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altLang="zh-CN" sz="2000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sz="20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kern="0" dirty="0">
                  <a:solidFill>
                    <a:srgbClr val="632E62"/>
                  </a:solidFill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65377B4-BA6D-4B4C-8497-C1B392A62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06" y="3743775"/>
                <a:ext cx="4242236" cy="7660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95E644F-0177-47AA-A97C-77CEDF5367EC}"/>
                  </a:ext>
                </a:extLst>
              </p:cNvPr>
              <p:cNvSpPr txBox="1"/>
              <p:nvPr/>
            </p:nvSpPr>
            <p:spPr>
              <a:xfrm>
                <a:off x="648621" y="3122693"/>
                <a:ext cx="2885350" cy="440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zh-CN" sz="20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sz="200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Φ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𝑖</m:t>
                                  </m:r>
                                  <m:r>
                                    <a:rPr lang="zh-CN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zh-CN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zh-CN" sz="20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US" altLang="zh-CN" sz="200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  <m:r>
                            <a:rPr lang="en-US" altLang="zh-CN" sz="200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altLang="zh-CN" sz="2000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sz="20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zh-CN" sz="2000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altLang="zh-CN" sz="200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  <m:r>
                        <a:rPr lang="en-US" altLang="zh-CN" sz="2000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r>
                        <a:rPr lang="en-US" altLang="zh-CN" sz="2000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𝑥</m:t>
                      </m:r>
                      <m:r>
                        <a:rPr lang="en-US" altLang="zh-CN" sz="2000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altLang="zh-CN" sz="200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𝒌</m:t>
                          </m:r>
                        </m:e>
                        <m:sub>
                          <m:r>
                            <a:rPr lang="en-US" altLang="zh-CN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altLang="zh-CN" sz="2000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lang="zh-CN" altLang="en-US" sz="2000" kern="0" dirty="0">
                  <a:solidFill>
                    <a:srgbClr val="632E62"/>
                  </a:solidFill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95E644F-0177-47AA-A97C-77CEDF536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21" y="3122693"/>
                <a:ext cx="2885350" cy="440185"/>
              </a:xfrm>
              <a:prstGeom prst="rect">
                <a:avLst/>
              </a:prstGeom>
              <a:blipFill>
                <a:blip r:embed="rId5"/>
                <a:stretch>
                  <a:fillRect r="-633" b="-152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CDE80F82-581E-4F38-9FF6-46E3C21EAD45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304800" y="203992"/>
            <a:ext cx="5165797" cy="4485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zh-CN" sz="3200" dirty="0">
                <a:sym typeface="+mn-ea"/>
              </a:rPr>
              <a:t>Pion leading twist TMDs</a:t>
            </a:r>
            <a:endParaRPr lang="en-US" altLang="zh-CN" sz="3200" b="0" kern="0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21430D3-7841-414B-B12D-BFBC4CFAC0A6}"/>
              </a:ext>
            </a:extLst>
          </p:cNvPr>
          <p:cNvSpPr txBox="1"/>
          <p:nvPr/>
        </p:nvSpPr>
        <p:spPr>
          <a:xfrm>
            <a:off x="162650" y="2525955"/>
            <a:ext cx="5323750" cy="46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The leading twist pion TMDs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6B9AA41-3A33-4DAE-B8C0-EE0E0AB26C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79" t="-1" r="2453" b="3199"/>
          <a:stretch/>
        </p:blipFill>
        <p:spPr>
          <a:xfrm>
            <a:off x="6753240" y="1205959"/>
            <a:ext cx="5165795" cy="2856229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51EDADE8-F780-45B9-A4E5-DC52D8388035}"/>
              </a:ext>
            </a:extLst>
          </p:cNvPr>
          <p:cNvSpPr/>
          <p:nvPr/>
        </p:nvSpPr>
        <p:spPr bwMode="auto">
          <a:xfrm>
            <a:off x="162650" y="830171"/>
            <a:ext cx="6847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The most direct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expression of EHM in the </a:t>
            </a:r>
            <a:r>
              <a:rPr lang="en-GB" sz="2400" kern="0" dirty="0">
                <a:solidFill>
                  <a:srgbClr val="632E62"/>
                </a:solidFill>
                <a:latin typeface="Calibri"/>
                <a:cs typeface="Arial"/>
              </a:rPr>
              <a:t>SM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81D6748-5BC7-404B-919D-C189CEFB2C08}"/>
              </a:ext>
            </a:extLst>
          </p:cNvPr>
          <p:cNvSpPr/>
          <p:nvPr/>
        </p:nvSpPr>
        <p:spPr bwMode="auto">
          <a:xfrm>
            <a:off x="309923" y="1443667"/>
            <a:ext cx="73826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Massless in the chiral limit </a:t>
            </a:r>
            <a:r>
              <a:rPr lang="en-GB" sz="2200" kern="0" dirty="0">
                <a:solidFill>
                  <a:srgbClr val="632E62"/>
                </a:solidFill>
              </a:rPr>
              <a:t>(</a:t>
            </a:r>
            <a:r>
              <a:rPr lang="en-US" altLang="zh-CN" sz="2200" kern="0" dirty="0" err="1">
                <a:solidFill>
                  <a:srgbClr val="632E62"/>
                </a:solidFill>
              </a:rPr>
              <a:t>Nambu</a:t>
            </a:r>
            <a:r>
              <a:rPr lang="en-US" altLang="zh-CN" sz="2200" kern="0" dirty="0">
                <a:solidFill>
                  <a:srgbClr val="632E62"/>
                </a:solidFill>
              </a:rPr>
              <a:t>-</a:t>
            </a:r>
            <a:r>
              <a:rPr lang="en-GB" sz="2200" kern="0" dirty="0">
                <a:solidFill>
                  <a:srgbClr val="632E62"/>
                </a:solidFill>
              </a:rPr>
              <a:t>Goldstone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boson)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041D2BB-2458-4D1D-84D5-4BB423C85FF0}"/>
              </a:ext>
            </a:extLst>
          </p:cNvPr>
          <p:cNvSpPr/>
          <p:nvPr/>
        </p:nvSpPr>
        <p:spPr bwMode="auto">
          <a:xfrm>
            <a:off x="304800" y="1976616"/>
            <a:ext cx="31111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Simplest bound state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61AA563-C811-405C-A9F6-0E9656235189}"/>
                  </a:ext>
                </a:extLst>
              </p:cNvPr>
              <p:cNvSpPr txBox="1"/>
              <p:nvPr/>
            </p:nvSpPr>
            <p:spPr>
              <a:xfrm>
                <a:off x="7580741" y="4270783"/>
                <a:ext cx="4242235" cy="8225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0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SupPr>
                            <m:e>
                              <m:r>
                                <a:rPr lang="zh-CN" altLang="en-US" sz="2000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CN" sz="2000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altLang="zh-CN" sz="2000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𝑖𝑗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sz="20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altLang="zh-CN" sz="2000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sz="2000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𝑇𝑗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altLang="zh-CN" sz="2000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sz="2000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altLang="zh-CN" sz="20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SupPr>
                        <m:e>
                          <m:r>
                            <a:rPr lang="en-US" altLang="zh-CN" sz="200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h</m:t>
                          </m:r>
                        </m:e>
                        <m:sub>
                          <m:r>
                            <a:rPr lang="en-US" altLang="zh-CN" sz="200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⊥</m:t>
                          </m:r>
                        </m:sup>
                      </m:sSubSup>
                      <m:d>
                        <m:dPr>
                          <m:ctrlPr>
                            <a:rPr lang="en-US" altLang="zh-CN" sz="20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US" altLang="zh-CN" sz="200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  <m:r>
                            <a:rPr lang="en-US" altLang="zh-CN" sz="200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altLang="zh-CN" sz="2000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sz="2000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zh-CN" altLang="en-US" sz="2000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→</m:t>
                      </m:r>
                      <m:f>
                        <m:fPr>
                          <m:ctrlPr>
                            <a:rPr lang="en-US" altLang="zh-CN" sz="20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0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SupPr>
                            <m:e>
                              <m:r>
                                <a:rPr lang="zh-CN" altLang="en-US" sz="2000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CN" sz="2000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altLang="zh-CN" sz="2000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𝑖𝑗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sz="20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altLang="zh-CN" sz="2000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sz="2000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𝑇𝑗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𝑀</m:t>
                          </m:r>
                        </m:den>
                      </m:f>
                      <m:sSubSup>
                        <m:sSubSupPr>
                          <m:ctrlPr>
                            <a:rPr lang="en-US" altLang="zh-CN" sz="20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SupPr>
                        <m:e>
                          <m:r>
                            <a:rPr lang="en-US" altLang="zh-CN" sz="200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h</m:t>
                          </m:r>
                        </m:e>
                        <m:sub>
                          <m:r>
                            <a:rPr lang="en-US" altLang="zh-CN" sz="200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⊥</m:t>
                          </m:r>
                        </m:sup>
                      </m:sSubSup>
                      <m:d>
                        <m:dPr>
                          <m:ctrlPr>
                            <a:rPr lang="en-US" altLang="zh-CN" sz="20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US" altLang="zh-CN" sz="200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  <m:r>
                            <a:rPr lang="en-US" altLang="zh-CN" sz="200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altLang="zh-CN" sz="2000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sz="2000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kern="0" dirty="0">
                  <a:solidFill>
                    <a:srgbClr val="632E62"/>
                  </a:solidFill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61AA563-C811-405C-A9F6-0E9656235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741" y="4270783"/>
                <a:ext cx="4242235" cy="8225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圆角矩形 10">
            <a:extLst>
              <a:ext uri="{FF2B5EF4-FFF2-40B4-BE49-F238E27FC236}">
                <a16:creationId xmlns:a16="http://schemas.microsoft.com/office/drawing/2014/main" id="{196A6F0C-9254-40AC-95F4-F369F744BD8D}"/>
              </a:ext>
            </a:extLst>
          </p:cNvPr>
          <p:cNvSpPr/>
          <p:nvPr/>
        </p:nvSpPr>
        <p:spPr>
          <a:xfrm>
            <a:off x="7692526" y="4270783"/>
            <a:ext cx="4072627" cy="87436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1C92D36-095C-4CBD-AC26-F16DFCC765E4}"/>
                  </a:ext>
                </a:extLst>
              </p:cNvPr>
              <p:cNvSpPr txBox="1"/>
              <p:nvPr/>
            </p:nvSpPr>
            <p:spPr>
              <a:xfrm>
                <a:off x="7349520" y="5341543"/>
                <a:ext cx="4537156" cy="46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p>
                    </m:sSubSup>
                  </m:oMath>
                </a14:m>
                <a:r>
                  <a:rPr lang="en-US" altLang="zh-CN" sz="2400" kern="0" dirty="0">
                    <a:solidFill>
                      <a:srgbClr val="FF0000"/>
                    </a:solidFill>
                    <a:latin typeface="Calibri"/>
                    <a:cs typeface="Arial"/>
                  </a:rPr>
                  <a:t> can not vanish in chiral limit</a:t>
                </a:r>
                <a:r>
                  <a:rPr lang="en-US" altLang="zh-CN" sz="2400" kern="0" dirty="0">
                    <a:solidFill>
                      <a:srgbClr val="632E62"/>
                    </a:solidFill>
                    <a:latin typeface="Calibri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1C92D36-095C-4CBD-AC26-F16DFCC76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520" y="5341543"/>
                <a:ext cx="4537156" cy="465192"/>
              </a:xfrm>
              <a:prstGeom prst="rect">
                <a:avLst/>
              </a:prstGeom>
              <a:blipFill>
                <a:blip r:embed="rId9"/>
                <a:stretch>
                  <a:fillRect l="-1882" t="-9091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95D24293-B338-480D-8967-EC97AF21DDB9}"/>
                  </a:ext>
                </a:extLst>
              </p:cNvPr>
              <p:cNvSpPr txBox="1"/>
              <p:nvPr/>
            </p:nvSpPr>
            <p:spPr>
              <a:xfrm>
                <a:off x="162650" y="4742918"/>
                <a:ext cx="7228750" cy="46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i="1" kern="0" smtClea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altLang="zh-CN" sz="2400" i="1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𝑓</m:t>
                        </m:r>
                      </m:e>
                      <m:sub>
                        <m:r>
                          <a:rPr lang="en-US" altLang="zh-CN" sz="2400" i="1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kern="0" dirty="0">
                    <a:solidFill>
                      <a:srgbClr val="632E62"/>
                    </a:solidFill>
                    <a:latin typeface="Calibri"/>
                    <a:cs typeface="Arial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400" i="1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i="1" ker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p>
                    </m:sSubSup>
                  </m:oMath>
                </a14:m>
                <a:r>
                  <a:rPr lang="en-US" altLang="zh-CN" sz="2400" kern="0" dirty="0">
                    <a:solidFill>
                      <a:srgbClr val="632E62"/>
                    </a:solidFill>
                    <a:latin typeface="Calibri"/>
                    <a:cs typeface="Arial"/>
                  </a:rPr>
                  <a:t> are constrained by positivity bound relation  </a:t>
                </a: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95D24293-B338-480D-8967-EC97AF21D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50" y="4742918"/>
                <a:ext cx="7228750" cy="465192"/>
              </a:xfrm>
              <a:prstGeom prst="rect">
                <a:avLst/>
              </a:prstGeom>
              <a:blipFill>
                <a:blip r:embed="rId10"/>
                <a:stretch>
                  <a:fillRect l="-1180" t="-9211" r="-2108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31BB0AD-6876-4DCD-B3CF-4740D9900144}"/>
                  </a:ext>
                </a:extLst>
              </p:cNvPr>
              <p:cNvSpPr txBox="1"/>
              <p:nvPr/>
            </p:nvSpPr>
            <p:spPr>
              <a:xfrm>
                <a:off x="1860386" y="5331002"/>
                <a:ext cx="3242544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zh-CN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bSup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CN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31BB0AD-6876-4DCD-B3CF-4740D9900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386" y="5331002"/>
                <a:ext cx="3242544" cy="404983"/>
              </a:xfrm>
              <a:prstGeom prst="rect">
                <a:avLst/>
              </a:prstGeom>
              <a:blipFill>
                <a:blip r:embed="rId11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48E3082-8B0C-4AB1-A0A7-16307393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 using a contact interaction, </a:t>
            </a:r>
            <a:r>
              <a:rPr lang="en-US" sz="1100" dirty="0"/>
              <a:t>Total Pages (24)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207EC49-909E-4FFD-8D81-0681FF9AB4C0}"/>
              </a:ext>
            </a:extLst>
          </p:cNvPr>
          <p:cNvSpPr txBox="1"/>
          <p:nvPr/>
        </p:nvSpPr>
        <p:spPr bwMode="auto">
          <a:xfrm>
            <a:off x="7069760" y="462207"/>
            <a:ext cx="50966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Craig D. Roberts, David G. Richards, Tanja Horn, Lei Chang</a:t>
            </a:r>
          </a:p>
          <a:p>
            <a:r>
              <a:rPr lang="en-US" altLang="zh-CN" sz="1600" dirty="0">
                <a:solidFill>
                  <a:schemeClr val="accent5"/>
                </a:solidFill>
              </a:rPr>
              <a:t>Prog. Part. </a:t>
            </a:r>
            <a:r>
              <a:rPr lang="en-US" altLang="zh-CN" sz="1600" dirty="0" err="1">
                <a:solidFill>
                  <a:schemeClr val="accent5"/>
                </a:solidFill>
              </a:rPr>
              <a:t>Nucl</a:t>
            </a:r>
            <a:r>
              <a:rPr lang="en-US" altLang="zh-CN" sz="1600" dirty="0">
                <a:solidFill>
                  <a:schemeClr val="accent5"/>
                </a:solidFill>
              </a:rPr>
              <a:t>. Phys. 120 (2021) 103883</a:t>
            </a:r>
            <a:endParaRPr lang="zh-CN" alt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0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9" grpId="0"/>
      <p:bldP spid="30" grpId="0" animBg="1"/>
      <p:bldP spid="30" grpId="1" animBg="1"/>
      <p:bldP spid="31" grpId="0"/>
      <p:bldP spid="32" grpId="0"/>
      <p:bldP spid="3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3955C904-D6C4-4064-90ED-B4F5F2450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525" y="2510398"/>
            <a:ext cx="4726455" cy="1573612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6227C2A-2D96-4020-BFD6-52DA75BC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0BF794-35C8-4334-A10D-A7DCD5A55945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304800" y="203992"/>
            <a:ext cx="6629400" cy="4485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zh-CN" sz="3200" dirty="0">
                <a:sym typeface="+mn-ea"/>
              </a:rPr>
              <a:t>Number density interpretation</a:t>
            </a:r>
            <a:endParaRPr lang="en-US" altLang="zh-CN" sz="3200" b="0" kern="0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FF06F3F-CEAD-4299-9828-8B676EE17937}"/>
                  </a:ext>
                </a:extLst>
              </p:cNvPr>
              <p:cNvSpPr txBox="1"/>
              <p:nvPr/>
            </p:nvSpPr>
            <p:spPr>
              <a:xfrm>
                <a:off x="2332011" y="1443272"/>
                <a:ext cx="5867400" cy="742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zh-CN" alt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bSup>
                          <m:d>
                            <m:d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zh-CN" alt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zh-CN" alt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zh-CN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𝑷</m:t>
                                      </m:r>
                                    </m:e>
                                  </m:acc>
                                  <m:r>
                                    <a:rPr lang="zh-CN" alt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zh-CN" alt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bSup>
                          <m:d>
                            <m:d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zh-CN" alt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zh-CN" alt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FF06F3F-CEAD-4299-9828-8B676EE17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011" y="1443272"/>
                <a:ext cx="5867400" cy="742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F7CF4087-52A6-4D53-8D85-84E5EB973076}"/>
              </a:ext>
            </a:extLst>
          </p:cNvPr>
          <p:cNvSpPr txBox="1"/>
          <p:nvPr/>
        </p:nvSpPr>
        <p:spPr>
          <a:xfrm>
            <a:off x="168223" y="772100"/>
            <a:ext cx="10194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The distribution of transversely polarized quarks in an unpolarized hadron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6AAA393-FBF2-447D-8890-F53DBE195489}"/>
              </a:ext>
            </a:extLst>
          </p:cNvPr>
          <p:cNvSpPr txBox="1"/>
          <p:nvPr/>
        </p:nvSpPr>
        <p:spPr>
          <a:xfrm>
            <a:off x="167325" y="3609395"/>
            <a:ext cx="6384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The Boer-Mulders function arises from the correlation of the quark spin and the quark transverse momentum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77482BC-A074-45BA-BA5B-110400ED9AE2}"/>
                  </a:ext>
                </a:extLst>
              </p:cNvPr>
              <p:cNvSpPr txBox="1"/>
              <p:nvPr/>
            </p:nvSpPr>
            <p:spPr>
              <a:xfrm>
                <a:off x="527100" y="2931678"/>
                <a:ext cx="4088851" cy="436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zh-CN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bSup>
                      <m:d>
                        <m:d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i="1" dirty="0">
                  <a:solidFill>
                    <a:srgbClr val="632E6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77482BC-A074-45BA-BA5B-110400ED9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00" y="2931678"/>
                <a:ext cx="4088851" cy="436210"/>
              </a:xfrm>
              <a:prstGeom prst="rect">
                <a:avLst/>
              </a:prstGeom>
              <a:blipFill>
                <a:blip r:embed="rId6"/>
                <a:stretch>
                  <a:fillRect l="-447" t="-35211" b="-112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B8C05F7-281B-45D4-B3E8-916A77F8B3AD}"/>
                  </a:ext>
                </a:extLst>
              </p:cNvPr>
              <p:cNvSpPr txBox="1"/>
              <p:nvPr/>
            </p:nvSpPr>
            <p:spPr>
              <a:xfrm>
                <a:off x="0" y="4925828"/>
                <a:ext cx="6781800" cy="650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bSup>
                          <m:d>
                            <m:d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i="1" dirty="0">
                  <a:solidFill>
                    <a:srgbClr val="632E6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B8C05F7-281B-45D4-B3E8-916A77F8B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25828"/>
                <a:ext cx="6781800" cy="6503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E539995B-FDFA-401A-A764-3FA432C967C8}"/>
              </a:ext>
            </a:extLst>
          </p:cNvPr>
          <p:cNvSpPr txBox="1"/>
          <p:nvPr/>
        </p:nvSpPr>
        <p:spPr>
          <a:xfrm>
            <a:off x="167325" y="2264511"/>
            <a:ext cx="4937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</a:rPr>
              <a:t>Unpolarized distribution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7CCBD73-9612-43C9-AD11-B08259736972}"/>
                  </a:ext>
                </a:extLst>
              </p:cNvPr>
              <p:cNvSpPr txBox="1"/>
              <p:nvPr/>
            </p:nvSpPr>
            <p:spPr>
              <a:xfrm>
                <a:off x="8867064" y="3100646"/>
                <a:ext cx="1082368" cy="46166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7CCBD73-9612-43C9-AD11-B08259736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064" y="3100646"/>
                <a:ext cx="108236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69E50339-7A57-4B19-848F-8B66BCE34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 using a contact interaction, </a:t>
            </a:r>
            <a:r>
              <a:rPr lang="en-US" sz="1100" dirty="0"/>
              <a:t>Total Pages (24)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6BB7878-BE4F-4311-A565-045D9B35AD86}"/>
              </a:ext>
            </a:extLst>
          </p:cNvPr>
          <p:cNvSpPr txBox="1"/>
          <p:nvPr/>
        </p:nvSpPr>
        <p:spPr>
          <a:xfrm>
            <a:off x="8035542" y="1689475"/>
            <a:ext cx="36488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A. </a:t>
            </a:r>
            <a:r>
              <a:rPr lang="en-US" altLang="zh-CN" sz="1600" dirty="0" err="1">
                <a:solidFill>
                  <a:schemeClr val="accent5"/>
                </a:solidFill>
              </a:rPr>
              <a:t>Bacchetta</a:t>
            </a:r>
            <a:r>
              <a:rPr lang="en-US" altLang="zh-CN" sz="1600" dirty="0">
                <a:solidFill>
                  <a:schemeClr val="accent5"/>
                </a:solidFill>
              </a:rPr>
              <a:t>, U. </a:t>
            </a:r>
            <a:r>
              <a:rPr lang="en-US" altLang="zh-CN" sz="1600" dirty="0" err="1">
                <a:solidFill>
                  <a:schemeClr val="accent5"/>
                </a:solidFill>
              </a:rPr>
              <a:t>DAlesio</a:t>
            </a:r>
            <a:r>
              <a:rPr lang="en-US" altLang="zh-CN" sz="1600" dirty="0">
                <a:solidFill>
                  <a:schemeClr val="accent5"/>
                </a:solidFill>
              </a:rPr>
              <a:t>, M. Diehl, C. A. Miller, Phys. Rev. D 70 (2004) 117504 </a:t>
            </a:r>
            <a:endParaRPr lang="zh-CN" altLang="en-US" sz="1600" dirty="0">
              <a:solidFill>
                <a:schemeClr val="accent5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6AEB28E-3E57-4A5E-BCC4-95423AEDF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525" y="4328788"/>
            <a:ext cx="4726455" cy="1573612"/>
          </a:xfrm>
          <a:prstGeom prst="rect">
            <a:avLst/>
          </a:prstGeom>
        </p:spPr>
      </p:pic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201E3216-762B-4A26-8FA1-50C9E0C14BA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923188" y="3413604"/>
            <a:ext cx="392522" cy="83691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A0449D8A-47E6-4B57-91C5-8B4D3BE69C5D}"/>
              </a:ext>
            </a:extLst>
          </p:cNvPr>
          <p:cNvSpPr txBox="1"/>
          <p:nvPr/>
        </p:nvSpPr>
        <p:spPr bwMode="auto">
          <a:xfrm>
            <a:off x="8371695" y="3971682"/>
            <a:ext cx="23088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</a:rPr>
              <a:t>Quark transverse momentum vector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B0E27BAA-1145-49E3-AAA4-7F9E5DC5F78D}"/>
              </a:ext>
            </a:extLst>
          </p:cNvPr>
          <p:cNvCxnSpPr>
            <a:cxnSpLocks/>
          </p:cNvCxnSpPr>
          <p:nvPr/>
        </p:nvCxnSpPr>
        <p:spPr bwMode="auto">
          <a:xfrm flipH="1">
            <a:off x="8119449" y="2626138"/>
            <a:ext cx="632489" cy="344356"/>
          </a:xfrm>
          <a:prstGeom prst="straightConnector1">
            <a:avLst/>
          </a:prstGeom>
          <a:ln w="12700"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B5D15154-0E02-48DB-BA55-95BC3E3C880B}"/>
              </a:ext>
            </a:extLst>
          </p:cNvPr>
          <p:cNvSpPr txBox="1"/>
          <p:nvPr/>
        </p:nvSpPr>
        <p:spPr bwMode="auto">
          <a:xfrm>
            <a:off x="8751938" y="2353403"/>
            <a:ext cx="221610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</a:rPr>
              <a:t>Quark transverse </a:t>
            </a:r>
            <a:r>
              <a:rPr lang="en-US" altLang="zh-CN" sz="1600" dirty="0" err="1">
                <a:solidFill>
                  <a:schemeClr val="accent1"/>
                </a:solidFill>
              </a:rPr>
              <a:t>polarisation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9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/>
      <p:bldP spid="22" grpId="0"/>
      <p:bldP spid="19" grpId="0"/>
      <p:bldP spid="14" grpId="0" animBg="1"/>
      <p:bldP spid="15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6759" y="2202116"/>
            <a:ext cx="5309758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buFont typeface="Wingdings" panose="05000000000000000000" charset="0"/>
              <a:buChar char="Ø"/>
            </a:pPr>
            <a:r>
              <a:rPr lang="en-US" altLang="zh-CN" sz="2400" kern="0" dirty="0">
                <a:solidFill>
                  <a:srgbClr val="632E62"/>
                </a:solidFill>
                <a:sym typeface="+mn-ea"/>
              </a:rPr>
              <a:t>Owing to the infinite coupling feature, </a:t>
            </a: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  <a:sym typeface="+mn-ea"/>
              </a:rPr>
              <a:t>It is necessary to truncate the Dyson-Schwinger equations at a certain level for practical calculations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0E5CF0-2A7A-49FF-BA43-8A5C3D61D5A7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304800" y="203992"/>
            <a:ext cx="5896610" cy="5203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zh-CN" sz="3200" dirty="0">
                <a:ln w="0"/>
                <a:solidFill>
                  <a:schemeClr val="tx2"/>
                </a:solidFill>
                <a:effectLst/>
              </a:rPr>
              <a:t>Dyson-Schwinger equation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D24D0BB-A613-4BEA-829A-8EFC2E433DF1}"/>
              </a:ext>
            </a:extLst>
          </p:cNvPr>
          <p:cNvSpPr txBox="1"/>
          <p:nvPr/>
        </p:nvSpPr>
        <p:spPr>
          <a:xfrm>
            <a:off x="86759" y="903247"/>
            <a:ext cx="559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  <a:sym typeface="+mn-ea"/>
              </a:rPr>
              <a:t>Continuum Schwinger function  methods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4352097-03B3-4062-971F-F9F5C387F58C}"/>
              </a:ext>
            </a:extLst>
          </p:cNvPr>
          <p:cNvSpPr/>
          <p:nvPr/>
        </p:nvSpPr>
        <p:spPr bwMode="auto">
          <a:xfrm>
            <a:off x="356558" y="1350799"/>
            <a:ext cx="2514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altLang="zh-CN" sz="2200" kern="0" dirty="0">
                <a:solidFill>
                  <a:srgbClr val="632E62"/>
                </a:solidFill>
                <a:latin typeface="Calibri"/>
                <a:cs typeface="Arial"/>
                <a:sym typeface="+mn-ea"/>
              </a:rPr>
              <a:t>nonperturbative</a:t>
            </a:r>
            <a:endParaRPr lang="en-US" altLang="zh-CN" sz="2200" kern="0" dirty="0">
              <a:solidFill>
                <a:srgbClr val="632E62"/>
              </a:solidFill>
              <a:latin typeface="Calibri"/>
              <a:cs typeface="Arial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CED6184-3609-4EBB-99E6-00763A1A4A0E}"/>
              </a:ext>
            </a:extLst>
          </p:cNvPr>
          <p:cNvSpPr/>
          <p:nvPr/>
        </p:nvSpPr>
        <p:spPr bwMode="auto">
          <a:xfrm>
            <a:off x="351810" y="1753153"/>
            <a:ext cx="30480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altLang="zh-CN" sz="2200" kern="0" dirty="0">
                <a:solidFill>
                  <a:srgbClr val="632E62"/>
                </a:solidFill>
                <a:latin typeface="Calibri"/>
                <a:cs typeface="Arial"/>
                <a:sym typeface="+mn-ea"/>
              </a:rPr>
              <a:t>symmetry-preserving</a:t>
            </a:r>
            <a:endParaRPr lang="en-US" altLang="zh-CN" sz="2200" kern="0" dirty="0">
              <a:solidFill>
                <a:srgbClr val="632E62"/>
              </a:solidFill>
              <a:latin typeface="Calibri"/>
              <a:cs typeface="Arial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F43D14FA-5179-4799-8620-0CE4A6D52CA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4962" y="4320004"/>
            <a:ext cx="5447301" cy="1947774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E24DD457-13F1-4411-842B-7B80EFC29808}"/>
              </a:ext>
            </a:extLst>
          </p:cNvPr>
          <p:cNvSpPr txBox="1"/>
          <p:nvPr/>
        </p:nvSpPr>
        <p:spPr>
          <a:xfrm>
            <a:off x="327120" y="3792485"/>
            <a:ext cx="38495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altLang="zh-CN" sz="2200" kern="0" dirty="0">
                <a:solidFill>
                  <a:srgbClr val="632E62"/>
                </a:solidFill>
                <a:latin typeface="Calibri"/>
                <a:cs typeface="Arial"/>
              </a:rPr>
              <a:t>Rainbow-ladder truncation</a:t>
            </a:r>
            <a:endParaRPr lang="zh-CN" altLang="en-US" sz="2200" kern="0" dirty="0">
              <a:solidFill>
                <a:srgbClr val="632E62"/>
              </a:solidFill>
              <a:latin typeface="Calibri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A377C30-92FB-4A6E-A578-E6493A0A2DE1}"/>
                  </a:ext>
                </a:extLst>
              </p:cNvPr>
              <p:cNvSpPr txBox="1"/>
              <p:nvPr/>
            </p:nvSpPr>
            <p:spPr>
              <a:xfrm>
                <a:off x="3905919" y="3635462"/>
                <a:ext cx="1844093" cy="623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zh-CN" altLang="en-US" i="1" dirty="0">
                  <a:solidFill>
                    <a:srgbClr val="632E6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A377C30-92FB-4A6E-A578-E6493A0A2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919" y="3635462"/>
                <a:ext cx="1844093" cy="62376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文本框 46">
            <a:extLst>
              <a:ext uri="{FF2B5EF4-FFF2-40B4-BE49-F238E27FC236}">
                <a16:creationId xmlns:a16="http://schemas.microsoft.com/office/drawing/2014/main" id="{CB616294-5D41-4B9A-AE5F-D92112849D26}"/>
              </a:ext>
            </a:extLst>
          </p:cNvPr>
          <p:cNvSpPr txBox="1"/>
          <p:nvPr/>
        </p:nvSpPr>
        <p:spPr>
          <a:xfrm>
            <a:off x="5928360" y="2655869"/>
            <a:ext cx="584985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buFont typeface="Wingdings" panose="05000000000000000000" charset="0"/>
              <a:buChar char="Ø"/>
            </a:pPr>
            <a:r>
              <a:rPr lang="en-US" altLang="zh-CN" sz="2200" dirty="0">
                <a:solidFill>
                  <a:schemeClr val="accent1">
                    <a:lumMod val="50000"/>
                  </a:schemeClr>
                </a:solidFill>
                <a:cs typeface="+mn-lt"/>
                <a:sym typeface="+mn-ea"/>
              </a:rPr>
              <a:t> </a:t>
            </a: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  <a:sym typeface="+mn-ea"/>
              </a:rPr>
              <a:t>The two body system is described by Bethe-Salpeter equation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D02965F4-ECFA-492F-86D5-F83876DC02D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23127" y="3489878"/>
            <a:ext cx="5704379" cy="1833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2BEAB5A0-456D-46CF-8410-EB49BDBCDDEC}"/>
                  </a:ext>
                </a:extLst>
              </p:cNvPr>
              <p:cNvSpPr txBox="1"/>
              <p:nvPr/>
            </p:nvSpPr>
            <p:spPr>
              <a:xfrm>
                <a:off x="5928360" y="5393761"/>
                <a:ext cx="6093912" cy="1089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2BEAB5A0-456D-46CF-8410-EB49BDBCD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360" y="5393761"/>
                <a:ext cx="6093912" cy="10895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圆角矩形 40">
            <a:extLst>
              <a:ext uri="{FF2B5EF4-FFF2-40B4-BE49-F238E27FC236}">
                <a16:creationId xmlns:a16="http://schemas.microsoft.com/office/drawing/2014/main" id="{9353AF63-D446-4FAF-85AB-3E3675EB823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078938" y="5335242"/>
            <a:ext cx="743342" cy="469075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C1D2D221-3DE7-417B-A75B-9E986582FB55}"/>
              </a:ext>
            </a:extLst>
          </p:cNvPr>
          <p:cNvCxnSpPr>
            <a:cxnSpLocks/>
            <a:stCxn id="67" idx="0"/>
          </p:cNvCxnSpPr>
          <p:nvPr>
            <p:custDataLst>
              <p:tags r:id="rId5"/>
            </p:custDataLst>
          </p:nvPr>
        </p:nvCxnSpPr>
        <p:spPr>
          <a:xfrm flipV="1">
            <a:off x="6450609" y="4972123"/>
            <a:ext cx="250930" cy="363119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69" name="圆角矩形 44">
            <a:extLst>
              <a:ext uri="{FF2B5EF4-FFF2-40B4-BE49-F238E27FC236}">
                <a16:creationId xmlns:a16="http://schemas.microsoft.com/office/drawing/2014/main" id="{5E39D413-FC58-484B-BDED-CA9C20B0BC5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412241" y="5780059"/>
            <a:ext cx="1270497" cy="55642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FBDB6BA8-0804-415E-B457-D6D14979A62C}"/>
              </a:ext>
            </a:extLst>
          </p:cNvPr>
          <p:cNvCxnSpPr>
            <a:cxnSpLocks/>
            <a:stCxn id="69" idx="0"/>
          </p:cNvCxnSpPr>
          <p:nvPr>
            <p:custDataLst>
              <p:tags r:id="rId7"/>
            </p:custDataLst>
          </p:nvPr>
        </p:nvCxnSpPr>
        <p:spPr>
          <a:xfrm flipV="1">
            <a:off x="8047490" y="4502929"/>
            <a:ext cx="1092449" cy="127713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71" name="圆角矩形 40">
            <a:extLst>
              <a:ext uri="{FF2B5EF4-FFF2-40B4-BE49-F238E27FC236}">
                <a16:creationId xmlns:a16="http://schemas.microsoft.com/office/drawing/2014/main" id="{ABCD5993-AE04-4A8C-A163-7A8B4AD9BB8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116491" y="5907424"/>
            <a:ext cx="725340" cy="340968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1279BF96-6054-4C46-AA06-B2DB46BD5C6B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 flipV="1">
            <a:off x="10482758" y="4644266"/>
            <a:ext cx="232239" cy="1283574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855F559F-DD61-47F8-A70A-35AB9B10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 using a contact interaction, </a:t>
            </a:r>
            <a:r>
              <a:rPr lang="en-US" sz="1100" dirty="0"/>
              <a:t>Total Pages (24)</a:t>
            </a:r>
          </a:p>
        </p:txBody>
      </p:sp>
      <p:sp>
        <p:nvSpPr>
          <p:cNvPr id="37" name="圆角矩形 10">
            <a:extLst>
              <a:ext uri="{FF2B5EF4-FFF2-40B4-BE49-F238E27FC236}">
                <a16:creationId xmlns:a16="http://schemas.microsoft.com/office/drawing/2014/main" id="{6C3F1B68-9AC9-4F04-A165-A36752448C55}"/>
              </a:ext>
            </a:extLst>
          </p:cNvPr>
          <p:cNvSpPr/>
          <p:nvPr/>
        </p:nvSpPr>
        <p:spPr>
          <a:xfrm>
            <a:off x="1276339" y="4623342"/>
            <a:ext cx="508498" cy="58869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545E6CE8-7E45-43D4-8A1D-82C6C9785090}"/>
                  </a:ext>
                </a:extLst>
              </p:cNvPr>
              <p:cNvSpPr txBox="1"/>
              <p:nvPr/>
            </p:nvSpPr>
            <p:spPr>
              <a:xfrm>
                <a:off x="5928360" y="1537768"/>
                <a:ext cx="6137752" cy="1094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CN" alt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545E6CE8-7E45-43D4-8A1D-82C6C9785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360" y="1537768"/>
                <a:ext cx="6137752" cy="109446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>
            <a:extLst>
              <a:ext uri="{FF2B5EF4-FFF2-40B4-BE49-F238E27FC236}">
                <a16:creationId xmlns:a16="http://schemas.microsoft.com/office/drawing/2014/main" id="{70005DCC-ECCA-41D0-BDDA-C58295D162E0}"/>
              </a:ext>
            </a:extLst>
          </p:cNvPr>
          <p:cNvSpPr txBox="1"/>
          <p:nvPr/>
        </p:nvSpPr>
        <p:spPr>
          <a:xfrm>
            <a:off x="5928360" y="295507"/>
            <a:ext cx="661397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buFont typeface="Wingdings" panose="05000000000000000000" charset="0"/>
              <a:buChar char="Ø"/>
            </a:pPr>
            <a:r>
              <a:rPr lang="en-US" altLang="zh-CN" sz="2200" dirty="0">
                <a:solidFill>
                  <a:schemeClr val="accent1">
                    <a:lumMod val="50000"/>
                  </a:schemeClr>
                </a:solidFill>
                <a:cs typeface="+mn-lt"/>
                <a:sym typeface="+mn-ea"/>
              </a:rPr>
              <a:t> </a:t>
            </a:r>
            <a:r>
              <a:rPr lang="en-US" altLang="zh-CN" sz="2400" kern="0" dirty="0">
                <a:solidFill>
                  <a:srgbClr val="632E62"/>
                </a:solidFill>
                <a:latin typeface="Calibri"/>
                <a:cs typeface="Arial"/>
                <a:sym typeface="+mn-ea"/>
              </a:rPr>
              <a:t>The dressed quark propagator (Gap equation)</a:t>
            </a:r>
          </a:p>
        </p:txBody>
      </p:sp>
      <p:graphicFrame>
        <p:nvGraphicFramePr>
          <p:cNvPr id="40" name="对象 39">
            <a:extLst>
              <a:ext uri="{FF2B5EF4-FFF2-40B4-BE49-F238E27FC236}">
                <a16:creationId xmlns:a16="http://schemas.microsoft.com/office/drawing/2014/main" id="{9D94DEE0-E4B6-412B-88D5-0EA35D55B900}"/>
              </a:ext>
            </a:extLst>
          </p:cNvPr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748135720"/>
              </p:ext>
            </p:extLst>
          </p:nvPr>
        </p:nvGraphicFramePr>
        <p:xfrm>
          <a:off x="6187462" y="787091"/>
          <a:ext cx="5012055" cy="52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PDF" r:id="rId24" imgW="5238750" imgH="542925" progId="FoxitReaderPlus.Document">
                  <p:embed/>
                </p:oleObj>
              </mc:Choice>
              <mc:Fallback>
                <p:oleObj name="PDF" r:id="rId24" imgW="5238750" imgH="542925" progId="FoxitReaderPlus.Document">
                  <p:embed/>
                  <p:pic>
                    <p:nvPicPr>
                      <p:cNvPr id="40" name="对象 39">
                        <a:extLst>
                          <a:ext uri="{FF2B5EF4-FFF2-40B4-BE49-F238E27FC236}">
                            <a16:creationId xmlns:a16="http://schemas.microsoft.com/office/drawing/2014/main" id="{9D94DEE0-E4B6-412B-88D5-0EA35D55B9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187462" y="787091"/>
                        <a:ext cx="5012055" cy="521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圆角矩形 44">
            <a:extLst>
              <a:ext uri="{FF2B5EF4-FFF2-40B4-BE49-F238E27FC236}">
                <a16:creationId xmlns:a16="http://schemas.microsoft.com/office/drawing/2014/main" id="{B310834C-CED0-45ED-BD2F-B0B85695435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365963" y="2010115"/>
            <a:ext cx="1046278" cy="367837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1ACD3B87-F658-4EA5-A6F1-F810BBC6BC56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 flipV="1">
            <a:off x="7412241" y="1223046"/>
            <a:ext cx="918629" cy="784057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43" name="圆角矩形 48">
            <a:extLst>
              <a:ext uri="{FF2B5EF4-FFF2-40B4-BE49-F238E27FC236}">
                <a16:creationId xmlns:a16="http://schemas.microsoft.com/office/drawing/2014/main" id="{D4CC1FC7-E32E-42DD-8F0C-6D3C0E912520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8442605" y="1949988"/>
            <a:ext cx="1382735" cy="481965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829D74D2-B0C9-48D7-9545-B77585C7295E}"/>
              </a:ext>
            </a:extLst>
          </p:cNvPr>
          <p:cNvCxnSpPr>
            <a:cxnSpLocks/>
            <a:stCxn id="43" idx="0"/>
          </p:cNvCxnSpPr>
          <p:nvPr>
            <p:custDataLst>
              <p:tags r:id="rId14"/>
            </p:custDataLst>
          </p:nvPr>
        </p:nvCxnSpPr>
        <p:spPr>
          <a:xfrm flipV="1">
            <a:off x="9133973" y="901439"/>
            <a:ext cx="1234154" cy="1048549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45" name="圆角矩形 52">
            <a:extLst>
              <a:ext uri="{FF2B5EF4-FFF2-40B4-BE49-F238E27FC236}">
                <a16:creationId xmlns:a16="http://schemas.microsoft.com/office/drawing/2014/main" id="{35FE1529-6CBD-4F8B-A80B-24654BA228F0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1072971" y="1898553"/>
            <a:ext cx="762000" cy="5334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9848CF7F-1601-45B0-936D-733506D81CDF}"/>
              </a:ext>
            </a:extLst>
          </p:cNvPr>
          <p:cNvCxnSpPr>
            <a:cxnSpLocks/>
            <a:stCxn id="45" idx="0"/>
          </p:cNvCxnSpPr>
          <p:nvPr>
            <p:custDataLst>
              <p:tags r:id="rId16"/>
            </p:custDataLst>
          </p:nvPr>
        </p:nvCxnSpPr>
        <p:spPr>
          <a:xfrm flipH="1" flipV="1">
            <a:off x="10841830" y="1346506"/>
            <a:ext cx="612141" cy="552047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3"/>
    </mc:Choice>
    <mc:Fallback xmlns="">
      <p:transition advTm="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7" grpId="0"/>
      <p:bldP spid="24" grpId="0"/>
      <p:bldP spid="27" grpId="0"/>
      <p:bldP spid="47" grpId="0"/>
      <p:bldP spid="64" grpId="0"/>
      <p:bldP spid="67" grpId="0" animBg="1"/>
      <p:bldP spid="69" grpId="0" animBg="1"/>
      <p:bldP spid="71" grpId="0" animBg="1"/>
      <p:bldP spid="37" grpId="0" animBg="1"/>
      <p:bldP spid="37" grpId="1" animBg="1"/>
      <p:bldP spid="38" grpId="0"/>
      <p:bldP spid="39" grpId="0"/>
      <p:bldP spid="41" grpId="0" animBg="1"/>
      <p:bldP spid="43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009|0.013|0.014|0.2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96|0.1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13|0.017|0.235|0.01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016|0.015|0.01|0.237|0.02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_2007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lue design">
      <a:majorFont>
        <a:latin typeface="Trebuchet MS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8992</TotalTime>
  <Words>2831</Words>
  <Application>Microsoft Office PowerPoint</Application>
  <PresentationFormat>宽屏</PresentationFormat>
  <Paragraphs>301</Paragraphs>
  <Slides>24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Adobe Hebrew</vt:lpstr>
      <vt:lpstr>等线</vt:lpstr>
      <vt:lpstr>楷体</vt:lpstr>
      <vt:lpstr>Arial</vt:lpstr>
      <vt:lpstr>Calibri</vt:lpstr>
      <vt:lpstr>Cambria Math</vt:lpstr>
      <vt:lpstr>Comic Sans MS</vt:lpstr>
      <vt:lpstr>Eras Medium ITC</vt:lpstr>
      <vt:lpstr>Kunstler Script</vt:lpstr>
      <vt:lpstr>Times New Roman</vt:lpstr>
      <vt:lpstr>Trebuchet MS</vt:lpstr>
      <vt:lpstr>Wingdings</vt:lpstr>
      <vt:lpstr>Office Theme</vt:lpstr>
      <vt:lpstr>blue_2007</vt:lpstr>
      <vt:lpstr>PDF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predictions for pion fragmentation functions</dc:title>
  <dc:creator>USER</dc:creator>
  <cp:lastModifiedBy>cheng dandan</cp:lastModifiedBy>
  <cp:revision>1082</cp:revision>
  <dcterms:created xsi:type="dcterms:W3CDTF">2006-08-16T00:00:00Z</dcterms:created>
  <dcterms:modified xsi:type="dcterms:W3CDTF">2024-10-17T13:44:44Z</dcterms:modified>
</cp:coreProperties>
</file>