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82" r:id="rId4"/>
    <p:sldId id="283" r:id="rId5"/>
    <p:sldId id="281" r:id="rId6"/>
    <p:sldId id="284" r:id="rId7"/>
    <p:sldId id="286" r:id="rId8"/>
    <p:sldId id="287" r:id="rId9"/>
    <p:sldId id="292" r:id="rId10"/>
    <p:sldId id="29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150DF1-5B2F-4E2D-A656-DB27965AD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CADEAE-BED8-438F-AE77-AF98CDBE8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DBE7F0-A5D6-41B3-8750-1D29D96D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A3C04B-8959-4BBE-B6DE-C1E07936B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FE6D00-C07F-433C-91D0-D217F3FBB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74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BCCE2A-B342-4CE6-BE9F-62240EB15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695405-CFF7-4CEE-A4EA-200B24700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8F1E54-2D0D-451C-A7D5-007F6452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E53473-3F8E-420E-8FE5-F51F45765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A173EC-4E8B-4001-B26B-3F690145D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4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B95DA8-833E-4B7A-820A-B86AFDF8C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AB0734-E993-4D8B-915C-5F9006490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AC015-277F-455E-80CB-6187DF9AA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916809-5DF6-4B27-90A3-54A7DAFE1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3C04FC-3F4A-46FD-896A-8AC553ADC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433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ospective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0" y="6611939"/>
            <a:ext cx="427179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srgbClr val="7030A0"/>
                </a:solidFill>
              </a:rPr>
              <a:t>RINDEL</a:t>
            </a:r>
            <a:r>
              <a:rPr lang="fr-FR" sz="1000" baseline="0" dirty="0">
                <a:solidFill>
                  <a:srgbClr val="7030A0"/>
                </a:solidFill>
              </a:rPr>
              <a:t> Emmanuel</a:t>
            </a:r>
            <a:r>
              <a:rPr lang="fr-FR" sz="1000" dirty="0">
                <a:solidFill>
                  <a:srgbClr val="7030A0"/>
                </a:solidFill>
              </a:rPr>
              <a:t> – IJCLAB – Detector Dpt. – </a:t>
            </a:r>
          </a:p>
        </p:txBody>
      </p:sp>
      <p:sp>
        <p:nvSpPr>
          <p:cNvPr id="3" name="ZoneTexte 2"/>
          <p:cNvSpPr txBox="1"/>
          <p:nvPr userDrawn="1"/>
        </p:nvSpPr>
        <p:spPr>
          <a:xfrm>
            <a:off x="9230784" y="6611939"/>
            <a:ext cx="148149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srgbClr val="7030A0"/>
                </a:solidFill>
              </a:rPr>
              <a:t>NPS </a:t>
            </a:r>
            <a:r>
              <a:rPr lang="fr-FR" sz="1000" dirty="0" err="1">
                <a:solidFill>
                  <a:srgbClr val="7030A0"/>
                </a:solidFill>
              </a:rPr>
              <a:t>wrapping</a:t>
            </a:r>
            <a:r>
              <a:rPr lang="fr-FR" sz="1000" dirty="0">
                <a:solidFill>
                  <a:srgbClr val="7030A0"/>
                </a:solidFill>
              </a:rPr>
              <a:t> </a:t>
            </a:r>
            <a:r>
              <a:rPr lang="fr-FR" sz="1000" dirty="0" err="1">
                <a:solidFill>
                  <a:srgbClr val="7030A0"/>
                </a:solidFill>
              </a:rPr>
              <a:t>procedure</a:t>
            </a:r>
            <a:endParaRPr lang="fr-FR" sz="1000" dirty="0">
              <a:solidFill>
                <a:srgbClr val="7030A0"/>
              </a:solidFill>
            </a:endParaRPr>
          </a:p>
        </p:txBody>
      </p:sp>
      <p:sp>
        <p:nvSpPr>
          <p:cNvPr id="4" name="Espace réservé du numéro de diapositive 5"/>
          <p:cNvSpPr txBox="1">
            <a:spLocks/>
          </p:cNvSpPr>
          <p:nvPr userDrawn="1"/>
        </p:nvSpPr>
        <p:spPr>
          <a:xfrm>
            <a:off x="5712884" y="6597650"/>
            <a:ext cx="863600" cy="26035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745C4E6-1926-4330-868C-0926833CC505}" type="slidenum">
              <a:rPr lang="fr-FR" sz="1000">
                <a:solidFill>
                  <a:srgbClr val="7030A0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r>
              <a:rPr lang="fr-FR" sz="1000" dirty="0">
                <a:solidFill>
                  <a:srgbClr val="7030A0"/>
                </a:solidFill>
                <a:latin typeface="+mn-lt"/>
              </a:rPr>
              <a:t>/10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9EF4B76-31A2-44F1-AFB6-5BE1BACB89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911791" cy="108065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B8364A2-2576-4C9A-95B1-FB3796BF7E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052" y="216559"/>
            <a:ext cx="1358845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2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osp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>
            <a:cxnSpLocks/>
          </p:cNvCxnSpPr>
          <p:nvPr userDrawn="1"/>
        </p:nvCxnSpPr>
        <p:spPr>
          <a:xfrm>
            <a:off x="3333751" y="785814"/>
            <a:ext cx="6009754" cy="0"/>
          </a:xfrm>
          <a:prstGeom prst="line">
            <a:avLst/>
          </a:prstGeom>
          <a:ln w="19050">
            <a:solidFill>
              <a:srgbClr val="501F7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 userDrawn="1"/>
        </p:nvSpPr>
        <p:spPr>
          <a:xfrm>
            <a:off x="0" y="6611939"/>
            <a:ext cx="2491388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srgbClr val="7030A0"/>
                </a:solidFill>
              </a:rPr>
              <a:t>RINDEL</a:t>
            </a:r>
            <a:r>
              <a:rPr lang="fr-FR" sz="1000" baseline="0" dirty="0">
                <a:solidFill>
                  <a:srgbClr val="7030A0"/>
                </a:solidFill>
              </a:rPr>
              <a:t> Emmanuel</a:t>
            </a:r>
            <a:r>
              <a:rPr lang="fr-FR" sz="1000" dirty="0">
                <a:solidFill>
                  <a:srgbClr val="7030A0"/>
                </a:solidFill>
              </a:rPr>
              <a:t> – IPNO – Detector </a:t>
            </a:r>
            <a:r>
              <a:rPr lang="fr-FR" sz="1000" dirty="0" err="1">
                <a:solidFill>
                  <a:srgbClr val="7030A0"/>
                </a:solidFill>
              </a:rPr>
              <a:t>Dpt</a:t>
            </a:r>
            <a:r>
              <a:rPr lang="fr-FR" sz="1000" dirty="0">
                <a:solidFill>
                  <a:srgbClr val="7030A0"/>
                </a:solidFill>
              </a:rPr>
              <a:t>. – 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9230784" y="6611939"/>
            <a:ext cx="126669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00" dirty="0" err="1">
                <a:solidFill>
                  <a:srgbClr val="7030A0"/>
                </a:solidFill>
              </a:rPr>
              <a:t>Wrapping</a:t>
            </a:r>
            <a:r>
              <a:rPr lang="fr-FR" sz="1000" dirty="0">
                <a:solidFill>
                  <a:srgbClr val="7030A0"/>
                </a:solidFill>
              </a:rPr>
              <a:t> </a:t>
            </a:r>
            <a:r>
              <a:rPr lang="fr-FR" sz="1000" dirty="0" err="1">
                <a:solidFill>
                  <a:srgbClr val="7030A0"/>
                </a:solidFill>
              </a:rPr>
              <a:t>procedure</a:t>
            </a:r>
            <a:endParaRPr lang="fr-FR" sz="1000" dirty="0">
              <a:solidFill>
                <a:srgbClr val="7030A0"/>
              </a:solidFill>
            </a:endParaRPr>
          </a:p>
        </p:txBody>
      </p:sp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5712884" y="6597650"/>
            <a:ext cx="863600" cy="26035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745C4E6-1926-4330-868C-0926833CC505}" type="slidenum">
              <a:rPr lang="fr-FR" sz="1000">
                <a:solidFill>
                  <a:srgbClr val="7030A0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r>
              <a:rPr lang="fr-FR" sz="1000" dirty="0">
                <a:solidFill>
                  <a:srgbClr val="7030A0"/>
                </a:solidFill>
                <a:latin typeface="+mn-lt"/>
              </a:rPr>
              <a:t>/10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1123D7B-4C68-4109-9EDE-7C5DAE20E0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133341" cy="120588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A35A741-C5AB-4502-A14C-2D1C19A61E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365" y="111020"/>
            <a:ext cx="1358845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18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48F70F-9309-41B9-9E4D-665DC7A5B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95971C-4595-4047-B23F-2F2A256C9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C4A677-8E5C-4AB2-9ED3-2393491DC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8CC407-B012-48A6-BA13-CE6D4CC0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72B964-9108-4815-A2C7-F88915987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34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870EBA-B954-44BB-B1BB-3C5A8567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832C3-FBF2-4CD5-BBCE-195B16189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64262E-BEA0-453B-9939-A26AE42D7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69639B-1A30-43A6-9D85-C31356130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58CC54-B3FF-4D4E-808F-D7554398F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67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DDBCDB-D2F7-48D5-9CA9-EDA32E551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EE045B-97B5-40E2-9023-C9A10D3E5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261E97-F379-4118-8370-856A07D6E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CED3BF-0DD9-467B-85BC-6EAE60B04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681999-D8AF-4A68-8140-C14DD650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58B644-2C57-414B-A8DF-E20169B2F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28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1DE888-665C-4914-A845-7683DA7FA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7F51DB-B23A-4E47-B05E-6991813BB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C56EE1-88B5-4D6B-8067-198E06BDC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9513FAE-4E9E-4457-BCB6-E26F65739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E6016F5-77E6-4D90-A326-B42A2C83BD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0969498-12DC-4F1C-8E5E-6D6FE8F9B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FD1E0B-9AFD-4C52-A91E-54CC6922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0810C08-02D2-458B-A0A1-4AA4AC637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80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103BB8-145F-4C89-BC47-BD7CEA5EE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AF74882-255F-42D1-9AFD-1CF683DB3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6FE297-0854-4DBE-B212-D40E3526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B0E361-972D-4E5A-A905-650A5324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9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FAEB3F3-A9BB-4BA9-8ABA-3C4442F7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E88E6E-F0CD-4A85-BE65-C2A28E71C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3DDFA9-3FCC-4674-9B72-E19BCBC6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29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94D1E-06B5-47D3-B059-D0FE75034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F41430-85EB-4208-B732-D62BD4740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D4FFB3-3F1A-43E5-8938-243E9FF93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98C7C9-6E1A-450E-BAA1-AF02EB03D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17FD0F-773E-44A6-A28D-35321EF30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BFA0D4-8462-442D-B466-7D09D2570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24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1CD8F7-CAB1-4B77-9AB7-32B709226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CE7727C-8165-42D3-BF5B-B389536EF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0F2860-02F8-4871-AFC9-96C68F7ED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BC815F-F2BE-45FD-8B30-B4265748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2CC7FB-C404-4135-8022-F8B2C7CA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86B10F-9D73-4CEE-8FE1-1F6F05B5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8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7976201-B712-4E20-9DD0-A32B36B26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145350-50CD-47DB-9B55-3C7729740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D86A00-5FF7-4037-97AA-1A54E0F9D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3B984-939F-40A9-9373-E6F0F2224260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C922D5-1BD3-4112-B6C2-15BAEA7EE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DC41AD-3D5D-466E-85CF-CFB47062B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BC3BA-C638-42A2-BAEE-FF93A944F4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1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16275" y="3181650"/>
            <a:ext cx="5905500" cy="830997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/>
              <a:t>NPS Wrapping procedure</a:t>
            </a:r>
          </a:p>
          <a:p>
            <a:pPr algn="ctr">
              <a:defRPr/>
            </a:pPr>
            <a:r>
              <a:rPr lang="en-US" sz="2400" dirty="0"/>
              <a:t> 2021/02/02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390641" y="5132621"/>
            <a:ext cx="1714500" cy="1357312"/>
          </a:xfrm>
        </p:spPr>
        <p:txBody>
          <a:bodyPr/>
          <a:lstStyle>
            <a:lvl1pPr>
              <a:defRPr sz="1000" b="0" i="0" baseline="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r>
              <a:rPr lang="en-US" b="1" kern="1200" dirty="0" err="1">
                <a:solidFill>
                  <a:srgbClr val="C3004A"/>
                </a:solidFill>
              </a:rPr>
              <a:t>Unité</a:t>
            </a:r>
            <a:r>
              <a:rPr lang="en-US" b="1" kern="1200" dirty="0">
                <a:solidFill>
                  <a:srgbClr val="C3004A"/>
                </a:solidFill>
              </a:rPr>
              <a:t> </a:t>
            </a:r>
            <a:r>
              <a:rPr lang="en-US" b="1" kern="1200" dirty="0" err="1">
                <a:solidFill>
                  <a:srgbClr val="C3004A"/>
                </a:solidFill>
              </a:rPr>
              <a:t>mixte</a:t>
            </a:r>
            <a:r>
              <a:rPr lang="en-US" b="1" kern="1200" dirty="0">
                <a:solidFill>
                  <a:srgbClr val="C3004A"/>
                </a:solidFill>
              </a:rPr>
              <a:t> de recherche </a:t>
            </a:r>
            <a:br>
              <a:rPr lang="en-US" b="1" kern="1200" dirty="0">
                <a:solidFill>
                  <a:srgbClr val="C3004A"/>
                </a:solidFill>
              </a:rPr>
            </a:br>
            <a:r>
              <a:rPr lang="en-US" b="1" kern="1200" dirty="0">
                <a:solidFill>
                  <a:srgbClr val="C3004A"/>
                </a:solidFill>
              </a:rPr>
              <a:t>CNRS-IN2P3</a:t>
            </a:r>
          </a:p>
          <a:p>
            <a:pPr>
              <a:defRPr/>
            </a:pPr>
            <a:r>
              <a:rPr lang="en-US" b="1" kern="1200" dirty="0" err="1">
                <a:solidFill>
                  <a:srgbClr val="C3004A"/>
                </a:solidFill>
              </a:rPr>
              <a:t>Université</a:t>
            </a:r>
            <a:r>
              <a:rPr lang="en-US" b="1" kern="1200" dirty="0">
                <a:solidFill>
                  <a:srgbClr val="C3004A"/>
                </a:solidFill>
              </a:rPr>
              <a:t> Paris-Sud 11</a:t>
            </a:r>
            <a:br>
              <a:rPr lang="en-US" kern="1200" dirty="0">
                <a:solidFill>
                  <a:srgbClr val="AB757F"/>
                </a:solidFill>
              </a:rPr>
            </a:br>
            <a:br>
              <a:rPr lang="en-US" kern="1200" dirty="0"/>
            </a:br>
            <a:r>
              <a:rPr lang="en-US" kern="1200" dirty="0">
                <a:solidFill>
                  <a:srgbClr val="501F74"/>
                </a:solidFill>
              </a:rPr>
              <a:t>91406 Orsay </a:t>
            </a:r>
            <a:r>
              <a:rPr lang="en-US" kern="1200" dirty="0" err="1">
                <a:solidFill>
                  <a:srgbClr val="501F74"/>
                </a:solidFill>
              </a:rPr>
              <a:t>cedex</a:t>
            </a:r>
            <a:endParaRPr lang="en-US" kern="1200" dirty="0">
              <a:solidFill>
                <a:srgbClr val="501F74"/>
              </a:solidFill>
            </a:endParaRPr>
          </a:p>
          <a:p>
            <a:pPr>
              <a:defRPr/>
            </a:pPr>
            <a:r>
              <a:rPr lang="en-US" kern="1200" dirty="0" err="1">
                <a:solidFill>
                  <a:srgbClr val="501F74"/>
                </a:solidFill>
              </a:rPr>
              <a:t>Tél</a:t>
            </a:r>
            <a:r>
              <a:rPr lang="en-US" kern="1200" dirty="0">
                <a:solidFill>
                  <a:srgbClr val="501F74"/>
                </a:solidFill>
              </a:rPr>
              <a:t>. : +33 1 69 15 73 40</a:t>
            </a:r>
          </a:p>
          <a:p>
            <a:pPr>
              <a:defRPr/>
            </a:pPr>
            <a:r>
              <a:rPr lang="en-US" kern="1200" dirty="0">
                <a:solidFill>
                  <a:srgbClr val="501F74"/>
                </a:solidFill>
              </a:rPr>
              <a:t>Fax : +33 1 69 15 64 70</a:t>
            </a:r>
          </a:p>
          <a:p>
            <a:pPr>
              <a:defRPr/>
            </a:pPr>
            <a:r>
              <a:rPr lang="en-US" kern="1200" dirty="0">
                <a:solidFill>
                  <a:srgbClr val="C3004A"/>
                </a:solidFill>
              </a:rPr>
              <a:t>http://ipnweb.in2p3.fr</a:t>
            </a:r>
          </a:p>
          <a:p>
            <a:pPr algn="ctr">
              <a:defRPr/>
            </a:pPr>
            <a:endParaRPr lang="en-US" kern="1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10092" y="1196752"/>
            <a:ext cx="8850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The </a:t>
            </a:r>
            <a:r>
              <a:rPr lang="fr-FR" sz="1600" dirty="0" err="1"/>
              <a:t>measurement</a:t>
            </a:r>
            <a:r>
              <a:rPr lang="fr-FR" sz="1600" dirty="0"/>
              <a:t> for </a:t>
            </a:r>
            <a:r>
              <a:rPr lang="fr-FR" sz="1600" dirty="0">
                <a:solidFill>
                  <a:srgbClr val="FF0000"/>
                </a:solidFill>
              </a:rPr>
              <a:t>CRYTUR</a:t>
            </a:r>
            <a:r>
              <a:rPr lang="fr-FR" sz="1600" dirty="0"/>
              <a:t> </a:t>
            </a:r>
            <a:r>
              <a:rPr lang="fr-FR" sz="1600" dirty="0" err="1"/>
              <a:t>gives</a:t>
            </a:r>
            <a:r>
              <a:rPr lang="fr-FR" sz="1600" dirty="0"/>
              <a:t> :</a:t>
            </a:r>
          </a:p>
          <a:p>
            <a:r>
              <a:rPr lang="fr-FR" sz="1600" dirty="0" err="1">
                <a:solidFill>
                  <a:srgbClr val="FF0000"/>
                </a:solidFill>
              </a:rPr>
              <a:t>mean</a:t>
            </a:r>
            <a:r>
              <a:rPr lang="fr-FR" sz="1600" dirty="0">
                <a:solidFill>
                  <a:srgbClr val="FF0000"/>
                </a:solidFill>
              </a:rPr>
              <a:t> value : 20,46mm (20,72 </a:t>
            </a:r>
            <a:r>
              <a:rPr lang="fr-FR" sz="1600" dirty="0" err="1">
                <a:solidFill>
                  <a:srgbClr val="FF0000"/>
                </a:solidFill>
              </a:rPr>
              <a:t>with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err="1">
                <a:solidFill>
                  <a:srgbClr val="FF0000"/>
                </a:solidFill>
              </a:rPr>
              <a:t>wrapping</a:t>
            </a:r>
            <a:r>
              <a:rPr lang="fr-FR" sz="1600" dirty="0">
                <a:solidFill>
                  <a:srgbClr val="FF0000"/>
                </a:solidFill>
              </a:rPr>
              <a:t>)</a:t>
            </a:r>
          </a:p>
          <a:p>
            <a:r>
              <a:rPr lang="fr-FR" sz="1600" dirty="0">
                <a:solidFill>
                  <a:srgbClr val="FF0000"/>
                </a:solidFill>
              </a:rPr>
              <a:t>Max value : </a:t>
            </a:r>
            <a:r>
              <a:rPr lang="fr-FR" sz="1600" dirty="0"/>
              <a:t>(20,46 + 3</a:t>
            </a:r>
            <a:r>
              <a:rPr lang="el-GR" sz="1600" dirty="0"/>
              <a:t>σ</a:t>
            </a:r>
            <a:r>
              <a:rPr lang="fr-FR" sz="1600" dirty="0"/>
              <a:t>) = 20,46+ 3*0,01 =</a:t>
            </a:r>
            <a:r>
              <a:rPr lang="fr-FR" sz="1600" dirty="0">
                <a:solidFill>
                  <a:srgbClr val="FF0000"/>
                </a:solidFill>
              </a:rPr>
              <a:t>20,49mm (20,75 </a:t>
            </a:r>
            <a:r>
              <a:rPr lang="fr-FR" sz="1600" dirty="0" err="1">
                <a:solidFill>
                  <a:srgbClr val="FF0000"/>
                </a:solidFill>
              </a:rPr>
              <a:t>with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err="1">
                <a:solidFill>
                  <a:srgbClr val="FF0000"/>
                </a:solidFill>
              </a:rPr>
              <a:t>wrapping</a:t>
            </a:r>
            <a:r>
              <a:rPr lang="fr-FR" sz="1600" dirty="0">
                <a:solidFill>
                  <a:srgbClr val="FF0000"/>
                </a:solidFill>
              </a:rPr>
              <a:t>) </a:t>
            </a:r>
          </a:p>
          <a:p>
            <a:r>
              <a:rPr lang="fr-FR" sz="1600" dirty="0">
                <a:solidFill>
                  <a:srgbClr val="FF0000"/>
                </a:solidFill>
              </a:rPr>
              <a:t>min Value : </a:t>
            </a:r>
            <a:r>
              <a:rPr lang="fr-FR" sz="1600" dirty="0"/>
              <a:t>(20,46-3</a:t>
            </a:r>
            <a:r>
              <a:rPr lang="el-GR" sz="1600" dirty="0"/>
              <a:t> σ</a:t>
            </a:r>
            <a:r>
              <a:rPr lang="fr-FR" sz="1600" dirty="0"/>
              <a:t>) = 20,46-3*0,01 = </a:t>
            </a:r>
            <a:r>
              <a:rPr lang="fr-FR" sz="1600" dirty="0">
                <a:solidFill>
                  <a:srgbClr val="FF0000"/>
                </a:solidFill>
              </a:rPr>
              <a:t>20,43 mm    (20,69 </a:t>
            </a:r>
            <a:r>
              <a:rPr lang="fr-FR" sz="1600" dirty="0" err="1">
                <a:solidFill>
                  <a:srgbClr val="FF0000"/>
                </a:solidFill>
              </a:rPr>
              <a:t>with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err="1">
                <a:solidFill>
                  <a:srgbClr val="FF0000"/>
                </a:solidFill>
              </a:rPr>
              <a:t>wrapping</a:t>
            </a:r>
            <a:r>
              <a:rPr lang="fr-FR" sz="1600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710092" y="2420888"/>
            <a:ext cx="71942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The </a:t>
            </a:r>
            <a:r>
              <a:rPr lang="fr-FR" sz="1600" dirty="0" err="1"/>
              <a:t>measurement</a:t>
            </a:r>
            <a:r>
              <a:rPr lang="fr-FR" sz="1600" dirty="0"/>
              <a:t> for </a:t>
            </a:r>
            <a:r>
              <a:rPr lang="fr-FR" sz="1600" dirty="0">
                <a:solidFill>
                  <a:srgbClr val="FF0000"/>
                </a:solidFill>
              </a:rPr>
              <a:t>SICCAS</a:t>
            </a:r>
            <a:r>
              <a:rPr lang="fr-FR" sz="1600" dirty="0"/>
              <a:t> </a:t>
            </a:r>
            <a:r>
              <a:rPr lang="fr-FR" sz="1600" dirty="0" err="1"/>
              <a:t>gives</a:t>
            </a:r>
            <a:r>
              <a:rPr lang="fr-FR" sz="1600" dirty="0"/>
              <a:t> :</a:t>
            </a:r>
          </a:p>
          <a:p>
            <a:r>
              <a:rPr lang="fr-FR" sz="1600" dirty="0" err="1">
                <a:solidFill>
                  <a:srgbClr val="FF0000"/>
                </a:solidFill>
              </a:rPr>
              <a:t>mean</a:t>
            </a:r>
            <a:r>
              <a:rPr lang="fr-FR" sz="1600" dirty="0">
                <a:solidFill>
                  <a:srgbClr val="FF0000"/>
                </a:solidFill>
              </a:rPr>
              <a:t> value : 20,54mm (20,80 </a:t>
            </a:r>
            <a:r>
              <a:rPr lang="fr-FR" sz="1600" dirty="0" err="1">
                <a:solidFill>
                  <a:srgbClr val="FF0000"/>
                </a:solidFill>
              </a:rPr>
              <a:t>with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err="1">
                <a:solidFill>
                  <a:srgbClr val="FF0000"/>
                </a:solidFill>
              </a:rPr>
              <a:t>wrapping</a:t>
            </a:r>
            <a:r>
              <a:rPr lang="fr-FR" sz="1600" dirty="0">
                <a:solidFill>
                  <a:srgbClr val="FF0000"/>
                </a:solidFill>
              </a:rPr>
              <a:t>)</a:t>
            </a:r>
          </a:p>
          <a:p>
            <a:r>
              <a:rPr lang="fr-FR" sz="1600" dirty="0">
                <a:solidFill>
                  <a:srgbClr val="FF0000"/>
                </a:solidFill>
              </a:rPr>
              <a:t>Max value : </a:t>
            </a:r>
            <a:r>
              <a:rPr lang="fr-FR" sz="1600" dirty="0"/>
              <a:t>(20,54 + 3</a:t>
            </a:r>
            <a:r>
              <a:rPr lang="el-GR" sz="1600" dirty="0"/>
              <a:t>σ</a:t>
            </a:r>
            <a:r>
              <a:rPr lang="fr-FR" sz="1600" dirty="0"/>
              <a:t>) = 20,54+ 3*0,02 =</a:t>
            </a:r>
            <a:r>
              <a:rPr lang="fr-FR" sz="1600" dirty="0">
                <a:solidFill>
                  <a:srgbClr val="FF0000"/>
                </a:solidFill>
              </a:rPr>
              <a:t>20,60mm (20,86 </a:t>
            </a:r>
            <a:r>
              <a:rPr lang="fr-FR" sz="1600" dirty="0" err="1">
                <a:solidFill>
                  <a:srgbClr val="FF0000"/>
                </a:solidFill>
              </a:rPr>
              <a:t>with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err="1">
                <a:solidFill>
                  <a:srgbClr val="FF0000"/>
                </a:solidFill>
              </a:rPr>
              <a:t>wrapping</a:t>
            </a:r>
            <a:r>
              <a:rPr lang="fr-FR" sz="1600" dirty="0">
                <a:solidFill>
                  <a:srgbClr val="FF0000"/>
                </a:solidFill>
              </a:rPr>
              <a:t>)</a:t>
            </a:r>
          </a:p>
          <a:p>
            <a:r>
              <a:rPr lang="fr-FR" sz="1600" dirty="0">
                <a:solidFill>
                  <a:srgbClr val="FF0000"/>
                </a:solidFill>
              </a:rPr>
              <a:t>min Value : </a:t>
            </a:r>
            <a:r>
              <a:rPr lang="fr-FR" sz="1600" dirty="0"/>
              <a:t>(20,54 -3</a:t>
            </a:r>
            <a:r>
              <a:rPr lang="el-GR" sz="1600" dirty="0"/>
              <a:t> σ</a:t>
            </a:r>
            <a:r>
              <a:rPr lang="fr-FR" sz="1600" dirty="0"/>
              <a:t>)  = 20,54 - 3*0,02 = </a:t>
            </a:r>
            <a:r>
              <a:rPr lang="fr-FR" sz="1600" dirty="0">
                <a:solidFill>
                  <a:srgbClr val="FF0000"/>
                </a:solidFill>
              </a:rPr>
              <a:t>20,48 mm (20,74 </a:t>
            </a:r>
            <a:r>
              <a:rPr lang="fr-FR" sz="1600" dirty="0" err="1">
                <a:solidFill>
                  <a:srgbClr val="FF0000"/>
                </a:solidFill>
              </a:rPr>
              <a:t>with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err="1">
                <a:solidFill>
                  <a:srgbClr val="FF0000"/>
                </a:solidFill>
              </a:rPr>
              <a:t>wrapping</a:t>
            </a:r>
            <a:r>
              <a:rPr lang="fr-FR" sz="16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674287" y="5075659"/>
            <a:ext cx="7950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For a </a:t>
            </a:r>
            <a:r>
              <a:rPr lang="fr-FR" sz="1600" b="1" dirty="0" err="1"/>
              <a:t>alveoli</a:t>
            </a:r>
            <a:r>
              <a:rPr lang="fr-FR" sz="1600" b="1" dirty="0"/>
              <a:t> 21mm </a:t>
            </a:r>
            <a:r>
              <a:rPr lang="fr-FR" sz="1600" b="1" dirty="0" err="1"/>
              <a:t>inner</a:t>
            </a:r>
            <a:r>
              <a:rPr lang="fr-FR" sz="1600" b="1" dirty="0"/>
              <a:t> dimension (</a:t>
            </a:r>
            <a:r>
              <a:rPr lang="fr-FR" sz="1600" b="1" dirty="0">
                <a:solidFill>
                  <a:srgbClr val="FF0000"/>
                </a:solidFill>
              </a:rPr>
              <a:t>nominal dimension</a:t>
            </a:r>
            <a:r>
              <a:rPr lang="fr-FR" sz="1600" b="1" dirty="0"/>
              <a:t>) : pitch 21,5 mm the Gap </a:t>
            </a:r>
            <a:r>
              <a:rPr lang="fr-FR" sz="1600" b="1" dirty="0" err="1"/>
              <a:t>is</a:t>
            </a:r>
            <a:endParaRPr lang="fr-FR" sz="1600" b="1" dirty="0"/>
          </a:p>
          <a:p>
            <a:r>
              <a:rPr lang="fr-FR" sz="1600" b="1" dirty="0"/>
              <a:t>Gap min (21- 20,86=0,14mm)</a:t>
            </a:r>
          </a:p>
          <a:p>
            <a:r>
              <a:rPr lang="fr-FR" sz="1600" b="1" dirty="0"/>
              <a:t>Gap Max (21- 20,69=0,31mm)</a:t>
            </a:r>
          </a:p>
          <a:p>
            <a:r>
              <a:rPr lang="fr-FR" sz="1600" b="1" dirty="0" err="1"/>
              <a:t>Mean</a:t>
            </a:r>
            <a:r>
              <a:rPr lang="fr-FR" sz="1600" b="1" dirty="0"/>
              <a:t> Gap </a:t>
            </a:r>
            <a:r>
              <a:rPr lang="fr-FR" sz="1600" b="1" dirty="0" err="1"/>
              <a:t>Siccas</a:t>
            </a:r>
            <a:r>
              <a:rPr lang="fr-FR" sz="1600" b="1" dirty="0"/>
              <a:t> ( 21-20,80 = 0,20mm)</a:t>
            </a:r>
          </a:p>
          <a:p>
            <a:r>
              <a:rPr lang="fr-FR" sz="1600" b="1" dirty="0" err="1"/>
              <a:t>Mean</a:t>
            </a:r>
            <a:r>
              <a:rPr lang="fr-FR" sz="1600" b="1" dirty="0"/>
              <a:t> Gap </a:t>
            </a:r>
            <a:r>
              <a:rPr lang="fr-FR" sz="1600" b="1" dirty="0" err="1"/>
              <a:t>Crytur</a:t>
            </a:r>
            <a:r>
              <a:rPr lang="fr-FR" sz="1600" b="1" dirty="0"/>
              <a:t> ( 21-20,72 = 0,28mm)</a:t>
            </a:r>
          </a:p>
          <a:p>
            <a:endParaRPr lang="fr-FR" sz="16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1710092" y="3789041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The extrema </a:t>
            </a:r>
            <a:r>
              <a:rPr lang="fr-FR" sz="1600" dirty="0" err="1"/>
              <a:t>gives</a:t>
            </a:r>
            <a:r>
              <a:rPr lang="fr-FR" sz="1600" dirty="0"/>
              <a:t> </a:t>
            </a:r>
            <a:r>
              <a:rPr lang="fr-FR" sz="1600" dirty="0" err="1"/>
              <a:t>with</a:t>
            </a:r>
            <a:r>
              <a:rPr lang="fr-FR" sz="1600" dirty="0"/>
              <a:t> </a:t>
            </a:r>
            <a:r>
              <a:rPr lang="fr-FR" sz="1600" dirty="0" err="1"/>
              <a:t>wrapping</a:t>
            </a:r>
            <a:r>
              <a:rPr lang="fr-FR" sz="1600" dirty="0"/>
              <a:t> :</a:t>
            </a:r>
          </a:p>
          <a:p>
            <a:r>
              <a:rPr lang="fr-FR" sz="1600" dirty="0">
                <a:solidFill>
                  <a:srgbClr val="FF0000"/>
                </a:solidFill>
              </a:rPr>
              <a:t>Max value : </a:t>
            </a:r>
            <a:r>
              <a:rPr lang="fr-FR" sz="1600" b="1" dirty="0" err="1"/>
              <a:t>Siccas</a:t>
            </a:r>
            <a:r>
              <a:rPr lang="fr-FR" sz="1600" b="1" dirty="0"/>
              <a:t> 20,86mm</a:t>
            </a:r>
            <a:endParaRPr lang="fr-FR" sz="1600" b="1" dirty="0">
              <a:solidFill>
                <a:srgbClr val="FF0000"/>
              </a:solidFill>
            </a:endParaRPr>
          </a:p>
          <a:p>
            <a:r>
              <a:rPr lang="fr-FR" sz="1600" dirty="0">
                <a:solidFill>
                  <a:srgbClr val="FF0000"/>
                </a:solidFill>
              </a:rPr>
              <a:t>min Value : </a:t>
            </a:r>
            <a:r>
              <a:rPr lang="fr-FR" sz="1600" b="1" dirty="0" err="1"/>
              <a:t>Crytur</a:t>
            </a:r>
            <a:r>
              <a:rPr lang="fr-FR" sz="1600" b="1" dirty="0"/>
              <a:t> 20,69mm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28856" y="142853"/>
            <a:ext cx="6615616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/>
              <a:t>Gap between alveoli and crystal (</a:t>
            </a:r>
            <a:r>
              <a:rPr lang="en-US" sz="2400" dirty="0" err="1"/>
              <a:t>theorical</a:t>
            </a:r>
            <a:r>
              <a:rPr lang="en-US" sz="2400" dirty="0"/>
              <a:t> value) 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6F6EABC-CB99-4029-A1B6-B7B84FD4D962}"/>
              </a:ext>
            </a:extLst>
          </p:cNvPr>
          <p:cNvSpPr txBox="1"/>
          <p:nvPr/>
        </p:nvSpPr>
        <p:spPr>
          <a:xfrm>
            <a:off x="9185945" y="2550253"/>
            <a:ext cx="214758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dirty="0" err="1"/>
              <a:t>Measurement</a:t>
            </a:r>
            <a:r>
              <a:rPr lang="fr-FR" dirty="0"/>
              <a:t> values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Jlab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579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327724E-49CB-4229-BC35-EEAC38CCF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726" y="1478179"/>
            <a:ext cx="8447714" cy="4451945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3728856" y="142853"/>
            <a:ext cx="5905500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/>
              <a:t>Reflective sheet 70 µ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cxnSp>
        <p:nvCxnSpPr>
          <p:cNvPr id="17" name="Connecteur droit avec flèche 16"/>
          <p:cNvCxnSpPr>
            <a:cxnSpLocks/>
          </p:cNvCxnSpPr>
          <p:nvPr/>
        </p:nvCxnSpPr>
        <p:spPr>
          <a:xfrm>
            <a:off x="3215680" y="2707312"/>
            <a:ext cx="819425" cy="128533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135560" y="1783982"/>
            <a:ext cx="2376264" cy="9233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No </a:t>
            </a:r>
            <a:r>
              <a:rPr lang="fr-FR" dirty="0" err="1"/>
              <a:t>overlap</a:t>
            </a:r>
            <a:r>
              <a:rPr lang="fr-FR" dirty="0"/>
              <a:t> (gap 0,5mm 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adapted</a:t>
            </a:r>
            <a:r>
              <a:rPr lang="fr-FR" dirty="0"/>
              <a:t> for all </a:t>
            </a:r>
            <a:r>
              <a:rPr lang="fr-FR" dirty="0" err="1"/>
              <a:t>crystals</a:t>
            </a:r>
            <a:r>
              <a:rPr lang="fr-FR" dirty="0"/>
              <a:t> sizes</a:t>
            </a:r>
          </a:p>
        </p:txBody>
      </p:sp>
      <p:cxnSp>
        <p:nvCxnSpPr>
          <p:cNvPr id="19" name="Connecteur droit avec flèche 18"/>
          <p:cNvCxnSpPr>
            <a:cxnSpLocks/>
          </p:cNvCxnSpPr>
          <p:nvPr/>
        </p:nvCxnSpPr>
        <p:spPr>
          <a:xfrm flipV="1">
            <a:off x="1608726" y="4720762"/>
            <a:ext cx="742858" cy="9913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1582057" y="5778759"/>
            <a:ext cx="6202925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No </a:t>
            </a:r>
            <a:r>
              <a:rPr lang="fr-FR" dirty="0" err="1"/>
              <a:t>reflective</a:t>
            </a: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on </a:t>
            </a:r>
            <a:r>
              <a:rPr lang="fr-FR" dirty="0" err="1"/>
              <a:t>both</a:t>
            </a:r>
            <a:r>
              <a:rPr lang="fr-FR" dirty="0"/>
              <a:t> </a:t>
            </a:r>
            <a:r>
              <a:rPr lang="fr-FR" dirty="0" err="1"/>
              <a:t>extremities</a:t>
            </a:r>
            <a:r>
              <a:rPr lang="fr-FR" dirty="0"/>
              <a:t> (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glued</a:t>
            </a:r>
            <a:r>
              <a:rPr lang="fr-FR" dirty="0"/>
              <a:t> on the plastic  block part for front </a:t>
            </a:r>
            <a:r>
              <a:rPr lang="fr-FR" dirty="0" err="1"/>
              <a:t>side</a:t>
            </a:r>
            <a:r>
              <a:rPr lang="fr-FR" dirty="0"/>
              <a:t> and no </a:t>
            </a:r>
            <a:r>
              <a:rPr lang="fr-FR" dirty="0" err="1"/>
              <a:t>reflective</a:t>
            </a: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</a:t>
            </a:r>
            <a:r>
              <a:rPr lang="fr-FR" dirty="0" err="1"/>
              <a:t>side</a:t>
            </a:r>
            <a:r>
              <a:rPr lang="fr-FR" dirty="0"/>
              <a:t> </a:t>
            </a:r>
            <a:r>
              <a:rPr lang="fr-FR" dirty="0" err="1"/>
              <a:t>PMt</a:t>
            </a:r>
            <a:r>
              <a:rPr lang="fr-FR" dirty="0"/>
              <a:t>)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1EBAE167-62A5-4D48-AD84-79E52DE68CE4}"/>
              </a:ext>
            </a:extLst>
          </p:cNvPr>
          <p:cNvCxnSpPr>
            <a:cxnSpLocks/>
          </p:cNvCxnSpPr>
          <p:nvPr/>
        </p:nvCxnSpPr>
        <p:spPr>
          <a:xfrm flipV="1">
            <a:off x="2135560" y="2352903"/>
            <a:ext cx="6807104" cy="1573145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90A054B5-F48D-4747-968C-53FA84EAA016}"/>
              </a:ext>
            </a:extLst>
          </p:cNvPr>
          <p:cNvSpPr txBox="1"/>
          <p:nvPr/>
        </p:nvSpPr>
        <p:spPr>
          <a:xfrm>
            <a:off x="5224465" y="1785348"/>
            <a:ext cx="3291242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dirty="0" err="1"/>
              <a:t>Reflective</a:t>
            </a: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200 mm </a:t>
            </a:r>
            <a:r>
              <a:rPr lang="fr-FR" dirty="0" err="1"/>
              <a:t>length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778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2B5735E-D5A6-463D-9DA7-2EC35E417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743" y="1904372"/>
            <a:ext cx="9034943" cy="3652808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3728856" y="142853"/>
            <a:ext cx="5905500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/>
              <a:t>Wrapping tape Crystal side </a:t>
            </a:r>
            <a:r>
              <a:rPr lang="en-US" sz="2400" dirty="0" err="1"/>
              <a:t>PMt</a:t>
            </a:r>
            <a:r>
              <a:rPr lang="en-US" sz="2400" dirty="0"/>
              <a:t> : tape 60 µ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886296" y="1648622"/>
            <a:ext cx="4127463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Mylar </a:t>
            </a:r>
            <a:r>
              <a:rPr lang="fr-FR" dirty="0" err="1"/>
              <a:t>aluminised</a:t>
            </a:r>
            <a:r>
              <a:rPr lang="fr-FR" dirty="0"/>
              <a:t> tape 60</a:t>
            </a:r>
            <a:r>
              <a:rPr lang="en-US" dirty="0"/>
              <a:t>µ (17 mm width)</a:t>
            </a:r>
            <a:endParaRPr lang="en-US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cxnSp>
        <p:nvCxnSpPr>
          <p:cNvPr id="22" name="Connecteur droit avec flèche 21"/>
          <p:cNvCxnSpPr>
            <a:cxnSpLocks/>
          </p:cNvCxnSpPr>
          <p:nvPr/>
        </p:nvCxnSpPr>
        <p:spPr>
          <a:xfrm flipH="1">
            <a:off x="2567031" y="2131116"/>
            <a:ext cx="2951184" cy="199999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404985" y="5475245"/>
            <a:ext cx="208257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No </a:t>
            </a:r>
            <a:r>
              <a:rPr lang="fr-FR" dirty="0" err="1"/>
              <a:t>overlap</a:t>
            </a:r>
            <a:r>
              <a:rPr lang="fr-FR" dirty="0"/>
              <a:t> for tape</a:t>
            </a:r>
            <a:endParaRPr lang="en-US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H="1" flipV="1">
            <a:off x="2710475" y="4791996"/>
            <a:ext cx="2664296" cy="8362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cxnSpLocks/>
          </p:cNvCxnSpPr>
          <p:nvPr/>
        </p:nvCxnSpPr>
        <p:spPr>
          <a:xfrm flipV="1">
            <a:off x="1689529" y="4777078"/>
            <a:ext cx="386851" cy="9045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198879" y="5659911"/>
            <a:ext cx="136815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err="1"/>
              <a:t>Side</a:t>
            </a:r>
            <a:r>
              <a:rPr lang="fr-FR" dirty="0"/>
              <a:t> </a:t>
            </a:r>
            <a:r>
              <a:rPr lang="fr-FR" dirty="0" err="1"/>
              <a:t>PMt</a:t>
            </a:r>
            <a:endParaRPr lang="en-US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D755CCEE-B21D-491F-BE4D-B8D9F6656141}"/>
              </a:ext>
            </a:extLst>
          </p:cNvPr>
          <p:cNvCxnSpPr>
            <a:cxnSpLocks/>
          </p:cNvCxnSpPr>
          <p:nvPr/>
        </p:nvCxnSpPr>
        <p:spPr>
          <a:xfrm flipV="1">
            <a:off x="1882954" y="3792988"/>
            <a:ext cx="751189" cy="15791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C4F3B2DC-CA57-4802-B7E5-C1A21A126E1D}"/>
              </a:ext>
            </a:extLst>
          </p:cNvPr>
          <p:cNvSpPr txBox="1"/>
          <p:nvPr/>
        </p:nvSpPr>
        <p:spPr>
          <a:xfrm>
            <a:off x="1794695" y="3429000"/>
            <a:ext cx="93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17 mm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5ABADB0-480E-419A-BCAD-FA80CB04854B}"/>
              </a:ext>
            </a:extLst>
          </p:cNvPr>
          <p:cNvSpPr txBox="1"/>
          <p:nvPr/>
        </p:nvSpPr>
        <p:spPr>
          <a:xfrm>
            <a:off x="4403810" y="6029243"/>
            <a:ext cx="430396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Cutting tape  90°/ </a:t>
            </a:r>
            <a:r>
              <a:rPr lang="fr-FR" dirty="0" err="1"/>
              <a:t>cutting</a:t>
            </a:r>
            <a:r>
              <a:rPr lang="fr-FR" dirty="0"/>
              <a:t> </a:t>
            </a:r>
            <a:r>
              <a:rPr lang="fr-FR" dirty="0" err="1"/>
              <a:t>reflective</a:t>
            </a:r>
            <a:r>
              <a:rPr lang="fr-FR" dirty="0"/>
              <a:t> </a:t>
            </a:r>
            <a:r>
              <a:rPr lang="fr-FR" dirty="0" err="1"/>
              <a:t>sheet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452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030A113-4570-4F79-B3BB-43B030EAC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32" y="1104343"/>
            <a:ext cx="9830591" cy="4841566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2894658" y="5090386"/>
            <a:ext cx="4451050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Mylar </a:t>
            </a:r>
            <a:r>
              <a:rPr lang="fr-FR" dirty="0" err="1"/>
              <a:t>aluminised</a:t>
            </a:r>
            <a:r>
              <a:rPr lang="fr-FR" dirty="0"/>
              <a:t> tape 60</a:t>
            </a:r>
            <a:r>
              <a:rPr lang="en-US" dirty="0"/>
              <a:t>µ (17 mm width)</a:t>
            </a:r>
            <a:endParaRPr lang="en-US" b="1" i="1" dirty="0">
              <a:solidFill>
                <a:srgbClr val="7030A0"/>
              </a:solidFill>
              <a:latin typeface="Century Gothic" pitchFamily="34" charset="0"/>
            </a:endParaRPr>
          </a:p>
          <a:p>
            <a:r>
              <a:rPr lang="fr-FR" dirty="0"/>
              <a:t>  (no </a:t>
            </a:r>
            <a:r>
              <a:rPr lang="fr-FR" dirty="0" err="1"/>
              <a:t>overlap</a:t>
            </a:r>
            <a:r>
              <a:rPr lang="fr-FR" dirty="0"/>
              <a:t>)</a:t>
            </a:r>
          </a:p>
        </p:txBody>
      </p:sp>
      <p:cxnSp>
        <p:nvCxnSpPr>
          <p:cNvPr id="22" name="Connecteur droit avec flèche 21"/>
          <p:cNvCxnSpPr>
            <a:cxnSpLocks/>
          </p:cNvCxnSpPr>
          <p:nvPr/>
        </p:nvCxnSpPr>
        <p:spPr>
          <a:xfrm flipV="1">
            <a:off x="7407479" y="4802960"/>
            <a:ext cx="1621147" cy="54082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2730566" y="148876"/>
            <a:ext cx="7294278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/>
              <a:t>Wrapping tape crystal side reflective sheet :tape 60 µ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B110A2CC-FB4B-4BA6-92F3-348107E96B7D}"/>
              </a:ext>
            </a:extLst>
          </p:cNvPr>
          <p:cNvCxnSpPr>
            <a:cxnSpLocks/>
          </p:cNvCxnSpPr>
          <p:nvPr/>
        </p:nvCxnSpPr>
        <p:spPr>
          <a:xfrm flipH="1" flipV="1">
            <a:off x="2041312" y="2694021"/>
            <a:ext cx="2111837" cy="239636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F66C6E9F-103B-4128-9D47-6F790799A74E}"/>
              </a:ext>
            </a:extLst>
          </p:cNvPr>
          <p:cNvSpPr txBox="1"/>
          <p:nvPr/>
        </p:nvSpPr>
        <p:spPr>
          <a:xfrm>
            <a:off x="3486615" y="5877638"/>
            <a:ext cx="430396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Cutting tape  90°/ </a:t>
            </a:r>
            <a:r>
              <a:rPr lang="fr-FR" dirty="0" err="1"/>
              <a:t>cutting</a:t>
            </a:r>
            <a:r>
              <a:rPr lang="fr-FR" dirty="0"/>
              <a:t> </a:t>
            </a:r>
            <a:r>
              <a:rPr lang="fr-FR" dirty="0" err="1"/>
              <a:t>reflective</a:t>
            </a:r>
            <a:r>
              <a:rPr lang="fr-FR" dirty="0"/>
              <a:t> </a:t>
            </a:r>
            <a:r>
              <a:rPr lang="fr-FR" dirty="0" err="1"/>
              <a:t>sheet</a:t>
            </a:r>
            <a:endParaRPr lang="fr-FR" dirty="0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68B7239D-D426-4AA4-A106-F5AB9A9D4B2B}"/>
              </a:ext>
            </a:extLst>
          </p:cNvPr>
          <p:cNvCxnSpPr>
            <a:cxnSpLocks/>
          </p:cNvCxnSpPr>
          <p:nvPr/>
        </p:nvCxnSpPr>
        <p:spPr>
          <a:xfrm>
            <a:off x="2041312" y="1428832"/>
            <a:ext cx="689254" cy="2237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A8F274C8-AAB9-43CE-87A9-0C784696A1DB}"/>
              </a:ext>
            </a:extLst>
          </p:cNvPr>
          <p:cNvCxnSpPr>
            <a:cxnSpLocks/>
          </p:cNvCxnSpPr>
          <p:nvPr/>
        </p:nvCxnSpPr>
        <p:spPr>
          <a:xfrm>
            <a:off x="9420837" y="3632433"/>
            <a:ext cx="640363" cy="1845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B023A40D-0FA1-457B-B44E-DA5782274FE6}"/>
              </a:ext>
            </a:extLst>
          </p:cNvPr>
          <p:cNvSpPr txBox="1"/>
          <p:nvPr/>
        </p:nvSpPr>
        <p:spPr>
          <a:xfrm>
            <a:off x="2434866" y="1119714"/>
            <a:ext cx="919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17 mm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98CEA52-49B1-40BD-B2F1-8E50E91C6D42}"/>
              </a:ext>
            </a:extLst>
          </p:cNvPr>
          <p:cNvSpPr txBox="1"/>
          <p:nvPr/>
        </p:nvSpPr>
        <p:spPr>
          <a:xfrm>
            <a:off x="9601408" y="3180574"/>
            <a:ext cx="919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17 mm</a:t>
            </a:r>
          </a:p>
        </p:txBody>
      </p:sp>
    </p:spTree>
    <p:extLst>
      <p:ext uri="{BB962C8B-B14F-4D97-AF65-F5344CB8AC3E}">
        <p14:creationId xmlns:p14="http://schemas.microsoft.com/office/powerpoint/2010/main" val="156102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D8978C9-AE72-46D5-81DE-113E201063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688" y="1811630"/>
            <a:ext cx="8397380" cy="4076928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4280143" y="164318"/>
            <a:ext cx="4927858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fr-FR" sz="2400" dirty="0" err="1"/>
              <a:t>Wrapping</a:t>
            </a:r>
            <a:r>
              <a:rPr lang="fr-FR" sz="2400" dirty="0"/>
              <a:t> Longitudinal tape  60</a:t>
            </a:r>
            <a:r>
              <a:rPr lang="en-US" sz="2400" dirty="0"/>
              <a:t>µ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0D277F26-0CFF-46D6-8802-55B074539276}"/>
              </a:ext>
            </a:extLst>
          </p:cNvPr>
          <p:cNvCxnSpPr>
            <a:cxnSpLocks/>
          </p:cNvCxnSpPr>
          <p:nvPr/>
        </p:nvCxnSpPr>
        <p:spPr>
          <a:xfrm flipV="1">
            <a:off x="3556932" y="2642533"/>
            <a:ext cx="209725" cy="251669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16041A3A-0209-4A00-A031-743F6F40684C}"/>
              </a:ext>
            </a:extLst>
          </p:cNvPr>
          <p:cNvSpPr txBox="1"/>
          <p:nvPr/>
        </p:nvSpPr>
        <p:spPr>
          <a:xfrm>
            <a:off x="5365253" y="2189148"/>
            <a:ext cx="34385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Longitudinal Tape  mylar </a:t>
            </a:r>
            <a:r>
              <a:rPr lang="fr-FR" dirty="0" err="1"/>
              <a:t>aluminised</a:t>
            </a:r>
            <a:r>
              <a:rPr lang="fr-FR" dirty="0"/>
              <a:t> 60µ  12 mm </a:t>
            </a:r>
            <a:r>
              <a:rPr lang="fr-FR" dirty="0" err="1"/>
              <a:t>width</a:t>
            </a:r>
            <a:endParaRPr lang="fr-FR" dirty="0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3F1D2EAD-9115-41C3-9DC3-17EF64A7B3CB}"/>
              </a:ext>
            </a:extLst>
          </p:cNvPr>
          <p:cNvCxnSpPr>
            <a:cxnSpLocks/>
          </p:cNvCxnSpPr>
          <p:nvPr/>
        </p:nvCxnSpPr>
        <p:spPr>
          <a:xfrm flipH="1" flipV="1">
            <a:off x="2902591" y="2578479"/>
            <a:ext cx="2256638" cy="270658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C01D0640-FC01-4B46-8999-EBA8C3BCA1BE}"/>
              </a:ext>
            </a:extLst>
          </p:cNvPr>
          <p:cNvCxnSpPr>
            <a:cxnSpLocks/>
          </p:cNvCxnSpPr>
          <p:nvPr/>
        </p:nvCxnSpPr>
        <p:spPr>
          <a:xfrm flipV="1">
            <a:off x="5159229" y="4412609"/>
            <a:ext cx="3514988" cy="8724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882C59D9-2746-4FDE-8BD3-6EE022711499}"/>
              </a:ext>
            </a:extLst>
          </p:cNvPr>
          <p:cNvSpPr txBox="1"/>
          <p:nvPr/>
        </p:nvSpPr>
        <p:spPr>
          <a:xfrm>
            <a:off x="4098730" y="5306281"/>
            <a:ext cx="2213295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No </a:t>
            </a:r>
            <a:r>
              <a:rPr lang="fr-FR" dirty="0" err="1"/>
              <a:t>overlap</a:t>
            </a:r>
            <a:r>
              <a:rPr lang="fr-FR" dirty="0"/>
              <a:t> for tape gap 1 mm </a:t>
            </a:r>
            <a:r>
              <a:rPr lang="fr-FR" dirty="0" err="1"/>
              <a:t>reasonable</a:t>
            </a:r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F24A2C1-CC13-47E0-A4E9-AE3E60CCA61A}"/>
              </a:ext>
            </a:extLst>
          </p:cNvPr>
          <p:cNvSpPr txBox="1"/>
          <p:nvPr/>
        </p:nvSpPr>
        <p:spPr>
          <a:xfrm>
            <a:off x="3707934" y="2131828"/>
            <a:ext cx="92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12 mm</a:t>
            </a:r>
          </a:p>
        </p:txBody>
      </p:sp>
    </p:spTree>
    <p:extLst>
      <p:ext uri="{BB962C8B-B14F-4D97-AF65-F5344CB8AC3E}">
        <p14:creationId xmlns:p14="http://schemas.microsoft.com/office/powerpoint/2010/main" val="185404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6BA02BD-378D-4BA9-A66A-8DFBA40647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758" y="1707173"/>
            <a:ext cx="7870598" cy="3821175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3728856" y="142853"/>
            <a:ext cx="5905500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/>
              <a:t>Total wrapping thickness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51384" y="4680720"/>
            <a:ext cx="576064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Total vertical </a:t>
            </a:r>
            <a:r>
              <a:rPr lang="fr-FR" dirty="0" err="1"/>
              <a:t>wrapping</a:t>
            </a:r>
            <a:r>
              <a:rPr lang="fr-FR" dirty="0"/>
              <a:t> </a:t>
            </a:r>
            <a:r>
              <a:rPr lang="fr-FR" dirty="0" err="1"/>
              <a:t>thickness</a:t>
            </a:r>
            <a:r>
              <a:rPr lang="fr-FR" dirty="0"/>
              <a:t> = 260</a:t>
            </a:r>
            <a:r>
              <a:rPr lang="en-US" dirty="0"/>
              <a:t> µ  (2x70 + 2x60)</a:t>
            </a:r>
            <a:r>
              <a:rPr lang="en-US" b="1" i="1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endParaRPr lang="en-US" dirty="0"/>
          </a:p>
        </p:txBody>
      </p:sp>
      <p:cxnSp>
        <p:nvCxnSpPr>
          <p:cNvPr id="5" name="Connecteur droit avec flèche 4"/>
          <p:cNvCxnSpPr>
            <a:cxnSpLocks/>
          </p:cNvCxnSpPr>
          <p:nvPr/>
        </p:nvCxnSpPr>
        <p:spPr>
          <a:xfrm flipH="1">
            <a:off x="1926024" y="1895912"/>
            <a:ext cx="439671" cy="431991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cxnSpLocks/>
          </p:cNvCxnSpPr>
          <p:nvPr/>
        </p:nvCxnSpPr>
        <p:spPr>
          <a:xfrm>
            <a:off x="1837005" y="2470757"/>
            <a:ext cx="58907" cy="691893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045810" y="1463784"/>
            <a:ext cx="576064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Total horizontal </a:t>
            </a:r>
            <a:r>
              <a:rPr lang="fr-FR" dirty="0" err="1"/>
              <a:t>wrapping</a:t>
            </a:r>
            <a:r>
              <a:rPr lang="fr-FR" dirty="0"/>
              <a:t> </a:t>
            </a:r>
            <a:r>
              <a:rPr lang="fr-FR" dirty="0" err="1"/>
              <a:t>thickness</a:t>
            </a:r>
            <a:r>
              <a:rPr lang="fr-FR" dirty="0"/>
              <a:t> = 260</a:t>
            </a:r>
            <a:r>
              <a:rPr lang="en-US" dirty="0"/>
              <a:t>µ  (2x70 + 2x60)</a:t>
            </a:r>
            <a:r>
              <a:rPr lang="en-US" b="1" i="1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8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 34">
            <a:extLst>
              <a:ext uri="{FF2B5EF4-FFF2-40B4-BE49-F238E27FC236}">
                <a16:creationId xmlns:a16="http://schemas.microsoft.com/office/drawing/2014/main" id="{583AE20F-4D9C-45A0-9E8C-7AB0F78D6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494" y="1809182"/>
            <a:ext cx="9360743" cy="46242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6FC581B-FE67-4F0F-9B34-6616C58B4AAB}"/>
              </a:ext>
            </a:extLst>
          </p:cNvPr>
          <p:cNvSpPr txBox="1"/>
          <p:nvPr/>
        </p:nvSpPr>
        <p:spPr>
          <a:xfrm>
            <a:off x="5851670" y="2265815"/>
            <a:ext cx="1837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Tedlar</a:t>
            </a:r>
            <a:r>
              <a:rPr lang="fr-FR" dirty="0"/>
              <a:t> </a:t>
            </a:r>
            <a:r>
              <a:rPr lang="fr-FR" dirty="0" err="1"/>
              <a:t>Wrapping</a:t>
            </a:r>
            <a:endParaRPr lang="fr-FR" dirty="0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757DC1F4-3ADF-4B64-A71E-32FA2B7C3465}"/>
              </a:ext>
            </a:extLst>
          </p:cNvPr>
          <p:cNvCxnSpPr>
            <a:cxnSpLocks/>
          </p:cNvCxnSpPr>
          <p:nvPr/>
        </p:nvCxnSpPr>
        <p:spPr>
          <a:xfrm flipH="1">
            <a:off x="6091580" y="2713731"/>
            <a:ext cx="485389" cy="6204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EE9998C2-0607-4B5A-A885-FCFC63D12ABB}"/>
              </a:ext>
            </a:extLst>
          </p:cNvPr>
          <p:cNvCxnSpPr/>
          <p:nvPr/>
        </p:nvCxnSpPr>
        <p:spPr>
          <a:xfrm flipH="1" flipV="1">
            <a:off x="4177719" y="3917765"/>
            <a:ext cx="478172" cy="14140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55E918E8-081C-4DB9-9BA6-B469F0D23CDE}"/>
              </a:ext>
            </a:extLst>
          </p:cNvPr>
          <p:cNvSpPr txBox="1"/>
          <p:nvPr/>
        </p:nvSpPr>
        <p:spPr>
          <a:xfrm>
            <a:off x="2153174" y="5285280"/>
            <a:ext cx="3942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Mylar </a:t>
            </a:r>
            <a:r>
              <a:rPr lang="fr-FR" dirty="0" err="1"/>
              <a:t>aluminised</a:t>
            </a:r>
            <a:r>
              <a:rPr lang="fr-FR" dirty="0"/>
              <a:t> tape 12 mm </a:t>
            </a:r>
            <a:r>
              <a:rPr lang="fr-FR" dirty="0" err="1"/>
              <a:t>width</a:t>
            </a:r>
            <a:r>
              <a:rPr lang="fr-FR" dirty="0"/>
              <a:t>: </a:t>
            </a:r>
          </a:p>
          <a:p>
            <a:r>
              <a:rPr lang="fr-FR" dirty="0"/>
              <a:t>@ 90 ° / </a:t>
            </a:r>
            <a:r>
              <a:rPr lang="fr-FR" dirty="0" err="1"/>
              <a:t>wrapping</a:t>
            </a:r>
            <a:r>
              <a:rPr lang="fr-FR" dirty="0"/>
              <a:t> tape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83B48C0-B0E2-4DA6-AA1B-3F8C31D1ACDF}"/>
              </a:ext>
            </a:extLst>
          </p:cNvPr>
          <p:cNvSpPr txBox="1"/>
          <p:nvPr/>
        </p:nvSpPr>
        <p:spPr>
          <a:xfrm>
            <a:off x="3728856" y="142853"/>
            <a:ext cx="5905500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/>
              <a:t>TEDLAR  wrapping 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BBEBE7D0-2BFB-42CC-B889-5B14E4F6D0A1}"/>
              </a:ext>
            </a:extLst>
          </p:cNvPr>
          <p:cNvCxnSpPr/>
          <p:nvPr/>
        </p:nvCxnSpPr>
        <p:spPr>
          <a:xfrm>
            <a:off x="9328158" y="5987223"/>
            <a:ext cx="612396" cy="176168"/>
          </a:xfrm>
          <a:prstGeom prst="straightConnector1">
            <a:avLst/>
          </a:prstGeom>
          <a:ln w="381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5117A66F-7F21-4AE6-A9F4-B97973073317}"/>
              </a:ext>
            </a:extLst>
          </p:cNvPr>
          <p:cNvSpPr txBox="1"/>
          <p:nvPr/>
        </p:nvSpPr>
        <p:spPr>
          <a:xfrm>
            <a:off x="7797566" y="6163391"/>
            <a:ext cx="2768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Front </a:t>
            </a:r>
            <a:r>
              <a:rPr lang="fr-FR" dirty="0" err="1"/>
              <a:t>stacking</a:t>
            </a:r>
            <a:r>
              <a:rPr lang="fr-FR" dirty="0"/>
              <a:t> area 17 mm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B075A35-1441-4CF7-9CA5-D9C9624CACE8}"/>
              </a:ext>
            </a:extLst>
          </p:cNvPr>
          <p:cNvCxnSpPr>
            <a:cxnSpLocks/>
          </p:cNvCxnSpPr>
          <p:nvPr/>
        </p:nvCxnSpPr>
        <p:spPr>
          <a:xfrm>
            <a:off x="1945547" y="3831072"/>
            <a:ext cx="651545" cy="173387"/>
          </a:xfrm>
          <a:prstGeom prst="straightConnector1">
            <a:avLst/>
          </a:prstGeom>
          <a:ln w="381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BFD0B278-0C3B-46F7-BCB5-E25BFCF44485}"/>
              </a:ext>
            </a:extLst>
          </p:cNvPr>
          <p:cNvSpPr txBox="1"/>
          <p:nvPr/>
        </p:nvSpPr>
        <p:spPr>
          <a:xfrm>
            <a:off x="167779" y="4024992"/>
            <a:ext cx="1620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Rear</a:t>
            </a:r>
            <a:r>
              <a:rPr lang="fr-FR" dirty="0"/>
              <a:t> </a:t>
            </a:r>
            <a:r>
              <a:rPr lang="fr-FR" dirty="0" err="1"/>
              <a:t>stacking</a:t>
            </a:r>
            <a:r>
              <a:rPr lang="fr-FR" dirty="0"/>
              <a:t> area 17 mm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24B39AC-D4C0-428E-98FB-5621FFB1796D}"/>
              </a:ext>
            </a:extLst>
          </p:cNvPr>
          <p:cNvCxnSpPr>
            <a:cxnSpLocks/>
          </p:cNvCxnSpPr>
          <p:nvPr/>
        </p:nvCxnSpPr>
        <p:spPr>
          <a:xfrm>
            <a:off x="1788253" y="4019997"/>
            <a:ext cx="1659622" cy="441251"/>
          </a:xfrm>
          <a:prstGeom prst="straightConnector1">
            <a:avLst/>
          </a:prstGeom>
          <a:ln w="381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87112FBC-944A-48CE-BD5D-DA66CE33FDB5}"/>
              </a:ext>
            </a:extLst>
          </p:cNvPr>
          <p:cNvSpPr txBox="1"/>
          <p:nvPr/>
        </p:nvSpPr>
        <p:spPr>
          <a:xfrm>
            <a:off x="1482055" y="4481781"/>
            <a:ext cx="1620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Mu </a:t>
            </a:r>
            <a:r>
              <a:rPr lang="fr-FR" dirty="0" err="1"/>
              <a:t>metal</a:t>
            </a:r>
            <a:r>
              <a:rPr lang="fr-FR" dirty="0"/>
              <a:t> area 40 mm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2C5DE644-C653-4533-8425-97CCA5F79B7E}"/>
              </a:ext>
            </a:extLst>
          </p:cNvPr>
          <p:cNvCxnSpPr>
            <a:cxnSpLocks/>
          </p:cNvCxnSpPr>
          <p:nvPr/>
        </p:nvCxnSpPr>
        <p:spPr>
          <a:xfrm>
            <a:off x="1858161" y="1701390"/>
            <a:ext cx="1290158" cy="11251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65B27FE3-292A-4038-9839-9973BE57B55A}"/>
              </a:ext>
            </a:extLst>
          </p:cNvPr>
          <p:cNvSpPr txBox="1"/>
          <p:nvPr/>
        </p:nvSpPr>
        <p:spPr>
          <a:xfrm>
            <a:off x="209026" y="1496191"/>
            <a:ext cx="162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Wrapping</a:t>
            </a:r>
            <a:r>
              <a:rPr lang="fr-FR" dirty="0"/>
              <a:t> tape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0340CF3F-8E51-4B7A-BF1B-29B831E37F20}"/>
              </a:ext>
            </a:extLst>
          </p:cNvPr>
          <p:cNvCxnSpPr>
            <a:cxnSpLocks/>
            <a:stCxn id="23" idx="2"/>
          </p:cNvCxnSpPr>
          <p:nvPr/>
        </p:nvCxnSpPr>
        <p:spPr>
          <a:xfrm flipH="1">
            <a:off x="9940554" y="2450481"/>
            <a:ext cx="125188" cy="19570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FB25396-F3EE-443F-8E35-8EE1D09E317F}"/>
              </a:ext>
            </a:extLst>
          </p:cNvPr>
          <p:cNvSpPr txBox="1"/>
          <p:nvPr/>
        </p:nvSpPr>
        <p:spPr>
          <a:xfrm>
            <a:off x="8614447" y="1527151"/>
            <a:ext cx="290259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1 mm gap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stacking</a:t>
            </a:r>
            <a:r>
              <a:rPr lang="fr-FR" dirty="0"/>
              <a:t> area and </a:t>
            </a:r>
            <a:r>
              <a:rPr lang="fr-FR" dirty="0" err="1"/>
              <a:t>Tedlar</a:t>
            </a:r>
            <a:r>
              <a:rPr lang="fr-FR" dirty="0"/>
              <a:t> (no </a:t>
            </a:r>
            <a:r>
              <a:rPr lang="fr-FR" dirty="0" err="1"/>
              <a:t>overlap</a:t>
            </a:r>
            <a:r>
              <a:rPr lang="fr-FR" dirty="0"/>
              <a:t> for good </a:t>
            </a:r>
            <a:r>
              <a:rPr lang="fr-FR" dirty="0" err="1"/>
              <a:t>stacking</a:t>
            </a:r>
            <a:r>
              <a:rPr lang="fr-FR" dirty="0"/>
              <a:t>)</a:t>
            </a: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FEF24EB5-8618-4B77-A5AB-265ED411C859}"/>
              </a:ext>
            </a:extLst>
          </p:cNvPr>
          <p:cNvCxnSpPr>
            <a:cxnSpLocks/>
          </p:cNvCxnSpPr>
          <p:nvPr/>
        </p:nvCxnSpPr>
        <p:spPr>
          <a:xfrm flipH="1">
            <a:off x="4268075" y="1730506"/>
            <a:ext cx="618812" cy="10933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2269BD3E-B53D-4FF1-9BF3-FA52A785F6C1}"/>
              </a:ext>
            </a:extLst>
          </p:cNvPr>
          <p:cNvSpPr txBox="1"/>
          <p:nvPr/>
        </p:nvSpPr>
        <p:spPr>
          <a:xfrm>
            <a:off x="3797768" y="807176"/>
            <a:ext cx="3634878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1 mm gap </a:t>
            </a:r>
            <a:r>
              <a:rPr lang="fr-FR" dirty="0" err="1"/>
              <a:t>between</a:t>
            </a:r>
            <a:r>
              <a:rPr lang="fr-FR" dirty="0"/>
              <a:t> Mu </a:t>
            </a:r>
            <a:r>
              <a:rPr lang="fr-FR" dirty="0" err="1"/>
              <a:t>metal</a:t>
            </a:r>
            <a:r>
              <a:rPr lang="fr-FR" dirty="0"/>
              <a:t> area and </a:t>
            </a:r>
            <a:r>
              <a:rPr lang="fr-FR" dirty="0" err="1"/>
              <a:t>Tedlar</a:t>
            </a:r>
            <a:r>
              <a:rPr lang="fr-FR" dirty="0"/>
              <a:t> (no </a:t>
            </a:r>
            <a:r>
              <a:rPr lang="fr-FR" dirty="0" err="1"/>
              <a:t>overlap</a:t>
            </a:r>
            <a:r>
              <a:rPr lang="fr-FR" dirty="0"/>
              <a:t> for good </a:t>
            </a:r>
            <a:r>
              <a:rPr lang="fr-FR" dirty="0" err="1"/>
              <a:t>stacking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159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>
            <a:extLst>
              <a:ext uri="{FF2B5EF4-FFF2-40B4-BE49-F238E27FC236}">
                <a16:creationId xmlns:a16="http://schemas.microsoft.com/office/drawing/2014/main" id="{E3AF2D4E-010D-4C9A-8F94-0F7E86874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56" y="1429800"/>
            <a:ext cx="9830236" cy="50847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6FC581B-FE67-4F0F-9B34-6616C58B4AAB}"/>
              </a:ext>
            </a:extLst>
          </p:cNvPr>
          <p:cNvSpPr txBox="1"/>
          <p:nvPr/>
        </p:nvSpPr>
        <p:spPr>
          <a:xfrm>
            <a:off x="8204432" y="2373706"/>
            <a:ext cx="2642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Mylar 60µ 17mm </a:t>
            </a:r>
            <a:r>
              <a:rPr lang="fr-FR" dirty="0" err="1"/>
              <a:t>width</a:t>
            </a:r>
            <a:r>
              <a:rPr lang="fr-FR" dirty="0"/>
              <a:t> for </a:t>
            </a:r>
            <a:r>
              <a:rPr lang="fr-FR" dirty="0" err="1"/>
              <a:t>adjustment</a:t>
            </a:r>
            <a:endParaRPr lang="fr-FR" dirty="0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757DC1F4-3ADF-4B64-A71E-32FA2B7C3465}"/>
              </a:ext>
            </a:extLst>
          </p:cNvPr>
          <p:cNvCxnSpPr>
            <a:cxnSpLocks/>
          </p:cNvCxnSpPr>
          <p:nvPr/>
        </p:nvCxnSpPr>
        <p:spPr>
          <a:xfrm flipH="1">
            <a:off x="9395670" y="3020037"/>
            <a:ext cx="1" cy="144945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20B1BEC8-0A7E-40A6-9F8B-A5DE73DE04CB}"/>
              </a:ext>
            </a:extLst>
          </p:cNvPr>
          <p:cNvSpPr txBox="1"/>
          <p:nvPr/>
        </p:nvSpPr>
        <p:spPr>
          <a:xfrm>
            <a:off x="443217" y="4387442"/>
            <a:ext cx="2642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Mylar 60µ 17mm </a:t>
            </a:r>
            <a:r>
              <a:rPr lang="fr-FR" dirty="0" err="1"/>
              <a:t>width</a:t>
            </a:r>
            <a:r>
              <a:rPr lang="fr-FR" dirty="0"/>
              <a:t> for </a:t>
            </a:r>
            <a:r>
              <a:rPr lang="fr-FR" dirty="0" err="1"/>
              <a:t>adjustment</a:t>
            </a:r>
            <a:endParaRPr lang="fr-FR" dirty="0"/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AE584265-E952-453C-9537-594033F4B363}"/>
              </a:ext>
            </a:extLst>
          </p:cNvPr>
          <p:cNvCxnSpPr>
            <a:cxnSpLocks/>
          </p:cNvCxnSpPr>
          <p:nvPr/>
        </p:nvCxnSpPr>
        <p:spPr>
          <a:xfrm flipV="1">
            <a:off x="1610686" y="3556932"/>
            <a:ext cx="276837" cy="8305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4E43BD72-11C2-4705-A545-75CB3BAF691A}"/>
              </a:ext>
            </a:extLst>
          </p:cNvPr>
          <p:cNvSpPr txBox="1"/>
          <p:nvPr/>
        </p:nvSpPr>
        <p:spPr>
          <a:xfrm>
            <a:off x="947956" y="5428200"/>
            <a:ext cx="3942827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FR" dirty="0" err="1"/>
              <a:t>Number</a:t>
            </a:r>
            <a:r>
              <a:rPr lang="fr-FR" dirty="0"/>
              <a:t> of </a:t>
            </a:r>
            <a:r>
              <a:rPr lang="fr-FR" dirty="0" err="1"/>
              <a:t>layers</a:t>
            </a:r>
            <a:r>
              <a:rPr lang="fr-FR" dirty="0"/>
              <a:t> variable ; no </a:t>
            </a:r>
            <a:r>
              <a:rPr lang="fr-FR" dirty="0" err="1"/>
              <a:t>overlap</a:t>
            </a:r>
            <a:r>
              <a:rPr lang="fr-FR" dirty="0"/>
              <a:t> on </a:t>
            </a:r>
            <a:r>
              <a:rPr lang="fr-FR" dirty="0" err="1"/>
              <a:t>both</a:t>
            </a:r>
            <a:r>
              <a:rPr lang="fr-FR" dirty="0"/>
              <a:t> Top and </a:t>
            </a:r>
            <a:r>
              <a:rPr lang="fr-FR" dirty="0" err="1"/>
              <a:t>bottom</a:t>
            </a:r>
            <a:r>
              <a:rPr lang="fr-FR" dirty="0"/>
              <a:t> </a:t>
            </a:r>
            <a:r>
              <a:rPr lang="fr-FR" dirty="0" err="1"/>
              <a:t>sides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0743F3C-56C6-45ED-8410-72411EB3E827}"/>
              </a:ext>
            </a:extLst>
          </p:cNvPr>
          <p:cNvSpPr txBox="1"/>
          <p:nvPr/>
        </p:nvSpPr>
        <p:spPr>
          <a:xfrm>
            <a:off x="3728856" y="142853"/>
            <a:ext cx="5905500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/>
              <a:t>Adjustment tape : mylar 60µ 17mm width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13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3C521E78-9639-4167-9BDB-ED0E7E2AB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238" y="961114"/>
            <a:ext cx="4140732" cy="2141829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651D269-9EF7-485C-8470-96C55835526A}"/>
              </a:ext>
            </a:extLst>
          </p:cNvPr>
          <p:cNvSpPr/>
          <p:nvPr/>
        </p:nvSpPr>
        <p:spPr>
          <a:xfrm>
            <a:off x="9933146" y="4102217"/>
            <a:ext cx="772951" cy="72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133930" y="185143"/>
            <a:ext cx="5726592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/>
              <a:t>Adjustment Tape : mylar 60µ 17mm width </a:t>
            </a:r>
            <a:endParaRPr lang="en-US" sz="2400" b="1" i="1" dirty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19229" y="3102943"/>
            <a:ext cx="95586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For a </a:t>
            </a:r>
            <a:r>
              <a:rPr lang="fr-FR" sz="1600" b="1" dirty="0" err="1"/>
              <a:t>alveoli</a:t>
            </a:r>
            <a:r>
              <a:rPr lang="fr-FR" sz="1600" b="1" dirty="0"/>
              <a:t> 21mm </a:t>
            </a:r>
            <a:r>
              <a:rPr lang="fr-FR" sz="1600" b="1" dirty="0" err="1"/>
              <a:t>inner</a:t>
            </a:r>
            <a:r>
              <a:rPr lang="fr-FR" sz="1600" b="1" dirty="0"/>
              <a:t> dimension (</a:t>
            </a:r>
            <a:r>
              <a:rPr lang="fr-FR" sz="1600" b="1" dirty="0">
                <a:solidFill>
                  <a:srgbClr val="FF0000"/>
                </a:solidFill>
              </a:rPr>
              <a:t>nominal dimension</a:t>
            </a:r>
            <a:r>
              <a:rPr lang="fr-FR" sz="1600" b="1" dirty="0"/>
              <a:t>) : the Gap </a:t>
            </a:r>
            <a:r>
              <a:rPr lang="fr-FR" sz="1600" b="1" dirty="0" err="1"/>
              <a:t>is</a:t>
            </a:r>
            <a:r>
              <a:rPr lang="fr-FR" sz="1600" b="1" dirty="0"/>
              <a:t> (</a:t>
            </a:r>
            <a:r>
              <a:rPr lang="fr-FR" sz="1600" b="1" dirty="0" err="1"/>
              <a:t>between</a:t>
            </a:r>
            <a:r>
              <a:rPr lang="fr-FR" sz="1600" b="1" dirty="0"/>
              <a:t> </a:t>
            </a:r>
            <a:r>
              <a:rPr lang="fr-FR" sz="1600" b="1" dirty="0" err="1"/>
              <a:t>alveoli</a:t>
            </a:r>
            <a:r>
              <a:rPr lang="fr-FR" sz="1600" b="1" dirty="0"/>
              <a:t> and </a:t>
            </a:r>
            <a:r>
              <a:rPr lang="fr-FR" sz="1600" b="1" dirty="0" err="1"/>
              <a:t>crystal</a:t>
            </a:r>
            <a:r>
              <a:rPr lang="fr-FR" sz="1600" b="1" dirty="0"/>
              <a:t> </a:t>
            </a:r>
            <a:r>
              <a:rPr lang="fr-FR" sz="1600" b="1" dirty="0" err="1"/>
              <a:t>wrapped</a:t>
            </a:r>
            <a:r>
              <a:rPr lang="fr-FR" sz="1600" b="1" dirty="0"/>
              <a:t>)</a:t>
            </a:r>
          </a:p>
          <a:p>
            <a:r>
              <a:rPr lang="fr-FR" sz="1600" b="1" dirty="0"/>
              <a:t>Gap min (21- 20,86=0,14mm)</a:t>
            </a:r>
          </a:p>
          <a:p>
            <a:r>
              <a:rPr lang="fr-FR" sz="1600" b="1" dirty="0"/>
              <a:t>Gap Max (21- 20,69=0,31mm)</a:t>
            </a:r>
          </a:p>
          <a:p>
            <a:r>
              <a:rPr lang="fr-FR" sz="1600" b="1" dirty="0" err="1"/>
              <a:t>Mean</a:t>
            </a:r>
            <a:r>
              <a:rPr lang="fr-FR" sz="1600" b="1" dirty="0"/>
              <a:t> Gap </a:t>
            </a:r>
            <a:r>
              <a:rPr lang="fr-FR" sz="1600" b="1" dirty="0" err="1"/>
              <a:t>Siccas</a:t>
            </a:r>
            <a:r>
              <a:rPr lang="fr-FR" sz="1600" b="1" dirty="0"/>
              <a:t> ( 21-20,80 = 0,20mm)</a:t>
            </a:r>
          </a:p>
          <a:p>
            <a:r>
              <a:rPr lang="fr-FR" sz="1600" b="1" dirty="0" err="1"/>
              <a:t>Mean</a:t>
            </a:r>
            <a:r>
              <a:rPr lang="fr-FR" sz="1600" b="1" dirty="0"/>
              <a:t> Gap </a:t>
            </a:r>
            <a:r>
              <a:rPr lang="fr-FR" sz="1600" b="1" dirty="0" err="1"/>
              <a:t>Crytur</a:t>
            </a:r>
            <a:r>
              <a:rPr lang="fr-FR" sz="1600" b="1" dirty="0"/>
              <a:t> ( 21-20,72 = 0,28mm)</a:t>
            </a:r>
          </a:p>
          <a:p>
            <a:endParaRPr lang="fr-FR" sz="16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063552" y="4692485"/>
            <a:ext cx="7590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Mean</a:t>
            </a:r>
            <a:r>
              <a:rPr lang="fr-FR" dirty="0"/>
              <a:t> gap :</a:t>
            </a:r>
          </a:p>
          <a:p>
            <a:r>
              <a:rPr lang="fr-FR" dirty="0" err="1"/>
              <a:t>Siccas</a:t>
            </a:r>
            <a:r>
              <a:rPr lang="fr-FR" dirty="0"/>
              <a:t>  0,20 ≈ 3 x 0,06 =  18µ        1 </a:t>
            </a:r>
            <a:r>
              <a:rPr lang="fr-FR" dirty="0" err="1"/>
              <a:t>turn</a:t>
            </a:r>
            <a:r>
              <a:rPr lang="fr-FR" dirty="0"/>
              <a:t> +1/4 </a:t>
            </a:r>
            <a:r>
              <a:rPr lang="fr-FR" dirty="0" err="1"/>
              <a:t>turn</a:t>
            </a:r>
            <a:r>
              <a:rPr lang="fr-FR" dirty="0"/>
              <a:t> of tape 60 microns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Crytur</a:t>
            </a:r>
            <a:r>
              <a:rPr lang="fr-FR" dirty="0"/>
              <a:t>  0,28 ≈ 4 x 0,06 = 24µ        1 </a:t>
            </a:r>
            <a:r>
              <a:rPr lang="fr-FR" dirty="0" err="1"/>
              <a:t>turn</a:t>
            </a:r>
            <a:r>
              <a:rPr lang="fr-FR" dirty="0"/>
              <a:t> + ½ </a:t>
            </a:r>
            <a:r>
              <a:rPr lang="fr-FR" dirty="0" err="1"/>
              <a:t>turn</a:t>
            </a:r>
            <a:r>
              <a:rPr lang="fr-FR" dirty="0"/>
              <a:t>  of tape 60 microns</a:t>
            </a: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43186ECF-D643-4C08-937F-1835876095EB}"/>
              </a:ext>
            </a:extLst>
          </p:cNvPr>
          <p:cNvGrpSpPr/>
          <p:nvPr/>
        </p:nvGrpSpPr>
        <p:grpSpPr>
          <a:xfrm>
            <a:off x="9800089" y="4010884"/>
            <a:ext cx="998290" cy="1002785"/>
            <a:chOff x="9873842" y="4668173"/>
            <a:chExt cx="998290" cy="1002785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00D330AF-8345-4040-AB9D-287CCFA2DFDC}"/>
                </a:ext>
              </a:extLst>
            </p:cNvPr>
            <p:cNvCxnSpPr>
              <a:cxnSpLocks/>
            </p:cNvCxnSpPr>
            <p:nvPr/>
          </p:nvCxnSpPr>
          <p:spPr>
            <a:xfrm>
              <a:off x="10006899" y="5553512"/>
              <a:ext cx="86523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9F1B5EB2-A4EB-4EA9-BE24-6BC8288CF4EC}"/>
                </a:ext>
              </a:extLst>
            </p:cNvPr>
            <p:cNvCxnSpPr>
              <a:cxnSpLocks/>
            </p:cNvCxnSpPr>
            <p:nvPr/>
          </p:nvCxnSpPr>
          <p:spPr>
            <a:xfrm>
              <a:off x="10872132" y="4668173"/>
              <a:ext cx="0" cy="8990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22C03AD3-852C-48FC-B3AD-AA6B79DA4D3E}"/>
                </a:ext>
              </a:extLst>
            </p:cNvPr>
            <p:cNvCxnSpPr>
              <a:cxnSpLocks/>
            </p:cNvCxnSpPr>
            <p:nvPr/>
          </p:nvCxnSpPr>
          <p:spPr>
            <a:xfrm>
              <a:off x="9873842" y="4668173"/>
              <a:ext cx="99829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A53E9004-69F1-4215-A0D9-1776281585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73842" y="4668173"/>
              <a:ext cx="0" cy="100278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AD49162B-3E83-4909-8361-30EF1E727B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73842" y="5670958"/>
              <a:ext cx="99829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64130CAC-6B53-4A92-8197-87E1E888368F}"/>
              </a:ext>
            </a:extLst>
          </p:cNvPr>
          <p:cNvCxnSpPr>
            <a:cxnSpLocks/>
          </p:cNvCxnSpPr>
          <p:nvPr/>
        </p:nvCxnSpPr>
        <p:spPr>
          <a:xfrm>
            <a:off x="9933146" y="6182982"/>
            <a:ext cx="86523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1D2ADD21-D341-4220-BABF-D9B779DA2A9E}"/>
              </a:ext>
            </a:extLst>
          </p:cNvPr>
          <p:cNvCxnSpPr>
            <a:cxnSpLocks/>
          </p:cNvCxnSpPr>
          <p:nvPr/>
        </p:nvCxnSpPr>
        <p:spPr>
          <a:xfrm>
            <a:off x="10798379" y="5297643"/>
            <a:ext cx="0" cy="8990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E63C995-4A05-4A3D-8973-223C6C4D8525}"/>
              </a:ext>
            </a:extLst>
          </p:cNvPr>
          <p:cNvCxnSpPr>
            <a:cxnSpLocks/>
          </p:cNvCxnSpPr>
          <p:nvPr/>
        </p:nvCxnSpPr>
        <p:spPr>
          <a:xfrm>
            <a:off x="9800089" y="5297643"/>
            <a:ext cx="9982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EB0A0111-98D4-45F4-AA8D-2429E5FE38E6}"/>
              </a:ext>
            </a:extLst>
          </p:cNvPr>
          <p:cNvCxnSpPr>
            <a:cxnSpLocks/>
          </p:cNvCxnSpPr>
          <p:nvPr/>
        </p:nvCxnSpPr>
        <p:spPr>
          <a:xfrm flipV="1">
            <a:off x="9800089" y="5297643"/>
            <a:ext cx="0" cy="10027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39B4E7CD-9521-4322-9C3E-7BB892246D38}"/>
              </a:ext>
            </a:extLst>
          </p:cNvPr>
          <p:cNvCxnSpPr>
            <a:cxnSpLocks/>
          </p:cNvCxnSpPr>
          <p:nvPr/>
        </p:nvCxnSpPr>
        <p:spPr>
          <a:xfrm flipH="1">
            <a:off x="9800089" y="6300428"/>
            <a:ext cx="109721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884BE35-3609-4520-8048-611CA0CEB4B7}"/>
              </a:ext>
            </a:extLst>
          </p:cNvPr>
          <p:cNvCxnSpPr>
            <a:cxnSpLocks/>
          </p:cNvCxnSpPr>
          <p:nvPr/>
        </p:nvCxnSpPr>
        <p:spPr>
          <a:xfrm flipV="1">
            <a:off x="10897299" y="5142451"/>
            <a:ext cx="0" cy="11579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0FBF03B6-D98C-4B7E-A43E-2FA3D1C0D03B}"/>
              </a:ext>
            </a:extLst>
          </p:cNvPr>
          <p:cNvCxnSpPr>
            <a:cxnSpLocks/>
          </p:cNvCxnSpPr>
          <p:nvPr/>
        </p:nvCxnSpPr>
        <p:spPr>
          <a:xfrm>
            <a:off x="9800089" y="5160627"/>
            <a:ext cx="109721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9681C73C-353A-42E0-AF36-B8A2F194CC34}"/>
              </a:ext>
            </a:extLst>
          </p:cNvPr>
          <p:cNvCxnSpPr/>
          <p:nvPr/>
        </p:nvCxnSpPr>
        <p:spPr>
          <a:xfrm>
            <a:off x="10299234" y="3665989"/>
            <a:ext cx="0" cy="344895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EF7C0565-D43B-4CA5-98C2-BA9C9292F6F6}"/>
              </a:ext>
            </a:extLst>
          </p:cNvPr>
          <p:cNvCxnSpPr>
            <a:cxnSpLocks/>
          </p:cNvCxnSpPr>
          <p:nvPr/>
        </p:nvCxnSpPr>
        <p:spPr>
          <a:xfrm flipV="1">
            <a:off x="10306574" y="4028402"/>
            <a:ext cx="0" cy="29711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>
            <a:extLst>
              <a:ext uri="{FF2B5EF4-FFF2-40B4-BE49-F238E27FC236}">
                <a16:creationId xmlns:a16="http://schemas.microsoft.com/office/drawing/2014/main" id="{B08292EB-4AD9-4F16-8CC5-0DB66FB3FF8C}"/>
              </a:ext>
            </a:extLst>
          </p:cNvPr>
          <p:cNvSpPr txBox="1"/>
          <p:nvPr/>
        </p:nvSpPr>
        <p:spPr>
          <a:xfrm>
            <a:off x="10365762" y="3463942"/>
            <a:ext cx="62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60µ</a:t>
            </a:r>
          </a:p>
        </p:txBody>
      </p: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7795D18F-51FB-46E4-B075-C542FDD40D0B}"/>
              </a:ext>
            </a:extLst>
          </p:cNvPr>
          <p:cNvCxnSpPr/>
          <p:nvPr/>
        </p:nvCxnSpPr>
        <p:spPr>
          <a:xfrm flipV="1">
            <a:off x="8688288" y="4692485"/>
            <a:ext cx="732549" cy="321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F0C686C0-6D39-4DF1-8A2C-A1EA23436380}"/>
              </a:ext>
            </a:extLst>
          </p:cNvPr>
          <p:cNvCxnSpPr>
            <a:cxnSpLocks/>
          </p:cNvCxnSpPr>
          <p:nvPr/>
        </p:nvCxnSpPr>
        <p:spPr>
          <a:xfrm flipV="1">
            <a:off x="8435525" y="5897461"/>
            <a:ext cx="1064819" cy="145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B58D8A77-BA08-4D9F-B058-B755C5EBA0E7}"/>
              </a:ext>
            </a:extLst>
          </p:cNvPr>
          <p:cNvSpPr/>
          <p:nvPr/>
        </p:nvSpPr>
        <p:spPr>
          <a:xfrm>
            <a:off x="9926509" y="5395818"/>
            <a:ext cx="772951" cy="72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2D0FF28-98A1-4BD6-8F0B-76B78F3272A3}"/>
              </a:ext>
            </a:extLst>
          </p:cNvPr>
          <p:cNvSpPr txBox="1"/>
          <p:nvPr/>
        </p:nvSpPr>
        <p:spPr>
          <a:xfrm>
            <a:off x="7994708" y="1627464"/>
            <a:ext cx="3103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These</a:t>
            </a:r>
            <a:r>
              <a:rPr lang="fr-FR" dirty="0"/>
              <a:t> gaps are </a:t>
            </a:r>
            <a:r>
              <a:rPr lang="fr-FR" dirty="0" err="1"/>
              <a:t>based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Jlab</a:t>
            </a:r>
            <a:r>
              <a:rPr lang="fr-FR" dirty="0"/>
              <a:t> </a:t>
            </a:r>
            <a:r>
              <a:rPr lang="fr-FR" dirty="0" err="1"/>
              <a:t>measurement</a:t>
            </a:r>
            <a:r>
              <a:rPr lang="fr-FR" dirty="0"/>
              <a:t> values </a:t>
            </a:r>
          </a:p>
          <a:p>
            <a:r>
              <a:rPr lang="fr-FR" dirty="0" err="1"/>
              <a:t>See</a:t>
            </a:r>
            <a:r>
              <a:rPr lang="fr-FR" dirty="0"/>
              <a:t> </a:t>
            </a:r>
            <a:r>
              <a:rPr lang="fr-FR" dirty="0" err="1"/>
              <a:t>next</a:t>
            </a:r>
            <a:r>
              <a:rPr lang="fr-FR" dirty="0"/>
              <a:t> slide for </a:t>
            </a:r>
            <a:r>
              <a:rPr lang="fr-FR" dirty="0" err="1"/>
              <a:t>calculations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23029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597</Words>
  <Application>Microsoft Office PowerPoint</Application>
  <PresentationFormat>Grand écran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RINDEL Emmanuel</dc:creator>
  <cp:lastModifiedBy>RINDEL Emmanuel</cp:lastModifiedBy>
  <cp:revision>47</cp:revision>
  <dcterms:created xsi:type="dcterms:W3CDTF">2021-01-26T12:39:50Z</dcterms:created>
  <dcterms:modified xsi:type="dcterms:W3CDTF">2021-02-02T11:56:14Z</dcterms:modified>
</cp:coreProperties>
</file>