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61" r:id="rId4"/>
    <p:sldId id="263" r:id="rId5"/>
    <p:sldId id="274" r:id="rId6"/>
    <p:sldId id="266" r:id="rId7"/>
    <p:sldId id="267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2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3424E-08F0-47AC-9780-5D07DD5D45EE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2101C-925A-43D1-A18D-0F4E619A9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308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3424E-08F0-47AC-9780-5D07DD5D45EE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2101C-925A-43D1-A18D-0F4E619A9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743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3424E-08F0-47AC-9780-5D07DD5D45EE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2101C-925A-43D1-A18D-0F4E619A9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904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3424E-08F0-47AC-9780-5D07DD5D45EE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2101C-925A-43D1-A18D-0F4E619A9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303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3424E-08F0-47AC-9780-5D07DD5D45EE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2101C-925A-43D1-A18D-0F4E619A9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554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3424E-08F0-47AC-9780-5D07DD5D45EE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2101C-925A-43D1-A18D-0F4E619A9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208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3424E-08F0-47AC-9780-5D07DD5D45EE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2101C-925A-43D1-A18D-0F4E619A9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726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3424E-08F0-47AC-9780-5D07DD5D45EE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2101C-925A-43D1-A18D-0F4E619A9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587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3424E-08F0-47AC-9780-5D07DD5D45EE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2101C-925A-43D1-A18D-0F4E619A9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190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3424E-08F0-47AC-9780-5D07DD5D45EE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2101C-925A-43D1-A18D-0F4E619A9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107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3424E-08F0-47AC-9780-5D07DD5D45EE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2101C-925A-43D1-A18D-0F4E619A9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139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3424E-08F0-47AC-9780-5D07DD5D45EE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2101C-925A-43D1-A18D-0F4E619A9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597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NPS DAQ </a:t>
            </a:r>
            <a:r>
              <a:rPr lang="en-US" dirty="0" smtClean="0"/>
              <a:t>equipment</a:t>
            </a:r>
            <a:br>
              <a:rPr lang="en-US" dirty="0" smtClean="0"/>
            </a:br>
            <a:r>
              <a:rPr lang="en-US" dirty="0" smtClean="0"/>
              <a:t>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October 18</a:t>
            </a:r>
            <a:r>
              <a:rPr lang="en-US" baseline="30000" dirty="0" smtClean="0"/>
              <a:t>th</a:t>
            </a:r>
            <a:r>
              <a:rPr lang="en-US" dirty="0" smtClean="0"/>
              <a:t>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598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VTP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VTP </a:t>
            </a:r>
            <a:r>
              <a:rPr lang="en-US" dirty="0" smtClean="0"/>
              <a:t>readout</a:t>
            </a:r>
          </a:p>
          <a:p>
            <a:pPr lvl="1"/>
            <a:r>
              <a:rPr lang="en-US" dirty="0" smtClean="0"/>
              <a:t>VME backplane limited to 100 MB/s</a:t>
            </a:r>
          </a:p>
          <a:p>
            <a:pPr lvl="1"/>
            <a:r>
              <a:rPr lang="en-US" dirty="0" smtClean="0"/>
              <a:t>Development of parallel readout of FADC through serial link = 16x 125 MB/s </a:t>
            </a:r>
          </a:p>
          <a:p>
            <a:pPr lvl="1"/>
            <a:r>
              <a:rPr lang="en-US" dirty="0" smtClean="0"/>
              <a:t>good option for cluster readout ( read all FADC and only transfer clusters 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Development of streaming option</a:t>
            </a:r>
          </a:p>
          <a:p>
            <a:pPr lvl="1"/>
            <a:r>
              <a:rPr lang="en-US" dirty="0" smtClean="0"/>
              <a:t>Would be safer to have VTP readout of FADC for NPS in case we need to record full waveform and have higher than expected trigger rate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380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estimates total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963677"/>
              </p:ext>
            </p:extLst>
          </p:nvPr>
        </p:nvGraphicFramePr>
        <p:xfrm>
          <a:off x="990600" y="1447804"/>
          <a:ext cx="7086600" cy="4759578"/>
        </p:xfrm>
        <a:graphic>
          <a:graphicData uri="http://schemas.openxmlformats.org/drawingml/2006/table">
            <a:tbl>
              <a:tblPr/>
              <a:tblGrid>
                <a:gridCol w="1181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6458">
                <a:tc>
                  <a:txBody>
                    <a:bodyPr/>
                    <a:lstStyle/>
                    <a:p>
                      <a:pPr algn="ctr" rtl="0" fontAlgn="b"/>
                      <a:endParaRPr lang="en-US" dirty="0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 smtClean="0">
                          <a:effectLst/>
                        </a:rPr>
                        <a:t>Number</a:t>
                      </a:r>
                      <a:r>
                        <a:rPr lang="en-US" baseline="0" dirty="0" smtClean="0">
                          <a:effectLst/>
                        </a:rPr>
                        <a:t> needed</a:t>
                      </a:r>
                      <a:endParaRPr lang="en-US" dirty="0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 smtClean="0">
                          <a:effectLst/>
                        </a:rPr>
                        <a:t>Unit price</a:t>
                      </a:r>
                      <a:r>
                        <a:rPr lang="en-US" baseline="0" dirty="0" smtClean="0">
                          <a:effectLst/>
                        </a:rPr>
                        <a:t> K$</a:t>
                      </a:r>
                      <a:endParaRPr lang="en-US" dirty="0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45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>
                          <a:effectLst/>
                        </a:rPr>
                        <a:t>FADC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70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4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280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645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VXS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>
                          <a:effectLst/>
                        </a:rPr>
                        <a:t>5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15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75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45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SD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>
                          <a:effectLst/>
                        </a:rPr>
                        <a:t>5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4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20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45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TI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>
                          <a:effectLst/>
                        </a:rPr>
                        <a:t>5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>
                          <a:effectLst/>
                        </a:rPr>
                        <a:t>4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20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645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CPU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>
                          <a:effectLst/>
                        </a:rPr>
                        <a:t>4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20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645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VTP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>
                          <a:effectLst/>
                        </a:rPr>
                        <a:t>7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35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6458"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dirty="0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6458"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dirty="0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dirty="0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93874"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Total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>
                          <a:effectLst/>
                        </a:rPr>
                        <a:t>450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>
                          <a:effectLst/>
                        </a:rPr>
                        <a:t>No FADC cost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>
                          <a:effectLst/>
                        </a:rPr>
                        <a:t>170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973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estimates total reuse SHMS 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4444870"/>
              </p:ext>
            </p:extLst>
          </p:nvPr>
        </p:nvGraphicFramePr>
        <p:xfrm>
          <a:off x="990600" y="1447804"/>
          <a:ext cx="7086600" cy="4947160"/>
        </p:xfrm>
        <a:graphic>
          <a:graphicData uri="http://schemas.openxmlformats.org/drawingml/2006/table">
            <a:tbl>
              <a:tblPr/>
              <a:tblGrid>
                <a:gridCol w="1181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6458">
                <a:tc>
                  <a:txBody>
                    <a:bodyPr/>
                    <a:lstStyle/>
                    <a:p>
                      <a:pPr algn="ctr" rtl="0" fontAlgn="b"/>
                      <a:endParaRPr lang="en-US" dirty="0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 smtClean="0">
                          <a:effectLst/>
                        </a:rPr>
                        <a:t>Number</a:t>
                      </a:r>
                      <a:r>
                        <a:rPr lang="en-US" baseline="0" dirty="0" smtClean="0">
                          <a:effectLst/>
                        </a:rPr>
                        <a:t> needed</a:t>
                      </a:r>
                      <a:endParaRPr lang="en-US" dirty="0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 smtClean="0">
                          <a:effectLst/>
                        </a:rPr>
                        <a:t>Unit price</a:t>
                      </a:r>
                      <a:r>
                        <a:rPr lang="en-US" baseline="0" dirty="0" smtClean="0">
                          <a:effectLst/>
                        </a:rPr>
                        <a:t> K$</a:t>
                      </a:r>
                      <a:endParaRPr lang="en-US" dirty="0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45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/>
                        <a:t>FADC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/>
                        <a:t>43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/>
                        <a:t>4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/>
                        <a:t>172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645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/>
                        <a:t>VXS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/>
                        <a:t>3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/>
                        <a:t>15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/>
                        <a:t>45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45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/>
                        <a:t>SD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/>
                        <a:t>3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/>
                        <a:t>4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/>
                        <a:t>12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45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/>
                        <a:t>TI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/>
                        <a:t>3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/>
                        <a:t>4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/>
                        <a:t>12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645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/>
                        <a:t>CPU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/>
                        <a:t>3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/>
                        <a:t>4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/>
                        <a:t>12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6458">
                <a:tc>
                  <a:txBody>
                    <a:bodyPr/>
                    <a:lstStyle/>
                    <a:p>
                      <a:pPr algn="ctr" rtl="0" fontAlgn="b"/>
                      <a:endParaRPr lang="en-US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645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/>
                        <a:t>VTP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/>
                        <a:t>7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6458">
                <a:tc>
                  <a:txBody>
                    <a:bodyPr/>
                    <a:lstStyle/>
                    <a:p>
                      <a:pPr algn="ctr" rtl="0" fontAlgn="b"/>
                      <a:endParaRPr lang="en-US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 smtClean="0"/>
                        <a:t>288</a:t>
                      </a:r>
                      <a:endParaRPr lang="en-US" dirty="0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/>
                        <a:t>No FADC cost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 smtClean="0"/>
                        <a:t>116</a:t>
                      </a:r>
                      <a:endParaRPr lang="en-US" dirty="0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938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 smtClean="0"/>
                        <a:t>No</a:t>
                      </a:r>
                      <a:r>
                        <a:rPr lang="en-US" baseline="0" dirty="0" smtClean="0"/>
                        <a:t> trigger</a:t>
                      </a:r>
                      <a:endParaRPr lang="en-US" dirty="0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 smtClean="0"/>
                        <a:t>81</a:t>
                      </a:r>
                      <a:endParaRPr lang="en-US" dirty="0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2309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1021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Updated remaining costs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357368"/>
              </p:ext>
            </p:extLst>
          </p:nvPr>
        </p:nvGraphicFramePr>
        <p:xfrm>
          <a:off x="914400" y="1910840"/>
          <a:ext cx="7086600" cy="4947160"/>
        </p:xfrm>
        <a:graphic>
          <a:graphicData uri="http://schemas.openxmlformats.org/drawingml/2006/table">
            <a:tbl>
              <a:tblPr/>
              <a:tblGrid>
                <a:gridCol w="1181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6458">
                <a:tc>
                  <a:txBody>
                    <a:bodyPr/>
                    <a:lstStyle/>
                    <a:p>
                      <a:pPr algn="ctr" rtl="0" fontAlgn="b"/>
                      <a:endParaRPr lang="en-US" dirty="0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 smtClean="0">
                          <a:effectLst/>
                        </a:rPr>
                        <a:t>Number</a:t>
                      </a:r>
                      <a:r>
                        <a:rPr lang="en-US" baseline="0" dirty="0" smtClean="0">
                          <a:effectLst/>
                        </a:rPr>
                        <a:t> needed</a:t>
                      </a:r>
                      <a:endParaRPr lang="en-US" dirty="0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 smtClean="0">
                          <a:effectLst/>
                        </a:rPr>
                        <a:t>Unit price</a:t>
                      </a:r>
                      <a:r>
                        <a:rPr lang="en-US" baseline="0" dirty="0" smtClean="0">
                          <a:effectLst/>
                        </a:rPr>
                        <a:t> K$</a:t>
                      </a:r>
                      <a:endParaRPr lang="en-US" dirty="0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45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/>
                        <a:t>FADC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 smtClean="0"/>
                        <a:t>41</a:t>
                      </a:r>
                      <a:endParaRPr lang="en-US" dirty="0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/>
                        <a:t>4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 smtClean="0"/>
                        <a:t>164</a:t>
                      </a:r>
                      <a:endParaRPr lang="en-US" dirty="0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645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/>
                        <a:t>VXS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/>
                        <a:t>2</a:t>
                      </a:r>
                      <a:endParaRPr lang="en-US" dirty="0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/>
                        <a:t>15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45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/>
                        <a:t>SD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/>
                        <a:t>3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/>
                        <a:t>4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/>
                        <a:t>12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45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/>
                        <a:t>TI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/>
                        <a:t>3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/>
                        <a:t>4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/>
                        <a:t>12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645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/>
                        <a:t>CPU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/>
                        <a:t>3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/>
                        <a:t>4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/>
                        <a:t>12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6458">
                <a:tc>
                  <a:txBody>
                    <a:bodyPr/>
                    <a:lstStyle/>
                    <a:p>
                      <a:pPr algn="ctr" rtl="0" fontAlgn="b"/>
                      <a:endParaRPr lang="en-US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dirty="0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645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/>
                        <a:t>VTP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/>
                        <a:t>5</a:t>
                      </a:r>
                      <a:endParaRPr lang="en-US" dirty="0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/>
                        <a:t>7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dirty="0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6458">
                <a:tc>
                  <a:txBody>
                    <a:bodyPr/>
                    <a:lstStyle/>
                    <a:p>
                      <a:pPr algn="ctr" rtl="0" fontAlgn="b"/>
                      <a:endParaRPr lang="en-US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 smtClean="0"/>
                        <a:t>265</a:t>
                      </a:r>
                      <a:endParaRPr lang="en-US" dirty="0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/>
                        <a:t>No FADC cost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 smtClean="0"/>
                        <a:t>101</a:t>
                      </a:r>
                      <a:endParaRPr lang="en-US" dirty="0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938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 smtClean="0"/>
                        <a:t>No</a:t>
                      </a:r>
                      <a:r>
                        <a:rPr lang="en-US" baseline="0" dirty="0" smtClean="0"/>
                        <a:t> trigger</a:t>
                      </a:r>
                      <a:endParaRPr lang="en-US" dirty="0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 smtClean="0"/>
                        <a:t>66</a:t>
                      </a:r>
                      <a:endParaRPr lang="en-US" dirty="0"/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51186" y="914400"/>
            <a:ext cx="571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1 </a:t>
            </a:r>
            <a:r>
              <a:rPr lang="en-US" dirty="0"/>
              <a:t>VXS crate for APEX / Hall </a:t>
            </a:r>
            <a:r>
              <a:rPr lang="en-US" dirty="0" smtClean="0"/>
              <a:t>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2 FADC ordered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Most likely enough FADCs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749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setup SHMS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 VXS crate with available FADC slots in SHMS</a:t>
            </a:r>
          </a:p>
          <a:p>
            <a:r>
              <a:rPr lang="en-US" dirty="0" smtClean="0"/>
              <a:t>2 FADC ordered</a:t>
            </a:r>
            <a:endParaRPr lang="en-US" dirty="0"/>
          </a:p>
          <a:p>
            <a:r>
              <a:rPr lang="en-US" dirty="0" smtClean="0"/>
              <a:t>Cables budgeted but not sure when it will be done : need to run 16 BNC cables to SHMS nose</a:t>
            </a:r>
            <a:endParaRPr lang="en-US" dirty="0"/>
          </a:p>
          <a:p>
            <a:r>
              <a:rPr lang="en-US" dirty="0" smtClean="0"/>
              <a:t>Test </a:t>
            </a:r>
            <a:r>
              <a:rPr lang="en-US" dirty="0" smtClean="0"/>
              <a:t>background, FADC in standard Hall C DAQ can take small acceptance DVCS </a:t>
            </a:r>
            <a:endParaRPr lang="en-US" dirty="0" smtClean="0"/>
          </a:p>
          <a:p>
            <a:r>
              <a:rPr lang="en-US" dirty="0" smtClean="0"/>
              <a:t>Goal : pile-up timing resolution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991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1116 cables from patch to SHMS hut</a:t>
            </a:r>
          </a:p>
          <a:p>
            <a:r>
              <a:rPr lang="en-US" dirty="0" smtClean="0"/>
              <a:t>Budgeted for 2018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4131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A few pieces of hardware required for running</a:t>
            </a:r>
          </a:p>
          <a:p>
            <a:pPr lvl="1"/>
            <a:r>
              <a:rPr lang="en-US" dirty="0" smtClean="0"/>
              <a:t>get a bit every year</a:t>
            </a:r>
          </a:p>
          <a:p>
            <a:pPr lvl="1"/>
            <a:r>
              <a:rPr lang="en-US" dirty="0" smtClean="0"/>
              <a:t>or make large order</a:t>
            </a:r>
          </a:p>
          <a:p>
            <a:pPr lvl="2"/>
            <a:r>
              <a:rPr lang="en-US" dirty="0"/>
              <a:t>2</a:t>
            </a:r>
            <a:r>
              <a:rPr lang="en-US" dirty="0" smtClean="0"/>
              <a:t> </a:t>
            </a:r>
            <a:r>
              <a:rPr lang="en-US" dirty="0" smtClean="0"/>
              <a:t>x (VXS </a:t>
            </a:r>
            <a:r>
              <a:rPr lang="en-US" dirty="0" err="1" smtClean="0"/>
              <a:t>crates+CPU+TI+SD</a:t>
            </a:r>
            <a:r>
              <a:rPr lang="en-US" dirty="0" smtClean="0"/>
              <a:t>)</a:t>
            </a:r>
          </a:p>
          <a:p>
            <a:r>
              <a:rPr lang="en-US" dirty="0" smtClean="0"/>
              <a:t>If want calorimeter trigger</a:t>
            </a:r>
          </a:p>
          <a:p>
            <a:pPr lvl="1"/>
            <a:r>
              <a:rPr lang="en-US" dirty="0" smtClean="0"/>
              <a:t>order VTP : </a:t>
            </a:r>
            <a:r>
              <a:rPr lang="en-US" dirty="0" err="1" smtClean="0"/>
              <a:t>additionnal</a:t>
            </a:r>
            <a:r>
              <a:rPr lang="en-US" dirty="0" smtClean="0"/>
              <a:t> cost possibility of fast readout</a:t>
            </a:r>
          </a:p>
          <a:p>
            <a:pPr lvl="1"/>
            <a:r>
              <a:rPr lang="en-US" dirty="0" smtClean="0"/>
              <a:t>reuse old CTP,GTP ( Hall D, Hall B might upgrade to VTP)</a:t>
            </a:r>
          </a:p>
          <a:p>
            <a:pPr lvl="1"/>
            <a:r>
              <a:rPr lang="en-US" dirty="0" smtClean="0"/>
              <a:t>order of VTP coming up soon</a:t>
            </a:r>
          </a:p>
          <a:p>
            <a:r>
              <a:rPr lang="en-US" dirty="0" smtClean="0"/>
              <a:t>Beam test : 16 channels FADC and 16 cables to </a:t>
            </a:r>
            <a:r>
              <a:rPr lang="en-US" smtClean="0"/>
              <a:t>be pulled </a:t>
            </a:r>
            <a:endParaRPr lang="en-US" dirty="0" smtClean="0"/>
          </a:p>
          <a:p>
            <a:pPr lvl="1"/>
            <a:r>
              <a:rPr lang="en-US" dirty="0" smtClean="0"/>
              <a:t>occupancies</a:t>
            </a:r>
          </a:p>
          <a:p>
            <a:pPr lvl="1"/>
            <a:r>
              <a:rPr lang="en-US" dirty="0" smtClean="0"/>
              <a:t>effect of </a:t>
            </a:r>
            <a:r>
              <a:rPr lang="en-US" dirty="0" smtClean="0"/>
              <a:t>pile-up</a:t>
            </a:r>
          </a:p>
          <a:p>
            <a:pPr lvl="1"/>
            <a:r>
              <a:rPr lang="en-US" dirty="0" smtClean="0"/>
              <a:t>Timing resolution</a:t>
            </a:r>
          </a:p>
          <a:p>
            <a:pPr lvl="1"/>
            <a:r>
              <a:rPr lang="en-US" dirty="0" smtClean="0"/>
              <a:t>Data rates</a:t>
            </a:r>
          </a:p>
          <a:p>
            <a:pPr lvl="1"/>
            <a:r>
              <a:rPr lang="en-US" dirty="0" smtClean="0"/>
              <a:t>Resolution</a:t>
            </a:r>
          </a:p>
          <a:p>
            <a:pPr lvl="1"/>
            <a:r>
              <a:rPr lang="en-US" dirty="0" smtClean="0"/>
              <a:t>Radiation damage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877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614</TotalTime>
  <Words>355</Words>
  <Application>Microsoft Office PowerPoint</Application>
  <PresentationFormat>On-screen Show (4:3)</PresentationFormat>
  <Paragraphs>132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NPS DAQ equipment update</vt:lpstr>
      <vt:lpstr>VTP</vt:lpstr>
      <vt:lpstr>Cost estimates total</vt:lpstr>
      <vt:lpstr>Cost estimates total reuse SHMS </vt:lpstr>
      <vt:lpstr>Updated remaining costs</vt:lpstr>
      <vt:lpstr>Test setup SHMS</vt:lpstr>
      <vt:lpstr>Cables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NPS DAQ equipement</dc:title>
  <dc:creator>Alexandre Camsonne</dc:creator>
  <cp:lastModifiedBy>Alexandre Camsonne</cp:lastModifiedBy>
  <cp:revision>19</cp:revision>
  <dcterms:created xsi:type="dcterms:W3CDTF">2017-08-23T20:19:16Z</dcterms:created>
  <dcterms:modified xsi:type="dcterms:W3CDTF">2018-10-18T06:25:53Z</dcterms:modified>
</cp:coreProperties>
</file>