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0" r:id="rId3"/>
    <p:sldId id="294" r:id="rId4"/>
    <p:sldId id="295" r:id="rId5"/>
    <p:sldId id="271" r:id="rId6"/>
    <p:sldId id="275" r:id="rId7"/>
    <p:sldId id="321" r:id="rId8"/>
    <p:sldId id="267" r:id="rId9"/>
    <p:sldId id="272" r:id="rId10"/>
    <p:sldId id="296" r:id="rId11"/>
    <p:sldId id="303" r:id="rId12"/>
    <p:sldId id="304" r:id="rId13"/>
    <p:sldId id="302" r:id="rId14"/>
    <p:sldId id="300" r:id="rId15"/>
    <p:sldId id="301" r:id="rId16"/>
    <p:sldId id="299" r:id="rId17"/>
    <p:sldId id="297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6" r:id="rId28"/>
    <p:sldId id="317" r:id="rId29"/>
    <p:sldId id="315" r:id="rId30"/>
    <p:sldId id="318" r:id="rId31"/>
    <p:sldId id="320" r:id="rId32"/>
    <p:sldId id="319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2" autoAdjust="0"/>
    <p:restoredTop sz="94660"/>
  </p:normalViewPr>
  <p:slideViewPr>
    <p:cSldViewPr>
      <p:cViewPr>
        <p:scale>
          <a:sx n="100" d="100"/>
          <a:sy n="100" d="100"/>
        </p:scale>
        <p:origin x="-10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5BC21-702A-4CBC-B945-7CD59CEED74E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AAA1B-009F-4916-BB7D-00E4AEFEE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3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sp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logoip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7800" y="-71438"/>
            <a:ext cx="168751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cteur droit 2"/>
          <p:cNvCxnSpPr/>
          <p:nvPr userDrawn="1"/>
        </p:nvCxnSpPr>
        <p:spPr>
          <a:xfrm>
            <a:off x="2500313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 userDrawn="1"/>
        </p:nvSpPr>
        <p:spPr>
          <a:xfrm>
            <a:off x="0" y="6611938"/>
            <a:ext cx="3347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RINDEL</a:t>
            </a:r>
            <a:r>
              <a:rPr lang="fr-FR" sz="1000" baseline="0" dirty="0" smtClean="0">
                <a:solidFill>
                  <a:srgbClr val="7030A0"/>
                </a:solidFill>
              </a:rPr>
              <a:t> Emmanuel</a:t>
            </a:r>
            <a:r>
              <a:rPr lang="fr-FR" sz="1000" dirty="0" smtClean="0">
                <a:solidFill>
                  <a:srgbClr val="7030A0"/>
                </a:solidFill>
              </a:rPr>
              <a:t> – IPNO – Detector </a:t>
            </a:r>
            <a:r>
              <a:rPr lang="fr-FR" sz="1000" dirty="0" err="1" smtClean="0">
                <a:solidFill>
                  <a:srgbClr val="7030A0"/>
                </a:solidFill>
              </a:rPr>
              <a:t>Dpt</a:t>
            </a:r>
            <a:r>
              <a:rPr lang="fr-FR" sz="1000" dirty="0" smtClean="0">
                <a:solidFill>
                  <a:srgbClr val="7030A0"/>
                </a:solidFill>
              </a:rPr>
              <a:t>. – 06/25/2019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6923088" y="6611938"/>
            <a:ext cx="138531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NPS </a:t>
            </a:r>
            <a:r>
              <a:rPr lang="fr-FR" sz="1000" dirty="0" err="1" smtClean="0">
                <a:solidFill>
                  <a:srgbClr val="7030A0"/>
                </a:solidFill>
              </a:rPr>
              <a:t>Mechanical</a:t>
            </a:r>
            <a:r>
              <a:rPr lang="fr-FR" sz="1000" dirty="0" smtClean="0">
                <a:solidFill>
                  <a:srgbClr val="7030A0"/>
                </a:solidFill>
              </a:rPr>
              <a:t> design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5C4E6-1926-4330-868C-0926833CC505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/32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pective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0" y="6611938"/>
            <a:ext cx="32038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RINDEL</a:t>
            </a:r>
            <a:r>
              <a:rPr lang="fr-FR" sz="1000" baseline="0" dirty="0" smtClean="0">
                <a:solidFill>
                  <a:srgbClr val="7030A0"/>
                </a:solidFill>
              </a:rPr>
              <a:t> Emmanuel</a:t>
            </a:r>
            <a:r>
              <a:rPr lang="fr-FR" sz="1000" dirty="0" smtClean="0">
                <a:solidFill>
                  <a:srgbClr val="7030A0"/>
                </a:solidFill>
              </a:rPr>
              <a:t> </a:t>
            </a:r>
            <a:r>
              <a:rPr lang="fr-FR" sz="1000" dirty="0">
                <a:solidFill>
                  <a:srgbClr val="7030A0"/>
                </a:solidFill>
              </a:rPr>
              <a:t>– IPNO – Detector Dpt. – </a:t>
            </a:r>
            <a:r>
              <a:rPr lang="fr-FR" sz="1000" dirty="0" smtClean="0">
                <a:solidFill>
                  <a:srgbClr val="7030A0"/>
                </a:solidFill>
              </a:rPr>
              <a:t>06/25/2019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6923088" y="6611938"/>
            <a:ext cx="1385316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 smtClean="0">
                <a:solidFill>
                  <a:srgbClr val="7030A0"/>
                </a:solidFill>
              </a:rPr>
              <a:t>NPS </a:t>
            </a:r>
            <a:r>
              <a:rPr lang="fr-FR" sz="1000" dirty="0" err="1" smtClean="0">
                <a:solidFill>
                  <a:srgbClr val="7030A0"/>
                </a:solidFill>
              </a:rPr>
              <a:t>Mechanical</a:t>
            </a:r>
            <a:r>
              <a:rPr lang="fr-FR" sz="1000" dirty="0" smtClean="0">
                <a:solidFill>
                  <a:srgbClr val="7030A0"/>
                </a:solidFill>
              </a:rPr>
              <a:t> design</a:t>
            </a:r>
            <a:endParaRPr lang="fr-FR" sz="1000" dirty="0">
              <a:solidFill>
                <a:srgbClr val="7030A0"/>
              </a:solidFill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4284663" y="6597650"/>
            <a:ext cx="647700" cy="2603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45C4E6-1926-4330-868C-0926833CC505}" type="slidenum">
              <a:rPr lang="fr-FR" sz="1000">
                <a:solidFill>
                  <a:srgbClr val="7030A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r>
              <a:rPr lang="fr-FR" sz="1000" dirty="0" smtClean="0">
                <a:solidFill>
                  <a:srgbClr val="7030A0"/>
                </a:solidFill>
                <a:latin typeface="+mn-lt"/>
              </a:rPr>
              <a:t>/32</a:t>
            </a:r>
            <a:endParaRPr lang="fr-FR" sz="10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Image 9" descr="logoip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7800" y="-71438"/>
            <a:ext cx="24066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3"/>
          <p:cNvSpPr>
            <a:spLocks noGrp="1"/>
          </p:cNvSpPr>
          <p:nvPr userDrawn="1">
            <p:ph type="ftr" sz="quarter" idx="10"/>
          </p:nvPr>
        </p:nvSpPr>
        <p:spPr>
          <a:xfrm>
            <a:off x="179388" y="5084763"/>
            <a:ext cx="1714500" cy="1357312"/>
          </a:xfrm>
        </p:spPr>
        <p:txBody>
          <a:bodyPr/>
          <a:lstStyle>
            <a:lvl1pPr algn="l">
              <a:defRPr sz="1000" b="1" i="0" kern="0" baseline="0">
                <a:solidFill>
                  <a:srgbClr val="501F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Unité mixte de recherche </a:t>
            </a:r>
            <a:br>
              <a:rPr lang="fr-FR"/>
            </a:br>
            <a:r>
              <a:rPr lang="fr-FR"/>
              <a:t>CNRS-IN2P3</a:t>
            </a:r>
          </a:p>
          <a:p>
            <a:pPr>
              <a:defRPr/>
            </a:pPr>
            <a:r>
              <a:rPr lang="fr-FR"/>
              <a:t>Université Paris-Sud 11</a:t>
            </a:r>
            <a:r>
              <a:rPr lang="fr-FR">
                <a:solidFill>
                  <a:srgbClr val="AB757F"/>
                </a:solidFill>
              </a:rPr>
              <a:t/>
            </a:r>
            <a:br>
              <a:rPr lang="fr-FR">
                <a:solidFill>
                  <a:srgbClr val="AB757F"/>
                </a:solidFill>
              </a:rPr>
            </a:br>
            <a:r>
              <a:rPr lang="fr-FR"/>
              <a:t/>
            </a:r>
            <a:br>
              <a:rPr lang="fr-FR"/>
            </a:br>
            <a:r>
              <a:rPr lang="fr-FR"/>
              <a:t>91406 Orsay cedex</a:t>
            </a:r>
          </a:p>
          <a:p>
            <a:pPr>
              <a:defRPr/>
            </a:pPr>
            <a:r>
              <a:rPr lang="fr-FR"/>
              <a:t>Tél. : +33 1 69 15 73 40</a:t>
            </a:r>
          </a:p>
          <a:p>
            <a:pPr>
              <a:defRPr/>
            </a:pPr>
            <a:r>
              <a:rPr lang="fr-FR"/>
              <a:t>Fax : +33 1 69 15 64 70</a:t>
            </a:r>
          </a:p>
          <a:p>
            <a:pPr>
              <a:defRPr/>
            </a:pPr>
            <a:r>
              <a:rPr lang="fr-FR"/>
              <a:t>http://ipnweb.in2p3.fr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2CF3-6943-4629-8A78-EABAA5B21CC5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65027-53ED-4D99-894C-6D91E43675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2275" y="3181649"/>
            <a:ext cx="5905500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NPS mechanical design </a:t>
            </a:r>
          </a:p>
          <a:p>
            <a:pPr algn="ctr">
              <a:defRPr/>
            </a:pPr>
            <a:r>
              <a:rPr lang="en-US" sz="2400" dirty="0" smtClean="0"/>
              <a:t> 06/20/2019  </a:t>
            </a:r>
            <a:r>
              <a:rPr lang="en-US" sz="2400" dirty="0" err="1" smtClean="0"/>
              <a:t>Jlab</a:t>
            </a:r>
            <a:r>
              <a:rPr lang="en-US" sz="2400" dirty="0" smtClean="0"/>
              <a:t> meeting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50825" y="5157788"/>
            <a:ext cx="1714500" cy="1357312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US" b="1" kern="1200" smtClean="0">
                <a:solidFill>
                  <a:srgbClr val="C3004A"/>
                </a:solidFill>
              </a:rPr>
              <a:t>Unité mixte de recherche </a:t>
            </a:r>
            <a:br>
              <a:rPr lang="en-US" b="1" kern="1200" smtClean="0">
                <a:solidFill>
                  <a:srgbClr val="C3004A"/>
                </a:solidFill>
              </a:rPr>
            </a:br>
            <a:r>
              <a:rPr lang="en-US" b="1" kern="1200" smtClean="0">
                <a:solidFill>
                  <a:srgbClr val="C3004A"/>
                </a:solidFill>
              </a:rPr>
              <a:t>CNRS-IN2P3</a:t>
            </a:r>
          </a:p>
          <a:p>
            <a:pPr>
              <a:defRPr/>
            </a:pPr>
            <a:r>
              <a:rPr lang="en-US" b="1" kern="1200" smtClean="0">
                <a:solidFill>
                  <a:srgbClr val="C3004A"/>
                </a:solidFill>
              </a:rPr>
              <a:t>Université Paris-Sud 11</a:t>
            </a:r>
            <a:r>
              <a:rPr lang="en-US" kern="1200" smtClean="0">
                <a:solidFill>
                  <a:srgbClr val="AB757F"/>
                </a:solidFill>
              </a:rPr>
              <a:t/>
            </a:r>
            <a:br>
              <a:rPr lang="en-US" kern="1200" smtClean="0">
                <a:solidFill>
                  <a:srgbClr val="AB757F"/>
                </a:solidFill>
              </a:rPr>
            </a:br>
            <a:r>
              <a:rPr lang="en-US" kern="1200" smtClean="0"/>
              <a:t/>
            </a:r>
            <a:br>
              <a:rPr lang="en-US" kern="1200" smtClean="0"/>
            </a:br>
            <a:r>
              <a:rPr lang="en-US" kern="1200" smtClean="0">
                <a:solidFill>
                  <a:srgbClr val="501F74"/>
                </a:solidFill>
              </a:rPr>
              <a:t>91406 Orsay cedex</a:t>
            </a:r>
          </a:p>
          <a:p>
            <a:pPr>
              <a:defRPr/>
            </a:pPr>
            <a:r>
              <a:rPr lang="en-US" kern="1200" smtClean="0">
                <a:solidFill>
                  <a:srgbClr val="501F74"/>
                </a:solidFill>
              </a:rPr>
              <a:t>Tél. : +33 1 69 15 73 40</a:t>
            </a:r>
          </a:p>
          <a:p>
            <a:pPr>
              <a:defRPr/>
            </a:pPr>
            <a:r>
              <a:rPr lang="en-US" kern="1200" smtClean="0">
                <a:solidFill>
                  <a:srgbClr val="501F74"/>
                </a:solidFill>
              </a:rPr>
              <a:t>Fax : +33 1 69 15 64 70</a:t>
            </a:r>
          </a:p>
          <a:p>
            <a:pPr>
              <a:defRPr/>
            </a:pPr>
            <a:r>
              <a:rPr lang="en-US" kern="1200" smtClean="0">
                <a:solidFill>
                  <a:srgbClr val="C3004A"/>
                </a:solidFill>
              </a:rPr>
              <a:t>http://ipnweb.in2p3.fr</a:t>
            </a:r>
          </a:p>
          <a:p>
            <a:pPr algn="ctr">
              <a:defRPr/>
            </a:pPr>
            <a:endParaRPr lang="en-US" kern="12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115616" y="3011424"/>
            <a:ext cx="7084946" cy="101566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 smtClean="0"/>
              <a:t>Wrapping crystals</a:t>
            </a:r>
            <a:endParaRPr lang="en-US" sz="6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3" y="1030646"/>
            <a:ext cx="8028384" cy="5511486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204856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Total wrapping thickness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11760" y="4798021"/>
            <a:ext cx="576064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Total vertical </a:t>
            </a:r>
            <a:r>
              <a:rPr lang="fr-FR" dirty="0" err="1" smtClean="0"/>
              <a:t>wrapping</a:t>
            </a:r>
            <a:r>
              <a:rPr lang="fr-FR" dirty="0" smtClean="0"/>
              <a:t> </a:t>
            </a:r>
            <a:r>
              <a:rPr lang="fr-FR" dirty="0" err="1" smtClean="0"/>
              <a:t>thickness</a:t>
            </a:r>
            <a:r>
              <a:rPr lang="fr-FR" dirty="0" smtClean="0"/>
              <a:t> = 260</a:t>
            </a:r>
            <a:r>
              <a:rPr lang="en-US" dirty="0" smtClean="0"/>
              <a:t> µ  (2x70 + 2x60)</a:t>
            </a:r>
            <a:r>
              <a:rPr lang="en-US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endParaRPr lang="en-US" dirty="0" smtClean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7452320" y="1916832"/>
            <a:ext cx="1008112" cy="28803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055652" y="4603217"/>
            <a:ext cx="0" cy="103594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907704" y="1438617"/>
            <a:ext cx="576064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Total horizontal </a:t>
            </a:r>
            <a:r>
              <a:rPr lang="fr-FR" dirty="0" err="1" smtClean="0"/>
              <a:t>wrapping</a:t>
            </a:r>
            <a:r>
              <a:rPr lang="fr-FR" dirty="0" smtClean="0"/>
              <a:t> </a:t>
            </a:r>
            <a:r>
              <a:rPr lang="fr-FR" dirty="0" err="1" smtClean="0"/>
              <a:t>thickness</a:t>
            </a:r>
            <a:r>
              <a:rPr lang="fr-FR" dirty="0" smtClean="0"/>
              <a:t> = 260</a:t>
            </a:r>
            <a:r>
              <a:rPr lang="en-US" dirty="0" smtClean="0"/>
              <a:t>µ  (2x70 + 2x60)</a:t>
            </a:r>
            <a:r>
              <a:rPr lang="en-US" b="1" i="1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endParaRPr lang="en-US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704421" y="2234258"/>
            <a:ext cx="244827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Hypothesis</a:t>
            </a:r>
            <a:r>
              <a:rPr lang="fr-FR" dirty="0" smtClean="0"/>
              <a:t> : no air 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crystal</a:t>
            </a:r>
            <a:r>
              <a:rPr lang="fr-FR" dirty="0" smtClean="0"/>
              <a:t> and </a:t>
            </a:r>
            <a:r>
              <a:rPr lang="fr-FR" dirty="0" err="1" smtClean="0"/>
              <a:t>reflective</a:t>
            </a:r>
            <a:r>
              <a:rPr lang="fr-FR" dirty="0" smtClean="0"/>
              <a:t> </a:t>
            </a:r>
            <a:r>
              <a:rPr lang="fr-FR" dirty="0" err="1" smtClean="0"/>
              <a:t>sheet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6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44985"/>
            <a:ext cx="4914995" cy="528853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204856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Front reflective sheet 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228184" y="3049796"/>
            <a:ext cx="1656184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Front </a:t>
            </a:r>
            <a:r>
              <a:rPr lang="fr-FR" sz="1400" dirty="0" err="1" smtClean="0">
                <a:solidFill>
                  <a:schemeClr val="tx1"/>
                </a:solidFill>
              </a:rPr>
              <a:t>reflective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sheet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glued</a:t>
            </a:r>
            <a:r>
              <a:rPr lang="fr-FR" sz="1400" dirty="0" smtClean="0">
                <a:solidFill>
                  <a:schemeClr val="tx1"/>
                </a:solidFill>
              </a:rPr>
              <a:t> on the plastic block part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>
            <a:stCxn id="4" idx="1"/>
          </p:cNvCxnSpPr>
          <p:nvPr/>
        </p:nvCxnSpPr>
        <p:spPr>
          <a:xfrm flipH="1">
            <a:off x="4860032" y="3419128"/>
            <a:ext cx="1368152" cy="4419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0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115616" y="3011424"/>
            <a:ext cx="7084946" cy="101566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 smtClean="0"/>
              <a:t>Pitch alveoli</a:t>
            </a:r>
            <a:endParaRPr lang="en-US" sz="6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7"/>
            <a:ext cx="7426788" cy="560680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204856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 smtClean="0"/>
              <a:t>Crytur</a:t>
            </a:r>
            <a:r>
              <a:rPr lang="en-US" sz="2400" dirty="0" smtClean="0"/>
              <a:t> dimensions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204856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 smtClean="0"/>
              <a:t>Siccas</a:t>
            </a:r>
            <a:r>
              <a:rPr lang="en-US" sz="2400" dirty="0" smtClean="0"/>
              <a:t> dimensions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136904" cy="572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11560" y="3933056"/>
            <a:ext cx="7950544" cy="21852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We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choose</a:t>
            </a:r>
            <a:r>
              <a:rPr lang="fr-FR" sz="1600" b="1" dirty="0" smtClean="0">
                <a:solidFill>
                  <a:schemeClr val="tx1"/>
                </a:solidFill>
              </a:rPr>
              <a:t> an </a:t>
            </a:r>
            <a:r>
              <a:rPr lang="fr-FR" sz="1600" b="1" dirty="0" err="1" smtClean="0">
                <a:solidFill>
                  <a:schemeClr val="tx1"/>
                </a:solidFill>
              </a:rPr>
              <a:t>alveoli</a:t>
            </a:r>
            <a:r>
              <a:rPr lang="fr-FR" sz="1600" b="1" dirty="0" smtClean="0">
                <a:solidFill>
                  <a:schemeClr val="tx1"/>
                </a:solidFill>
              </a:rPr>
              <a:t> 21mm </a:t>
            </a:r>
            <a:r>
              <a:rPr lang="fr-FR" sz="1600" b="1" dirty="0" err="1" smtClean="0">
                <a:solidFill>
                  <a:schemeClr val="tx1"/>
                </a:solidFill>
              </a:rPr>
              <a:t>inner</a:t>
            </a:r>
            <a:r>
              <a:rPr lang="fr-FR" sz="1600" b="1" dirty="0" smtClean="0">
                <a:solidFill>
                  <a:schemeClr val="tx1"/>
                </a:solidFill>
              </a:rPr>
              <a:t> dimensions: </a:t>
            </a:r>
            <a:r>
              <a:rPr lang="fr-FR" sz="1600" b="1" dirty="0" err="1" smtClean="0">
                <a:solidFill>
                  <a:schemeClr val="tx1"/>
                </a:solidFill>
              </a:rPr>
              <a:t>so</a:t>
            </a:r>
            <a:r>
              <a:rPr lang="fr-FR" sz="1600" b="1" dirty="0" smtClean="0">
                <a:solidFill>
                  <a:schemeClr val="tx1"/>
                </a:solidFill>
              </a:rPr>
              <a:t>    </a:t>
            </a:r>
            <a:r>
              <a:rPr lang="fr-FR" sz="2800" b="1" dirty="0" smtClean="0">
                <a:solidFill>
                  <a:schemeClr val="tx1"/>
                </a:solidFill>
              </a:rPr>
              <a:t>the pitch </a:t>
            </a:r>
            <a:r>
              <a:rPr lang="fr-FR" sz="2800" b="1" dirty="0" err="1" smtClean="0">
                <a:solidFill>
                  <a:schemeClr val="tx1"/>
                </a:solidFill>
              </a:rPr>
              <a:t>is</a:t>
            </a:r>
            <a:r>
              <a:rPr lang="fr-FR" sz="2800" b="1" dirty="0" smtClean="0">
                <a:solidFill>
                  <a:schemeClr val="tx1"/>
                </a:solidFill>
              </a:rPr>
              <a:t> 21,5 mm        				(</a:t>
            </a:r>
            <a:r>
              <a:rPr lang="fr-FR" sz="2400" b="1" dirty="0" smtClean="0">
                <a:solidFill>
                  <a:schemeClr val="tx1"/>
                </a:solidFill>
              </a:rPr>
              <a:t>gap </a:t>
            </a:r>
            <a:r>
              <a:rPr lang="fr-FR" sz="2400" b="1" dirty="0" err="1" smtClean="0">
                <a:solidFill>
                  <a:schemeClr val="tx1"/>
                </a:solidFill>
              </a:rPr>
              <a:t>between</a:t>
            </a:r>
            <a:r>
              <a:rPr lang="fr-FR" sz="2400" b="1" dirty="0" smtClean="0">
                <a:solidFill>
                  <a:schemeClr val="tx1"/>
                </a:solidFill>
              </a:rPr>
              <a:t> 2 </a:t>
            </a:r>
            <a:r>
              <a:rPr lang="fr-FR" sz="2400" b="1" dirty="0" err="1" smtClean="0">
                <a:solidFill>
                  <a:schemeClr val="tx1"/>
                </a:solidFill>
              </a:rPr>
              <a:t>crystals</a:t>
            </a:r>
            <a:r>
              <a:rPr lang="fr-FR" sz="2400" b="1" dirty="0" smtClean="0">
                <a:solidFill>
                  <a:schemeClr val="tx1"/>
                </a:solidFill>
              </a:rPr>
              <a:t> : 1mm) </a:t>
            </a:r>
          </a:p>
          <a:p>
            <a:r>
              <a:rPr lang="fr-FR" sz="1600" b="1" dirty="0" smtClean="0">
                <a:solidFill>
                  <a:schemeClr val="tx1"/>
                </a:solidFill>
              </a:rPr>
              <a:t>Gap min (21- 20,91 =0,09mm)</a:t>
            </a:r>
          </a:p>
          <a:p>
            <a:r>
              <a:rPr lang="fr-FR" sz="1600" b="1" dirty="0" smtClean="0">
                <a:solidFill>
                  <a:schemeClr val="tx1"/>
                </a:solidFill>
              </a:rPr>
              <a:t>Gap Max (21- 20,74=0,26mm)</a:t>
            </a:r>
          </a:p>
          <a:p>
            <a:r>
              <a:rPr lang="fr-FR" sz="1600" b="1" dirty="0" err="1" smtClean="0">
                <a:solidFill>
                  <a:schemeClr val="tx1"/>
                </a:solidFill>
              </a:rPr>
              <a:t>Mean</a:t>
            </a:r>
            <a:r>
              <a:rPr lang="fr-FR" sz="1600" b="1" dirty="0" smtClean="0">
                <a:solidFill>
                  <a:schemeClr val="tx1"/>
                </a:solidFill>
              </a:rPr>
              <a:t> Gap </a:t>
            </a:r>
            <a:r>
              <a:rPr lang="fr-FR" sz="1600" b="1" dirty="0" err="1" smtClean="0">
                <a:solidFill>
                  <a:schemeClr val="tx1"/>
                </a:solidFill>
              </a:rPr>
              <a:t>Siccas</a:t>
            </a:r>
            <a:r>
              <a:rPr lang="fr-FR" sz="1600" b="1" dirty="0" smtClean="0">
                <a:solidFill>
                  <a:schemeClr val="tx1"/>
                </a:solidFill>
              </a:rPr>
              <a:t> ( 21-20,85 = 0,15mm)</a:t>
            </a:r>
          </a:p>
          <a:p>
            <a:r>
              <a:rPr lang="fr-FR" sz="1600" b="1" dirty="0" err="1">
                <a:solidFill>
                  <a:schemeClr val="tx1"/>
                </a:solidFill>
              </a:rPr>
              <a:t>Mean</a:t>
            </a:r>
            <a:r>
              <a:rPr lang="fr-FR" sz="1600" b="1" dirty="0">
                <a:solidFill>
                  <a:schemeClr val="tx1"/>
                </a:solidFill>
              </a:rPr>
              <a:t> Gap </a:t>
            </a:r>
            <a:r>
              <a:rPr lang="fr-FR" sz="1600" b="1" dirty="0" err="1" smtClean="0">
                <a:solidFill>
                  <a:schemeClr val="tx1"/>
                </a:solidFill>
              </a:rPr>
              <a:t>Crytur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( </a:t>
            </a:r>
            <a:r>
              <a:rPr lang="fr-FR" sz="1600" b="1" dirty="0" smtClean="0">
                <a:solidFill>
                  <a:schemeClr val="tx1"/>
                </a:solidFill>
              </a:rPr>
              <a:t>21-20,77 </a:t>
            </a:r>
            <a:r>
              <a:rPr lang="fr-FR" sz="1600" b="1" dirty="0">
                <a:solidFill>
                  <a:schemeClr val="tx1"/>
                </a:solidFill>
              </a:rPr>
              <a:t>= </a:t>
            </a:r>
            <a:r>
              <a:rPr lang="fr-FR" sz="1600" b="1" dirty="0" smtClean="0">
                <a:solidFill>
                  <a:schemeClr val="tx1"/>
                </a:solidFill>
              </a:rPr>
              <a:t>0,23mm</a:t>
            </a:r>
            <a:r>
              <a:rPr lang="fr-FR" sz="1600" b="1" dirty="0">
                <a:solidFill>
                  <a:schemeClr val="tx1"/>
                </a:solidFill>
              </a:rPr>
              <a:t>)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14356" y="0"/>
            <a:ext cx="7767744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Gap </a:t>
            </a:r>
            <a:r>
              <a:rPr lang="en-US" sz="2400" dirty="0"/>
              <a:t>between alveoli and crystal </a:t>
            </a:r>
            <a:r>
              <a:rPr lang="en-US" sz="2400" dirty="0" smtClean="0"/>
              <a:t>(practical </a:t>
            </a:r>
            <a:r>
              <a:rPr lang="en-US" sz="2400" dirty="0"/>
              <a:t>value) 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  <a:p>
            <a:pPr algn="ctr">
              <a:defRPr/>
            </a:pP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27584" y="1916832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u="sng" dirty="0" smtClean="0">
                <a:solidFill>
                  <a:srgbClr val="FF0000"/>
                </a:solidFill>
              </a:rPr>
              <a:t>Max value :    </a:t>
            </a:r>
            <a:r>
              <a:rPr lang="fr-FR" sz="1600" b="1" i="1" u="sng" dirty="0" err="1" smtClean="0"/>
              <a:t>Siccas</a:t>
            </a:r>
            <a:r>
              <a:rPr lang="fr-FR" sz="1600" b="1" i="1" u="sng" dirty="0" smtClean="0"/>
              <a:t>  = </a:t>
            </a:r>
            <a:r>
              <a:rPr lang="fr-FR" sz="1600" b="1" i="1" u="sng" dirty="0" smtClean="0">
                <a:solidFill>
                  <a:srgbClr val="FF0000"/>
                </a:solidFill>
              </a:rPr>
              <a:t>20,91 mm</a:t>
            </a:r>
          </a:p>
          <a:p>
            <a:r>
              <a:rPr lang="fr-FR" sz="1600" dirty="0" err="1"/>
              <a:t>mean</a:t>
            </a:r>
            <a:r>
              <a:rPr lang="fr-FR" sz="1600" dirty="0"/>
              <a:t> Value : </a:t>
            </a:r>
            <a:r>
              <a:rPr lang="fr-FR" sz="1600" b="1" dirty="0" err="1" smtClean="0"/>
              <a:t>Siccas</a:t>
            </a:r>
            <a:r>
              <a:rPr lang="fr-FR" sz="1600" b="1" dirty="0" smtClean="0"/>
              <a:t> </a:t>
            </a:r>
            <a:r>
              <a:rPr lang="fr-FR" sz="1600" b="1" dirty="0"/>
              <a:t>= </a:t>
            </a:r>
            <a:r>
              <a:rPr lang="fr-FR" sz="1600" b="1" dirty="0" smtClean="0"/>
              <a:t>20,85 mm</a:t>
            </a:r>
          </a:p>
          <a:p>
            <a:r>
              <a:rPr lang="fr-FR" sz="1600" dirty="0" smtClean="0"/>
              <a:t>Min  </a:t>
            </a:r>
            <a:r>
              <a:rPr lang="fr-FR" sz="1600" dirty="0"/>
              <a:t>Value </a:t>
            </a:r>
            <a:r>
              <a:rPr lang="fr-FR" sz="1600" dirty="0" smtClean="0"/>
              <a:t>:   </a:t>
            </a:r>
            <a:r>
              <a:rPr lang="fr-FR" sz="1600" b="1" dirty="0" err="1" smtClean="0"/>
              <a:t>Siccas</a:t>
            </a:r>
            <a:r>
              <a:rPr lang="fr-FR" sz="1600" b="1" dirty="0" smtClean="0"/>
              <a:t> </a:t>
            </a:r>
            <a:r>
              <a:rPr lang="fr-FR" sz="1600" b="1" dirty="0"/>
              <a:t>= </a:t>
            </a:r>
            <a:r>
              <a:rPr lang="fr-FR" sz="1600" b="1" dirty="0" smtClean="0"/>
              <a:t>20,79 mm</a:t>
            </a:r>
          </a:p>
          <a:p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sz="1600" dirty="0" smtClean="0"/>
              <a:t>max </a:t>
            </a:r>
            <a:r>
              <a:rPr lang="fr-FR" sz="1600" dirty="0"/>
              <a:t>Value : </a:t>
            </a:r>
            <a:r>
              <a:rPr lang="fr-FR" sz="1600" dirty="0" smtClean="0"/>
              <a:t>   </a:t>
            </a:r>
            <a:r>
              <a:rPr lang="fr-FR" sz="1600" b="1" dirty="0" err="1" smtClean="0"/>
              <a:t>Crytur</a:t>
            </a:r>
            <a:r>
              <a:rPr lang="fr-FR" sz="1600" b="1" dirty="0" smtClean="0"/>
              <a:t>= 20,80 mm</a:t>
            </a:r>
            <a:endParaRPr lang="fr-FR" sz="1600" b="1" dirty="0"/>
          </a:p>
          <a:p>
            <a:r>
              <a:rPr lang="fr-FR" sz="1600" dirty="0" err="1"/>
              <a:t>mean</a:t>
            </a:r>
            <a:r>
              <a:rPr lang="fr-FR" sz="1600" dirty="0"/>
              <a:t> Value </a:t>
            </a:r>
            <a:r>
              <a:rPr lang="fr-FR" sz="1600" dirty="0" smtClean="0">
                <a:solidFill>
                  <a:srgbClr val="FF0000"/>
                </a:solidFill>
              </a:rPr>
              <a:t>:</a:t>
            </a:r>
            <a:r>
              <a:rPr lang="fr-FR" sz="1600" b="1" dirty="0" err="1" smtClean="0"/>
              <a:t>Crytur</a:t>
            </a:r>
            <a:r>
              <a:rPr lang="fr-FR" sz="1600" b="1" dirty="0" smtClean="0"/>
              <a:t>= 20,77 mm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r>
              <a:rPr lang="fr-FR" sz="1600" b="1" i="1" u="sng" dirty="0">
                <a:solidFill>
                  <a:srgbClr val="FF0000"/>
                </a:solidFill>
              </a:rPr>
              <a:t>m</a:t>
            </a:r>
            <a:r>
              <a:rPr lang="fr-FR" sz="1600" b="1" i="1" u="sng" dirty="0" smtClean="0">
                <a:solidFill>
                  <a:srgbClr val="FF0000"/>
                </a:solidFill>
              </a:rPr>
              <a:t>in Value :   </a:t>
            </a:r>
            <a:r>
              <a:rPr lang="fr-FR" sz="1600" b="1" i="1" u="sng" dirty="0" err="1" smtClean="0"/>
              <a:t>Crytur</a:t>
            </a:r>
            <a:r>
              <a:rPr lang="fr-FR" sz="1600" b="1" i="1" u="sng" dirty="0" smtClean="0"/>
              <a:t>= </a:t>
            </a:r>
            <a:r>
              <a:rPr lang="fr-FR" sz="1600" b="1" i="1" u="sng" dirty="0" smtClean="0">
                <a:solidFill>
                  <a:srgbClr val="FF0000"/>
                </a:solidFill>
              </a:rPr>
              <a:t>20,74 mm</a:t>
            </a:r>
          </a:p>
          <a:p>
            <a:endParaRPr lang="fr-FR" sz="1600" b="1" dirty="0">
              <a:solidFill>
                <a:srgbClr val="FF0000"/>
              </a:solidFill>
            </a:endParaRPr>
          </a:p>
          <a:p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1052736"/>
            <a:ext cx="835292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 The final value of the </a:t>
            </a:r>
            <a:r>
              <a:rPr lang="fr-FR" b="1" dirty="0" err="1" smtClean="0">
                <a:solidFill>
                  <a:schemeClr val="tx1"/>
                </a:solidFill>
              </a:rPr>
              <a:t>crystals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with</a:t>
            </a:r>
            <a:r>
              <a:rPr lang="fr-FR" b="1" dirty="0" smtClean="0">
                <a:solidFill>
                  <a:schemeClr val="tx1"/>
                </a:solidFill>
              </a:rPr>
              <a:t> 260µ for </a:t>
            </a:r>
            <a:r>
              <a:rPr lang="fr-FR" b="1" dirty="0" err="1" smtClean="0">
                <a:solidFill>
                  <a:schemeClr val="tx1"/>
                </a:solidFill>
              </a:rPr>
              <a:t>wrapping</a:t>
            </a:r>
            <a:r>
              <a:rPr lang="fr-FR" b="1" dirty="0" smtClean="0">
                <a:solidFill>
                  <a:schemeClr val="tx1"/>
                </a:solidFill>
              </a:rPr>
              <a:t> +50µ (</a:t>
            </a:r>
            <a:r>
              <a:rPr lang="fr-FR" b="1" dirty="0">
                <a:solidFill>
                  <a:schemeClr val="tx1"/>
                </a:solidFill>
              </a:rPr>
              <a:t>du to air and corners of </a:t>
            </a:r>
            <a:r>
              <a:rPr lang="fr-FR" b="1" dirty="0" err="1">
                <a:solidFill>
                  <a:schemeClr val="tx1"/>
                </a:solidFill>
              </a:rPr>
              <a:t>wrapping</a:t>
            </a:r>
            <a:r>
              <a:rPr lang="fr-FR" b="1" dirty="0" smtClean="0">
                <a:solidFill>
                  <a:schemeClr val="tx1"/>
                </a:solidFill>
              </a:rPr>
              <a:t>)  </a:t>
            </a:r>
            <a:r>
              <a:rPr lang="fr-FR" b="1" dirty="0" err="1" smtClean="0">
                <a:solidFill>
                  <a:schemeClr val="tx1"/>
                </a:solidFill>
              </a:rPr>
              <a:t>is</a:t>
            </a:r>
            <a:r>
              <a:rPr lang="fr-FR" b="1" dirty="0" smtClean="0">
                <a:solidFill>
                  <a:schemeClr val="tx1"/>
                </a:solidFill>
              </a:rPr>
              <a:t>: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048" y="4005064"/>
            <a:ext cx="30963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7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115616" y="1988840"/>
            <a:ext cx="7084946" cy="286232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 smtClean="0"/>
              <a:t>Mechanical tests and simulations on carbon honeycomb structure</a:t>
            </a:r>
            <a:endParaRPr lang="en-US" sz="6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378501" y="136039"/>
            <a:ext cx="7765499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Shearing simulation on 1 pillar with no gap under the pillar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5130" y="3861048"/>
            <a:ext cx="1064542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 GAP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9388"/>
            <a:ext cx="1939368" cy="2312696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stCxn id="20" idx="0"/>
          </p:cNvCxnSpPr>
          <p:nvPr/>
        </p:nvCxnSpPr>
        <p:spPr>
          <a:xfrm flipV="1">
            <a:off x="1087401" y="3356992"/>
            <a:ext cx="205811" cy="5040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87" y="1018611"/>
            <a:ext cx="3109207" cy="2174107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6228184" y="33569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Shearing</a:t>
            </a:r>
            <a:r>
              <a:rPr lang="fr-FR" dirty="0" smtClean="0"/>
              <a:t> Max = 1,4Mpa</a:t>
            </a:r>
            <a:endParaRPr lang="fr-FR" dirty="0"/>
          </a:p>
        </p:txBody>
      </p:sp>
      <p:grpSp>
        <p:nvGrpSpPr>
          <p:cNvPr id="60" name="Groupe 59"/>
          <p:cNvGrpSpPr/>
          <p:nvPr/>
        </p:nvGrpSpPr>
        <p:grpSpPr>
          <a:xfrm>
            <a:off x="3076585" y="903039"/>
            <a:ext cx="3317319" cy="3504094"/>
            <a:chOff x="3054881" y="903039"/>
            <a:chExt cx="3317319" cy="3504094"/>
          </a:xfrm>
        </p:grpSpPr>
        <p:sp>
          <p:nvSpPr>
            <p:cNvPr id="42" name="ZoneTexte 41"/>
            <p:cNvSpPr txBox="1"/>
            <p:nvPr/>
          </p:nvSpPr>
          <p:spPr>
            <a:xfrm>
              <a:off x="5117135" y="1052736"/>
              <a:ext cx="1255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X 36</a:t>
              </a:r>
              <a:endParaRPr lang="fr-FR" dirty="0"/>
            </a:p>
          </p:txBody>
        </p:sp>
        <p:grpSp>
          <p:nvGrpSpPr>
            <p:cNvPr id="59" name="Groupe 58"/>
            <p:cNvGrpSpPr/>
            <p:nvPr/>
          </p:nvGrpSpPr>
          <p:grpSpPr>
            <a:xfrm>
              <a:off x="3054881" y="903039"/>
              <a:ext cx="2776388" cy="3504094"/>
              <a:chOff x="3090450" y="925852"/>
              <a:chExt cx="2776388" cy="3504094"/>
            </a:xfrm>
          </p:grpSpPr>
          <p:grpSp>
            <p:nvGrpSpPr>
              <p:cNvPr id="52" name="Groupe 51"/>
              <p:cNvGrpSpPr/>
              <p:nvPr/>
            </p:nvGrpSpPr>
            <p:grpSpPr>
              <a:xfrm>
                <a:off x="3490575" y="925852"/>
                <a:ext cx="2376263" cy="3504094"/>
                <a:chOff x="3851920" y="946110"/>
                <a:chExt cx="2376263" cy="3504094"/>
              </a:xfrm>
            </p:grpSpPr>
            <p:grpSp>
              <p:nvGrpSpPr>
                <p:cNvPr id="24" name="Groupe 23"/>
                <p:cNvGrpSpPr/>
                <p:nvPr/>
              </p:nvGrpSpPr>
              <p:grpSpPr>
                <a:xfrm>
                  <a:off x="3851920" y="1273468"/>
                  <a:ext cx="1518893" cy="3176736"/>
                  <a:chOff x="3851920" y="1273468"/>
                  <a:chExt cx="1518893" cy="3176736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4091202" y="1273468"/>
                    <a:ext cx="72008" cy="302433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932040" y="1273468"/>
                    <a:ext cx="72008" cy="302433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3851920" y="1556792"/>
                    <a:ext cx="1512168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858645" y="2356791"/>
                    <a:ext cx="1512168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851920" y="3140968"/>
                    <a:ext cx="1512168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3858645" y="3935605"/>
                    <a:ext cx="1512168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4211960" y="1697554"/>
                    <a:ext cx="671330" cy="652292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4211960" y="2488676"/>
                    <a:ext cx="671330" cy="652292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4211960" y="3269355"/>
                    <a:ext cx="671330" cy="652292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3851920" y="4297804"/>
                    <a:ext cx="576064" cy="139308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4680012" y="4310896"/>
                    <a:ext cx="576064" cy="139308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 rot="5400000">
                    <a:off x="3893086" y="4097529"/>
                    <a:ext cx="288032" cy="108199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 rot="5400000">
                    <a:off x="4087381" y="4105913"/>
                    <a:ext cx="288032" cy="108199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 rot="5400000">
                    <a:off x="4721720" y="4088450"/>
                    <a:ext cx="288032" cy="108199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 rot="5400000">
                    <a:off x="4919019" y="4105913"/>
                    <a:ext cx="288032" cy="108199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cxnSp>
              <p:nvCxnSpPr>
                <p:cNvPr id="40" name="Connecteur droit avec flèche 39"/>
                <p:cNvCxnSpPr/>
                <p:nvPr/>
              </p:nvCxnSpPr>
              <p:spPr>
                <a:xfrm>
                  <a:off x="4547625" y="1844824"/>
                  <a:ext cx="0" cy="36004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ZoneTexte 40"/>
                <p:cNvSpPr txBox="1"/>
                <p:nvPr/>
              </p:nvSpPr>
              <p:spPr>
                <a:xfrm>
                  <a:off x="5063034" y="1844824"/>
                  <a:ext cx="11651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P/2 = 7 N</a:t>
                  </a:r>
                  <a:endParaRPr lang="fr-FR" dirty="0"/>
                </a:p>
              </p:txBody>
            </p:sp>
            <p:cxnSp>
              <p:nvCxnSpPr>
                <p:cNvPr id="44" name="Connecteur droit avec flèche 43"/>
                <p:cNvCxnSpPr/>
                <p:nvPr/>
              </p:nvCxnSpPr>
              <p:spPr>
                <a:xfrm>
                  <a:off x="4580384" y="2605616"/>
                  <a:ext cx="0" cy="36004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avec flèche 45"/>
                <p:cNvCxnSpPr/>
                <p:nvPr/>
              </p:nvCxnSpPr>
              <p:spPr>
                <a:xfrm>
                  <a:off x="4580384" y="3404407"/>
                  <a:ext cx="0" cy="36004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ZoneTexte 46"/>
                <p:cNvSpPr txBox="1"/>
                <p:nvPr/>
              </p:nvSpPr>
              <p:spPr>
                <a:xfrm>
                  <a:off x="5094587" y="2595695"/>
                  <a:ext cx="5524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P/2</a:t>
                  </a:r>
                  <a:endParaRPr lang="fr-FR" dirty="0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5117135" y="3324782"/>
                  <a:ext cx="5524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P/2</a:t>
                  </a:r>
                  <a:endParaRPr lang="fr-FR" dirty="0"/>
                </a:p>
              </p:txBody>
            </p:sp>
            <p:cxnSp>
              <p:nvCxnSpPr>
                <p:cNvPr id="50" name="Connecteur droit avec flèche 49"/>
                <p:cNvCxnSpPr/>
                <p:nvPr/>
              </p:nvCxnSpPr>
              <p:spPr>
                <a:xfrm flipV="1">
                  <a:off x="4580384" y="946110"/>
                  <a:ext cx="0" cy="47269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Rectangle 55"/>
              <p:cNvSpPr/>
              <p:nvPr/>
            </p:nvSpPr>
            <p:spPr>
              <a:xfrm>
                <a:off x="3919084" y="3995738"/>
                <a:ext cx="531207" cy="1440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770814" y="3995738"/>
                <a:ext cx="531207" cy="1440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90450" y="3995738"/>
                <a:ext cx="531207" cy="1440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69" name="Connecteur droit avec flèche 68"/>
          <p:cNvCxnSpPr/>
          <p:nvPr/>
        </p:nvCxnSpPr>
        <p:spPr>
          <a:xfrm flipV="1">
            <a:off x="2411760" y="3169906"/>
            <a:ext cx="1340236" cy="1097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V="1">
            <a:off x="2411760" y="2395719"/>
            <a:ext cx="1250132" cy="1883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1984810" y="4351636"/>
            <a:ext cx="150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1,4 </a:t>
            </a:r>
            <a:r>
              <a:rPr lang="fr-FR" dirty="0" err="1" smtClean="0"/>
              <a:t>Mpa</a:t>
            </a:r>
            <a:r>
              <a:rPr lang="fr-FR" dirty="0" smtClean="0"/>
              <a:t> @ </a:t>
            </a:r>
            <a:r>
              <a:rPr lang="fr-FR" dirty="0" err="1" smtClean="0"/>
              <a:t>each</a:t>
            </a:r>
            <a:r>
              <a:rPr lang="fr-FR" dirty="0" smtClean="0"/>
              <a:t> stage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3040820" y="5085184"/>
            <a:ext cx="304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horizontal plate (</a:t>
            </a:r>
            <a:r>
              <a:rPr lang="fr-FR" dirty="0" err="1" smtClean="0"/>
              <a:t>even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r>
              <a:rPr lang="fr-FR" dirty="0" smtClean="0"/>
              <a:t> one) the stress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the </a:t>
            </a:r>
            <a:r>
              <a:rPr lang="fr-FR" dirty="0" err="1" smtClean="0"/>
              <a:t>result</a:t>
            </a:r>
            <a:r>
              <a:rPr lang="fr-FR" dirty="0" smtClean="0"/>
              <a:t> of 1 </a:t>
            </a:r>
            <a:r>
              <a:rPr lang="fr-FR" dirty="0" err="1" smtClean="0"/>
              <a:t>crystal</a:t>
            </a:r>
            <a:r>
              <a:rPr lang="fr-FR" dirty="0" smtClean="0"/>
              <a:t>  </a:t>
            </a:r>
            <a:r>
              <a:rPr lang="fr-FR" dirty="0" err="1" smtClean="0"/>
              <a:t>weight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= 1,4 </a:t>
            </a:r>
            <a:r>
              <a:rPr lang="fr-FR" dirty="0" err="1" smtClean="0"/>
              <a:t>Mpa</a:t>
            </a:r>
            <a:endParaRPr lang="fr-FR" dirty="0"/>
          </a:p>
        </p:txBody>
      </p:sp>
      <p:grpSp>
        <p:nvGrpSpPr>
          <p:cNvPr id="45" name="Groupe 44"/>
          <p:cNvGrpSpPr/>
          <p:nvPr/>
        </p:nvGrpSpPr>
        <p:grpSpPr>
          <a:xfrm>
            <a:off x="59128" y="4832939"/>
            <a:ext cx="1877001" cy="1704827"/>
            <a:chOff x="331358" y="788485"/>
            <a:chExt cx="2669034" cy="2486566"/>
          </a:xfrm>
        </p:grpSpPr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22" r="10007"/>
            <a:stretch/>
          </p:blipFill>
          <p:spPr>
            <a:xfrm>
              <a:off x="331358" y="788485"/>
              <a:ext cx="2669034" cy="2486553"/>
            </a:xfrm>
            <a:prstGeom prst="rect">
              <a:avLst/>
            </a:prstGeom>
          </p:spPr>
        </p:pic>
        <p:sp>
          <p:nvSpPr>
            <p:cNvPr id="54" name="ZoneTexte 53"/>
            <p:cNvSpPr txBox="1"/>
            <p:nvPr/>
          </p:nvSpPr>
          <p:spPr>
            <a:xfrm>
              <a:off x="1991483" y="2871036"/>
              <a:ext cx="1008907" cy="40401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No gap</a:t>
              </a:r>
              <a:endParaRPr lang="fr-FR" sz="1200" dirty="0"/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flipH="1" flipV="1">
              <a:off x="1991485" y="2492896"/>
              <a:ext cx="426161" cy="3781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ZoneTexte 50"/>
          <p:cNvSpPr txBox="1"/>
          <p:nvPr/>
        </p:nvSpPr>
        <p:spPr>
          <a:xfrm>
            <a:off x="5852973" y="4142849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Max stress = 1,4 </a:t>
            </a:r>
            <a:r>
              <a:rPr lang="fr-FR" dirty="0" err="1" smtClean="0"/>
              <a:t>Mpa</a:t>
            </a:r>
            <a:endParaRPr lang="fr-FR" dirty="0" smtClean="0"/>
          </a:p>
          <a:p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plate = 90Mpa (Good </a:t>
            </a:r>
            <a:r>
              <a:rPr lang="fr-FR" dirty="0" err="1" smtClean="0"/>
              <a:t>Fellow</a:t>
            </a:r>
            <a:r>
              <a:rPr lang="fr-FR" dirty="0" smtClean="0"/>
              <a:t> value) </a:t>
            </a:r>
            <a:r>
              <a:rPr lang="fr-FR" dirty="0" err="1" smtClean="0"/>
              <a:t>security</a:t>
            </a:r>
            <a:r>
              <a:rPr lang="fr-FR" dirty="0" smtClean="0"/>
              <a:t> </a:t>
            </a:r>
            <a:r>
              <a:rPr lang="fr-FR" dirty="0" err="1" smtClean="0"/>
              <a:t>coeff</a:t>
            </a:r>
            <a:r>
              <a:rPr lang="fr-FR" dirty="0" smtClean="0"/>
              <a:t> =64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Very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secure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4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69" y="734526"/>
            <a:ext cx="4764335" cy="395900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Shearing simulation on 1 pillar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732240" y="2132856"/>
            <a:ext cx="1" cy="5760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5" idx="7"/>
          </p:cNvCxnSpPr>
          <p:nvPr/>
        </p:nvCxnSpPr>
        <p:spPr>
          <a:xfrm flipV="1">
            <a:off x="3305683" y="4135408"/>
            <a:ext cx="834269" cy="9199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3059832" y="50131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876255" y="2276872"/>
            <a:ext cx="91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36P/2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4788024" y="4653371"/>
            <a:ext cx="368305" cy="402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379582" y="5041556"/>
            <a:ext cx="1017213" cy="3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contact</a:t>
            </a:r>
            <a:endParaRPr lang="fr-FR" dirty="0"/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7199889" y="1350060"/>
            <a:ext cx="677487" cy="911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789393" y="11653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pillars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070901" y="324433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Shearing</a:t>
            </a:r>
            <a:endParaRPr lang="en-US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0901" y="324433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Shearing</a:t>
            </a:r>
            <a:endParaRPr lang="en-US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7812360" y="4221088"/>
            <a:ext cx="744810" cy="6040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4" y="2261280"/>
            <a:ext cx="4984547" cy="342329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300370" y="911681"/>
            <a:ext cx="115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125 N  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712643" y="501317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Max stress = 48Mpa</a:t>
            </a:r>
          </a:p>
          <a:p>
            <a:r>
              <a:rPr lang="fr-FR" dirty="0" err="1" smtClean="0"/>
              <a:t>Shear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plate = 90Mpa (Good </a:t>
            </a:r>
            <a:r>
              <a:rPr lang="fr-FR" dirty="0" err="1" smtClean="0"/>
              <a:t>Fellow</a:t>
            </a:r>
            <a:r>
              <a:rPr lang="fr-FR" dirty="0" smtClean="0"/>
              <a:t> value) </a:t>
            </a:r>
            <a:r>
              <a:rPr lang="fr-FR" dirty="0" err="1" smtClean="0"/>
              <a:t>security</a:t>
            </a:r>
            <a:r>
              <a:rPr lang="fr-FR" dirty="0" smtClean="0"/>
              <a:t> </a:t>
            </a:r>
            <a:r>
              <a:rPr lang="fr-FR" dirty="0" err="1" smtClean="0"/>
              <a:t>coeff</a:t>
            </a:r>
            <a:r>
              <a:rPr lang="fr-FR" dirty="0" smtClean="0"/>
              <a:t> =2</a:t>
            </a:r>
          </a:p>
          <a:p>
            <a:r>
              <a:rPr lang="fr-FR" dirty="0" err="1" smtClean="0"/>
              <a:t>Safe</a:t>
            </a:r>
            <a:r>
              <a:rPr lang="fr-FR" dirty="0" smtClean="0"/>
              <a:t> but not </a:t>
            </a:r>
            <a:r>
              <a:rPr lang="fr-FR" dirty="0" err="1" smtClean="0"/>
              <a:t>secure</a:t>
            </a:r>
            <a:r>
              <a:rPr lang="fr-FR" dirty="0" smtClean="0"/>
              <a:t> </a:t>
            </a:r>
            <a:r>
              <a:rPr lang="fr-FR" dirty="0" err="1" smtClean="0"/>
              <a:t>enouth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1500" y="5684575"/>
            <a:ext cx="2952328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In reality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to  have no gap </a:t>
            </a:r>
            <a:r>
              <a:rPr lang="fr-FR" dirty="0" err="1" smtClean="0"/>
              <a:t>under</a:t>
            </a:r>
            <a:r>
              <a:rPr lang="fr-FR" dirty="0" smtClean="0"/>
              <a:t> the Vertical plates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the stress</a:t>
            </a:r>
            <a:endParaRPr lang="fr-FR" dirty="0"/>
          </a:p>
        </p:txBody>
      </p:sp>
      <p:sp>
        <p:nvSpPr>
          <p:cNvPr id="29" name="Flèche droite 28"/>
          <p:cNvSpPr/>
          <p:nvPr/>
        </p:nvSpPr>
        <p:spPr>
          <a:xfrm rot="10800000">
            <a:off x="3753359" y="6093297"/>
            <a:ext cx="1544875" cy="28803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67426" y="888394"/>
            <a:ext cx="3944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 </a:t>
            </a:r>
            <a:r>
              <a:rPr lang="fr-FR" sz="1400" dirty="0" err="1" smtClean="0"/>
              <a:t>this</a:t>
            </a:r>
            <a:r>
              <a:rPr lang="fr-FR" sz="1400" dirty="0" smtClean="0"/>
              <a:t> simulation </a:t>
            </a:r>
            <a:r>
              <a:rPr lang="fr-FR" sz="1400" dirty="0" err="1" smtClean="0"/>
              <a:t>we</a:t>
            </a:r>
            <a:r>
              <a:rPr lang="fr-FR" sz="1400" dirty="0" smtClean="0"/>
              <a:t> </a:t>
            </a:r>
            <a:r>
              <a:rPr lang="fr-FR" sz="1400" dirty="0" err="1" smtClean="0"/>
              <a:t>want</a:t>
            </a:r>
            <a:r>
              <a:rPr lang="fr-FR" sz="1400" dirty="0" smtClean="0"/>
              <a:t> to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fr-FR" sz="1400" dirty="0" err="1" smtClean="0"/>
              <a:t>what</a:t>
            </a:r>
            <a:r>
              <a:rPr lang="fr-FR" sz="1400" dirty="0" smtClean="0"/>
              <a:t> </a:t>
            </a:r>
            <a:r>
              <a:rPr lang="fr-FR" sz="1400" dirty="0" err="1" smtClean="0"/>
              <a:t>would</a:t>
            </a:r>
            <a:r>
              <a:rPr lang="fr-FR" sz="1400" dirty="0" smtClean="0"/>
              <a:t> </a:t>
            </a:r>
            <a:r>
              <a:rPr lang="fr-FR" sz="1400" dirty="0" err="1" smtClean="0"/>
              <a:t>happen</a:t>
            </a:r>
            <a:r>
              <a:rPr lang="fr-FR" sz="1400" dirty="0" smtClean="0"/>
              <a:t> if </a:t>
            </a:r>
            <a:r>
              <a:rPr lang="fr-FR" sz="1400" dirty="0" err="1" smtClean="0"/>
              <a:t>we</a:t>
            </a:r>
            <a:r>
              <a:rPr lang="fr-FR" sz="1400" dirty="0" smtClean="0"/>
              <a:t> have gap </a:t>
            </a:r>
            <a:r>
              <a:rPr lang="fr-FR" sz="1400" dirty="0" err="1" smtClean="0"/>
              <a:t>under</a:t>
            </a:r>
            <a:r>
              <a:rPr lang="fr-FR" sz="1400" dirty="0" smtClean="0"/>
              <a:t> the vertical </a:t>
            </a:r>
            <a:r>
              <a:rPr lang="fr-FR" sz="1400" dirty="0" err="1" smtClean="0"/>
              <a:t>carbon</a:t>
            </a:r>
            <a:r>
              <a:rPr lang="fr-FR" sz="1400" dirty="0" smtClean="0"/>
              <a:t> plates :All the </a:t>
            </a:r>
            <a:r>
              <a:rPr lang="fr-FR" sz="1400" dirty="0" err="1" smtClean="0"/>
              <a:t>load</a:t>
            </a:r>
            <a:r>
              <a:rPr lang="fr-FR" sz="1400" dirty="0" smtClean="0"/>
              <a:t> </a:t>
            </a:r>
            <a:r>
              <a:rPr lang="fr-FR" sz="1400" dirty="0" err="1" smtClean="0"/>
              <a:t>will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supported</a:t>
            </a:r>
            <a:r>
              <a:rPr lang="fr-FR" sz="1400" dirty="0" smtClean="0"/>
              <a:t> by the </a:t>
            </a:r>
            <a:r>
              <a:rPr lang="fr-FR" sz="1400" dirty="0" err="1" smtClean="0"/>
              <a:t>bottom</a:t>
            </a:r>
            <a:r>
              <a:rPr lang="fr-FR" sz="1400" dirty="0" smtClean="0"/>
              <a:t> horizontal plate.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233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19672" y="2492896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 smtClean="0"/>
              <a:t>Design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err="1" smtClean="0"/>
              <a:t>Wrapping</a:t>
            </a:r>
            <a:r>
              <a:rPr lang="fr-FR" dirty="0" smtClean="0"/>
              <a:t> </a:t>
            </a:r>
            <a:r>
              <a:rPr lang="fr-FR" dirty="0" err="1" smtClean="0"/>
              <a:t>crystals</a:t>
            </a:r>
            <a:endParaRPr lang="fr-FR" dirty="0" smtClean="0"/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Pitch </a:t>
            </a:r>
            <a:r>
              <a:rPr lang="fr-FR" dirty="0" err="1" smtClean="0"/>
              <a:t>alveolis</a:t>
            </a:r>
            <a:endParaRPr lang="fr-FR" dirty="0" smtClean="0"/>
          </a:p>
          <a:p>
            <a:pPr marL="285750" indent="-285750">
              <a:buFont typeface="Arial" charset="0"/>
              <a:buChar char="•"/>
            </a:pPr>
            <a:r>
              <a:rPr lang="fr-FR" dirty="0" err="1" smtClean="0"/>
              <a:t>Mechanical</a:t>
            </a:r>
            <a:r>
              <a:rPr lang="fr-FR" dirty="0" smtClean="0"/>
              <a:t> tests and simulations for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alveolis</a:t>
            </a:r>
            <a:endParaRPr lang="fr-FR" dirty="0" smtClean="0"/>
          </a:p>
          <a:p>
            <a:pPr marL="285750" indent="-285750">
              <a:buFont typeface="Arial" charset="0"/>
              <a:buChar char="•"/>
            </a:pPr>
            <a:r>
              <a:rPr lang="fr-FR" dirty="0" err="1" smtClean="0"/>
              <a:t>Fiber</a:t>
            </a:r>
            <a:r>
              <a:rPr lang="fr-FR" dirty="0" smtClean="0"/>
              <a:t> tests and </a:t>
            </a:r>
            <a:r>
              <a:rPr lang="fr-FR" dirty="0" err="1" smtClean="0"/>
              <a:t>mounting</a:t>
            </a:r>
            <a:endParaRPr lang="fr-FR" dirty="0" smtClean="0"/>
          </a:p>
          <a:p>
            <a:pPr marL="285750" indent="-285750">
              <a:buFont typeface="Arial" charset="0"/>
              <a:buChar char="•"/>
            </a:pPr>
            <a:r>
              <a:rPr lang="fr-FR" dirty="0" err="1" smtClean="0"/>
              <a:t>Cables</a:t>
            </a:r>
            <a:r>
              <a:rPr lang="fr-FR" dirty="0" smtClean="0"/>
              <a:t> and PCB </a:t>
            </a:r>
            <a:r>
              <a:rPr lang="fr-FR" dirty="0" err="1" smtClean="0"/>
              <a:t>adjustement</a:t>
            </a:r>
            <a:r>
              <a:rPr lang="fr-FR" dirty="0" smtClean="0"/>
              <a:t>  (</a:t>
            </a:r>
            <a:r>
              <a:rPr lang="fr-FR" dirty="0" err="1"/>
              <a:t>Moke</a:t>
            </a:r>
            <a:r>
              <a:rPr lang="fr-FR" dirty="0"/>
              <a:t> up </a:t>
            </a:r>
            <a:r>
              <a:rPr lang="fr-FR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err="1" smtClean="0"/>
              <a:t>Cooling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 typeface="Arial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693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4519" y="2197674"/>
            <a:ext cx="5436096" cy="305780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47664" y="143814"/>
            <a:ext cx="6696744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Test in workshop: </a:t>
            </a:r>
            <a:r>
              <a:rPr lang="en-US" sz="2400" dirty="0" err="1" smtClean="0"/>
              <a:t>schearing</a:t>
            </a:r>
            <a:r>
              <a:rPr lang="en-US" sz="2400" dirty="0" smtClean="0"/>
              <a:t> in case of gap under the vertical carbon plates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4179153" y="1760042"/>
            <a:ext cx="1688991" cy="1448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915816" y="1298377"/>
            <a:ext cx="2466949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a</a:t>
            </a:r>
            <a:r>
              <a:rPr lang="fr-FR" dirty="0" err="1" smtClean="0"/>
              <a:t>dditionnal</a:t>
            </a:r>
            <a:r>
              <a:rPr lang="fr-FR" dirty="0" smtClean="0"/>
              <a:t> </a:t>
            </a:r>
            <a:r>
              <a:rPr lang="fr-FR" dirty="0" err="1" smtClean="0"/>
              <a:t>weight</a:t>
            </a:r>
            <a:r>
              <a:rPr lang="fr-FR" dirty="0" smtClean="0"/>
              <a:t>  to </a:t>
            </a:r>
            <a:r>
              <a:rPr lang="fr-FR" dirty="0" err="1" smtClean="0"/>
              <a:t>obtain</a:t>
            </a:r>
            <a:r>
              <a:rPr lang="fr-FR" dirty="0" smtClean="0"/>
              <a:t> 76 Kg (3 </a:t>
            </a:r>
            <a:r>
              <a:rPr lang="fr-FR" dirty="0" err="1" smtClean="0"/>
              <a:t>columns</a:t>
            </a:r>
            <a:r>
              <a:rPr lang="fr-FR" dirty="0" smtClean="0"/>
              <a:t> </a:t>
            </a:r>
            <a:r>
              <a:rPr lang="fr-FR" dirty="0" err="1" smtClean="0"/>
              <a:t>weight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46" name="Groupe 45"/>
          <p:cNvGrpSpPr/>
          <p:nvPr/>
        </p:nvGrpSpPr>
        <p:grpSpPr>
          <a:xfrm>
            <a:off x="315444" y="2689387"/>
            <a:ext cx="1795896" cy="3845249"/>
            <a:chOff x="7291461" y="3164057"/>
            <a:chExt cx="1795896" cy="3845249"/>
          </a:xfrm>
        </p:grpSpPr>
        <p:grpSp>
          <p:nvGrpSpPr>
            <p:cNvPr id="9" name="Groupe 8"/>
            <p:cNvGrpSpPr/>
            <p:nvPr/>
          </p:nvGrpSpPr>
          <p:grpSpPr>
            <a:xfrm>
              <a:off x="7291461" y="3752100"/>
              <a:ext cx="1795896" cy="2500299"/>
              <a:chOff x="3090450" y="1253210"/>
              <a:chExt cx="2211571" cy="3228705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3490575" y="1253210"/>
                <a:ext cx="1518893" cy="3228705"/>
                <a:chOff x="3851920" y="1273468"/>
                <a:chExt cx="1518893" cy="3228705"/>
              </a:xfrm>
            </p:grpSpPr>
            <p:grpSp>
              <p:nvGrpSpPr>
                <p:cNvPr id="14" name="Groupe 13"/>
                <p:cNvGrpSpPr/>
                <p:nvPr/>
              </p:nvGrpSpPr>
              <p:grpSpPr>
                <a:xfrm>
                  <a:off x="3851920" y="1273468"/>
                  <a:ext cx="1518893" cy="3228705"/>
                  <a:chOff x="3851920" y="1273468"/>
                  <a:chExt cx="1518893" cy="3228705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4091202" y="1273468"/>
                    <a:ext cx="72008" cy="302433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4932040" y="1273468"/>
                    <a:ext cx="72008" cy="302433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3851920" y="1556792"/>
                    <a:ext cx="1512168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858645" y="2356791"/>
                    <a:ext cx="1512168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3851920" y="3140968"/>
                    <a:ext cx="1512168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3858645" y="3935605"/>
                    <a:ext cx="1512168" cy="7200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4211960" y="1697554"/>
                    <a:ext cx="671330" cy="652292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4211960" y="2488676"/>
                    <a:ext cx="671330" cy="652292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4211960" y="3269355"/>
                    <a:ext cx="671330" cy="652292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3851920" y="4362865"/>
                    <a:ext cx="576064" cy="139308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4644008" y="4361524"/>
                    <a:ext cx="576064" cy="139308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 rot="5400000">
                    <a:off x="3859475" y="4131139"/>
                    <a:ext cx="355255" cy="108201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 rot="5400000">
                    <a:off x="4057962" y="4135334"/>
                    <a:ext cx="346870" cy="108198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 rot="5400000">
                    <a:off x="4683566" y="4126602"/>
                    <a:ext cx="364338" cy="108201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 rot="5400000">
                    <a:off x="4897110" y="4127824"/>
                    <a:ext cx="346876" cy="123222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cxnSp>
              <p:nvCxnSpPr>
                <p:cNvPr id="15" name="Connecteur droit avec flèche 14"/>
                <p:cNvCxnSpPr/>
                <p:nvPr/>
              </p:nvCxnSpPr>
              <p:spPr>
                <a:xfrm>
                  <a:off x="4547625" y="1844824"/>
                  <a:ext cx="0" cy="36004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avec flèche 16"/>
                <p:cNvCxnSpPr/>
                <p:nvPr/>
              </p:nvCxnSpPr>
              <p:spPr>
                <a:xfrm>
                  <a:off x="4580384" y="2605616"/>
                  <a:ext cx="0" cy="36004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avec flèche 17"/>
                <p:cNvCxnSpPr/>
                <p:nvPr/>
              </p:nvCxnSpPr>
              <p:spPr>
                <a:xfrm>
                  <a:off x="4580384" y="3404407"/>
                  <a:ext cx="0" cy="360040"/>
                </a:xfrm>
                <a:prstGeom prst="straightConnector1">
                  <a:avLst/>
                </a:prstGeom>
                <a:ln w="571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3919084" y="3995738"/>
                <a:ext cx="531207" cy="1440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770814" y="3995738"/>
                <a:ext cx="531207" cy="1440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90450" y="3995738"/>
                <a:ext cx="531207" cy="1440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40" name="Connecteur droit avec flèche 39"/>
            <p:cNvCxnSpPr/>
            <p:nvPr/>
          </p:nvCxnSpPr>
          <p:spPr>
            <a:xfrm>
              <a:off x="7862598" y="3172295"/>
              <a:ext cx="0" cy="56251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>
              <a:off x="8522724" y="3164057"/>
              <a:ext cx="0" cy="56251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5" idx="0"/>
            </p:cNvCxnSpPr>
            <p:nvPr/>
          </p:nvCxnSpPr>
          <p:spPr>
            <a:xfrm flipH="1" flipV="1">
              <a:off x="7839927" y="6160014"/>
              <a:ext cx="766035" cy="47996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/>
            <p:cNvSpPr txBox="1"/>
            <p:nvPr/>
          </p:nvSpPr>
          <p:spPr>
            <a:xfrm>
              <a:off x="8289233" y="6639974"/>
              <a:ext cx="633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Gap</a:t>
              </a:r>
              <a:endParaRPr lang="fr-FR" dirty="0"/>
            </a:p>
          </p:txBody>
        </p:sp>
        <p:cxnSp>
          <p:nvCxnSpPr>
            <p:cNvPr id="43" name="Connecteur droit avec flèche 42"/>
            <p:cNvCxnSpPr>
              <a:stCxn id="5" idx="0"/>
            </p:cNvCxnSpPr>
            <p:nvPr/>
          </p:nvCxnSpPr>
          <p:spPr>
            <a:xfrm flipH="1" flipV="1">
              <a:off x="8535359" y="6143482"/>
              <a:ext cx="70603" cy="496492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ZoneTexte 48"/>
          <p:cNvSpPr txBox="1"/>
          <p:nvPr/>
        </p:nvSpPr>
        <p:spPr>
          <a:xfrm>
            <a:off x="2267744" y="3998700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Conclusion : No damage;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confirm</a:t>
            </a:r>
            <a:r>
              <a:rPr lang="fr-FR" dirty="0" smtClean="0"/>
              <a:t> the </a:t>
            </a:r>
            <a:r>
              <a:rPr lang="fr-FR" dirty="0" err="1" smtClean="0"/>
              <a:t>very</a:t>
            </a:r>
            <a:r>
              <a:rPr lang="fr-FR" dirty="0" smtClean="0"/>
              <a:t> good </a:t>
            </a:r>
            <a:r>
              <a:rPr lang="fr-FR" dirty="0" err="1" smtClean="0"/>
              <a:t>Shearing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r>
              <a:rPr lang="fr-FR" dirty="0" smtClean="0"/>
              <a:t> plates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02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547664" y="143814"/>
            <a:ext cx="669674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Test in workshop: deformation alveoli with 1 crystal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908720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Bending</a:t>
            </a:r>
            <a:r>
              <a:rPr lang="fr-FR" dirty="0" smtClean="0"/>
              <a:t> : 4 </a:t>
            </a:r>
            <a:r>
              <a:rPr lang="fr-FR" dirty="0" err="1" smtClean="0"/>
              <a:t>measurement</a:t>
            </a:r>
            <a:r>
              <a:rPr lang="fr-FR" dirty="0" smtClean="0"/>
              <a:t> points : A=0,05mm ; B0,02mm  ; C=0,05mm ; D=0,04mm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52" y="1959498"/>
            <a:ext cx="4359601" cy="3269701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5543199" y="4840978"/>
            <a:ext cx="1591605" cy="1126708"/>
            <a:chOff x="3685908" y="5122036"/>
            <a:chExt cx="1605366" cy="132780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3" t="13495" r="16283" b="12336"/>
            <a:stretch/>
          </p:blipFill>
          <p:spPr>
            <a:xfrm>
              <a:off x="3685908" y="5122036"/>
              <a:ext cx="1605366" cy="1327803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4077898" y="5604768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488591" y="5517232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466626" y="4631782"/>
            <a:ext cx="1605366" cy="1327803"/>
            <a:chOff x="3685908" y="5122036"/>
            <a:chExt cx="1605366" cy="1327803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3" t="13495" r="16283" b="12336"/>
            <a:stretch/>
          </p:blipFill>
          <p:spPr>
            <a:xfrm>
              <a:off x="3685908" y="5122036"/>
              <a:ext cx="1605366" cy="1327803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4077898" y="5604768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</a:t>
              </a:r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488591" y="5517232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</a:t>
              </a:r>
              <a:endParaRPr lang="fr-FR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6969454" y="3023664"/>
            <a:ext cx="172819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Aluminum</a:t>
            </a:r>
            <a:r>
              <a:rPr lang="fr-FR" dirty="0" smtClean="0"/>
              <a:t> part</a:t>
            </a:r>
            <a:endParaRPr lang="fr-FR" dirty="0"/>
          </a:p>
        </p:txBody>
      </p:sp>
      <p:cxnSp>
        <p:nvCxnSpPr>
          <p:cNvPr id="31" name="Connecteur droit avec flèche 30"/>
          <p:cNvCxnSpPr>
            <a:stCxn id="29" idx="1"/>
          </p:cNvCxnSpPr>
          <p:nvPr/>
        </p:nvCxnSpPr>
        <p:spPr>
          <a:xfrm flipH="1">
            <a:off x="5364088" y="3208330"/>
            <a:ext cx="1605366" cy="766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34" idx="1"/>
          </p:cNvCxnSpPr>
          <p:nvPr/>
        </p:nvCxnSpPr>
        <p:spPr>
          <a:xfrm flipH="1">
            <a:off x="5328084" y="1815953"/>
            <a:ext cx="1348966" cy="716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677050" y="1492787"/>
            <a:ext cx="246694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a</a:t>
            </a:r>
            <a:r>
              <a:rPr lang="fr-FR" dirty="0" err="1" smtClean="0"/>
              <a:t>dditionnal</a:t>
            </a:r>
            <a:r>
              <a:rPr lang="fr-FR" dirty="0" smtClean="0"/>
              <a:t> </a:t>
            </a:r>
            <a:r>
              <a:rPr lang="fr-FR" dirty="0" err="1" smtClean="0"/>
              <a:t>weight</a:t>
            </a:r>
            <a:r>
              <a:rPr lang="fr-FR" dirty="0" smtClean="0"/>
              <a:t>  to </a:t>
            </a:r>
            <a:r>
              <a:rPr lang="fr-FR" dirty="0" err="1" smtClean="0"/>
              <a:t>obtain</a:t>
            </a:r>
            <a:r>
              <a:rPr lang="fr-FR" dirty="0" smtClean="0"/>
              <a:t> 0,7 Kg (PBWo4)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5630" b="54604"/>
          <a:stretch/>
        </p:blipFill>
        <p:spPr>
          <a:xfrm>
            <a:off x="323528" y="1412776"/>
            <a:ext cx="1839356" cy="24327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7524"/>
            <a:ext cx="3967703" cy="27348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05294" y="6093296"/>
            <a:ext cx="40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Conclusion: The </a:t>
            </a:r>
            <a:r>
              <a:rPr lang="fr-FR" dirty="0" err="1" smtClean="0"/>
              <a:t>deformation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7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Buckling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47664" y="1052736"/>
            <a:ext cx="759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Hypothesis</a:t>
            </a:r>
            <a:r>
              <a:rPr lang="fr-FR" dirty="0" smtClean="0"/>
              <a:t> : first </a:t>
            </a:r>
            <a:r>
              <a:rPr lang="fr-FR" dirty="0" err="1" smtClean="0"/>
              <a:t>raw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crystal</a:t>
            </a:r>
            <a:r>
              <a:rPr lang="fr-FR" dirty="0" smtClean="0"/>
              <a:t> (no real scenario)</a:t>
            </a:r>
          </a:p>
          <a:p>
            <a:r>
              <a:rPr lang="fr-FR" dirty="0" smtClean="0"/>
              <a:t>                      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consider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all the stages </a:t>
            </a:r>
            <a:r>
              <a:rPr lang="fr-FR" dirty="0" err="1" smtClean="0"/>
              <a:t>above</a:t>
            </a:r>
            <a:r>
              <a:rPr lang="fr-FR" dirty="0" smtClean="0"/>
              <a:t> the first </a:t>
            </a:r>
            <a:r>
              <a:rPr lang="fr-FR" dirty="0" err="1" smtClean="0"/>
              <a:t>raw</a:t>
            </a:r>
            <a:r>
              <a:rPr lang="fr-FR" dirty="0" smtClean="0"/>
              <a:t> are compact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The vertical plates are </a:t>
            </a:r>
            <a:r>
              <a:rPr lang="fr-FR" dirty="0" err="1" smtClean="0"/>
              <a:t>blocked</a:t>
            </a:r>
            <a:r>
              <a:rPr lang="fr-FR" dirty="0" smtClean="0"/>
              <a:t>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bottom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3336278" cy="17281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15" y="2049243"/>
            <a:ext cx="4753478" cy="3096344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>
            <a:off x="7164288" y="2780928"/>
            <a:ext cx="0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635590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F=125x30 =3750N 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9"/>
          <a:stretch/>
        </p:blipFill>
        <p:spPr>
          <a:xfrm>
            <a:off x="4514994" y="4655806"/>
            <a:ext cx="3801422" cy="191865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59532" y="392039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Buckling</a:t>
            </a:r>
            <a:r>
              <a:rPr lang="fr-FR" dirty="0" smtClean="0"/>
              <a:t> factor = 1,36 (&gt; 1 ) Ok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7504" y="4543134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With</a:t>
            </a:r>
            <a:r>
              <a:rPr lang="fr-FR" sz="1400" dirty="0" smtClean="0"/>
              <a:t> the </a:t>
            </a:r>
            <a:r>
              <a:rPr lang="fr-FR" sz="1400" dirty="0" err="1" smtClean="0"/>
              <a:t>moke</a:t>
            </a:r>
            <a:r>
              <a:rPr lang="fr-FR" sz="1400" dirty="0" smtClean="0"/>
              <a:t> up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load</a:t>
            </a:r>
            <a:r>
              <a:rPr lang="fr-FR" sz="1400" dirty="0" smtClean="0"/>
              <a:t> </a:t>
            </a:r>
            <a:r>
              <a:rPr lang="fr-FR" sz="1400" dirty="0" err="1" smtClean="0"/>
              <a:t>we</a:t>
            </a:r>
            <a:r>
              <a:rPr lang="fr-FR" sz="1400" dirty="0" smtClean="0"/>
              <a:t> </a:t>
            </a:r>
            <a:r>
              <a:rPr lang="fr-FR" sz="1400" dirty="0" err="1" smtClean="0"/>
              <a:t>tried</a:t>
            </a:r>
            <a:r>
              <a:rPr lang="fr-FR" sz="1400" dirty="0" smtClean="0"/>
              <a:t> to </a:t>
            </a:r>
            <a:r>
              <a:rPr lang="fr-FR" sz="1400" dirty="0" err="1" smtClean="0"/>
              <a:t>remove</a:t>
            </a:r>
            <a:r>
              <a:rPr lang="fr-FR" sz="1400" dirty="0" smtClean="0"/>
              <a:t> the 3 </a:t>
            </a:r>
            <a:r>
              <a:rPr lang="fr-FR" sz="1400" dirty="0" err="1" smtClean="0"/>
              <a:t>bottom</a:t>
            </a:r>
            <a:r>
              <a:rPr lang="fr-FR" sz="1400" dirty="0" smtClean="0"/>
              <a:t> </a:t>
            </a:r>
            <a:r>
              <a:rPr lang="fr-FR" sz="1400" dirty="0" err="1" smtClean="0"/>
              <a:t>crystals</a:t>
            </a:r>
            <a:r>
              <a:rPr lang="fr-FR" sz="1400" dirty="0" smtClean="0"/>
              <a:t>:</a:t>
            </a:r>
          </a:p>
          <a:p>
            <a:r>
              <a:rPr lang="fr-FR" sz="1400" dirty="0" smtClean="0"/>
              <a:t>1st conclusion : </a:t>
            </a:r>
            <a:r>
              <a:rPr lang="fr-FR" sz="1400" dirty="0" err="1" smtClean="0"/>
              <a:t>it</a:t>
            </a:r>
            <a:r>
              <a:rPr lang="fr-FR" sz="1400" dirty="0" smtClean="0"/>
              <a:t> </a:t>
            </a:r>
            <a:r>
              <a:rPr lang="fr-FR" sz="1400" dirty="0" err="1" smtClean="0"/>
              <a:t>was</a:t>
            </a:r>
            <a:r>
              <a:rPr lang="fr-FR" sz="1400" dirty="0" smtClean="0"/>
              <a:t> possible to </a:t>
            </a:r>
            <a:r>
              <a:rPr lang="fr-FR" sz="1400" dirty="0" err="1" smtClean="0"/>
              <a:t>remove</a:t>
            </a:r>
            <a:r>
              <a:rPr lang="fr-FR" sz="1400" dirty="0" smtClean="0"/>
              <a:t> </a:t>
            </a:r>
            <a:r>
              <a:rPr lang="fr-FR" sz="1400" dirty="0" err="1" smtClean="0"/>
              <a:t>them</a:t>
            </a:r>
            <a:endParaRPr lang="fr-FR" sz="1400" dirty="0" smtClean="0"/>
          </a:p>
          <a:p>
            <a:r>
              <a:rPr lang="fr-FR" sz="1400" dirty="0" smtClean="0"/>
              <a:t>2</a:t>
            </a:r>
            <a:r>
              <a:rPr lang="fr-FR" sz="1400" baseline="30000" dirty="0" smtClean="0"/>
              <a:t>nd</a:t>
            </a:r>
            <a:r>
              <a:rPr lang="fr-FR" sz="1400" dirty="0" smtClean="0"/>
              <a:t> conclusion: </a:t>
            </a:r>
            <a:r>
              <a:rPr lang="fr-FR" sz="1400" dirty="0" err="1" smtClean="0"/>
              <a:t>after</a:t>
            </a:r>
            <a:r>
              <a:rPr lang="fr-FR" sz="1400" dirty="0"/>
              <a:t> </a:t>
            </a:r>
            <a:r>
              <a:rPr lang="fr-FR" sz="1400" dirty="0" smtClean="0"/>
              <a:t>a </a:t>
            </a:r>
            <a:r>
              <a:rPr lang="fr-FR" sz="1400" dirty="0" err="1" smtClean="0"/>
              <a:t>small</a:t>
            </a:r>
            <a:r>
              <a:rPr lang="fr-FR" sz="1400" dirty="0" smtClean="0"/>
              <a:t> time </a:t>
            </a:r>
            <a:r>
              <a:rPr lang="fr-FR" sz="1400" dirty="0" err="1" smtClean="0"/>
              <a:t>we</a:t>
            </a:r>
            <a:r>
              <a:rPr lang="fr-FR" sz="1400" dirty="0" smtClean="0"/>
              <a:t> have </a:t>
            </a:r>
            <a:r>
              <a:rPr lang="fr-FR" sz="1400" dirty="0" err="1" smtClean="0"/>
              <a:t>seen</a:t>
            </a:r>
            <a:r>
              <a:rPr lang="fr-FR" sz="1400" dirty="0" smtClean="0"/>
              <a:t> a </a:t>
            </a:r>
            <a:r>
              <a:rPr lang="fr-FR" sz="1400" dirty="0" err="1" smtClean="0"/>
              <a:t>movement</a:t>
            </a:r>
            <a:r>
              <a:rPr lang="fr-FR" sz="1400" dirty="0" smtClean="0"/>
              <a:t> of the vertical plates : </a:t>
            </a:r>
            <a:r>
              <a:rPr lang="fr-FR" sz="1400" dirty="0" err="1" smtClean="0"/>
              <a:t>buckling</a:t>
            </a:r>
            <a:r>
              <a:rPr lang="fr-FR" sz="1400" dirty="0" smtClean="0"/>
              <a:t>. </a:t>
            </a:r>
            <a:r>
              <a:rPr lang="fr-FR" sz="1400" dirty="0" err="1" smtClean="0"/>
              <a:t>Probably</a:t>
            </a:r>
            <a:r>
              <a:rPr lang="fr-FR" sz="1400" dirty="0" smtClean="0"/>
              <a:t> the </a:t>
            </a:r>
            <a:r>
              <a:rPr lang="fr-FR" sz="1400" dirty="0" err="1" smtClean="0"/>
              <a:t>load</a:t>
            </a:r>
            <a:r>
              <a:rPr lang="fr-FR" sz="1400" dirty="0" smtClean="0"/>
              <a:t> </a:t>
            </a:r>
            <a:r>
              <a:rPr lang="fr-FR" sz="1400" dirty="0" err="1" smtClean="0"/>
              <a:t>was</a:t>
            </a:r>
            <a:r>
              <a:rPr lang="fr-FR" sz="1400" dirty="0" smtClean="0"/>
              <a:t> not </a:t>
            </a:r>
            <a:r>
              <a:rPr lang="fr-FR" sz="1400" dirty="0" err="1" smtClean="0"/>
              <a:t>exactly</a:t>
            </a:r>
            <a:r>
              <a:rPr lang="fr-FR" sz="1400" dirty="0" smtClean="0"/>
              <a:t> </a:t>
            </a:r>
            <a:r>
              <a:rPr lang="fr-FR" sz="1400" dirty="0" err="1" smtClean="0"/>
              <a:t>centered</a:t>
            </a:r>
            <a:r>
              <a:rPr lang="fr-FR" sz="1400" dirty="0" smtClean="0"/>
              <a:t> </a:t>
            </a:r>
            <a:r>
              <a:rPr lang="fr-FR" sz="1400" dirty="0" err="1" smtClean="0"/>
              <a:t>so</a:t>
            </a:r>
            <a:endParaRPr lang="fr-FR" sz="1400" dirty="0"/>
          </a:p>
          <a:p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FF0000"/>
                </a:solidFill>
              </a:rPr>
              <a:t>It </a:t>
            </a:r>
            <a:r>
              <a:rPr lang="fr-FR" sz="1400" dirty="0" err="1" smtClean="0">
                <a:solidFill>
                  <a:srgbClr val="FF0000"/>
                </a:solidFill>
              </a:rPr>
              <a:t>is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evident</a:t>
            </a:r>
            <a:r>
              <a:rPr lang="fr-FR" sz="1400" dirty="0" smtClean="0">
                <a:solidFill>
                  <a:srgbClr val="FF0000"/>
                </a:solidFill>
              </a:rPr>
              <a:t> not to </a:t>
            </a:r>
            <a:r>
              <a:rPr lang="fr-FR" sz="1400" dirty="0" err="1" smtClean="0">
                <a:solidFill>
                  <a:srgbClr val="FF0000"/>
                </a:solidFill>
              </a:rPr>
              <a:t>remove</a:t>
            </a:r>
            <a:r>
              <a:rPr lang="fr-FR" sz="1400" dirty="0" smtClean="0">
                <a:solidFill>
                  <a:srgbClr val="FF0000"/>
                </a:solidFill>
              </a:rPr>
              <a:t> one </a:t>
            </a:r>
            <a:r>
              <a:rPr lang="fr-FR" sz="1400" dirty="0" err="1" smtClean="0">
                <a:solidFill>
                  <a:srgbClr val="FF0000"/>
                </a:solidFill>
              </a:rPr>
              <a:t>bottom</a:t>
            </a:r>
            <a:r>
              <a:rPr lang="fr-FR" sz="1400" dirty="0" smtClean="0">
                <a:solidFill>
                  <a:srgbClr val="FF0000"/>
                </a:solidFill>
              </a:rPr>
              <a:t> or </a:t>
            </a:r>
            <a:r>
              <a:rPr lang="fr-FR" sz="1400" dirty="0" err="1" smtClean="0">
                <a:solidFill>
                  <a:srgbClr val="FF0000"/>
                </a:solidFill>
              </a:rPr>
              <a:t>intermediate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raw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when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crystals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above</a:t>
            </a:r>
            <a:r>
              <a:rPr lang="fr-FR" sz="1400" dirty="0" smtClean="0">
                <a:solidFill>
                  <a:srgbClr val="FF0000"/>
                </a:solidFill>
              </a:rPr>
              <a:t> !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115616" y="1988840"/>
            <a:ext cx="7084946" cy="193899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 smtClean="0"/>
              <a:t>Fiber tests and mounting</a:t>
            </a:r>
            <a:endParaRPr lang="en-US" sz="6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803875" cy="479371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Fiber side crystal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35896" y="1208232"/>
            <a:ext cx="2808312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Silicon</a:t>
            </a:r>
            <a:r>
              <a:rPr lang="fr-FR" dirty="0" smtClean="0"/>
              <a:t> </a:t>
            </a:r>
            <a:r>
              <a:rPr lang="fr-FR" dirty="0" err="1" smtClean="0"/>
              <a:t>Cable</a:t>
            </a:r>
            <a:r>
              <a:rPr lang="fr-FR" dirty="0" smtClean="0"/>
              <a:t> gland in </a:t>
            </a:r>
            <a:r>
              <a:rPr lang="fr-FR" dirty="0" err="1" smtClean="0"/>
              <a:t>order</a:t>
            </a:r>
            <a:r>
              <a:rPr lang="fr-FR" dirty="0" smtClean="0"/>
              <a:t> to block the </a:t>
            </a:r>
            <a:r>
              <a:rPr lang="fr-FR" dirty="0" err="1" smtClean="0"/>
              <a:t>fiber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17796" y="931233"/>
            <a:ext cx="2100084" cy="9233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Metal</a:t>
            </a:r>
            <a:r>
              <a:rPr lang="fr-FR" dirty="0" smtClean="0"/>
              <a:t>  </a:t>
            </a:r>
            <a:r>
              <a:rPr lang="fr-FR" dirty="0" err="1" smtClean="0"/>
              <a:t>ferrule</a:t>
            </a:r>
            <a:r>
              <a:rPr lang="fr-FR" dirty="0" smtClean="0"/>
              <a:t> </a:t>
            </a:r>
            <a:r>
              <a:rPr lang="fr-FR" dirty="0" err="1" smtClean="0"/>
              <a:t>screwded</a:t>
            </a:r>
            <a:r>
              <a:rPr lang="fr-FR" dirty="0" smtClean="0"/>
              <a:t> in </a:t>
            </a:r>
            <a:r>
              <a:rPr lang="fr-FR" dirty="0" err="1" smtClean="0"/>
              <a:t>aluminum</a:t>
            </a:r>
            <a:r>
              <a:rPr lang="fr-FR" dirty="0" smtClean="0"/>
              <a:t> support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5" idx="2"/>
          </p:cNvCxnSpPr>
          <p:nvPr/>
        </p:nvCxnSpPr>
        <p:spPr>
          <a:xfrm>
            <a:off x="5040052" y="1854563"/>
            <a:ext cx="1476164" cy="5121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6" idx="2"/>
          </p:cNvCxnSpPr>
          <p:nvPr/>
        </p:nvCxnSpPr>
        <p:spPr>
          <a:xfrm flipH="1">
            <a:off x="7164288" y="1854563"/>
            <a:ext cx="703550" cy="5121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Fiber side PCB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7" y="1869927"/>
            <a:ext cx="3581794" cy="27382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01" y="2000439"/>
            <a:ext cx="3411077" cy="26077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81446" y="1196752"/>
            <a:ext cx="424847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inserted</a:t>
            </a:r>
            <a:r>
              <a:rPr lang="fr-FR" dirty="0" smtClean="0"/>
              <a:t> and no </a:t>
            </a:r>
            <a:r>
              <a:rPr lang="fr-FR" dirty="0" err="1" smtClean="0"/>
              <a:t>glued</a:t>
            </a:r>
            <a:r>
              <a:rPr lang="fr-FR" dirty="0" smtClean="0"/>
              <a:t> in the plastic </a:t>
            </a:r>
            <a:r>
              <a:rPr lang="fr-FR" dirty="0" err="1" smtClean="0"/>
              <a:t>Ferrule</a:t>
            </a:r>
            <a:endParaRPr lang="en-US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223596"/>
            <a:ext cx="424847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Pinched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2 </a:t>
            </a:r>
            <a:r>
              <a:rPr lang="fr-FR" dirty="0" err="1" smtClean="0"/>
              <a:t>aluminum</a:t>
            </a:r>
            <a:r>
              <a:rPr lang="fr-FR" dirty="0" smtClean="0"/>
              <a:t>  plates</a:t>
            </a:r>
          </a:p>
          <a:p>
            <a:r>
              <a:rPr lang="fr-FR" dirty="0" err="1" smtClean="0"/>
              <a:t>Protected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plastic tube </a:t>
            </a:r>
            <a:endParaRPr lang="en-US" dirty="0" smtClean="0"/>
          </a:p>
        </p:txBody>
      </p:sp>
      <p:pic>
        <p:nvPicPr>
          <p:cNvPr id="1026" name="Picture 2" descr="D:\NPS\presentations\Jlab Juin 2019\coupe LED et fibr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" y="4653136"/>
            <a:ext cx="45136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444317" y="5325015"/>
            <a:ext cx="4722730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Advantage</a:t>
            </a:r>
            <a:r>
              <a:rPr lang="fr-FR" dirty="0" smtClean="0"/>
              <a:t>:</a:t>
            </a:r>
          </a:p>
          <a:p>
            <a:r>
              <a:rPr lang="fr-FR" dirty="0" smtClean="0"/>
              <a:t>1) The </a:t>
            </a:r>
            <a:r>
              <a:rPr lang="fr-FR" dirty="0" err="1" smtClean="0"/>
              <a:t>fibers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dismounted</a:t>
            </a:r>
            <a:r>
              <a:rPr lang="fr-FR" dirty="0" smtClean="0"/>
              <a:t> if </a:t>
            </a:r>
            <a:r>
              <a:rPr lang="fr-FR" dirty="0" err="1" smtClean="0"/>
              <a:t>necessary</a:t>
            </a:r>
            <a:endParaRPr lang="fr-FR" dirty="0" smtClean="0"/>
          </a:p>
          <a:p>
            <a:r>
              <a:rPr lang="fr-FR" dirty="0" smtClean="0"/>
              <a:t>2) The PCB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dismounted</a:t>
            </a:r>
            <a:r>
              <a:rPr lang="fr-FR" dirty="0"/>
              <a:t> </a:t>
            </a:r>
            <a:r>
              <a:rPr lang="fr-FR" dirty="0" err="1" smtClean="0"/>
              <a:t>separately</a:t>
            </a:r>
            <a:r>
              <a:rPr lang="fr-FR" dirty="0" smtClean="0"/>
              <a:t> if </a:t>
            </a:r>
            <a:r>
              <a:rPr lang="fr-FR" dirty="0" err="1" smtClean="0"/>
              <a:t>necessary</a:t>
            </a:r>
            <a:endParaRPr lang="en-US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572000" y="4653136"/>
            <a:ext cx="45720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Length</a:t>
            </a:r>
            <a:r>
              <a:rPr lang="fr-FR" dirty="0" smtClean="0"/>
              <a:t> </a:t>
            </a:r>
            <a:r>
              <a:rPr lang="fr-FR" dirty="0" err="1" smtClean="0"/>
              <a:t>fiber</a:t>
            </a:r>
            <a:r>
              <a:rPr lang="fr-FR" dirty="0" smtClean="0"/>
              <a:t> = 51cm (has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adjusted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PCB prototype)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64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467544" y="2060848"/>
            <a:ext cx="8496944" cy="193899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fr-FR" sz="6000" dirty="0" err="1"/>
              <a:t>Cables</a:t>
            </a:r>
            <a:r>
              <a:rPr lang="fr-FR" sz="6000" dirty="0"/>
              <a:t> and PCB </a:t>
            </a:r>
            <a:r>
              <a:rPr lang="fr-FR" sz="6000" dirty="0" err="1"/>
              <a:t>adjustement</a:t>
            </a:r>
            <a:r>
              <a:rPr lang="fr-FR" sz="6000" dirty="0"/>
              <a:t>  (</a:t>
            </a:r>
            <a:r>
              <a:rPr lang="fr-FR" sz="6000" dirty="0" err="1"/>
              <a:t>Moke</a:t>
            </a:r>
            <a:r>
              <a:rPr lang="fr-FR" sz="6000" dirty="0"/>
              <a:t> up )</a:t>
            </a:r>
          </a:p>
        </p:txBody>
      </p:sp>
    </p:spTree>
    <p:extLst>
      <p:ext uri="{BB962C8B-B14F-4D97-AF65-F5344CB8AC3E}">
        <p14:creationId xmlns:p14="http://schemas.microsoft.com/office/powerpoint/2010/main" val="22251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Interface PCB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8722"/>
            <a:ext cx="2102606" cy="52743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78722"/>
            <a:ext cx="2088232" cy="523832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3"/>
          <a:stretch/>
        </p:blipFill>
        <p:spPr>
          <a:xfrm>
            <a:off x="5055689" y="1734421"/>
            <a:ext cx="3994774" cy="41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Interface PCB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9" y="908720"/>
            <a:ext cx="4265984" cy="31994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93479"/>
            <a:ext cx="4420284" cy="33152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9" y="4197788"/>
            <a:ext cx="4248472" cy="23897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57284"/>
            <a:ext cx="4392488" cy="24707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71600" y="5941223"/>
            <a:ext cx="316835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PCB in front of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PMt</a:t>
            </a:r>
            <a:r>
              <a:rPr lang="fr-FR" dirty="0" smtClean="0"/>
              <a:t> </a:t>
            </a:r>
            <a:r>
              <a:rPr lang="fr-FR" dirty="0" err="1" smtClean="0"/>
              <a:t>column</a:t>
            </a:r>
            <a:r>
              <a:rPr lang="fr-FR" dirty="0" smtClean="0"/>
              <a:t> (Top </a:t>
            </a:r>
            <a:r>
              <a:rPr lang="fr-FR" dirty="0" err="1" smtClean="0"/>
              <a:t>view</a:t>
            </a:r>
            <a:r>
              <a:rPr lang="fr-FR" dirty="0" smtClean="0"/>
              <a:t>)</a:t>
            </a:r>
            <a:endParaRPr lang="en-US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652120" y="5971856"/>
            <a:ext cx="316835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PCB </a:t>
            </a:r>
            <a:r>
              <a:rPr lang="fr-FR" dirty="0" err="1" smtClean="0"/>
              <a:t>shifted</a:t>
            </a:r>
            <a:r>
              <a:rPr lang="fr-FR" dirty="0" smtClean="0"/>
              <a:t> 15 cm of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PMt</a:t>
            </a:r>
            <a:r>
              <a:rPr lang="fr-FR" dirty="0" smtClean="0"/>
              <a:t> </a:t>
            </a:r>
            <a:r>
              <a:rPr lang="fr-FR" dirty="0" err="1" smtClean="0"/>
              <a:t>column</a:t>
            </a:r>
            <a:r>
              <a:rPr lang="fr-FR" dirty="0" smtClean="0"/>
              <a:t> (Top </a:t>
            </a:r>
            <a:r>
              <a:rPr lang="fr-FR" dirty="0" err="1" smtClean="0"/>
              <a:t>view</a:t>
            </a:r>
            <a:r>
              <a:rPr lang="fr-FR" dirty="0" smtClean="0"/>
              <a:t>)</a:t>
            </a:r>
            <a:endParaRPr lang="en-US" dirty="0" smtClean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588224" y="4509120"/>
            <a:ext cx="0" cy="963063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652120" y="4725144"/>
            <a:ext cx="86409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15 cm</a:t>
            </a:r>
            <a:endParaRPr lang="en-US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349072" y="3645024"/>
            <a:ext cx="36004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Access for </a:t>
            </a:r>
            <a:r>
              <a:rPr lang="fr-FR" dirty="0" err="1" smtClean="0"/>
              <a:t>PMt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r>
              <a:rPr lang="fr-FR" dirty="0" smtClean="0"/>
              <a:t> exchange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05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683568" y="1085488"/>
            <a:ext cx="7456450" cy="5040560"/>
            <a:chOff x="467544" y="980728"/>
            <a:chExt cx="7456450" cy="504056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980728"/>
              <a:ext cx="7456450" cy="504056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3819538" y="1052736"/>
              <a:ext cx="3488766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 108O </a:t>
              </a:r>
              <a:r>
                <a:rPr lang="fr-FR" dirty="0" err="1" smtClean="0"/>
                <a:t>Lemo</a:t>
              </a:r>
              <a:r>
                <a:rPr lang="fr-FR" dirty="0" smtClean="0"/>
                <a:t> </a:t>
              </a:r>
              <a:r>
                <a:rPr lang="fr-FR" dirty="0" err="1" smtClean="0"/>
                <a:t>connectors</a:t>
              </a:r>
              <a:r>
                <a:rPr lang="fr-FR" dirty="0" smtClean="0"/>
                <a:t> for signal</a:t>
              </a:r>
              <a:endParaRPr lang="en-US" dirty="0" smtClean="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156176" y="4149080"/>
              <a:ext cx="1024303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 HV PCB</a:t>
              </a:r>
              <a:endParaRPr lang="en-US" dirty="0" smtClean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403648" y="4940528"/>
              <a:ext cx="1744383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LED distribution</a:t>
              </a:r>
              <a:endParaRPr lang="en-US" dirty="0" smtClean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H="1">
              <a:off x="3275856" y="1237402"/>
              <a:ext cx="543683" cy="5354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>
              <a:stCxn id="6" idx="0"/>
            </p:cNvCxnSpPr>
            <p:nvPr/>
          </p:nvCxnSpPr>
          <p:spPr>
            <a:xfrm flipV="1">
              <a:off x="2275840" y="4180438"/>
              <a:ext cx="567968" cy="7600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>
              <a:stCxn id="5" idx="1"/>
            </p:cNvCxnSpPr>
            <p:nvPr/>
          </p:nvCxnSpPr>
          <p:spPr>
            <a:xfrm flipH="1">
              <a:off x="5563921" y="4333746"/>
              <a:ext cx="59225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ZoneTexte 15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 smtClean="0"/>
              <a:t>Electronique</a:t>
            </a:r>
            <a:r>
              <a:rPr lang="en-US" sz="2400" dirty="0" smtClean="0"/>
              <a:t> </a:t>
            </a:r>
            <a:r>
              <a:rPr lang="en-US" sz="2400" dirty="0" err="1" smtClean="0"/>
              <a:t>Input/Output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1663518" y="2348880"/>
            <a:ext cx="5905500" cy="193899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/>
              <a:t>Design presentation</a:t>
            </a:r>
            <a:endParaRPr lang="en-US" sz="60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467544" y="2708920"/>
            <a:ext cx="8496944" cy="1015663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fr-FR" sz="6000" dirty="0" err="1" smtClean="0"/>
              <a:t>Cooling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0768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736304" cy="30619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6" y="836712"/>
            <a:ext cx="5148572" cy="5761252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Thermical</a:t>
            </a:r>
            <a:r>
              <a:rPr lang="en-US" sz="2400" dirty="0" smtClean="0"/>
              <a:t> aspect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555776" y="5077187"/>
            <a:ext cx="2376264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Heating</a:t>
            </a:r>
            <a:r>
              <a:rPr lang="fr-FR" sz="1400" dirty="0" smtClean="0"/>
              <a:t> Zone  : 500mW/</a:t>
            </a:r>
            <a:r>
              <a:rPr lang="fr-FR" sz="1400" dirty="0" err="1" smtClean="0"/>
              <a:t>channel</a:t>
            </a:r>
            <a:r>
              <a:rPr lang="fr-FR" sz="1400" dirty="0" smtClean="0"/>
              <a:t> = 540 W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467545" y="1124744"/>
            <a:ext cx="1341168" cy="466581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35696" y="1128374"/>
            <a:ext cx="387023" cy="46658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06454" y="764702"/>
            <a:ext cx="5544616" cy="56166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15984" y="5046346"/>
            <a:ext cx="124429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Crystals</a:t>
            </a:r>
            <a:r>
              <a:rPr lang="fr-FR" sz="1400" dirty="0" smtClean="0"/>
              <a:t>  Zone  : @ 18°+/-0,1°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2267744" y="1110118"/>
            <a:ext cx="2808312" cy="46658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690630" y="5954356"/>
            <a:ext cx="2376264" cy="30777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External</a:t>
            </a:r>
            <a:r>
              <a:rPr lang="fr-FR" sz="1400" dirty="0" smtClean="0"/>
              <a:t> Zone  : T° = 22°c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6228184" y="2060848"/>
            <a:ext cx="1368152" cy="353955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029534" y="1166627"/>
            <a:ext cx="2376264" cy="5232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Intermediate</a:t>
            </a:r>
            <a:r>
              <a:rPr lang="fr-FR" sz="1400" dirty="0" smtClean="0"/>
              <a:t> Zone  : </a:t>
            </a:r>
            <a:r>
              <a:rPr lang="fr-FR" sz="1400" dirty="0" err="1" smtClean="0"/>
              <a:t>Thermical</a:t>
            </a:r>
            <a:r>
              <a:rPr lang="fr-FR" sz="1400" dirty="0" smtClean="0"/>
              <a:t> </a:t>
            </a:r>
            <a:r>
              <a:rPr lang="fr-FR" sz="1400" dirty="0" err="1" smtClean="0"/>
              <a:t>Resistance</a:t>
            </a:r>
            <a:endParaRPr lang="fr-FR" sz="1400" dirty="0"/>
          </a:p>
        </p:txBody>
      </p:sp>
      <p:cxnSp>
        <p:nvCxnSpPr>
          <p:cNvPr id="21" name="Connecteur droit avec flèche 20"/>
          <p:cNvCxnSpPr>
            <a:stCxn id="11" idx="0"/>
          </p:cNvCxnSpPr>
          <p:nvPr/>
        </p:nvCxnSpPr>
        <p:spPr>
          <a:xfrm>
            <a:off x="2029208" y="1128374"/>
            <a:ext cx="4198976" cy="93247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029534" y="5600407"/>
            <a:ext cx="2376264" cy="10464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err="1" smtClean="0"/>
              <a:t>Intermediate</a:t>
            </a:r>
            <a:r>
              <a:rPr lang="fr-FR" sz="1200" dirty="0" smtClean="0"/>
              <a:t> Zone  : Made of Glass , Vacuum (</a:t>
            </a:r>
            <a:r>
              <a:rPr lang="fr-FR" sz="1200" dirty="0" err="1" smtClean="0"/>
              <a:t>PMt</a:t>
            </a:r>
            <a:r>
              <a:rPr lang="fr-FR" sz="1200" dirty="0" smtClean="0"/>
              <a:t>)</a:t>
            </a:r>
          </a:p>
          <a:p>
            <a:r>
              <a:rPr lang="fr-FR" sz="1200" dirty="0" err="1" smtClean="0"/>
              <a:t>Depron</a:t>
            </a:r>
            <a:r>
              <a:rPr lang="fr-FR" sz="1200" dirty="0" smtClean="0"/>
              <a:t>  (Thermal </a:t>
            </a:r>
            <a:r>
              <a:rPr lang="fr-FR" sz="1200" dirty="0" err="1" smtClean="0"/>
              <a:t>insulator</a:t>
            </a:r>
            <a:r>
              <a:rPr lang="fr-FR" sz="1200" dirty="0" smtClean="0"/>
              <a:t>)</a:t>
            </a:r>
          </a:p>
          <a:p>
            <a:r>
              <a:rPr lang="fr-FR" sz="1200" dirty="0" smtClean="0"/>
              <a:t>+ cold Copper plate </a:t>
            </a:r>
          </a:p>
          <a:p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681446" y="1196752"/>
            <a:ext cx="424847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inserted</a:t>
            </a:r>
            <a:r>
              <a:rPr lang="fr-FR" dirty="0" smtClean="0"/>
              <a:t> and no </a:t>
            </a:r>
            <a:r>
              <a:rPr lang="fr-FR" dirty="0" err="1" smtClean="0"/>
              <a:t>glued</a:t>
            </a:r>
            <a:r>
              <a:rPr lang="fr-FR" dirty="0" smtClean="0"/>
              <a:t> in the plastic </a:t>
            </a:r>
            <a:r>
              <a:rPr lang="fr-FR" dirty="0" err="1" smtClean="0"/>
              <a:t>Ferrule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96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8" y="1112438"/>
            <a:ext cx="4355976" cy="24502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19253" r="44314" b="7118"/>
          <a:stretch/>
        </p:blipFill>
        <p:spPr>
          <a:xfrm>
            <a:off x="395536" y="3562675"/>
            <a:ext cx="2880320" cy="30719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870293"/>
            <a:ext cx="3456385" cy="28896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27" y="3759917"/>
            <a:ext cx="3426689" cy="28869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Cooling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16845" y="3378009"/>
            <a:ext cx="36004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Electronic</a:t>
            </a:r>
            <a:r>
              <a:rPr lang="fr-FR" sz="1400" dirty="0" smtClean="0"/>
              <a:t> </a:t>
            </a:r>
            <a:r>
              <a:rPr lang="fr-FR" sz="1400" dirty="0" err="1" smtClean="0"/>
              <a:t>cooling</a:t>
            </a:r>
            <a:r>
              <a:rPr lang="fr-FR" sz="1400" dirty="0" smtClean="0"/>
              <a:t> ; </a:t>
            </a:r>
            <a:r>
              <a:rPr lang="fr-FR" sz="1400" dirty="0" err="1" smtClean="0"/>
              <a:t>Device</a:t>
            </a:r>
            <a:r>
              <a:rPr lang="fr-FR" sz="1400" dirty="0" smtClean="0"/>
              <a:t> </a:t>
            </a:r>
            <a:r>
              <a:rPr lang="fr-FR" sz="1400" dirty="0" err="1" smtClean="0"/>
              <a:t>delivered</a:t>
            </a:r>
            <a:endParaRPr lang="fr-FR" sz="1400" dirty="0" smtClean="0"/>
          </a:p>
          <a:p>
            <a:r>
              <a:rPr lang="fr-FR" sz="1400" dirty="0" smtClean="0"/>
              <a:t>Test in </a:t>
            </a:r>
            <a:r>
              <a:rPr lang="fr-FR" sz="1400" dirty="0" err="1" smtClean="0"/>
              <a:t>progress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the </a:t>
            </a:r>
            <a:r>
              <a:rPr lang="fr-FR" sz="1400" dirty="0" err="1" smtClean="0"/>
              <a:t>moke-up</a:t>
            </a:r>
            <a:endParaRPr lang="en-US" sz="14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4853507" y="6111384"/>
            <a:ext cx="36004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/>
              <a:t>Crystals</a:t>
            </a:r>
            <a:r>
              <a:rPr lang="fr-FR" sz="1400" dirty="0" smtClean="0"/>
              <a:t> </a:t>
            </a:r>
            <a:r>
              <a:rPr lang="fr-FR" sz="1400" dirty="0" err="1" smtClean="0"/>
              <a:t>cooling</a:t>
            </a:r>
            <a:r>
              <a:rPr lang="fr-FR" sz="1400" dirty="0" smtClean="0"/>
              <a:t> ; </a:t>
            </a:r>
            <a:r>
              <a:rPr lang="fr-FR" sz="1400" dirty="0" err="1" smtClean="0"/>
              <a:t>Study</a:t>
            </a:r>
            <a:r>
              <a:rPr lang="fr-FR" sz="1400" dirty="0" smtClean="0"/>
              <a:t> in </a:t>
            </a:r>
            <a:r>
              <a:rPr lang="fr-FR" sz="1400" dirty="0" err="1" smtClean="0"/>
              <a:t>progress</a:t>
            </a:r>
            <a:endParaRPr lang="fr-FR" sz="1400" dirty="0" smtClean="0"/>
          </a:p>
          <a:p>
            <a:r>
              <a:rPr lang="fr-FR" sz="1400" dirty="0" smtClean="0"/>
              <a:t>Test </a:t>
            </a:r>
            <a:r>
              <a:rPr lang="fr-FR" sz="1400" dirty="0" err="1" smtClean="0"/>
              <a:t>will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done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the </a:t>
            </a:r>
            <a:r>
              <a:rPr lang="fr-FR" sz="1400" dirty="0" err="1" smtClean="0"/>
              <a:t>moke-up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121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2871"/>
            <a:ext cx="6806334" cy="573433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General front </a:t>
            </a:r>
            <a:r>
              <a:rPr lang="en-US" sz="2400" dirty="0" err="1" smtClean="0"/>
              <a:t>Axio</a:t>
            </a:r>
            <a:r>
              <a:rPr lang="en-US" sz="2400" dirty="0" smtClean="0"/>
              <a:t> view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6" name="Connecteur droit avec flèche 15"/>
          <p:cNvCxnSpPr>
            <a:stCxn id="18" idx="0"/>
          </p:cNvCxnSpPr>
          <p:nvPr/>
        </p:nvCxnSpPr>
        <p:spPr>
          <a:xfrm flipH="1" flipV="1">
            <a:off x="6317144" y="3789041"/>
            <a:ext cx="1927264" cy="834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96336" y="4623913"/>
            <a:ext cx="129614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Calorimeter</a:t>
            </a:r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General back </a:t>
            </a:r>
            <a:r>
              <a:rPr lang="en-US" sz="2400" dirty="0" err="1" smtClean="0"/>
              <a:t>axo</a:t>
            </a:r>
            <a:r>
              <a:rPr lang="en-US" sz="2400" dirty="0" smtClean="0"/>
              <a:t> view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153398" y="4509120"/>
            <a:ext cx="1922658" cy="8576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187624" y="5169602"/>
            <a:ext cx="194421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30 Interface PCB and </a:t>
            </a:r>
            <a:r>
              <a:rPr lang="fr-FR" dirty="0" err="1" smtClean="0">
                <a:solidFill>
                  <a:schemeClr val="tx1"/>
                </a:solidFill>
              </a:rPr>
              <a:t>cables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650222" cy="56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628195"/>
            <a:ext cx="1987478" cy="9390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65" y="3832472"/>
            <a:ext cx="2856227" cy="16651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09" y="890551"/>
            <a:ext cx="2574900" cy="270744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" y="903043"/>
            <a:ext cx="4900006" cy="515223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Crystal +</a:t>
            </a:r>
            <a:r>
              <a:rPr lang="en-US" sz="2400" dirty="0" err="1" smtClean="0"/>
              <a:t>PMt+cabling</a:t>
            </a:r>
            <a:r>
              <a:rPr lang="en-US" sz="2400" dirty="0" smtClean="0"/>
              <a:t> channel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5" name="Connecteur droit avec flèche 24"/>
          <p:cNvCxnSpPr>
            <a:stCxn id="32" idx="1"/>
          </p:cNvCxnSpPr>
          <p:nvPr/>
        </p:nvCxnSpPr>
        <p:spPr>
          <a:xfrm flipH="1">
            <a:off x="7063535" y="3640122"/>
            <a:ext cx="407671" cy="364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215124" y="890551"/>
            <a:ext cx="1347158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Reference plate</a:t>
            </a:r>
            <a:endParaRPr lang="fr-FR" sz="1400" b="1" dirty="0">
              <a:solidFill>
                <a:schemeClr val="tx1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611560" y="3495877"/>
            <a:ext cx="504056" cy="7024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1115616" y="3466666"/>
            <a:ext cx="152400" cy="7316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60624" y="4187942"/>
            <a:ext cx="207912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/>
                </a:solidFill>
              </a:rPr>
              <a:t>Carbon</a:t>
            </a:r>
            <a:r>
              <a:rPr lang="fr-FR" sz="1600" dirty="0" smtClean="0">
                <a:solidFill>
                  <a:schemeClr val="tx1"/>
                </a:solidFill>
              </a:rPr>
              <a:t> plates </a:t>
            </a:r>
            <a:r>
              <a:rPr lang="fr-FR" sz="1600" dirty="0" err="1" smtClean="0">
                <a:solidFill>
                  <a:schemeClr val="tx1"/>
                </a:solidFill>
              </a:rPr>
              <a:t>honeycomb</a:t>
            </a:r>
            <a:r>
              <a:rPr lang="fr-FR" sz="1600" dirty="0" smtClean="0">
                <a:solidFill>
                  <a:schemeClr val="tx1"/>
                </a:solidFill>
              </a:rPr>
              <a:t> structure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471206" y="3486233"/>
            <a:ext cx="1672794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PMt</a:t>
            </a:r>
            <a:r>
              <a:rPr lang="fr-FR" sz="1400" dirty="0" smtClean="0">
                <a:solidFill>
                  <a:schemeClr val="tx1"/>
                </a:solidFill>
              </a:rPr>
              <a:t> support plate</a:t>
            </a:r>
            <a:endParaRPr lang="fr-FR" sz="1400" b="1" dirty="0">
              <a:solidFill>
                <a:schemeClr val="tx1"/>
              </a:solidFill>
            </a:endParaRPr>
          </a:p>
        </p:txBody>
      </p:sp>
      <p:cxnSp>
        <p:nvCxnSpPr>
          <p:cNvPr id="33" name="Connecteur droit avec flèche 32"/>
          <p:cNvCxnSpPr>
            <a:stCxn id="18" idx="1"/>
          </p:cNvCxnSpPr>
          <p:nvPr/>
        </p:nvCxnSpPr>
        <p:spPr>
          <a:xfrm flipH="1">
            <a:off x="6444208" y="1044440"/>
            <a:ext cx="770916" cy="5123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014414" y="5237888"/>
            <a:ext cx="657864" cy="7721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7395185" y="5762885"/>
            <a:ext cx="141041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independant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PMt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assembly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52252" y="5237888"/>
            <a:ext cx="207912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</a:rPr>
              <a:t>Interface </a:t>
            </a:r>
            <a:r>
              <a:rPr lang="fr-FR" sz="1600" dirty="0" err="1" smtClean="0">
                <a:solidFill>
                  <a:schemeClr val="tx1"/>
                </a:solidFill>
              </a:rPr>
              <a:t>Pcb</a:t>
            </a:r>
            <a:r>
              <a:rPr lang="fr-FR" sz="1600" dirty="0" smtClean="0">
                <a:solidFill>
                  <a:schemeClr val="tx1"/>
                </a:solidFill>
              </a:rPr>
              <a:t> (</a:t>
            </a:r>
            <a:r>
              <a:rPr lang="fr-FR" sz="1600" dirty="0" err="1" smtClean="0">
                <a:solidFill>
                  <a:schemeClr val="tx1"/>
                </a:solidFill>
              </a:rPr>
              <a:t>HV,Anode</a:t>
            </a:r>
            <a:r>
              <a:rPr lang="fr-FR" sz="1600" dirty="0" smtClean="0">
                <a:solidFill>
                  <a:schemeClr val="tx1"/>
                </a:solidFill>
              </a:rPr>
              <a:t> and LED) 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2231380" y="5192638"/>
            <a:ext cx="900460" cy="3658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228452" y="2132475"/>
            <a:ext cx="1463228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/>
                </a:solidFill>
              </a:rPr>
              <a:t>Fiber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Cut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view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2" y="890551"/>
            <a:ext cx="2324488" cy="12656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63" t="-53520" r="102252" b="53520"/>
          <a:stretch/>
        </p:blipFill>
        <p:spPr>
          <a:xfrm>
            <a:off x="152251" y="3832472"/>
            <a:ext cx="3342979" cy="17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33056"/>
            <a:ext cx="3688522" cy="24325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4991948" cy="2720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5071"/>
            <a:ext cx="5592713" cy="264255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547664" y="143814"/>
            <a:ext cx="6320174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/>
              <a:t>Independent </a:t>
            </a:r>
            <a:r>
              <a:rPr lang="en-US" sz="2400" dirty="0" err="1" smtClean="0"/>
              <a:t>PMt</a:t>
            </a:r>
            <a:r>
              <a:rPr lang="en-US" sz="2400" dirty="0" smtClean="0"/>
              <a:t> assembly 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15" name="Flèche courbée vers la droite 14"/>
          <p:cNvSpPr/>
          <p:nvPr/>
        </p:nvSpPr>
        <p:spPr>
          <a:xfrm>
            <a:off x="4788024" y="2564904"/>
            <a:ext cx="180020" cy="370461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04048" y="2641948"/>
            <a:ext cx="108012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err="1" smtClean="0"/>
              <a:t>Unscrewing</a:t>
            </a:r>
            <a:r>
              <a:rPr lang="fr-FR" sz="1200" dirty="0" smtClean="0"/>
              <a:t> of 1 </a:t>
            </a:r>
            <a:r>
              <a:rPr lang="fr-FR" sz="1200" dirty="0" err="1" smtClean="0"/>
              <a:t>alone</a:t>
            </a:r>
            <a:r>
              <a:rPr lang="fr-FR" sz="1200" dirty="0" smtClean="0"/>
              <a:t>  </a:t>
            </a:r>
            <a:r>
              <a:rPr lang="fr-FR" sz="1200" dirty="0" err="1" smtClean="0"/>
              <a:t>screw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055884" y="4221088"/>
            <a:ext cx="108012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err="1" smtClean="0"/>
              <a:t>Then</a:t>
            </a:r>
            <a:r>
              <a:rPr lang="fr-FR" sz="1200" dirty="0" smtClean="0"/>
              <a:t> pull The Block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228184" y="3506524"/>
            <a:ext cx="1944216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Cut </a:t>
            </a:r>
            <a:r>
              <a:rPr lang="fr-FR" sz="1200" dirty="0" err="1" smtClean="0"/>
              <a:t>view</a:t>
            </a:r>
            <a:r>
              <a:rPr lang="fr-FR" sz="1200" dirty="0" smtClean="0"/>
              <a:t> </a:t>
            </a:r>
            <a:r>
              <a:rPr lang="fr-FR" sz="1200" dirty="0" err="1" smtClean="0"/>
              <a:t>dismounting</a:t>
            </a:r>
            <a:r>
              <a:rPr lang="fr-FR" sz="1200" dirty="0" smtClean="0"/>
              <a:t> </a:t>
            </a:r>
            <a:r>
              <a:rPr lang="fr-FR" sz="1200" dirty="0" err="1" smtClean="0"/>
              <a:t>Screw</a:t>
            </a:r>
            <a:endParaRPr lang="fr-FR" sz="1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2675486" y="2750134"/>
            <a:ext cx="1464104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Long Captive </a:t>
            </a:r>
            <a:r>
              <a:rPr lang="fr-FR" sz="1200" dirty="0" err="1" smtClean="0"/>
              <a:t>screw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392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Calorimeter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99781" y="1844824"/>
            <a:ext cx="331236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36 </a:t>
            </a:r>
            <a:r>
              <a:rPr lang="fr-FR" dirty="0" err="1" smtClean="0"/>
              <a:t>raws</a:t>
            </a:r>
            <a:r>
              <a:rPr lang="fr-FR" dirty="0" smtClean="0"/>
              <a:t> of 30 </a:t>
            </a:r>
            <a:r>
              <a:rPr lang="fr-FR" dirty="0" err="1" smtClean="0"/>
              <a:t>crystals</a:t>
            </a:r>
            <a:r>
              <a:rPr lang="fr-FR" dirty="0" smtClean="0"/>
              <a:t> =1080 </a:t>
            </a:r>
            <a:r>
              <a:rPr lang="fr-FR" dirty="0" err="1" smtClean="0"/>
              <a:t>crystals</a:t>
            </a:r>
            <a:r>
              <a:rPr lang="fr-FR" dirty="0" smtClean="0"/>
              <a:t> 20,5 x 20,5 x 200 mm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99781" y="4293096"/>
            <a:ext cx="331236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copper</a:t>
            </a:r>
            <a:r>
              <a:rPr lang="fr-FR" dirty="0" smtClean="0"/>
              <a:t> plates </a:t>
            </a:r>
            <a:r>
              <a:rPr lang="fr-FR" dirty="0" err="1" smtClean="0"/>
              <a:t>around</a:t>
            </a:r>
            <a:r>
              <a:rPr lang="fr-FR" dirty="0" smtClean="0"/>
              <a:t> the </a:t>
            </a:r>
            <a:r>
              <a:rPr lang="fr-FR" dirty="0" err="1" smtClean="0"/>
              <a:t>calorimeter</a:t>
            </a:r>
            <a:r>
              <a:rPr lang="fr-FR" dirty="0" smtClean="0"/>
              <a:t> + </a:t>
            </a:r>
            <a:r>
              <a:rPr lang="fr-FR" dirty="0" err="1" smtClean="0"/>
              <a:t>insulation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Foam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maintain</a:t>
            </a:r>
            <a:r>
              <a:rPr lang="fr-FR" dirty="0" smtClean="0"/>
              <a:t> the T° @ 18°=/- 0,1 °(</a:t>
            </a:r>
            <a:r>
              <a:rPr lang="fr-FR" dirty="0" err="1" smtClean="0"/>
              <a:t>Study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99781" y="3015536"/>
            <a:ext cx="3312368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Pitch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2 </a:t>
            </a:r>
            <a:r>
              <a:rPr lang="fr-FR" sz="1400" dirty="0" err="1" smtClean="0"/>
              <a:t>crystals</a:t>
            </a:r>
            <a:r>
              <a:rPr lang="fr-FR" sz="1400" dirty="0" smtClean="0"/>
              <a:t> = 21,5 mm  in </a:t>
            </a:r>
            <a:r>
              <a:rPr lang="fr-FR" sz="1400" dirty="0" err="1" smtClean="0"/>
              <a:t>each</a:t>
            </a:r>
            <a:r>
              <a:rPr lang="fr-FR" sz="1400" dirty="0" smtClean="0"/>
              <a:t> direction (gap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2 </a:t>
            </a:r>
            <a:r>
              <a:rPr lang="fr-FR" sz="1400" dirty="0" err="1" smtClean="0"/>
              <a:t>crystals</a:t>
            </a:r>
            <a:r>
              <a:rPr lang="fr-FR" sz="1400" dirty="0" smtClean="0"/>
              <a:t> </a:t>
            </a:r>
            <a:r>
              <a:rPr lang="fr-FR" sz="1400" dirty="0" err="1" smtClean="0"/>
              <a:t>without</a:t>
            </a:r>
            <a:r>
              <a:rPr lang="fr-FR" sz="1400" dirty="0" smtClean="0"/>
              <a:t> </a:t>
            </a:r>
            <a:r>
              <a:rPr lang="fr-FR" sz="1400" dirty="0" err="1" smtClean="0"/>
              <a:t>Wrapping</a:t>
            </a:r>
            <a:r>
              <a:rPr lang="fr-FR" sz="1400" dirty="0" smtClean="0"/>
              <a:t> = 1mm)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0" y="1476164"/>
            <a:ext cx="5319568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500298" y="142852"/>
            <a:ext cx="5905500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smtClean="0"/>
              <a:t>Calorimeter support</a:t>
            </a:r>
            <a:endParaRPr lang="en-US" sz="2400" b="1" i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1063" y="795274"/>
            <a:ext cx="4799701" cy="5659381"/>
            <a:chOff x="11063" y="795274"/>
            <a:chExt cx="4799701" cy="565938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47" y="795274"/>
              <a:ext cx="4407617" cy="5659381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3171073" y="5903112"/>
              <a:ext cx="1314887" cy="5232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1"/>
                  </a:solidFill>
                </a:rPr>
                <a:t>Carbon</a:t>
              </a: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alveolis</a:t>
              </a:r>
              <a:r>
                <a:rPr lang="fr-FR" sz="1400" dirty="0" smtClean="0">
                  <a:solidFill>
                    <a:schemeClr val="tx1"/>
                  </a:solidFill>
                </a:rPr>
                <a:t> (20 mm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width</a:t>
              </a:r>
              <a:r>
                <a:rPr lang="fr-FR" sz="1400" dirty="0" smtClean="0">
                  <a:solidFill>
                    <a:schemeClr val="tx1"/>
                  </a:solidFill>
                </a:rPr>
                <a:t>)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Connecteur droit avec flèche 16"/>
            <p:cNvCxnSpPr>
              <a:stCxn id="15" idx="0"/>
            </p:cNvCxnSpPr>
            <p:nvPr/>
          </p:nvCxnSpPr>
          <p:spPr>
            <a:xfrm flipH="1" flipV="1">
              <a:off x="3171073" y="5013176"/>
              <a:ext cx="657444" cy="8899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22" idx="1"/>
            </p:cNvCxnSpPr>
            <p:nvPr/>
          </p:nvCxnSpPr>
          <p:spPr>
            <a:xfrm flipH="1">
              <a:off x="2987824" y="1111696"/>
              <a:ext cx="319691" cy="4450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307515" y="850086"/>
              <a:ext cx="1495638" cy="5232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1"/>
                  </a:solidFill>
                </a:rPr>
                <a:t>Aluminum</a:t>
              </a:r>
              <a:r>
                <a:rPr lang="fr-FR" sz="1400" dirty="0" smtClean="0">
                  <a:solidFill>
                    <a:schemeClr val="tx1"/>
                  </a:solidFill>
                </a:rPr>
                <a:t> frames (20 mm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width</a:t>
              </a:r>
              <a:r>
                <a:rPr lang="fr-FR" sz="1400" dirty="0" smtClean="0">
                  <a:solidFill>
                    <a:schemeClr val="tx1"/>
                  </a:solidFill>
                </a:rPr>
                <a:t>)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1063" y="842232"/>
              <a:ext cx="2184674" cy="52322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1"/>
                  </a:solidFill>
                </a:rPr>
                <a:t>Spacers</a:t>
              </a:r>
              <a:r>
                <a:rPr lang="fr-FR" sz="1400" dirty="0" smtClean="0">
                  <a:solidFill>
                    <a:schemeClr val="tx1"/>
                  </a:solidFill>
                </a:rPr>
                <a:t> and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threaded</a:t>
              </a: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rods</a:t>
              </a: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between</a:t>
              </a:r>
              <a:r>
                <a:rPr lang="fr-FR" sz="1400" dirty="0" smtClean="0">
                  <a:solidFill>
                    <a:schemeClr val="tx1"/>
                  </a:solidFill>
                </a:rPr>
                <a:t> the 2 frames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1849160" y="1365452"/>
              <a:ext cx="0" cy="3353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22" idx="1"/>
            </p:cNvCxnSpPr>
            <p:nvPr/>
          </p:nvCxnSpPr>
          <p:spPr>
            <a:xfrm flipH="1">
              <a:off x="2843808" y="1111696"/>
              <a:ext cx="463707" cy="546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15" idx="0"/>
            </p:cNvCxnSpPr>
            <p:nvPr/>
          </p:nvCxnSpPr>
          <p:spPr>
            <a:xfrm flipH="1" flipV="1">
              <a:off x="1619672" y="5157192"/>
              <a:ext cx="2208845" cy="7459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46" y="1422640"/>
            <a:ext cx="2071899" cy="1973533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78" y="1412776"/>
            <a:ext cx="1923522" cy="197353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10" y="3615094"/>
            <a:ext cx="2080945" cy="2088232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5148064" y="949953"/>
            <a:ext cx="1495638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Back </a:t>
            </a:r>
            <a:r>
              <a:rPr lang="fr-FR" sz="1400" dirty="0" err="1" smtClean="0">
                <a:solidFill>
                  <a:schemeClr val="tx1"/>
                </a:solidFill>
              </a:rPr>
              <a:t>side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alveolis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434420" y="948464"/>
            <a:ext cx="1495638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1"/>
                </a:solidFill>
              </a:rPr>
              <a:t>Front </a:t>
            </a:r>
            <a:r>
              <a:rPr lang="fr-FR" sz="1400" dirty="0" err="1" smtClean="0">
                <a:solidFill>
                  <a:schemeClr val="tx1"/>
                </a:solidFill>
              </a:rPr>
              <a:t>side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alveolis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586820" y="3573016"/>
            <a:ext cx="149563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Holes</a:t>
            </a:r>
            <a:r>
              <a:rPr lang="fr-FR" sz="1400" dirty="0" smtClean="0">
                <a:solidFill>
                  <a:schemeClr val="tx1"/>
                </a:solidFill>
              </a:rPr>
              <a:t> for plastic stop parts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42" name="Connecteur droit avec flèche 41"/>
          <p:cNvCxnSpPr>
            <a:stCxn id="41" idx="0"/>
          </p:cNvCxnSpPr>
          <p:nvPr/>
        </p:nvCxnSpPr>
        <p:spPr>
          <a:xfrm flipH="1" flipV="1">
            <a:off x="8174794" y="3082008"/>
            <a:ext cx="159845" cy="491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77" y="4359157"/>
            <a:ext cx="1752503" cy="15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6538</TotalTime>
  <Words>933</Words>
  <Application>Microsoft Office PowerPoint</Application>
  <PresentationFormat>Affichage à l'écran (4:3)</PresentationFormat>
  <Paragraphs>153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Ecal and vacuum chamber design</dc:title>
  <dc:creator>$admin</dc:creator>
  <cp:lastModifiedBy>RINDEL Emmanuel</cp:lastModifiedBy>
  <cp:revision>237</cp:revision>
  <dcterms:created xsi:type="dcterms:W3CDTF">2011-10-18T14:34:23Z</dcterms:created>
  <dcterms:modified xsi:type="dcterms:W3CDTF">2019-06-25T14:27:28Z</dcterms:modified>
</cp:coreProperties>
</file>