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563" r:id="rId5"/>
    <p:sldId id="574" r:id="rId6"/>
    <p:sldId id="560" r:id="rId7"/>
    <p:sldId id="769" r:id="rId8"/>
    <p:sldId id="770" r:id="rId9"/>
  </p:sldIdLst>
  <p:sldSz cx="12192000" cy="6858000"/>
  <p:notesSz cx="6858000" cy="9144000"/>
  <p:embeddedFontLst>
    <p:embeddedFont>
      <p:font typeface="Cambria Math" panose="02040503050406030204" pitchFamily="18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7F7F7F"/>
    <a:srgbClr val="4371C5"/>
    <a:srgbClr val="EAEAF5"/>
    <a:srgbClr val="CFD5EA"/>
    <a:srgbClr val="0081FC"/>
    <a:srgbClr val="BFBFBF"/>
    <a:srgbClr val="00ACDB"/>
    <a:srgbClr val="21A0FF"/>
    <a:srgbClr val="009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417"/>
    <p:restoredTop sz="91974"/>
  </p:normalViewPr>
  <p:slideViewPr>
    <p:cSldViewPr snapToGrid="0">
      <p:cViewPr varScale="1">
        <p:scale>
          <a:sx n="135" d="100"/>
          <a:sy n="135" d="100"/>
        </p:scale>
        <p:origin x="6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F6B566-8F4F-2297-E09A-EC0A5919D7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EF84F-FF67-CFE6-EE39-7622459E9C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5C532-7310-4D0E-A33E-9CFB32DA3130}" type="datetimeFigureOut">
              <a:rPr lang="en-US" smtClean="0"/>
              <a:t>5/24/24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D95DF-83FA-FE96-2EE5-1174D2E87D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67F68-58BC-4765-5D43-302ABEE7BA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BC339-4610-4F10-854C-D2930A4EBF6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88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5/24/24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56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82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2920" y="1174478"/>
            <a:ext cx="10962105" cy="124041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4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Title from Agenda</a:t>
            </a:r>
            <a:br>
              <a:rPr lang="en-US"/>
            </a:br>
            <a:r>
              <a:rPr lang="en-US"/>
              <a:t>Continuation of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919" y="5074920"/>
            <a:ext cx="4564765" cy="1019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Incremental Design and Safety Review</a:t>
            </a:r>
            <a:br>
              <a:rPr lang="en-US" dirty="0"/>
            </a:br>
            <a:r>
              <a:rPr lang="en-US" dirty="0"/>
              <a:t>of the EIC Tracking Detectors</a:t>
            </a:r>
          </a:p>
          <a:p>
            <a:r>
              <a:rPr lang="en-US" dirty="0"/>
              <a:t>March 20-21, 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0" y="3288714"/>
            <a:ext cx="10962105" cy="448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2423582"/>
            <a:ext cx="10962105" cy="50165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/>
              <a:t>Secondary title if needed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2920" y="4233687"/>
            <a:ext cx="10962105" cy="3795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3738425"/>
            <a:ext cx="10962105" cy="47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Role or Organizational Role</a:t>
            </a:r>
          </a:p>
        </p:txBody>
      </p:sp>
    </p:spTree>
    <p:extLst>
      <p:ext uri="{BB962C8B-B14F-4D97-AF65-F5344CB8AC3E}">
        <p14:creationId xmlns:p14="http://schemas.microsoft.com/office/powerpoint/2010/main" val="3419946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6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Section Separator – Title Line 1</a:t>
            </a:r>
          </a:p>
          <a:p>
            <a:pPr lvl="0"/>
            <a:r>
              <a:rPr lang="en-US"/>
              <a:t>Section Separator – Title Line 2</a:t>
            </a:r>
          </a:p>
          <a:p>
            <a:pPr lvl="0"/>
            <a:r>
              <a:rPr lang="en-US"/>
              <a:t>Section Separator – Title Line 3</a:t>
            </a:r>
          </a:p>
        </p:txBody>
      </p:sp>
    </p:spTree>
    <p:extLst>
      <p:ext uri="{BB962C8B-B14F-4D97-AF65-F5344CB8AC3E}">
        <p14:creationId xmlns:p14="http://schemas.microsoft.com/office/powerpoint/2010/main" val="3966283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777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2B54326-9283-87C5-2211-07467D1528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>
            <a:normAutofit/>
          </a:bodyPr>
          <a:lstStyle>
            <a:lvl1pPr marL="346075" indent="-346075">
              <a:buFont typeface="+mj-lt"/>
              <a:buAutoNum type="arabicPeriod"/>
              <a:defRPr sz="2000"/>
            </a:lvl1pPr>
            <a:lvl2pPr marL="684212" indent="-457200">
              <a:buFont typeface="+mj-lt"/>
              <a:buAutoNum type="alphaUcPeriod"/>
              <a:defRPr/>
            </a:lvl2pPr>
            <a:lvl3pPr marL="803275" indent="-342900">
              <a:buFont typeface="+mj-lt"/>
              <a:buAutoNum type="romanLcPeriod"/>
              <a:defRPr/>
            </a:lvl3pPr>
            <a:lvl4pPr marL="1030287" indent="-342900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Charges – Arial 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E601E0-56E9-DDEA-8450-036620793E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-16778"/>
            <a:ext cx="11499234" cy="40267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Charge Questions Addressed</a:t>
            </a:r>
          </a:p>
        </p:txBody>
      </p:sp>
    </p:spTree>
    <p:extLst>
      <p:ext uri="{BB962C8B-B14F-4D97-AF65-F5344CB8AC3E}">
        <p14:creationId xmlns:p14="http://schemas.microsoft.com/office/powerpoint/2010/main" val="269555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1 – Bulleted]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3145978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 [Layout: Content 2 – Bulleted]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256032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ECC0389-6BCD-C4BC-4A17-EA2DACAE7E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3606002"/>
            <a:ext cx="11521440" cy="256032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3726713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3 – Bulleted]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566928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508D84F-3665-CC5D-F2A2-B3A6B09A70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1917" y="930199"/>
            <a:ext cx="566928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226128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1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5869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2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256032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1A4CDE2-F4A5-3B66-CC2E-03CEF69AD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3600611"/>
            <a:ext cx="11521440" cy="256032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28183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3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566928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E5A896B-E227-B141-AB5C-4CC68DDA83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1917" y="930274"/>
            <a:ext cx="566928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576095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205F73-77C7-B0F0-5AC5-70E193F511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-16778"/>
            <a:ext cx="11499234" cy="40267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119363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82517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4AB3137-4B00-CEAB-DCD1-3B470E06EA17}"/>
              </a:ext>
            </a:extLst>
          </p:cNvPr>
          <p:cNvSpPr txBox="1"/>
          <p:nvPr userDrawn="1"/>
        </p:nvSpPr>
        <p:spPr>
          <a:xfrm>
            <a:off x="11541499" y="6490193"/>
            <a:ext cx="51320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E5E7E6BA-9547-40BA-BC84-EED48D8D50C1}" type="slidenum">
              <a:rPr lang="en-US" sz="1400" b="0" smtClean="0">
                <a:solidFill>
                  <a:schemeClr val="tx1"/>
                </a:solidFill>
              </a:rPr>
              <a:pPr algn="r"/>
              <a:t>‹N›</a:t>
            </a:fld>
            <a:endParaRPr lang="en-US" sz="1400" b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3395C-F7F6-5A6A-DA24-169AA14F65DF}"/>
              </a:ext>
            </a:extLst>
          </p:cNvPr>
          <p:cNvCxnSpPr/>
          <p:nvPr userDrawn="1"/>
        </p:nvCxnSpPr>
        <p:spPr>
          <a:xfrm>
            <a:off x="461963" y="6260638"/>
            <a:ext cx="114992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E7866077-7D9B-4430-B0C0-7F253295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-16778"/>
            <a:ext cx="11499234" cy="402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B0C19D-3CAB-5E13-FAF8-C95DA56F6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483" y="773283"/>
            <a:ext cx="1149862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1" r:id="rId2"/>
    <p:sldLayoutId id="2147483682" r:id="rId3"/>
    <p:sldLayoutId id="2147483691" r:id="rId4"/>
    <p:sldLayoutId id="2147483690" r:id="rId5"/>
    <p:sldLayoutId id="2147483686" r:id="rId6"/>
    <p:sldLayoutId id="2147483692" r:id="rId7"/>
    <p:sldLayoutId id="2147483693" r:id="rId8"/>
    <p:sldLayoutId id="2147483699" r:id="rId9"/>
    <p:sldLayoutId id="2147483685" r:id="rId10"/>
    <p:sldLayoutId id="214748370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33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ic.jlab.org/Geometry/Detector/Detector-20240117135224.htm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1BA07DBE-8797-6417-A076-98DA6A1E2DF1}"/>
              </a:ext>
            </a:extLst>
          </p:cNvPr>
          <p:cNvSpPr txBox="1">
            <a:spLocks/>
          </p:cNvSpPr>
          <p:nvPr/>
        </p:nvSpPr>
        <p:spPr>
          <a:xfrm>
            <a:off x="444945" y="313386"/>
            <a:ext cx="11499234" cy="402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u="none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Detector Geometry: Envelope and Active Regions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F5E7F3ED-0F78-E072-3347-A2658B4EEC9A}"/>
                  </a:ext>
                </a:extLst>
              </p:cNvPr>
              <p:cNvSpPr txBox="1"/>
              <p:nvPr/>
            </p:nvSpPr>
            <p:spPr>
              <a:xfrm>
                <a:off x="2879558" y="4339095"/>
                <a:ext cx="2969317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>
                    <a:solidFill>
                      <a:srgbClr val="C00000"/>
                    </a:solidFill>
                  </a:rPr>
                  <a:t>50 cm external radius </a:t>
                </a:r>
              </a:p>
              <a:p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>
                    <a:solidFill>
                      <a:srgbClr val="0070C0"/>
                    </a:solidFill>
                  </a:rPr>
                  <a:t>45  cm of active area</a:t>
                </a:r>
              </a:p>
              <a:p>
                <a:endParaRPr lang="en-US"/>
              </a:p>
              <a:p>
                <a:r>
                  <a:rPr lang="en-US"/>
                  <a:t>considering a 5 cm outer ring for gas frames and services location.</a:t>
                </a: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F5E7F3ED-0F78-E072-3347-A2658B4EE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558" y="4339095"/>
                <a:ext cx="2969317" cy="1754326"/>
              </a:xfrm>
              <a:prstGeom prst="rect">
                <a:avLst/>
              </a:prstGeom>
              <a:blipFill>
                <a:blip r:embed="rId3"/>
                <a:stretch>
                  <a:fillRect l="-1702" t="-1429"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CF8AF5A-E7B1-C101-1406-3374A7E95D30}"/>
              </a:ext>
            </a:extLst>
          </p:cNvPr>
          <p:cNvSpPr txBox="1"/>
          <p:nvPr/>
        </p:nvSpPr>
        <p:spPr>
          <a:xfrm>
            <a:off x="444945" y="1137718"/>
            <a:ext cx="4147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Endcaps Envelope Dimensions -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9FCFCF5A-C09A-4CC9-7578-F06438B630B9}"/>
              </a:ext>
            </a:extLst>
          </p:cNvPr>
          <p:cNvSpPr txBox="1"/>
          <p:nvPr/>
        </p:nvSpPr>
        <p:spPr>
          <a:xfrm>
            <a:off x="3006359" y="3820638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Disks Outer Radius</a:t>
            </a:r>
          </a:p>
        </p:txBody>
      </p:sp>
      <p:graphicFrame>
        <p:nvGraphicFramePr>
          <p:cNvPr id="35" name="Tabella 34">
            <a:extLst>
              <a:ext uri="{FF2B5EF4-FFF2-40B4-BE49-F238E27FC236}">
                <a16:creationId xmlns:a16="http://schemas.microsoft.com/office/drawing/2014/main" id="{3D55DC62-730B-6A12-24B5-72D20C3B7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787184"/>
              </p:ext>
            </p:extLst>
          </p:nvPr>
        </p:nvGraphicFramePr>
        <p:xfrm>
          <a:off x="444945" y="1544250"/>
          <a:ext cx="11231534" cy="19423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35561">
                  <a:extLst>
                    <a:ext uri="{9D8B030D-6E8A-4147-A177-3AD203B41FA5}">
                      <a16:colId xmlns:a16="http://schemas.microsoft.com/office/drawing/2014/main" val="681789117"/>
                    </a:ext>
                  </a:extLst>
                </a:gridCol>
                <a:gridCol w="1290941">
                  <a:extLst>
                    <a:ext uri="{9D8B030D-6E8A-4147-A177-3AD203B41FA5}">
                      <a16:colId xmlns:a16="http://schemas.microsoft.com/office/drawing/2014/main" val="1244792399"/>
                    </a:ext>
                  </a:extLst>
                </a:gridCol>
                <a:gridCol w="1290941">
                  <a:extLst>
                    <a:ext uri="{9D8B030D-6E8A-4147-A177-3AD203B41FA5}">
                      <a16:colId xmlns:a16="http://schemas.microsoft.com/office/drawing/2014/main" val="2356981917"/>
                    </a:ext>
                  </a:extLst>
                </a:gridCol>
                <a:gridCol w="1461083">
                  <a:extLst>
                    <a:ext uri="{9D8B030D-6E8A-4147-A177-3AD203B41FA5}">
                      <a16:colId xmlns:a16="http://schemas.microsoft.com/office/drawing/2014/main" val="4188192701"/>
                    </a:ext>
                  </a:extLst>
                </a:gridCol>
                <a:gridCol w="1461083">
                  <a:extLst>
                    <a:ext uri="{9D8B030D-6E8A-4147-A177-3AD203B41FA5}">
                      <a16:colId xmlns:a16="http://schemas.microsoft.com/office/drawing/2014/main" val="1891474066"/>
                    </a:ext>
                  </a:extLst>
                </a:gridCol>
                <a:gridCol w="1265218">
                  <a:extLst>
                    <a:ext uri="{9D8B030D-6E8A-4147-A177-3AD203B41FA5}">
                      <a16:colId xmlns:a16="http://schemas.microsoft.com/office/drawing/2014/main" val="677608806"/>
                    </a:ext>
                  </a:extLst>
                </a:gridCol>
                <a:gridCol w="1419427">
                  <a:extLst>
                    <a:ext uri="{9D8B030D-6E8A-4147-A177-3AD203B41FA5}">
                      <a16:colId xmlns:a16="http://schemas.microsoft.com/office/drawing/2014/main" val="3352429223"/>
                    </a:ext>
                  </a:extLst>
                </a:gridCol>
                <a:gridCol w="1507280">
                  <a:extLst>
                    <a:ext uri="{9D8B030D-6E8A-4147-A177-3AD203B41FA5}">
                      <a16:colId xmlns:a16="http://schemas.microsoft.com/office/drawing/2014/main" val="1543929053"/>
                    </a:ext>
                  </a:extLst>
                </a:gridCol>
              </a:tblGrid>
              <a:tr h="659326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MPGD Disk</a:t>
                      </a:r>
                    </a:p>
                  </a:txBody>
                  <a:tcPr anchor="ctr">
                    <a:solidFill>
                      <a:srgbClr val="437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Max Z Pos (cm)</a:t>
                      </a:r>
                    </a:p>
                  </a:txBody>
                  <a:tcPr anchor="ctr">
                    <a:solidFill>
                      <a:srgbClr val="437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Disk Outer Radius (cm)</a:t>
                      </a:r>
                    </a:p>
                  </a:txBody>
                  <a:tcPr anchor="ctr">
                    <a:solidFill>
                      <a:srgbClr val="437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Outer Active Reg. radius</a:t>
                      </a:r>
                    </a:p>
                    <a:p>
                      <a:pPr algn="ctr"/>
                      <a:r>
                        <a:rPr lang="en-US" sz="1200"/>
                        <a:t>(cm)</a:t>
                      </a:r>
                    </a:p>
                  </a:txBody>
                  <a:tcPr anchor="ctr">
                    <a:solidFill>
                      <a:srgbClr val="4371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Calculated Beam pipes radii (mm)</a:t>
                      </a:r>
                    </a:p>
                  </a:txBody>
                  <a:tcPr anchor="ctr">
                    <a:solidFill>
                      <a:srgbClr val="437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 Offset (mm)</a:t>
                      </a:r>
                    </a:p>
                  </a:txBody>
                  <a:tcPr anchor="ctr">
                    <a:solidFill>
                      <a:srgbClr val="437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Disk Inner Radius (cm)</a:t>
                      </a:r>
                    </a:p>
                  </a:txBody>
                  <a:tcPr anchor="ctr">
                    <a:solidFill>
                      <a:srgbClr val="437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Inner Active Reg. radius (cm)</a:t>
                      </a:r>
                    </a:p>
                  </a:txBody>
                  <a:tcPr anchor="ctr">
                    <a:solidFill>
                      <a:srgbClr val="437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437468"/>
                  </a:ext>
                </a:extLst>
              </a:tr>
              <a:tr h="369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HD MPGD 2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163.5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50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45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55.8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22.5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10.5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80671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HD MPGD 1</a:t>
                      </a:r>
                    </a:p>
                  </a:txBody>
                  <a:tcPr anchor="ctr">
                    <a:solidFill>
                      <a:srgbClr val="EAE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150.5</a:t>
                      </a:r>
                    </a:p>
                  </a:txBody>
                  <a:tcPr anchor="ctr">
                    <a:solidFill>
                      <a:srgbClr val="EA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anchor="ctr">
                    <a:solidFill>
                      <a:srgbClr val="EAE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45</a:t>
                      </a:r>
                    </a:p>
                  </a:txBody>
                  <a:tcPr anchor="ctr">
                    <a:solidFill>
                      <a:srgbClr val="EAE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53.1</a:t>
                      </a:r>
                    </a:p>
                  </a:txBody>
                  <a:tcPr anchor="ctr">
                    <a:solidFill>
                      <a:srgbClr val="EAE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19.9</a:t>
                      </a:r>
                    </a:p>
                  </a:txBody>
                  <a:tcPr anchor="ctr">
                    <a:solidFill>
                      <a:srgbClr val="EAE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rgbClr val="EAE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10.5</a:t>
                      </a:r>
                    </a:p>
                  </a:txBody>
                  <a:tcPr anchor="ctr">
                    <a:solidFill>
                      <a:srgbClr val="EAE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729490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LD MPGD 1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-112.5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45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37.7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-3.1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4.5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6.0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295721"/>
                  </a:ext>
                </a:extLst>
              </a:tr>
              <a:tr h="3192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LD MPGD 2</a:t>
                      </a:r>
                    </a:p>
                  </a:txBody>
                  <a:tcPr anchor="ctr">
                    <a:solidFill>
                      <a:srgbClr val="EAE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-122.5</a:t>
                      </a:r>
                    </a:p>
                  </a:txBody>
                  <a:tcPr anchor="ctr">
                    <a:solidFill>
                      <a:srgbClr val="EA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anchor="ctr">
                    <a:solidFill>
                      <a:srgbClr val="EAE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45</a:t>
                      </a:r>
                    </a:p>
                  </a:txBody>
                  <a:tcPr anchor="ctr">
                    <a:solidFill>
                      <a:srgbClr val="EAE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39.2</a:t>
                      </a:r>
                    </a:p>
                  </a:txBody>
                  <a:tcPr anchor="ctr">
                    <a:solidFill>
                      <a:srgbClr val="EAE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-3.4</a:t>
                      </a:r>
                    </a:p>
                  </a:txBody>
                  <a:tcPr anchor="ctr">
                    <a:solidFill>
                      <a:srgbClr val="EAE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4.5</a:t>
                      </a:r>
                    </a:p>
                  </a:txBody>
                  <a:tcPr anchor="ctr">
                    <a:solidFill>
                      <a:srgbClr val="EAE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6.0</a:t>
                      </a:r>
                    </a:p>
                  </a:txBody>
                  <a:tcPr anchor="ctr">
                    <a:solidFill>
                      <a:srgbClr val="EAE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244830"/>
                  </a:ext>
                </a:extLst>
              </a:tr>
            </a:tbl>
          </a:graphicData>
        </a:graphic>
      </p:graphicFrame>
      <p:grpSp>
        <p:nvGrpSpPr>
          <p:cNvPr id="51" name="Gruppo 50">
            <a:extLst>
              <a:ext uri="{FF2B5EF4-FFF2-40B4-BE49-F238E27FC236}">
                <a16:creationId xmlns:a16="http://schemas.microsoft.com/office/drawing/2014/main" id="{735EC707-9244-692B-4AE6-44F62253932C}"/>
              </a:ext>
            </a:extLst>
          </p:cNvPr>
          <p:cNvGrpSpPr/>
          <p:nvPr/>
        </p:nvGrpSpPr>
        <p:grpSpPr>
          <a:xfrm>
            <a:off x="6039716" y="3649544"/>
            <a:ext cx="2168703" cy="2544173"/>
            <a:chOff x="6371782" y="3532149"/>
            <a:chExt cx="2206647" cy="2684120"/>
          </a:xfrm>
        </p:grpSpPr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2D6FA7AE-39A9-91FA-3E94-3A35B962C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71782" y="3532149"/>
              <a:ext cx="2131340" cy="2684120"/>
            </a:xfrm>
            <a:prstGeom prst="rect">
              <a:avLst/>
            </a:prstGeom>
          </p:spPr>
        </p:pic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7B78D686-8A6F-EDAB-C75A-032BB07053E6}"/>
                </a:ext>
              </a:extLst>
            </p:cNvPr>
            <p:cNvSpPr txBox="1"/>
            <p:nvPr/>
          </p:nvSpPr>
          <p:spPr>
            <a:xfrm>
              <a:off x="7547378" y="4277258"/>
              <a:ext cx="10310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FFFF00"/>
                  </a:solidFill>
                </a:rPr>
                <a:t>Calculated</a:t>
              </a:r>
            </a:p>
            <a:p>
              <a:r>
                <a:rPr lang="en-US" sz="1400">
                  <a:solidFill>
                    <a:srgbClr val="FFFF00"/>
                  </a:solidFill>
                </a:rPr>
                <a:t>Radii</a:t>
              </a:r>
            </a:p>
          </p:txBody>
        </p:sp>
        <p:cxnSp>
          <p:nvCxnSpPr>
            <p:cNvPr id="40" name="Connettore 2 39">
              <a:extLst>
                <a:ext uri="{FF2B5EF4-FFF2-40B4-BE49-F238E27FC236}">
                  <a16:creationId xmlns:a16="http://schemas.microsoft.com/office/drawing/2014/main" id="{D3ECA27D-93FF-C77B-04F5-FA331D32C3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73340" y="4821173"/>
              <a:ext cx="288036" cy="410192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2 40">
              <a:extLst>
                <a:ext uri="{FF2B5EF4-FFF2-40B4-BE49-F238E27FC236}">
                  <a16:creationId xmlns:a16="http://schemas.microsoft.com/office/drawing/2014/main" id="{48675359-F39D-957C-08A8-5603325390DE}"/>
                </a:ext>
              </a:extLst>
            </p:cNvPr>
            <p:cNvCxnSpPr/>
            <p:nvPr/>
          </p:nvCxnSpPr>
          <p:spPr>
            <a:xfrm flipH="1" flipV="1">
              <a:off x="7657309" y="4207291"/>
              <a:ext cx="192024" cy="98543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2 44">
              <a:extLst>
                <a:ext uri="{FF2B5EF4-FFF2-40B4-BE49-F238E27FC236}">
                  <a16:creationId xmlns:a16="http://schemas.microsoft.com/office/drawing/2014/main" id="{FD68AF24-8EFB-0F3A-8EB2-06DC3A93DA1D}"/>
                </a:ext>
              </a:extLst>
            </p:cNvPr>
            <p:cNvCxnSpPr/>
            <p:nvPr/>
          </p:nvCxnSpPr>
          <p:spPr>
            <a:xfrm flipV="1">
              <a:off x="8210540" y="3630168"/>
              <a:ext cx="0" cy="626394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8A4103D-B302-3B28-97F4-DA3D30A099AD}"/>
              </a:ext>
            </a:extLst>
          </p:cNvPr>
          <p:cNvSpPr txBox="1"/>
          <p:nvPr/>
        </p:nvSpPr>
        <p:spPr>
          <a:xfrm>
            <a:off x="8239682" y="3692764"/>
            <a:ext cx="352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Disks Inner Radius </a:t>
            </a:r>
          </a:p>
          <a:p>
            <a:r>
              <a:rPr lang="en-US"/>
              <a:t>different for the two HD and LD regions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C0690C9F-BDBC-870C-992A-F0EFB384259A}"/>
                  </a:ext>
                </a:extLst>
              </p:cNvPr>
              <p:cNvSpPr txBox="1"/>
              <p:nvPr/>
            </p:nvSpPr>
            <p:spPr>
              <a:xfrm>
                <a:off x="8313694" y="4603774"/>
                <a:ext cx="3736099" cy="166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4450" indent="-44450">
                  <a:buFont typeface="Arial" panose="020B0604020202020204" pitchFamily="34" charset="0"/>
                  <a:buChar char="•"/>
                </a:pPr>
                <a:r>
                  <a:rPr lang="en-US" sz="1700" dirty="0">
                    <a:solidFill>
                      <a:srgbClr val="C00000"/>
                    </a:solidFill>
                  </a:rPr>
                  <a:t>HD: 9 cm inner radius  </a:t>
                </a:r>
              </a:p>
              <a:p>
                <a14:m>
                  <m:oMath xmlns:m="http://schemas.openxmlformats.org/officeDocument/2006/math">
                    <m:r>
                      <a:rPr lang="en-US" sz="1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700" dirty="0"/>
                  <a:t> </a:t>
                </a:r>
                <a:r>
                  <a:rPr lang="en-US" sz="1700" b="1" dirty="0">
                    <a:solidFill>
                      <a:srgbClr val="0070C0"/>
                    </a:solidFill>
                  </a:rPr>
                  <a:t>10.5 cm radius of active area</a:t>
                </a:r>
              </a:p>
              <a:p>
                <a:endParaRPr lang="en-US" sz="1700" dirty="0"/>
              </a:p>
              <a:p>
                <a:pPr marL="44450" indent="-44450">
                  <a:buFont typeface="Arial" panose="020B0604020202020204" pitchFamily="34" charset="0"/>
                  <a:buChar char="•"/>
                </a:pPr>
                <a:r>
                  <a:rPr lang="en-US" sz="1700" dirty="0">
                    <a:solidFill>
                      <a:srgbClr val="C00000"/>
                    </a:solidFill>
                  </a:rPr>
                  <a:t>LD: 4.5 cm inner radius  </a:t>
                </a:r>
              </a:p>
              <a:p>
                <a14:m>
                  <m:oMath xmlns:m="http://schemas.openxmlformats.org/officeDocument/2006/math">
                    <m:r>
                      <a:rPr lang="en-US" sz="1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700" b="1" dirty="0">
                    <a:solidFill>
                      <a:srgbClr val="0070C0"/>
                    </a:solidFill>
                  </a:rPr>
                  <a:t>6 cm radius of active area</a:t>
                </a:r>
              </a:p>
              <a:p>
                <a:r>
                  <a:rPr lang="en-US" sz="1700" dirty="0"/>
                  <a:t>considering 1.5 cm gas frame</a:t>
                </a:r>
              </a:p>
            </p:txBody>
          </p:sp>
        </mc:Choice>
        <mc:Fallback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C0690C9F-BDBC-870C-992A-F0EFB3842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694" y="4603774"/>
                <a:ext cx="3736099" cy="1661993"/>
              </a:xfrm>
              <a:prstGeom prst="rect">
                <a:avLst/>
              </a:prstGeom>
              <a:blipFill>
                <a:blip r:embed="rId5"/>
                <a:stretch>
                  <a:fillRect l="-1017" t="-1515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uppo 48">
            <a:extLst>
              <a:ext uri="{FF2B5EF4-FFF2-40B4-BE49-F238E27FC236}">
                <a16:creationId xmlns:a16="http://schemas.microsoft.com/office/drawing/2014/main" id="{657E275D-4458-C4EB-57B7-4880F5D07F3F}"/>
              </a:ext>
            </a:extLst>
          </p:cNvPr>
          <p:cNvGrpSpPr/>
          <p:nvPr/>
        </p:nvGrpSpPr>
        <p:grpSpPr>
          <a:xfrm>
            <a:off x="427622" y="3725100"/>
            <a:ext cx="2396709" cy="2366159"/>
            <a:chOff x="404227" y="3872424"/>
            <a:chExt cx="2396709" cy="2366159"/>
          </a:xfrm>
        </p:grpSpPr>
        <p:grpSp>
          <p:nvGrpSpPr>
            <p:cNvPr id="48" name="Gruppo 47">
              <a:extLst>
                <a:ext uri="{FF2B5EF4-FFF2-40B4-BE49-F238E27FC236}">
                  <a16:creationId xmlns:a16="http://schemas.microsoft.com/office/drawing/2014/main" id="{926F477F-B1A7-211C-4EE5-F250F5910DE1}"/>
                </a:ext>
              </a:extLst>
            </p:cNvPr>
            <p:cNvGrpSpPr/>
            <p:nvPr/>
          </p:nvGrpSpPr>
          <p:grpSpPr>
            <a:xfrm>
              <a:off x="404227" y="3872424"/>
              <a:ext cx="2396709" cy="2366159"/>
              <a:chOff x="404227" y="3872424"/>
              <a:chExt cx="2396709" cy="2366159"/>
            </a:xfrm>
          </p:grpSpPr>
          <p:sp>
            <p:nvSpPr>
              <p:cNvPr id="12" name="Ovale 11">
                <a:extLst>
                  <a:ext uri="{FF2B5EF4-FFF2-40B4-BE49-F238E27FC236}">
                    <a16:creationId xmlns:a16="http://schemas.microsoft.com/office/drawing/2014/main" id="{447DC179-87BC-7348-82E5-6B2C987D24CA}"/>
                  </a:ext>
                </a:extLst>
              </p:cNvPr>
              <p:cNvSpPr/>
              <p:nvPr/>
            </p:nvSpPr>
            <p:spPr>
              <a:xfrm>
                <a:off x="404227" y="3872424"/>
                <a:ext cx="2396709" cy="2366159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R 14">
                <a:extLst>
                  <a:ext uri="{FF2B5EF4-FFF2-40B4-BE49-F238E27FC236}">
                    <a16:creationId xmlns:a16="http://schemas.microsoft.com/office/drawing/2014/main" id="{F2765EEB-71B5-AF70-9B2B-00F34E800BD4}"/>
                  </a:ext>
                </a:extLst>
              </p:cNvPr>
              <p:cNvSpPr/>
              <p:nvPr/>
            </p:nvSpPr>
            <p:spPr>
              <a:xfrm>
                <a:off x="521055" y="3983118"/>
                <a:ext cx="2163052" cy="2161249"/>
              </a:xfrm>
              <a:prstGeom prst="flowChartOr">
                <a:avLst/>
              </a:prstGeom>
              <a:gradFill flip="none" rotWithShape="1">
                <a:gsLst>
                  <a:gs pos="0">
                    <a:srgbClr val="0081FC">
                      <a:tint val="66000"/>
                      <a:satMod val="160000"/>
                    </a:srgbClr>
                  </a:gs>
                  <a:gs pos="50000">
                    <a:srgbClr val="0081FC">
                      <a:tint val="44500"/>
                      <a:satMod val="160000"/>
                    </a:srgbClr>
                  </a:gs>
                  <a:gs pos="100000">
                    <a:srgbClr val="0081FC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Ovale 45">
              <a:extLst>
                <a:ext uri="{FF2B5EF4-FFF2-40B4-BE49-F238E27FC236}">
                  <a16:creationId xmlns:a16="http://schemas.microsoft.com/office/drawing/2014/main" id="{2429267B-C5D9-3378-9B30-E2112617B8BA}"/>
                </a:ext>
              </a:extLst>
            </p:cNvPr>
            <p:cNvSpPr/>
            <p:nvPr/>
          </p:nvSpPr>
          <p:spPr>
            <a:xfrm>
              <a:off x="1465450" y="4902393"/>
              <a:ext cx="274261" cy="29247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3453C0EE-7EDC-D35A-F484-3DAD4CB8D51F}"/>
                </a:ext>
              </a:extLst>
            </p:cNvPr>
            <p:cNvSpPr/>
            <p:nvPr/>
          </p:nvSpPr>
          <p:spPr>
            <a:xfrm>
              <a:off x="1498307" y="4936936"/>
              <a:ext cx="216305" cy="217049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1CE00DA8-F62D-A327-F6AA-56F9E7C9C928}"/>
              </a:ext>
            </a:extLst>
          </p:cNvPr>
          <p:cNvSpPr txBox="1"/>
          <p:nvPr/>
        </p:nvSpPr>
        <p:spPr>
          <a:xfrm>
            <a:off x="4436743" y="1150306"/>
            <a:ext cx="5027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Beam Pipes Envelope Radii and Offsets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3AEEE1A-D0B1-40E6-0AAD-99BDC17CB0AA}"/>
              </a:ext>
            </a:extLst>
          </p:cNvPr>
          <p:cNvSpPr txBox="1"/>
          <p:nvPr/>
        </p:nvSpPr>
        <p:spPr>
          <a:xfrm>
            <a:off x="330771" y="788044"/>
            <a:ext cx="11861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/>
              <a:t>The geometrical </a:t>
            </a:r>
            <a:r>
              <a:rPr lang="en-US" sz="1800">
                <a:solidFill>
                  <a:srgbClr val="FF0000"/>
                </a:solidFill>
              </a:rPr>
              <a:t>envelopes</a:t>
            </a:r>
            <a:r>
              <a:rPr lang="en-US" sz="1800"/>
              <a:t> are available at: </a:t>
            </a:r>
            <a:r>
              <a:rPr lang="en-US" sz="1800">
                <a:hlinkClick r:id="rId6"/>
              </a:rPr>
              <a:t>https://eic.jlab.org/Geometry/Detector/Detector-20240117135224.html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13195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o 17">
            <a:extLst>
              <a:ext uri="{FF2B5EF4-FFF2-40B4-BE49-F238E27FC236}">
                <a16:creationId xmlns:a16="http://schemas.microsoft.com/office/drawing/2014/main" id="{73BF6D42-7177-B23A-79B0-C5615C2343C4}"/>
              </a:ext>
            </a:extLst>
          </p:cNvPr>
          <p:cNvGrpSpPr/>
          <p:nvPr/>
        </p:nvGrpSpPr>
        <p:grpSpPr>
          <a:xfrm>
            <a:off x="1397349" y="2817098"/>
            <a:ext cx="4357266" cy="3400736"/>
            <a:chOff x="1397349" y="2817098"/>
            <a:chExt cx="4357266" cy="3400736"/>
          </a:xfrm>
        </p:grpSpPr>
        <p:pic>
          <p:nvPicPr>
            <p:cNvPr id="9" name="Immagine 8" descr="Immagine che contiene schermata, Rettangolo&#10;&#10;Descrizione generata automaticamente">
              <a:extLst>
                <a:ext uri="{FF2B5EF4-FFF2-40B4-BE49-F238E27FC236}">
                  <a16:creationId xmlns:a16="http://schemas.microsoft.com/office/drawing/2014/main" id="{4EA1E079-BAD6-AF3C-4EF8-23F062F08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7349" y="2817098"/>
              <a:ext cx="4357266" cy="3400736"/>
            </a:xfrm>
            <a:prstGeom prst="rect">
              <a:avLst/>
            </a:prstGeom>
          </p:spPr>
        </p:pic>
        <p:cxnSp>
          <p:nvCxnSpPr>
            <p:cNvPr id="11" name="Connettore 1 10">
              <a:extLst>
                <a:ext uri="{FF2B5EF4-FFF2-40B4-BE49-F238E27FC236}">
                  <a16:creationId xmlns:a16="http://schemas.microsoft.com/office/drawing/2014/main" id="{98D2C149-C5A5-3F16-EA83-D6894B063F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1908" y="3801638"/>
              <a:ext cx="2132342" cy="7102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>
              <a:extLst>
                <a:ext uri="{FF2B5EF4-FFF2-40B4-BE49-F238E27FC236}">
                  <a16:creationId xmlns:a16="http://schemas.microsoft.com/office/drawing/2014/main" id="{9A83E547-3260-5E6A-F74A-69BF2F416D91}"/>
                </a:ext>
              </a:extLst>
            </p:cNvPr>
            <p:cNvCxnSpPr>
              <a:cxnSpLocks/>
            </p:cNvCxnSpPr>
            <p:nvPr/>
          </p:nvCxnSpPr>
          <p:spPr>
            <a:xfrm>
              <a:off x="3460956" y="4517466"/>
              <a:ext cx="2090432" cy="6033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>
              <a:extLst>
                <a:ext uri="{FF2B5EF4-FFF2-40B4-BE49-F238E27FC236}">
                  <a16:creationId xmlns:a16="http://schemas.microsoft.com/office/drawing/2014/main" id="{07059B6C-C80D-45D4-C312-B4DEA43DF5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69406" y="3832422"/>
              <a:ext cx="1679130" cy="6885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>
              <a:extLst>
                <a:ext uri="{FF2B5EF4-FFF2-40B4-BE49-F238E27FC236}">
                  <a16:creationId xmlns:a16="http://schemas.microsoft.com/office/drawing/2014/main" id="{F9D52F98-8493-3006-0671-43243FAEB5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97158" y="4506229"/>
              <a:ext cx="1663798" cy="6832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sellaDiTesto 5">
                  <a:extLst>
                    <a:ext uri="{FF2B5EF4-FFF2-40B4-BE49-F238E27FC236}">
                      <a16:creationId xmlns:a16="http://schemas.microsoft.com/office/drawing/2014/main" id="{6D610014-2A3D-E17D-1BA6-AE6059ED30B6}"/>
                    </a:ext>
                  </a:extLst>
                </p:cNvPr>
                <p:cNvSpPr txBox="1"/>
                <p:nvPr/>
              </p:nvSpPr>
              <p:spPr>
                <a:xfrm>
                  <a:off x="1718176" y="4028275"/>
                  <a:ext cx="1718416" cy="2433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>
                      <a:solidFill>
                        <a:schemeClr val="bg1"/>
                      </a:solidFill>
                    </a:rPr>
                    <a:t>-3.61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−1.72</m:t>
                      </m:r>
                    </m:oMath>
                  </a14:m>
                  <a:endParaRPr lang="en-US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CasellaDiTesto 5">
                  <a:extLst>
                    <a:ext uri="{FF2B5EF4-FFF2-40B4-BE49-F238E27FC236}">
                      <a16:creationId xmlns:a16="http://schemas.microsoft.com/office/drawing/2014/main" id="{6D610014-2A3D-E17D-1BA6-AE6059ED30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8176" y="4028275"/>
                  <a:ext cx="1718416" cy="243346"/>
                </a:xfrm>
                <a:prstGeom prst="rect">
                  <a:avLst/>
                </a:prstGeom>
                <a:blipFill>
                  <a:blip r:embed="rId4"/>
                  <a:stretch>
                    <a:fillRect l="-8824" t="-30000" r="-8088" b="-7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Connettore 1 7">
              <a:extLst>
                <a:ext uri="{FF2B5EF4-FFF2-40B4-BE49-F238E27FC236}">
                  <a16:creationId xmlns:a16="http://schemas.microsoft.com/office/drawing/2014/main" id="{F1AFD25A-6AC6-4CF1-D2D5-D418622C0E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1908" y="4355472"/>
              <a:ext cx="2109821" cy="1589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>
              <a:extLst>
                <a:ext uri="{FF2B5EF4-FFF2-40B4-BE49-F238E27FC236}">
                  <a16:creationId xmlns:a16="http://schemas.microsoft.com/office/drawing/2014/main" id="{82602F33-1A8C-C17D-7A4A-AA4A6F16EC89}"/>
                </a:ext>
              </a:extLst>
            </p:cNvPr>
            <p:cNvCxnSpPr>
              <a:cxnSpLocks/>
            </p:cNvCxnSpPr>
            <p:nvPr/>
          </p:nvCxnSpPr>
          <p:spPr>
            <a:xfrm>
              <a:off x="3451432" y="4515302"/>
              <a:ext cx="2083711" cy="29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>
              <a:extLst>
                <a:ext uri="{FF2B5EF4-FFF2-40B4-BE49-F238E27FC236}">
                  <a16:creationId xmlns:a16="http://schemas.microsoft.com/office/drawing/2014/main" id="{833126BC-0944-61BD-0841-9A832CF45C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4168" y="4520926"/>
              <a:ext cx="1667739" cy="1118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>
              <a:extLst>
                <a:ext uri="{FF2B5EF4-FFF2-40B4-BE49-F238E27FC236}">
                  <a16:creationId xmlns:a16="http://schemas.microsoft.com/office/drawing/2014/main" id="{9AA6C73F-865D-BEFE-7F44-64E04FC06CAA}"/>
                </a:ext>
              </a:extLst>
            </p:cNvPr>
            <p:cNvCxnSpPr>
              <a:cxnSpLocks/>
            </p:cNvCxnSpPr>
            <p:nvPr/>
          </p:nvCxnSpPr>
          <p:spPr>
            <a:xfrm>
              <a:off x="1774168" y="4448960"/>
              <a:ext cx="1667739" cy="654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CasellaDiTesto 47">
                  <a:extLst>
                    <a:ext uri="{FF2B5EF4-FFF2-40B4-BE49-F238E27FC236}">
                      <a16:creationId xmlns:a16="http://schemas.microsoft.com/office/drawing/2014/main" id="{D26AC4ED-D7C7-BB9D-1FF7-942579F56EF6}"/>
                    </a:ext>
                  </a:extLst>
                </p:cNvPr>
                <p:cNvSpPr txBox="1"/>
                <p:nvPr/>
              </p:nvSpPr>
              <p:spPr>
                <a:xfrm>
                  <a:off x="4001704" y="4528459"/>
                  <a:ext cx="149720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b="0" dirty="0">
                      <a:solidFill>
                        <a:schemeClr val="bg1"/>
                      </a:solidFill>
                    </a:rPr>
                    <a:t>1.99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η</m:t>
                      </m:r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3.34</a:t>
                  </a:r>
                </a:p>
              </p:txBody>
            </p:sp>
          </mc:Choice>
          <mc:Fallback>
            <p:sp>
              <p:nvSpPr>
                <p:cNvPr id="48" name="CasellaDiTesto 47">
                  <a:extLst>
                    <a:ext uri="{FF2B5EF4-FFF2-40B4-BE49-F238E27FC236}">
                      <a16:creationId xmlns:a16="http://schemas.microsoft.com/office/drawing/2014/main" id="{D26AC4ED-D7C7-BB9D-1FF7-942579F56E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1704" y="4528459"/>
                  <a:ext cx="1497205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9244" t="-26087" r="-9244" b="-478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1BA07DBE-8797-6417-A076-98DA6A1E2D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4363" y="303399"/>
                <a:ext cx="11499234" cy="40267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75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b="1" u="none" kern="120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defRPr>
                </a:lvl1pPr>
              </a:lstStyle>
              <a:p>
                <a:r>
                  <a:rPr lang="en-US"/>
                  <a:t>Pseudo-rapidity coverage: effective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ranges</a:t>
                </a:r>
              </a:p>
            </p:txBody>
          </p:sp>
        </mc:Choice>
        <mc:Fallback xmlns=""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1BA07DBE-8797-6417-A076-98DA6A1E2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63" y="303399"/>
                <a:ext cx="11499234" cy="402670"/>
              </a:xfrm>
              <a:prstGeom prst="rect">
                <a:avLst/>
              </a:prstGeom>
              <a:blipFill>
                <a:blip r:embed="rId6"/>
                <a:stretch>
                  <a:fillRect l="-993" t="-40625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3" name="Tabella 52">
                <a:extLst>
                  <a:ext uri="{FF2B5EF4-FFF2-40B4-BE49-F238E27FC236}">
                    <a16:creationId xmlns:a16="http://schemas.microsoft.com/office/drawing/2014/main" id="{71D0B868-E2F9-A7E5-C3E2-C8B5ED593D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0810550"/>
                  </p:ext>
                </p:extLst>
              </p:nvPr>
            </p:nvGraphicFramePr>
            <p:xfrm>
              <a:off x="704549" y="910438"/>
              <a:ext cx="11031815" cy="1968876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1210765">
                      <a:extLst>
                        <a:ext uri="{9D8B030D-6E8A-4147-A177-3AD203B41FA5}">
                          <a16:colId xmlns:a16="http://schemas.microsoft.com/office/drawing/2014/main" val="525135941"/>
                        </a:ext>
                      </a:extLst>
                    </a:gridCol>
                    <a:gridCol w="978730">
                      <a:extLst>
                        <a:ext uri="{9D8B030D-6E8A-4147-A177-3AD203B41FA5}">
                          <a16:colId xmlns:a16="http://schemas.microsoft.com/office/drawing/2014/main" val="1518875165"/>
                        </a:ext>
                      </a:extLst>
                    </a:gridCol>
                    <a:gridCol w="1670907">
                      <a:extLst>
                        <a:ext uri="{9D8B030D-6E8A-4147-A177-3AD203B41FA5}">
                          <a16:colId xmlns:a16="http://schemas.microsoft.com/office/drawing/2014/main" val="687139175"/>
                        </a:ext>
                      </a:extLst>
                    </a:gridCol>
                    <a:gridCol w="1265284">
                      <a:extLst>
                        <a:ext uri="{9D8B030D-6E8A-4147-A177-3AD203B41FA5}">
                          <a16:colId xmlns:a16="http://schemas.microsoft.com/office/drawing/2014/main" val="905898588"/>
                        </a:ext>
                      </a:extLst>
                    </a:gridCol>
                    <a:gridCol w="1282473">
                      <a:extLst>
                        <a:ext uri="{9D8B030D-6E8A-4147-A177-3AD203B41FA5}">
                          <a16:colId xmlns:a16="http://schemas.microsoft.com/office/drawing/2014/main" val="2318687417"/>
                        </a:ext>
                      </a:extLst>
                    </a:gridCol>
                    <a:gridCol w="1841642">
                      <a:extLst>
                        <a:ext uri="{9D8B030D-6E8A-4147-A177-3AD203B41FA5}">
                          <a16:colId xmlns:a16="http://schemas.microsoft.com/office/drawing/2014/main" val="4212965782"/>
                        </a:ext>
                      </a:extLst>
                    </a:gridCol>
                    <a:gridCol w="1391007">
                      <a:extLst>
                        <a:ext uri="{9D8B030D-6E8A-4147-A177-3AD203B41FA5}">
                          <a16:colId xmlns:a16="http://schemas.microsoft.com/office/drawing/2014/main" val="2490093217"/>
                        </a:ext>
                      </a:extLst>
                    </a:gridCol>
                    <a:gridCol w="1391007">
                      <a:extLst>
                        <a:ext uri="{9D8B030D-6E8A-4147-A177-3AD203B41FA5}">
                          <a16:colId xmlns:a16="http://schemas.microsoft.com/office/drawing/2014/main" val="191834808"/>
                        </a:ext>
                      </a:extLst>
                    </a:gridCol>
                  </a:tblGrid>
                  <a:tr h="362679">
                    <a:tc>
                      <a:txBody>
                        <a:bodyPr/>
                        <a:lstStyle/>
                        <a:p>
                          <a:r>
                            <a:rPr lang="en-US" sz="1400">
                              <a:latin typeface="+mn-lt"/>
                            </a:rPr>
                            <a:t>Component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>
                              <a:latin typeface="+mn-lt"/>
                            </a:rPr>
                            <a:t>Z (cm)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>
                              <a:latin typeface="+mn-lt"/>
                            </a:rPr>
                            <a:t>Inner Active Reg. Radius (cm)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400">
                              <a:latin typeface="+mn-lt"/>
                            </a:rPr>
                            <a:t> min</a:t>
                          </a:r>
                        </a:p>
                        <a:p>
                          <a:pPr algn="ctr"/>
                          <a:r>
                            <a:rPr lang="en-US" sz="1400">
                              <a:latin typeface="+mn-lt"/>
                            </a:rPr>
                            <a:t>(deg)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𝜼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400">
                              <a:latin typeface="+mn-lt"/>
                            </a:rPr>
                            <a:t> max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>
                              <a:latin typeface="+mn-lt"/>
                            </a:rPr>
                            <a:t>Outer Active Reg. Radius (cm)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400">
                              <a:latin typeface="+mn-lt"/>
                            </a:rPr>
                            <a:t> max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𝜼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400">
                              <a:latin typeface="+mn-lt"/>
                            </a:rPr>
                            <a:t> min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29500166"/>
                      </a:ext>
                    </a:extLst>
                  </a:tr>
                  <a:tr h="362679">
                    <a:tc>
                      <a:txBody>
                        <a:bodyPr/>
                        <a:lstStyle/>
                        <a:p>
                          <a:r>
                            <a:rPr lang="en-US" sz="1400">
                              <a:latin typeface="+mn-lt"/>
                            </a:rPr>
                            <a:t>HD MPGD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>
                              <a:latin typeface="+mn-lt"/>
                            </a:rPr>
                            <a:t>162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+mn-lt"/>
                            </a:rPr>
                            <a:t>10.5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latin typeface="+mn-lt"/>
                            </a:rPr>
                            <a:t>3.35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i="0" dirty="0">
                              <a:latin typeface="+mn-lt"/>
                            </a:rPr>
                            <a:t>3.43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latin typeface="+mn-lt"/>
                            </a:rPr>
                            <a:t>45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+mn-lt"/>
                            </a:rPr>
                            <a:t>15.52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i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1.99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16230555"/>
                      </a:ext>
                    </a:extLst>
                  </a:tr>
                  <a:tr h="36267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>
                              <a:latin typeface="+mn-lt"/>
                            </a:rPr>
                            <a:t>HD MPGD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>
                              <a:latin typeface="+mn-lt"/>
                            </a:rPr>
                            <a:t>148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+mn-lt"/>
                            </a:rPr>
                            <a:t>10.5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+mn-lt"/>
                            </a:rPr>
                            <a:t>4.06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3.34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latin typeface="+mn-lt"/>
                            </a:rPr>
                            <a:t>45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latin typeface="+mn-lt"/>
                            </a:rPr>
                            <a:t>16.91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latin typeface="+mn-lt"/>
                            </a:rPr>
                            <a:t>1.9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4966758"/>
                      </a:ext>
                    </a:extLst>
                  </a:tr>
                  <a:tr h="36267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>
                              <a:latin typeface="+mn-lt"/>
                            </a:rPr>
                            <a:t>LD MPGD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>
                              <a:latin typeface="+mn-lt"/>
                            </a:rPr>
                            <a:t>-111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latin typeface="+mn-lt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latin typeface="+mn-lt"/>
                            </a:rPr>
                            <a:t>3.09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3.61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latin typeface="+mn-lt"/>
                            </a:rPr>
                            <a:t>45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latin typeface="+mn-lt"/>
                            </a:rPr>
                            <a:t>22.07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latin typeface="+mn-lt"/>
                            </a:rPr>
                            <a:t>1.63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13781940"/>
                      </a:ext>
                    </a:extLst>
                  </a:tr>
                  <a:tr h="36267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>
                              <a:latin typeface="+mn-lt"/>
                            </a:rPr>
                            <a:t>LD MPGD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>
                              <a:latin typeface="+mn-lt"/>
                            </a:rPr>
                            <a:t>-121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latin typeface="+mn-lt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latin typeface="+mn-lt"/>
                            </a:rPr>
                            <a:t>2.83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+mn-lt"/>
                            </a:rPr>
                            <a:t>3.69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latin typeface="+mn-lt"/>
                            </a:rPr>
                            <a:t>45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latin typeface="+mn-lt"/>
                            </a:rPr>
                            <a:t>20.40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1.72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2725036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3" name="Tabella 52">
                <a:extLst>
                  <a:ext uri="{FF2B5EF4-FFF2-40B4-BE49-F238E27FC236}">
                    <a16:creationId xmlns:a16="http://schemas.microsoft.com/office/drawing/2014/main" id="{71D0B868-E2F9-A7E5-C3E2-C8B5ED593D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0810550"/>
                  </p:ext>
                </p:extLst>
              </p:nvPr>
            </p:nvGraphicFramePr>
            <p:xfrm>
              <a:off x="704549" y="910438"/>
              <a:ext cx="11031815" cy="1968876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1210765">
                      <a:extLst>
                        <a:ext uri="{9D8B030D-6E8A-4147-A177-3AD203B41FA5}">
                          <a16:colId xmlns:a16="http://schemas.microsoft.com/office/drawing/2014/main" val="525135941"/>
                        </a:ext>
                      </a:extLst>
                    </a:gridCol>
                    <a:gridCol w="978730">
                      <a:extLst>
                        <a:ext uri="{9D8B030D-6E8A-4147-A177-3AD203B41FA5}">
                          <a16:colId xmlns:a16="http://schemas.microsoft.com/office/drawing/2014/main" val="1518875165"/>
                        </a:ext>
                      </a:extLst>
                    </a:gridCol>
                    <a:gridCol w="1670907">
                      <a:extLst>
                        <a:ext uri="{9D8B030D-6E8A-4147-A177-3AD203B41FA5}">
                          <a16:colId xmlns:a16="http://schemas.microsoft.com/office/drawing/2014/main" val="687139175"/>
                        </a:ext>
                      </a:extLst>
                    </a:gridCol>
                    <a:gridCol w="1265284">
                      <a:extLst>
                        <a:ext uri="{9D8B030D-6E8A-4147-A177-3AD203B41FA5}">
                          <a16:colId xmlns:a16="http://schemas.microsoft.com/office/drawing/2014/main" val="905898588"/>
                        </a:ext>
                      </a:extLst>
                    </a:gridCol>
                    <a:gridCol w="1282473">
                      <a:extLst>
                        <a:ext uri="{9D8B030D-6E8A-4147-A177-3AD203B41FA5}">
                          <a16:colId xmlns:a16="http://schemas.microsoft.com/office/drawing/2014/main" val="2318687417"/>
                        </a:ext>
                      </a:extLst>
                    </a:gridCol>
                    <a:gridCol w="1841642">
                      <a:extLst>
                        <a:ext uri="{9D8B030D-6E8A-4147-A177-3AD203B41FA5}">
                          <a16:colId xmlns:a16="http://schemas.microsoft.com/office/drawing/2014/main" val="4212965782"/>
                        </a:ext>
                      </a:extLst>
                    </a:gridCol>
                    <a:gridCol w="1391007">
                      <a:extLst>
                        <a:ext uri="{9D8B030D-6E8A-4147-A177-3AD203B41FA5}">
                          <a16:colId xmlns:a16="http://schemas.microsoft.com/office/drawing/2014/main" val="2490093217"/>
                        </a:ext>
                      </a:extLst>
                    </a:gridCol>
                    <a:gridCol w="1391007">
                      <a:extLst>
                        <a:ext uri="{9D8B030D-6E8A-4147-A177-3AD203B41FA5}">
                          <a16:colId xmlns:a16="http://schemas.microsoft.com/office/drawing/2014/main" val="191834808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1400">
                              <a:latin typeface="+mn-lt"/>
                            </a:rPr>
                            <a:t>Component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>
                              <a:latin typeface="+mn-lt"/>
                            </a:rPr>
                            <a:t>Z (cm)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>
                              <a:latin typeface="+mn-lt"/>
                            </a:rPr>
                            <a:t>Inner Active Reg. Radius (cm)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5000" t="-2439" r="-467000" b="-2853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00990" t="-2439" r="-362376" b="-2853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>
                              <a:latin typeface="+mn-lt"/>
                            </a:rPr>
                            <a:t>Outer Active Reg. Radius (cm)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98165" t="-2439" r="-101835" b="-2853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91818" t="-2439" r="-909" b="-2853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9500166"/>
                      </a:ext>
                    </a:extLst>
                  </a:tr>
                  <a:tr h="362679">
                    <a:tc>
                      <a:txBody>
                        <a:bodyPr/>
                        <a:lstStyle/>
                        <a:p>
                          <a:r>
                            <a:rPr lang="en-US" sz="1400">
                              <a:latin typeface="+mn-lt"/>
                            </a:rPr>
                            <a:t>HD MPGD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>
                              <a:latin typeface="+mn-lt"/>
                            </a:rPr>
                            <a:t>162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+mn-lt"/>
                            </a:rPr>
                            <a:t>10.5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latin typeface="+mn-lt"/>
                            </a:rPr>
                            <a:t>3.35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i="0" dirty="0">
                              <a:latin typeface="+mn-lt"/>
                            </a:rPr>
                            <a:t>3.43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latin typeface="+mn-lt"/>
                            </a:rPr>
                            <a:t>45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+mn-lt"/>
                            </a:rPr>
                            <a:t>15.52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i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1.99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16230555"/>
                      </a:ext>
                    </a:extLst>
                  </a:tr>
                  <a:tr h="36267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>
                              <a:latin typeface="+mn-lt"/>
                            </a:rPr>
                            <a:t>HD MPGD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>
                              <a:latin typeface="+mn-lt"/>
                            </a:rPr>
                            <a:t>148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+mn-lt"/>
                            </a:rPr>
                            <a:t>10.5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+mn-lt"/>
                            </a:rPr>
                            <a:t>4.06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3.34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latin typeface="+mn-lt"/>
                            </a:rPr>
                            <a:t>45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latin typeface="+mn-lt"/>
                            </a:rPr>
                            <a:t>16.91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latin typeface="+mn-lt"/>
                            </a:rPr>
                            <a:t>1.9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4966758"/>
                      </a:ext>
                    </a:extLst>
                  </a:tr>
                  <a:tr h="36267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>
                              <a:latin typeface="+mn-lt"/>
                            </a:rPr>
                            <a:t>LD MPGD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>
                              <a:latin typeface="+mn-lt"/>
                            </a:rPr>
                            <a:t>-111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latin typeface="+mn-lt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latin typeface="+mn-lt"/>
                            </a:rPr>
                            <a:t>3.09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3.61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latin typeface="+mn-lt"/>
                            </a:rPr>
                            <a:t>45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latin typeface="+mn-lt"/>
                            </a:rPr>
                            <a:t>22.07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latin typeface="+mn-lt"/>
                            </a:rPr>
                            <a:t>1.63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13781940"/>
                      </a:ext>
                    </a:extLst>
                  </a:tr>
                  <a:tr h="36267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>
                              <a:latin typeface="+mn-lt"/>
                            </a:rPr>
                            <a:t>LD MPGD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>
                              <a:latin typeface="+mn-lt"/>
                            </a:rPr>
                            <a:t>-121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latin typeface="+mn-lt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latin typeface="+mn-lt"/>
                            </a:rPr>
                            <a:t>2.83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+mn-lt"/>
                            </a:rPr>
                            <a:t>3.69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latin typeface="+mn-lt"/>
                            </a:rPr>
                            <a:t>45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latin typeface="+mn-lt"/>
                            </a:rPr>
                            <a:t>20.40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1.72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2725036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3C6A0E0A-1AF1-A29F-F8C7-F97A95870AED}"/>
                  </a:ext>
                </a:extLst>
              </p:cNvPr>
              <p:cNvSpPr txBox="1"/>
              <p:nvPr/>
            </p:nvSpPr>
            <p:spPr>
              <a:xfrm>
                <a:off x="6096000" y="4982878"/>
                <a:ext cx="56403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The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 range </a:t>
                </a:r>
                <a:r>
                  <a:rPr lang="en-US" sz="2000" dirty="0">
                    <a:solidFill>
                      <a:schemeClr val="tx1"/>
                    </a:solidFill>
                  </a:rPr>
                  <a:t>covered by the MPGD Endcap tracking disks is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compliant</a:t>
                </a:r>
                <a:r>
                  <a:rPr lang="en-US" sz="2000" dirty="0">
                    <a:solidFill>
                      <a:schemeClr val="tx1"/>
                    </a:solidFill>
                  </a:rPr>
                  <a:t> with requirements</a:t>
                </a:r>
                <a:r>
                  <a:rPr lang="en-US" sz="2000" dirty="0">
                    <a:solidFill>
                      <a:srgbClr val="0070C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3C6A0E0A-1AF1-A29F-F8C7-F97A95870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982878"/>
                <a:ext cx="5640364" cy="707886"/>
              </a:xfrm>
              <a:prstGeom prst="rect">
                <a:avLst/>
              </a:prstGeom>
              <a:blipFill>
                <a:blip r:embed="rId8"/>
                <a:stretch>
                  <a:fillRect l="-1124" t="-5263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B718513D-203F-1480-632B-172FC2BB1527}"/>
                  </a:ext>
                </a:extLst>
              </p:cNvPr>
              <p:cNvSpPr txBox="1"/>
              <p:nvPr/>
            </p:nvSpPr>
            <p:spPr>
              <a:xfrm>
                <a:off x="6154424" y="3264941"/>
                <a:ext cx="580046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C00000"/>
                    </a:solidFill>
                  </a:rPr>
                  <a:t>The minimum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value is not larger than 2</a:t>
                </a:r>
              </a:p>
              <a:p>
                <a:r>
                  <a:rPr lang="en-US" dirty="0"/>
                  <a:t>it is limited by the outer HD disk location/dimensions</a:t>
                </a:r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C00000"/>
                    </a:solidFill>
                  </a:rPr>
                  <a:t>The maximum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value is not less than 3.34</a:t>
                </a:r>
              </a:p>
              <a:p>
                <a:r>
                  <a:rPr lang="en-US" dirty="0"/>
                  <a:t>it is limited by the inner HD disk location/dimensions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B718513D-203F-1480-632B-172FC2BB1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424" y="3264941"/>
                <a:ext cx="5800469" cy="1754326"/>
              </a:xfrm>
              <a:prstGeom prst="rect">
                <a:avLst/>
              </a:prstGeom>
              <a:blipFill>
                <a:blip r:embed="rId9"/>
                <a:stretch>
                  <a:fillRect l="-873" t="-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e 1">
            <a:extLst>
              <a:ext uri="{FF2B5EF4-FFF2-40B4-BE49-F238E27FC236}">
                <a16:creationId xmlns:a16="http://schemas.microsoft.com/office/drawing/2014/main" id="{F13B9937-E98E-6013-8515-BA41BBBA1AB1}"/>
              </a:ext>
            </a:extLst>
          </p:cNvPr>
          <p:cNvSpPr/>
          <p:nvPr/>
        </p:nvSpPr>
        <p:spPr>
          <a:xfrm>
            <a:off x="6220178" y="1377244"/>
            <a:ext cx="508000" cy="8128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24E89B3C-021F-4E3F-90CE-27FD78C8480A}"/>
                  </a:ext>
                </a:extLst>
              </p:cNvPr>
              <p:cNvSpPr txBox="1"/>
              <p:nvPr/>
            </p:nvSpPr>
            <p:spPr>
              <a:xfrm>
                <a:off x="490390" y="5669887"/>
                <a:ext cx="1306768" cy="5286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24E89B3C-021F-4E3F-90CE-27FD78C84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90" y="5669887"/>
                <a:ext cx="1306768" cy="528606"/>
              </a:xfrm>
              <a:prstGeom prst="rect">
                <a:avLst/>
              </a:prstGeom>
              <a:blipFill>
                <a:blip r:embed="rId10"/>
                <a:stretch>
                  <a:fillRect l="-2885" t="-2326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0819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84" y="98584"/>
            <a:ext cx="11499234" cy="402670"/>
          </a:xfrm>
        </p:spPr>
        <p:txBody>
          <a:bodyPr>
            <a:normAutofit fontScale="90000"/>
          </a:bodyPr>
          <a:lstStyle/>
          <a:p>
            <a:r>
              <a:rPr lang="en-US" dirty="0"/>
              <a:t>Actions – To Do List – Hardware et al.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ella 9">
                <a:extLst>
                  <a:ext uri="{FF2B5EF4-FFF2-40B4-BE49-F238E27FC236}">
                    <a16:creationId xmlns:a16="http://schemas.microsoft.com/office/drawing/2014/main" id="{17C2F237-81A7-ADB1-AF26-1A98A7AFFF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3057592"/>
                  </p:ext>
                </p:extLst>
              </p:nvPr>
            </p:nvGraphicFramePr>
            <p:xfrm>
              <a:off x="346383" y="501254"/>
              <a:ext cx="11499234" cy="630428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7913172">
                      <a:extLst>
                        <a:ext uri="{9D8B030D-6E8A-4147-A177-3AD203B41FA5}">
                          <a16:colId xmlns:a16="http://schemas.microsoft.com/office/drawing/2014/main" val="3592404440"/>
                        </a:ext>
                      </a:extLst>
                    </a:gridCol>
                    <a:gridCol w="2033080">
                      <a:extLst>
                        <a:ext uri="{9D8B030D-6E8A-4147-A177-3AD203B41FA5}">
                          <a16:colId xmlns:a16="http://schemas.microsoft.com/office/drawing/2014/main" val="832922667"/>
                        </a:ext>
                      </a:extLst>
                    </a:gridCol>
                    <a:gridCol w="1552982">
                      <a:extLst>
                        <a:ext uri="{9D8B030D-6E8A-4147-A177-3AD203B41FA5}">
                          <a16:colId xmlns:a16="http://schemas.microsoft.com/office/drawing/2014/main" val="13073181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What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Who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When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05241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n-lt"/>
                            </a:rPr>
                            <a:t>Implement </a:t>
                          </a:r>
                          <a:r>
                            <a:rPr lang="en-US" sz="1600" dirty="0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500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latin typeface="+mn-lt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  <m:r>
                                <a:rPr lang="en-US" sz="1600" b="0" i="1" smtClean="0">
                                  <a:latin typeface="+mn-lt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sz="1600" dirty="0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pitch strip density in the endcap</a:t>
                          </a:r>
                          <a:r>
                            <a:rPr lang="en-US" sz="1600" baseline="0" dirty="0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drawings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latin typeface="+mn-lt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US" sz="1600" b="0" i="1" smtClean="0">
                                  <a:latin typeface="+mn-lt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600" dirty="0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32 FEBs/disk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23583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n-lt"/>
                            </a:rPr>
                            <a:t>Define the dimensions of the outer “service” area (non active-area)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32438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n-lt"/>
                            </a:rPr>
                            <a:t>Define the frame dimensions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42709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n-lt"/>
                            </a:rPr>
                            <a:t>Study the strip routing to the connector </a:t>
                          </a:r>
                          <a:r>
                            <a:rPr lang="en-US" sz="1600" dirty="0">
                              <a:solidFill>
                                <a:srgbClr val="FF0000"/>
                              </a:solidFill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identify connectors – ask </a:t>
                          </a:r>
                          <a:r>
                            <a:rPr lang="en-US" sz="16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Irakli Damien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04093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Gap-size definition (3mm drift gap + 3 mm GEM foil gap)</a:t>
                          </a:r>
                          <a:endParaRPr lang="it-IT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8778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n-lt"/>
                            </a:rPr>
                            <a:t>Assessment of the spatial resolution requirements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00312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Material budget assessment ( including GEM  pre-amplifier)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6569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Gap-size definition (3mm drift gap + 3 mm GEM foil gap)</a:t>
                          </a:r>
                          <a:endParaRPr lang="it-IT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43091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GEM sectors studies and definition</a:t>
                          </a:r>
                          <a:endParaRPr lang="it-IT" sz="1600" dirty="0">
                            <a:solidFill>
                              <a:srgbClr val="FF0000"/>
                            </a:solidFill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64468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n-lt"/>
                            </a:rPr>
                            <a:t>LV needs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3668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n-lt"/>
                            </a:rPr>
                            <a:t>Services &amp; Cooling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00038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HV supply choice</a:t>
                          </a:r>
                          <a:endParaRPr lang="it-IT" sz="1600" dirty="0">
                            <a:solidFill>
                              <a:srgbClr val="FF0000"/>
                            </a:solidFill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72195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n-lt"/>
                            </a:rPr>
                            <a:t>Endcaps survey</a:t>
                          </a:r>
                          <a:r>
                            <a:rPr lang="en-US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AppleSystemUIFont"/>
                            </a:rPr>
                            <a:t>/photogrammetry plans /targets to be installed?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92746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n-lt"/>
                            </a:rPr>
                            <a:t>Mounting procedures and relative constraints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8198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noProof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Humidity sensors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3443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noProof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Gas distribution system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00284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ella 9">
                <a:extLst>
                  <a:ext uri="{FF2B5EF4-FFF2-40B4-BE49-F238E27FC236}">
                    <a16:creationId xmlns:a16="http://schemas.microsoft.com/office/drawing/2014/main" id="{17C2F237-81A7-ADB1-AF26-1A98A7AFFF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3057592"/>
                  </p:ext>
                </p:extLst>
              </p:nvPr>
            </p:nvGraphicFramePr>
            <p:xfrm>
              <a:off x="346383" y="501254"/>
              <a:ext cx="11499234" cy="630428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7913172">
                      <a:extLst>
                        <a:ext uri="{9D8B030D-6E8A-4147-A177-3AD203B41FA5}">
                          <a16:colId xmlns:a16="http://schemas.microsoft.com/office/drawing/2014/main" val="3592404440"/>
                        </a:ext>
                      </a:extLst>
                    </a:gridCol>
                    <a:gridCol w="2033080">
                      <a:extLst>
                        <a:ext uri="{9D8B030D-6E8A-4147-A177-3AD203B41FA5}">
                          <a16:colId xmlns:a16="http://schemas.microsoft.com/office/drawing/2014/main" val="832922667"/>
                        </a:ext>
                      </a:extLst>
                    </a:gridCol>
                    <a:gridCol w="1552982">
                      <a:extLst>
                        <a:ext uri="{9D8B030D-6E8A-4147-A177-3AD203B41FA5}">
                          <a16:colId xmlns:a16="http://schemas.microsoft.com/office/drawing/2014/main" val="13073181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What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Who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When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05241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61" t="-106897" r="-45907" b="-154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23583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n-lt"/>
                            </a:rPr>
                            <a:t>Define the dimensions of the outer “service” area (non active-area)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32438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n-lt"/>
                            </a:rPr>
                            <a:t>Define the frame dimensions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42709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n-lt"/>
                            </a:rPr>
                            <a:t>Study the strip routing to the connector </a:t>
                          </a:r>
                          <a:r>
                            <a:rPr lang="en-US" sz="1600" dirty="0">
                              <a:solidFill>
                                <a:srgbClr val="FF0000"/>
                              </a:solidFill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identify connectors – ask </a:t>
                          </a:r>
                          <a:r>
                            <a:rPr lang="en-US" sz="16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Irakli Damien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04093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Gap-size definition (3mm drift gap + 3 mm GEM foil gap)</a:t>
                          </a:r>
                          <a:endParaRPr lang="it-IT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8778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n-lt"/>
                            </a:rPr>
                            <a:t>Assessment of the spatial resolution requirements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00312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Material budget assessment ( including GEM  pre-amplifier)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6569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Gap-size definition (3mm drift gap + 3 mm GEM foil gap)</a:t>
                          </a:r>
                          <a:endParaRPr lang="it-IT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43091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GEM sectors studies and definition</a:t>
                          </a:r>
                          <a:endParaRPr lang="it-IT" sz="1600" dirty="0">
                            <a:solidFill>
                              <a:srgbClr val="FF0000"/>
                            </a:solidFill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64468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n-lt"/>
                            </a:rPr>
                            <a:t>LV needs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3668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n-lt"/>
                            </a:rPr>
                            <a:t>Services &amp; Cooling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00038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HV supply choice</a:t>
                          </a:r>
                          <a:endParaRPr lang="it-IT" sz="1600" dirty="0">
                            <a:solidFill>
                              <a:srgbClr val="FF0000"/>
                            </a:solidFill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72195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n-lt"/>
                            </a:rPr>
                            <a:t>Endcaps survey</a:t>
                          </a:r>
                          <a:r>
                            <a:rPr lang="en-US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AppleSystemUIFont"/>
                            </a:rPr>
                            <a:t>/photogrammetry plans /targets to be installed?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92746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n-lt"/>
                            </a:rPr>
                            <a:t>Mounting procedures and relative constraints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8198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noProof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Humidity sensors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3443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noProof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Gas distribution system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00284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86728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28" y="251654"/>
            <a:ext cx="11499234" cy="402670"/>
          </a:xfrm>
        </p:spPr>
        <p:txBody>
          <a:bodyPr>
            <a:normAutofit fontScale="90000"/>
          </a:bodyPr>
          <a:lstStyle/>
          <a:p>
            <a:r>
              <a:rPr lang="en-US" dirty="0"/>
              <a:t>Actions – To Do List - Software</a:t>
            </a:r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17C2F237-81A7-ADB1-AF26-1A98A7AFF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03021"/>
              </p:ext>
            </p:extLst>
          </p:nvPr>
        </p:nvGraphicFramePr>
        <p:xfrm>
          <a:off x="472071" y="953130"/>
          <a:ext cx="11499234" cy="5557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913172">
                  <a:extLst>
                    <a:ext uri="{9D8B030D-6E8A-4147-A177-3AD203B41FA5}">
                      <a16:colId xmlns:a16="http://schemas.microsoft.com/office/drawing/2014/main" val="3592404440"/>
                    </a:ext>
                  </a:extLst>
                </a:gridCol>
                <a:gridCol w="2033080">
                  <a:extLst>
                    <a:ext uri="{9D8B030D-6E8A-4147-A177-3AD203B41FA5}">
                      <a16:colId xmlns:a16="http://schemas.microsoft.com/office/drawing/2014/main" val="832922667"/>
                    </a:ext>
                  </a:extLst>
                </a:gridCol>
                <a:gridCol w="1552982">
                  <a:extLst>
                    <a:ext uri="{9D8B030D-6E8A-4147-A177-3AD203B41FA5}">
                      <a16:colId xmlns:a16="http://schemas.microsoft.com/office/drawing/2014/main" val="13073181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524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Detector geometry simulation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(Matt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supervision&amp;support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358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Detector response simulation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(Matt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supervision&amp;support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18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243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Implementation of MPGD endcaps in the Tracking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270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Ghost hits and disks orientation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Mariangela, Lucilla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236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AppleSystemUIFont"/>
                        </a:rPr>
                        <a:t>On-Line Calibration 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86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Alignment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409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Slow controls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309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On-line monitoring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446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66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274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198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44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667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797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987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28" y="251654"/>
            <a:ext cx="11499234" cy="402670"/>
          </a:xfrm>
        </p:spPr>
        <p:txBody>
          <a:bodyPr>
            <a:normAutofit fontScale="90000"/>
          </a:bodyPr>
          <a:lstStyle/>
          <a:p>
            <a:r>
              <a:rPr lang="en-US" dirty="0"/>
              <a:t>Actions – To Do List - Plans</a:t>
            </a:r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17C2F237-81A7-ADB1-AF26-1A98A7AFF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852307"/>
              </p:ext>
            </p:extLst>
          </p:nvPr>
        </p:nvGraphicFramePr>
        <p:xfrm>
          <a:off x="472071" y="953130"/>
          <a:ext cx="11499234" cy="5562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913172">
                  <a:extLst>
                    <a:ext uri="{9D8B030D-6E8A-4147-A177-3AD203B41FA5}">
                      <a16:colId xmlns:a16="http://schemas.microsoft.com/office/drawing/2014/main" val="3592404440"/>
                    </a:ext>
                  </a:extLst>
                </a:gridCol>
                <a:gridCol w="2033080">
                  <a:extLst>
                    <a:ext uri="{9D8B030D-6E8A-4147-A177-3AD203B41FA5}">
                      <a16:colId xmlns:a16="http://schemas.microsoft.com/office/drawing/2014/main" val="832922667"/>
                    </a:ext>
                  </a:extLst>
                </a:gridCol>
                <a:gridCol w="1552982">
                  <a:extLst>
                    <a:ext uri="{9D8B030D-6E8A-4147-A177-3AD203B41FA5}">
                      <a16:colId xmlns:a16="http://schemas.microsoft.com/office/drawing/2014/main" val="13073181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524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Financial plan: -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ask Rui for 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disks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uRwell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 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GEM foils costs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358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Financial plan: -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FEB costs (including cables)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243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Financial plan: -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HV costs (including cables)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270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Financial plan: -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LV distribution costs (including cables)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236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Financial plan: -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Cathods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86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Financial plan: -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Peek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Frames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409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Financial plan: -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Connectors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309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Financial plan: -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Mechanical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446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Overall time plan and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66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Understanding the assembly needs (clean room, instrumentation, materials)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274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198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44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667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797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47199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67f846-2003-4795-b8a5-c12e60d56749">
      <Terms xmlns="http://schemas.microsoft.com/office/infopath/2007/PartnerControls"/>
    </lcf76f155ced4ddcb4097134ff3c332f>
    <TaxCatchAll xmlns="3bfd71d5-c7ac-4dca-b865-a609d1eb4074" xsi:nil="true"/>
    <Comments xmlns="d767f846-2003-4795-b8a5-c12e60d5674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98D2554909C94BB45400E87C135FCB" ma:contentTypeVersion="11" ma:contentTypeDescription="Create a new document." ma:contentTypeScope="" ma:versionID="9712ab41627a533a3bfa1b03f1b83f33">
  <xsd:schema xmlns:xsd="http://www.w3.org/2001/XMLSchema" xmlns:xs="http://www.w3.org/2001/XMLSchema" xmlns:p="http://schemas.microsoft.com/office/2006/metadata/properties" xmlns:ns2="d767f846-2003-4795-b8a5-c12e60d56749" xmlns:ns3="3bfd71d5-c7ac-4dca-b865-a609d1eb4074" targetNamespace="http://schemas.microsoft.com/office/2006/metadata/properties" ma:root="true" ma:fieldsID="d38064be7588bf028e4b14846bf38c6b" ns2:_="" ns3:_="">
    <xsd:import namespace="d767f846-2003-4795-b8a5-c12e60d56749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67f846-2003-4795-b8a5-c12e60d567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Comments" ma:index="18" nillable="true" ma:displayName="Comments" ma:format="Dropdown" ma:internalName="Comment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c11a0df5-9a12-49e9-8865-351e10a89734}" ma:internalName="TaxCatchAll" ma:showField="CatchAllData" ma:web="dd7425a4-fa23-406d-b478-3c2992d2d4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5637A3-DEB1-4C7D-9F81-D2184D65C3B4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d767f846-2003-4795-b8a5-c12e60d56749"/>
    <ds:schemaRef ds:uri="http://schemas.openxmlformats.org/package/2006/metadata/core-properties"/>
    <ds:schemaRef ds:uri="3bfd71d5-c7ac-4dca-b865-a609d1eb407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F209D19-ECD3-440E-A44C-BD3D2F2668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2238CF-A64D-4ECD-9443-EBFB8B232D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67f846-2003-4795-b8a5-c12e60d56749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 Long Lead Procurement Widescreen PPT Template</Template>
  <TotalTime>9774</TotalTime>
  <Words>633</Words>
  <Application>Microsoft Macintosh PowerPoint</Application>
  <PresentationFormat>Widescreen</PresentationFormat>
  <Paragraphs>160</Paragraphs>
  <Slides>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Cambria Math</vt:lpstr>
      <vt:lpstr>Calibri</vt:lpstr>
      <vt:lpstr>BNL</vt:lpstr>
      <vt:lpstr>Presentazione standard di PowerPoint</vt:lpstr>
      <vt:lpstr>Presentazione standard di PowerPoint</vt:lpstr>
      <vt:lpstr>Actions – To Do List – Hardware et al.</vt:lpstr>
      <vt:lpstr>Actions – To Do List - Software</vt:lpstr>
      <vt:lpstr>Actions – To Do List - Plans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&lt;LLP WBS – LLP Description&gt; CD-3A Director’s Review</dc:title>
  <dc:subject/>
  <dc:creator>ksmith@bnl.gov</dc:creator>
  <cp:keywords/>
  <dc:description/>
  <cp:lastModifiedBy>Annalisa D'Angelo</cp:lastModifiedBy>
  <cp:revision>87</cp:revision>
  <dcterms:created xsi:type="dcterms:W3CDTF">2023-09-12T20:43:32Z</dcterms:created>
  <dcterms:modified xsi:type="dcterms:W3CDTF">2024-05-24T11:27:49Z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0x0101005198D2554909C94BB45400E87C135FCB</vt:lpwstr>
  </property>
  <property fmtid="{D5CDD505-2E9C-101B-9397-08002B2CF9AE}" pid="3" name="MediaServiceImageTags">
    <vt:lpwstr/>
  </property>
</Properties>
</file>