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8" r:id="rId6"/>
    <p:sldId id="259" r:id="rId7"/>
    <p:sldId id="268" r:id="rId8"/>
    <p:sldId id="264" r:id="rId9"/>
    <p:sldId id="262" r:id="rId10"/>
    <p:sldId id="266" r:id="rId11"/>
    <p:sldId id="265" r:id="rId12"/>
    <p:sldId id="267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9879" autoAdjust="0"/>
  </p:normalViewPr>
  <p:slideViewPr>
    <p:cSldViewPr snapToGrid="0" showGuides="1"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5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237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1F5BC-869F-499A-9DF7-9205ED028235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CE019-114D-4AB4-96DD-D2225916E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23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SG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2130425"/>
            <a:ext cx="7896225" cy="1470025"/>
          </a:xfrm>
        </p:spPr>
        <p:txBody>
          <a:bodyPr>
            <a:noAutofit/>
          </a:bodyPr>
          <a:lstStyle>
            <a:lvl1pPr>
              <a:defRPr sz="4400" b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DSG Master Talk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78580"/>
            <a:ext cx="6400800" cy="17526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</a:t>
            </a:r>
          </a:p>
          <a:p>
            <a:r>
              <a:rPr lang="en-US" dirty="0"/>
              <a:t>Detector Support Group</a:t>
            </a:r>
          </a:p>
          <a:p>
            <a:r>
              <a:rPr lang="en-US" dirty="0"/>
              <a:t>Date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172244" y="6488668"/>
            <a:ext cx="410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78F943C-728E-4382-8EDE-3EA35D9388D3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48866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Detector Support Group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2667C391-299F-4D7C-9B26-D0375A961107}" type="datetime1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Detector Support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F25D64EB-38AD-4E1C-AB21-173058406B5D}" type="datetime1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Detector Support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SG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200" b="1"/>
            </a:lvl1pPr>
          </a:lstStyle>
          <a:p>
            <a:r>
              <a:rPr lang="en-US" dirty="0"/>
              <a:t>Click to edit content title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100" y="645037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Detector Support Group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857919" y="6507718"/>
            <a:ext cx="410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78F943C-728E-4382-8EDE-3EA35D9388D3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350996" y="983997"/>
            <a:ext cx="8526304" cy="51466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800"/>
            </a:lvl1pPr>
            <a:lvl2pPr>
              <a:lnSpc>
                <a:spcPct val="100000"/>
              </a:lnSpc>
              <a:spcBef>
                <a:spcPts val="0"/>
              </a:spcBef>
              <a:defRPr sz="24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422318" y="6522011"/>
            <a:ext cx="9589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1F48864-962D-48CF-B28B-481B4909711C}" type="datetime1">
              <a:rPr lang="en-US" sz="1400" smtClean="0">
                <a:solidFill>
                  <a:schemeClr val="bg1"/>
                </a:solidFill>
              </a:rPr>
              <a:pPr/>
              <a:t>2/24/2021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100" y="645037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Detector Support Group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857919" y="6507718"/>
            <a:ext cx="410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78F943C-728E-4382-8EDE-3EA35D9388D3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B3958751-E680-4FEF-A682-0FDF869CB09B}" type="datetime1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Detector Support Group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0212D429-D22E-4045-9EF3-F90E61CD807C}" type="datetime1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Detector Support 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FEBFB524-55EB-4792-873C-A2B9505D02F6}" type="datetime1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Detector Support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B2B06FFB-19BB-48B1-A3CC-365362F0DEC5}" type="datetime1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Detector Support 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6B5192AE-1892-46C7-ACD9-12C946230AB7}" type="datetime1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Detector Support 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32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50000"/>
        </a:lnSpc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50000"/>
        </a:lnSpc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457200" rtl="0" eaLnBrk="1" latinLnBrk="0" hangingPunct="1">
        <a:lnSpc>
          <a:spcPct val="150000"/>
        </a:lnSpc>
        <a:spcBef>
          <a:spcPct val="200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hyperlink" Target="https://www.jlab.org/div_dept/physics_division/dsg/technical_documentation/Hall_C/NPS-2/manSpecs/Kodiak_electronics_zone_Chiller_Manual_3-pg10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DSG </a:t>
            </a:r>
            <a:r>
              <a:rPr lang="en-US" dirty="0" smtClean="0"/>
              <a:t>NPS Collaborators’ Meeting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Aaron Brown and the </a:t>
            </a:r>
            <a:r>
              <a:rPr lang="en-US" sz="2400" dirty="0" smtClean="0">
                <a:solidFill>
                  <a:schemeClr val="tx1"/>
                </a:solidFill>
              </a:rPr>
              <a:t>Detector </a:t>
            </a:r>
            <a:r>
              <a:rPr lang="en-US" sz="2400" dirty="0">
                <a:solidFill>
                  <a:schemeClr val="tx1"/>
                </a:solidFill>
              </a:rPr>
              <a:t>Support Group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02/25/2021</a:t>
            </a:r>
            <a:endParaRPr lang="en-US" dirty="0">
              <a:solidFill>
                <a:schemeClr val="tx1"/>
              </a:solidFill>
            </a:endParaRPr>
          </a:p>
          <a:p>
            <a:endParaRPr lang="en-US" sz="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algn="ctr">
              <a:buNone/>
            </a:pPr>
            <a:endParaRPr lang="en-US" sz="3600" b="1" dirty="0" smtClean="0"/>
          </a:p>
          <a:p>
            <a:pPr algn="ctr">
              <a:buNone/>
            </a:pPr>
            <a:endParaRPr lang="en-US" sz="3600" b="1" dirty="0" smtClean="0"/>
          </a:p>
          <a:p>
            <a:pPr algn="ctr">
              <a:buNone/>
            </a:pPr>
            <a:endParaRPr lang="en-US" sz="3600" b="1" dirty="0" smtClean="0"/>
          </a:p>
          <a:p>
            <a:pPr algn="ctr">
              <a:buNone/>
            </a:pPr>
            <a:r>
              <a:rPr lang="en-US" sz="3600" b="1" dirty="0" smtClean="0"/>
              <a:t>Thank You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5751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Detector Support Group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>
          <a:xfrm>
            <a:off x="308848" y="722735"/>
            <a:ext cx="8526304" cy="5146675"/>
          </a:xfrm>
        </p:spPr>
        <p:txBody>
          <a:bodyPr/>
          <a:lstStyle/>
          <a:p>
            <a:r>
              <a:rPr lang="en-US" dirty="0" smtClean="0"/>
              <a:t>Radiall-to-SAMTEC </a:t>
            </a:r>
            <a:r>
              <a:rPr lang="en-US" dirty="0" smtClean="0"/>
              <a:t>High Voltage</a:t>
            </a:r>
            <a:r>
              <a:rPr lang="en-US" dirty="0" smtClean="0"/>
              <a:t> (HV) Cables</a:t>
            </a:r>
            <a:endParaRPr lang="en-US" dirty="0" smtClean="0"/>
          </a:p>
          <a:p>
            <a:pPr lvl="1"/>
            <a:r>
              <a:rPr lang="en-US" dirty="0" smtClean="0"/>
              <a:t>Fabrication</a:t>
            </a:r>
          </a:p>
          <a:p>
            <a:pPr lvl="1"/>
            <a:r>
              <a:rPr lang="en-US" dirty="0" smtClean="0"/>
              <a:t>Testing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HV Schematic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Hardware </a:t>
            </a:r>
            <a:r>
              <a:rPr lang="en-US" dirty="0" smtClean="0"/>
              <a:t>Interlock System Development</a:t>
            </a:r>
          </a:p>
          <a:p>
            <a:pPr lvl="1"/>
            <a:r>
              <a:rPr lang="en-US" dirty="0" smtClean="0"/>
              <a:t>Tentative signal list</a:t>
            </a:r>
          </a:p>
          <a:p>
            <a:pPr lvl="1"/>
            <a:r>
              <a:rPr lang="en-US" dirty="0" smtClean="0"/>
              <a:t>Dew point </a:t>
            </a:r>
            <a:r>
              <a:rPr lang="en-US" dirty="0" smtClean="0"/>
              <a:t>interlock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CSS-BOY Screen </a:t>
            </a:r>
            <a:r>
              <a:rPr lang="en-US" dirty="0" smtClean="0"/>
              <a:t>Development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54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Radiall</a:t>
            </a:r>
            <a:r>
              <a:rPr lang="en-US" dirty="0" smtClean="0"/>
              <a:t>-to-SAMTEC HV Cables: Fabrication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9890"/>
            <a:ext cx="9144000" cy="43873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" r="24699"/>
          <a:stretch/>
        </p:blipFill>
        <p:spPr>
          <a:xfrm rot="5400000">
            <a:off x="6517159" y="3914432"/>
            <a:ext cx="2469661" cy="25456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211" y="5164179"/>
            <a:ext cx="6200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Cables being fabricated by Mindy Leffel – five of 40 complete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Grounding wire connected to each braided shield at Radiall connector 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SAMTEC connectors (labeled 1,2, and 3) have 15, 15, and 6 </a:t>
            </a:r>
            <a:r>
              <a:rPr lang="en-US" sz="1600" dirty="0" smtClean="0"/>
              <a:t>HV </a:t>
            </a:r>
            <a:r>
              <a:rPr lang="en-US" sz="1600" dirty="0" smtClean="0"/>
              <a:t>channels, respectively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1420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HV Schematic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1" y="1817943"/>
            <a:ext cx="9081872" cy="3520412"/>
          </a:xfrm>
        </p:spPr>
      </p:pic>
      <p:sp>
        <p:nvSpPr>
          <p:cNvPr id="6" name="TextBox 5"/>
          <p:cNvSpPr txBox="1"/>
          <p:nvPr/>
        </p:nvSpPr>
        <p:spPr>
          <a:xfrm>
            <a:off x="640080" y="5525030"/>
            <a:ext cx="6727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Mindy Leffel is fabricating the high voltage cables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1518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Radiall-to-SAMTEC HV Cables: Testing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>
          <a:xfrm>
            <a:off x="4528456" y="1055715"/>
            <a:ext cx="4507968" cy="4923743"/>
          </a:xfrm>
        </p:spPr>
        <p:txBody>
          <a:bodyPr/>
          <a:lstStyle/>
          <a:p>
            <a:r>
              <a:rPr lang="en-US" dirty="0" smtClean="0"/>
              <a:t>Testing goals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Observe cables’ </a:t>
            </a:r>
            <a:r>
              <a:rPr lang="en-US" dirty="0" smtClean="0"/>
              <a:t>SAMTEC connectors </a:t>
            </a:r>
            <a:r>
              <a:rPr lang="en-US" dirty="0" smtClean="0"/>
              <a:t>at 1100 V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Verify neighboring channels don’t change voltage or current if a channel, or adjacent channel, is turned off</a:t>
            </a:r>
          </a:p>
          <a:p>
            <a:r>
              <a:rPr lang="en-US" dirty="0" smtClean="0"/>
              <a:t>Marc McMullen is developing the Test Chassis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60" y="825352"/>
            <a:ext cx="3770169" cy="5205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430" y="6031202"/>
            <a:ext cx="4083778" cy="30777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Test chassis internal schematic developed in AutoCAD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682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Interlock System Development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55463" y="5126931"/>
            <a:ext cx="5159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Tentative signal list: ~180 monitored signals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Signal readout from sensors</a:t>
            </a:r>
          </a:p>
          <a:p>
            <a:pPr marL="800100" lvl="1" indent="-342900">
              <a:buFont typeface="Calibri" panose="020F0502020204030204" pitchFamily="34" charset="0"/>
              <a:buChar char="—"/>
            </a:pPr>
            <a:r>
              <a:rPr lang="en-US" sz="2000" dirty="0" smtClean="0"/>
              <a:t>To Keysight → cRIO → EPICS</a:t>
            </a:r>
          </a:p>
          <a:p>
            <a:pPr marL="800100" lvl="1" indent="-342900">
              <a:buFont typeface="Calibri" panose="020F0502020204030204" pitchFamily="34" charset="0"/>
              <a:buChar char="—"/>
            </a:pPr>
            <a:r>
              <a:rPr lang="en-US" sz="2000" dirty="0" smtClean="0"/>
              <a:t>To cRIO → EPICS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08" y="865313"/>
            <a:ext cx="7907383" cy="432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1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Interlock System Development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1" t="7950" r="9939" b="4586"/>
          <a:stretch/>
        </p:blipFill>
        <p:spPr>
          <a:xfrm>
            <a:off x="4676504" y="912357"/>
            <a:ext cx="3724240" cy="3962400"/>
          </a:xfrm>
          <a:prstGeom prst="rect">
            <a:avLst/>
          </a:prstGeom>
        </p:spPr>
      </p:pic>
      <p:pic>
        <p:nvPicPr>
          <p:cNvPr id="6" name="Picture 5" descr="C:\Users\yeg\Desktop\NPS Hardware Interlock System Fault Chart ma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5028" y="912357"/>
            <a:ext cx="3698506" cy="412559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1365" y="4934447"/>
            <a:ext cx="898263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Minimum </a:t>
            </a:r>
            <a:r>
              <a:rPr lang="en-US" sz="2400" dirty="0" smtClean="0">
                <a:hlinkClick r:id="rId4"/>
              </a:rPr>
              <a:t>coolant temperature </a:t>
            </a:r>
            <a:r>
              <a:rPr lang="en-US" sz="2400" dirty="0" smtClean="0"/>
              <a:t> of chiller is 5°C</a:t>
            </a:r>
          </a:p>
          <a:p>
            <a:pPr marL="285750" indent="-285750"/>
            <a:r>
              <a:rPr lang="en-US" sz="2400" dirty="0" smtClean="0">
                <a:latin typeface="Times New Roman"/>
                <a:cs typeface="Times New Roman"/>
              </a:rPr>
              <a:t>→ </a:t>
            </a:r>
            <a:r>
              <a:rPr lang="en-US" sz="2400" dirty="0" smtClean="0"/>
              <a:t>Dew point should be interlocked at ≤ 4°C</a:t>
            </a:r>
          </a:p>
          <a:p>
            <a:pPr marL="285750" indent="-285750"/>
            <a:r>
              <a:rPr lang="en-US" sz="2400" dirty="0" smtClean="0">
                <a:latin typeface="Times New Roman"/>
                <a:cs typeface="Times New Roman"/>
              </a:rPr>
              <a:t>→ </a:t>
            </a:r>
            <a:r>
              <a:rPr lang="en-US" sz="2400" dirty="0" smtClean="0"/>
              <a:t>For </a:t>
            </a:r>
            <a:r>
              <a:rPr lang="en-US" sz="2400" dirty="0" smtClean="0"/>
              <a:t>operational temperature </a:t>
            </a:r>
            <a:r>
              <a:rPr lang="en-US" sz="2400" dirty="0" smtClean="0"/>
              <a:t>of 18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C, max RH ≤ 40%  </a:t>
            </a:r>
          </a:p>
          <a:p>
            <a:pPr marL="742950" lvl="1" indent="-285750">
              <a:spcAft>
                <a:spcPts val="1200"/>
              </a:spcAft>
              <a:buFont typeface="Arial"/>
              <a:buChar char="–"/>
            </a:pPr>
            <a:r>
              <a:rPr lang="en-US" sz="2000" dirty="0" smtClean="0"/>
              <a:t>Providing margins for humidity </a:t>
            </a:r>
            <a:r>
              <a:rPr lang="en-US" sz="2000" dirty="0" smtClean="0"/>
              <a:t>and temperature </a:t>
            </a:r>
            <a:r>
              <a:rPr lang="en-US" sz="2000" dirty="0" smtClean="0"/>
              <a:t>sensors accuracies</a:t>
            </a:r>
            <a:endParaRPr lang="en-US" sz="2000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6660776" y="2859741"/>
            <a:ext cx="17930" cy="173018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8" t="7374" r="10476" b="3816"/>
          <a:stretch/>
        </p:blipFill>
        <p:spPr>
          <a:xfrm>
            <a:off x="4743534" y="881242"/>
            <a:ext cx="3631476" cy="41323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4" y="857793"/>
            <a:ext cx="3772476" cy="420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0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CSS-BOY Screens Development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>
          <a:xfrm>
            <a:off x="5495109" y="870857"/>
            <a:ext cx="3648891" cy="3500846"/>
          </a:xfrm>
        </p:spPr>
        <p:txBody>
          <a:bodyPr/>
          <a:lstStyle/>
          <a:p>
            <a:r>
              <a:rPr lang="en-US" dirty="0" smtClean="0"/>
              <a:t>Screen </a:t>
            </a:r>
            <a:r>
              <a:rPr lang="en-US" dirty="0" smtClean="0"/>
              <a:t>enables user to turn </a:t>
            </a:r>
            <a:r>
              <a:rPr lang="en-US" dirty="0" smtClean="0"/>
              <a:t>off channels individually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Buttons to be added:</a:t>
            </a:r>
          </a:p>
          <a:p>
            <a:pPr lvl="1"/>
            <a:r>
              <a:rPr lang="en-US" dirty="0" smtClean="0"/>
              <a:t>Turn off slot</a:t>
            </a:r>
          </a:p>
          <a:p>
            <a:pPr lvl="1"/>
            <a:r>
              <a:rPr lang="en-US" dirty="0" smtClean="0"/>
              <a:t>Turn off crate</a:t>
            </a:r>
          </a:p>
          <a:p>
            <a:pPr lvl="1"/>
            <a:r>
              <a:rPr lang="en-US" dirty="0" smtClean="0"/>
              <a:t>Turn off both crates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5" t="12794" r="53333" b="47097"/>
          <a:stretch/>
        </p:blipFill>
        <p:spPr>
          <a:xfrm>
            <a:off x="108706" y="870858"/>
            <a:ext cx="5400313" cy="49203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796" y="5791200"/>
            <a:ext cx="5400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Snippet of Module/Channel Power CSS-BOY screen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44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>
          <a:xfrm>
            <a:off x="2314540" y="3143652"/>
            <a:ext cx="4438719" cy="54000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Work is progressing smoothly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340808"/>
      </p:ext>
    </p:extLst>
  </p:cSld>
  <p:clrMapOvr>
    <a:masterClrMapping/>
  </p:clrMapOvr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SG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SG PowerPoint Talk Template 2020.potx" id="{DCBFDD92-A642-4C83-B802-953ED62917B3}" vid="{CB5EABE9-24E5-42D4-A8D2-3DB266527E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B1D514388CB41A0EEF7AB490ED85B" ma:contentTypeVersion="13" ma:contentTypeDescription="Create a new document." ma:contentTypeScope="" ma:versionID="3ababd06f45f907db53d8dbdb9646e29">
  <xsd:schema xmlns:xsd="http://www.w3.org/2001/XMLSchema" xmlns:xs="http://www.w3.org/2001/XMLSchema" xmlns:p="http://schemas.microsoft.com/office/2006/metadata/properties" xmlns:ns1="http://schemas.microsoft.com/sharepoint/v3" xmlns:ns3="426b74de-0581-4e94-90c0-1abf6215444e" xmlns:ns4="dcff909e-542d-4672-8557-4ef8d9009dce" targetNamespace="http://schemas.microsoft.com/office/2006/metadata/properties" ma:root="true" ma:fieldsID="daf269982e03c7889a910bfad68bb97c" ns1:_="" ns3:_="" ns4:_="">
    <xsd:import namespace="http://schemas.microsoft.com/sharepoint/v3"/>
    <xsd:import namespace="426b74de-0581-4e94-90c0-1abf6215444e"/>
    <xsd:import namespace="dcff909e-542d-4672-8557-4ef8d9009d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b74de-0581-4e94-90c0-1abf621544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f909e-542d-4672-8557-4ef8d9009dc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07AF00-C62D-4F0F-865B-D3B5EA5E8B8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dcff909e-542d-4672-8557-4ef8d9009dce"/>
    <ds:schemaRef ds:uri="426b74de-0581-4e94-90c0-1abf6215444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F8948E5-893A-4502-A033-B06FE0E504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0C5D1E-BA13-480D-9CF0-7F3B3E214F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26b74de-0581-4e94-90c0-1abf6215444e"/>
    <ds:schemaRef ds:uri="dcff909e-542d-4672-8557-4ef8d9009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DSG PowerPoint Talk Template 2020</Template>
  <TotalTime>2040</TotalTime>
  <Words>277</Words>
  <Application>Microsoft Office PowerPoint</Application>
  <PresentationFormat>On-screen Show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JLabPowerpointMain</vt:lpstr>
      <vt:lpstr>DSG NPS Collaborators’ Meeting Update</vt:lpstr>
      <vt:lpstr>Contents</vt:lpstr>
      <vt:lpstr>Radiall-to-SAMTEC HV Cables: Fabrication</vt:lpstr>
      <vt:lpstr>HV Schematic</vt:lpstr>
      <vt:lpstr>Radiall-to-SAMTEC HV Cables: Testing</vt:lpstr>
      <vt:lpstr>Hardware Interlock System Development</vt:lpstr>
      <vt:lpstr>Hardware Interlock System Development</vt:lpstr>
      <vt:lpstr>CSS-BOY Screens Development</vt:lpstr>
      <vt:lpstr>Conclusion</vt:lpstr>
      <vt:lpstr>PowerPoint Presentation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DSG Talk Title Page (44 pt)</dc:title>
  <dc:creator>Aaron Brown</dc:creator>
  <cp:lastModifiedBy>Aaron Brown</cp:lastModifiedBy>
  <cp:revision>49</cp:revision>
  <dcterms:created xsi:type="dcterms:W3CDTF">2021-02-22T17:58:48Z</dcterms:created>
  <dcterms:modified xsi:type="dcterms:W3CDTF">2021-02-24T22:09:51Z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0x010100C41B1D514388CB41A0EEF7AB490ED85B</vt:lpwstr>
  </property>
</Properties>
</file>