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8" r:id="rId4"/>
    <p:sldId id="270" r:id="rId5"/>
    <p:sldId id="257" r:id="rId6"/>
    <p:sldId id="269" r:id="rId7"/>
    <p:sldId id="272" r:id="rId8"/>
    <p:sldId id="277" r:id="rId9"/>
    <p:sldId id="281" r:id="rId10"/>
    <p:sldId id="278" r:id="rId11"/>
    <p:sldId id="280" r:id="rId12"/>
    <p:sldId id="279" r:id="rId13"/>
    <p:sldId id="264" r:id="rId14"/>
    <p:sldId id="265" r:id="rId15"/>
    <p:sldId id="267" r:id="rId16"/>
    <p:sldId id="283" r:id="rId17"/>
    <p:sldId id="282" r:id="rId18"/>
    <p:sldId id="275" r:id="rId19"/>
    <p:sldId id="274" r:id="rId2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Top Temp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Measured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'Model Data'!$D$12:$G$12</c:f>
              <c:numCache>
                <c:formatCode>General</c:formatCode>
                <c:ptCount val="4"/>
                <c:pt idx="0">
                  <c:v>100</c:v>
                </c:pt>
                <c:pt idx="1">
                  <c:v>105.7</c:v>
                </c:pt>
                <c:pt idx="2">
                  <c:v>252</c:v>
                </c:pt>
                <c:pt idx="3">
                  <c:v>265</c:v>
                </c:pt>
              </c:numCache>
            </c:numRef>
          </c:xVal>
          <c:yVal>
            <c:numRef>
              <c:f>'Model Data'!$D$13:$G$13</c:f>
              <c:numCache>
                <c:formatCode>#,##0.0</c:formatCode>
                <c:ptCount val="4"/>
                <c:pt idx="0" formatCode="General">
                  <c:v>57.7</c:v>
                </c:pt>
                <c:pt idx="1">
                  <c:v>65.3</c:v>
                </c:pt>
                <c:pt idx="2">
                  <c:v>117.4</c:v>
                </c:pt>
                <c:pt idx="3">
                  <c:v>126.4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2C3-4D8F-9134-BF78F2EAFC73}"/>
            </c:ext>
          </c:extLst>
        </c:ser>
        <c:ser>
          <c:idx val="1"/>
          <c:order val="1"/>
          <c:tx>
            <c:v>Model</c:v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'Model Data'!$D$18:$F$18</c:f>
              <c:numCache>
                <c:formatCode>General</c:formatCode>
                <c:ptCount val="3"/>
                <c:pt idx="0">
                  <c:v>100</c:v>
                </c:pt>
                <c:pt idx="1">
                  <c:v>300</c:v>
                </c:pt>
                <c:pt idx="2">
                  <c:v>600</c:v>
                </c:pt>
              </c:numCache>
            </c:numRef>
          </c:xVal>
          <c:yVal>
            <c:numRef>
              <c:f>'Model Data'!$D$20:$F$20</c:f>
              <c:numCache>
                <c:formatCode>#,##0.0</c:formatCode>
                <c:ptCount val="3"/>
                <c:pt idx="0">
                  <c:v>58.9</c:v>
                </c:pt>
                <c:pt idx="1">
                  <c:v>130.6</c:v>
                </c:pt>
                <c:pt idx="2">
                  <c:v>231.1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2C3-4D8F-9134-BF78F2EAFC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2732040"/>
        <c:axId val="522734336"/>
      </c:scatterChart>
      <c:valAx>
        <c:axId val="522732040"/>
        <c:scaling>
          <c:orientation val="minMax"/>
          <c:max val="6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Heat [W]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734336"/>
        <c:crosses val="autoZero"/>
        <c:crossBetween val="midCat"/>
      </c:valAx>
      <c:valAx>
        <c:axId val="522734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 [C]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7320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Side Temp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Measured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'Model Data'!$F$12:$G$12</c:f>
              <c:numCache>
                <c:formatCode>General</c:formatCode>
                <c:ptCount val="2"/>
                <c:pt idx="0">
                  <c:v>252</c:v>
                </c:pt>
                <c:pt idx="1">
                  <c:v>265</c:v>
                </c:pt>
              </c:numCache>
            </c:numRef>
          </c:xVal>
          <c:yVal>
            <c:numRef>
              <c:f>'Model Data'!$F$14:$G$14</c:f>
              <c:numCache>
                <c:formatCode>#,##0.0</c:formatCode>
                <c:ptCount val="2"/>
                <c:pt idx="0">
                  <c:v>41.1</c:v>
                </c:pt>
                <c:pt idx="1">
                  <c:v>41.7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DF0-4301-AB83-C6FFF8FC4ECB}"/>
            </c:ext>
          </c:extLst>
        </c:ser>
        <c:ser>
          <c:idx val="1"/>
          <c:order val="1"/>
          <c:tx>
            <c:v>Model</c:v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'Model Data'!$D$18:$F$18</c:f>
              <c:numCache>
                <c:formatCode>General</c:formatCode>
                <c:ptCount val="3"/>
                <c:pt idx="0">
                  <c:v>100</c:v>
                </c:pt>
                <c:pt idx="1">
                  <c:v>300</c:v>
                </c:pt>
                <c:pt idx="2">
                  <c:v>600</c:v>
                </c:pt>
              </c:numCache>
            </c:numRef>
          </c:xVal>
          <c:yVal>
            <c:numRef>
              <c:f>'Model Data'!$D$21:$F$21</c:f>
              <c:numCache>
                <c:formatCode>#,##0.0</c:formatCode>
                <c:ptCount val="3"/>
                <c:pt idx="0">
                  <c:v>26.1</c:v>
                </c:pt>
                <c:pt idx="1">
                  <c:v>34.799999999999997</c:v>
                </c:pt>
                <c:pt idx="2">
                  <c:v>46.9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DF0-4301-AB83-C6FFF8FC4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2732040"/>
        <c:axId val="522734336"/>
      </c:scatterChart>
      <c:valAx>
        <c:axId val="522732040"/>
        <c:scaling>
          <c:orientation val="minMax"/>
          <c:max val="6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Heat [W]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734336"/>
        <c:crosses val="autoZero"/>
        <c:crossBetween val="midCat"/>
      </c:valAx>
      <c:valAx>
        <c:axId val="522734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 [C]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1"/>
        <c:majorTickMark val="cross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7320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End Temp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Measured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'Model Data'!$D$12:$G$12</c:f>
              <c:numCache>
                <c:formatCode>General</c:formatCode>
                <c:ptCount val="4"/>
                <c:pt idx="0">
                  <c:v>100</c:v>
                </c:pt>
                <c:pt idx="1">
                  <c:v>105.7</c:v>
                </c:pt>
                <c:pt idx="2">
                  <c:v>252</c:v>
                </c:pt>
                <c:pt idx="3">
                  <c:v>265</c:v>
                </c:pt>
              </c:numCache>
            </c:numRef>
          </c:xVal>
          <c:yVal>
            <c:numRef>
              <c:f>'Model Data'!$D$15:$G$15</c:f>
              <c:numCache>
                <c:formatCode>#,##0.0</c:formatCode>
                <c:ptCount val="4"/>
                <c:pt idx="0" formatCode="General">
                  <c:v>28.9</c:v>
                </c:pt>
                <c:pt idx="1">
                  <c:v>31.2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ED8-4E65-9D2E-03DE262BC0DF}"/>
            </c:ext>
          </c:extLst>
        </c:ser>
        <c:ser>
          <c:idx val="1"/>
          <c:order val="1"/>
          <c:tx>
            <c:v>Model</c:v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'Model Data'!$D$18:$F$18</c:f>
              <c:numCache>
                <c:formatCode>General</c:formatCode>
                <c:ptCount val="3"/>
                <c:pt idx="0">
                  <c:v>100</c:v>
                </c:pt>
                <c:pt idx="1">
                  <c:v>300</c:v>
                </c:pt>
                <c:pt idx="2">
                  <c:v>600</c:v>
                </c:pt>
              </c:numCache>
            </c:numRef>
          </c:xVal>
          <c:yVal>
            <c:numRef>
              <c:f>'Model Data'!$D$22:$F$22</c:f>
              <c:numCache>
                <c:formatCode>#,##0.0</c:formatCode>
                <c:ptCount val="3"/>
                <c:pt idx="0">
                  <c:v>30.4</c:v>
                </c:pt>
                <c:pt idx="1">
                  <c:v>46.7</c:v>
                </c:pt>
                <c:pt idx="2">
                  <c:v>70.599999999999994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ED8-4E65-9D2E-03DE262BC0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2732040"/>
        <c:axId val="522734336"/>
      </c:scatterChart>
      <c:valAx>
        <c:axId val="5227320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Heat [W]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734336"/>
        <c:crosses val="autoZero"/>
        <c:crossBetween val="midCat"/>
      </c:valAx>
      <c:valAx>
        <c:axId val="522734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 [C]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7320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Temp Rise for 100</a:t>
            </a:r>
            <a:r>
              <a:rPr lang="en-US" baseline="0" dirty="0" smtClean="0"/>
              <a:t> &amp; 105.7</a:t>
            </a:r>
            <a:r>
              <a:rPr lang="en-US" dirty="0" smtClean="0"/>
              <a:t>W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508435035125542"/>
          <c:y val="9.7711072952185701E-2"/>
          <c:w val="0.81437430363020424"/>
          <c:h val="0.78531144583836543"/>
        </c:manualLayout>
      </c:layout>
      <c:scatterChart>
        <c:scatterStyle val="lineMarker"/>
        <c:varyColors val="0"/>
        <c:ser>
          <c:idx val="0"/>
          <c:order val="0"/>
          <c:tx>
            <c:strRef>
              <c:f>DATA!$A$26</c:f>
              <c:strCache>
                <c:ptCount val="1"/>
                <c:pt idx="0">
                  <c:v>T1 (end)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DATA!$C$25:$J$25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7</c:v>
                </c:pt>
                <c:pt idx="6">
                  <c:v>8</c:v>
                </c:pt>
                <c:pt idx="7">
                  <c:v>10</c:v>
                </c:pt>
              </c:numCache>
            </c:numRef>
          </c:xVal>
          <c:yVal>
            <c:numRef>
              <c:f>DATA!$C$29:$J$29</c:f>
              <c:numCache>
                <c:formatCode>0.0</c:formatCode>
                <c:ptCount val="8"/>
                <c:pt idx="0">
                  <c:v>22.5</c:v>
                </c:pt>
                <c:pt idx="1">
                  <c:v>23.222222222222221</c:v>
                </c:pt>
                <c:pt idx="2">
                  <c:v>23.944444444444439</c:v>
                </c:pt>
                <c:pt idx="3">
                  <c:v>25</c:v>
                </c:pt>
                <c:pt idx="4">
                  <c:v>25.722222222222221</c:v>
                </c:pt>
                <c:pt idx="5">
                  <c:v>27.5</c:v>
                </c:pt>
                <c:pt idx="6">
                  <c:v>27.833333333333329</c:v>
                </c:pt>
                <c:pt idx="7">
                  <c:v>28.944444444444439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377-42CD-8EE7-9219C10D3F99}"/>
            </c:ext>
          </c:extLst>
        </c:ser>
        <c:ser>
          <c:idx val="1"/>
          <c:order val="1"/>
          <c:tx>
            <c:strRef>
              <c:f>DATA!$A$27</c:f>
              <c:strCache>
                <c:ptCount val="1"/>
                <c:pt idx="0">
                  <c:v>T2 (top)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DATA!$C$25:$J$25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7</c:v>
                </c:pt>
                <c:pt idx="6">
                  <c:v>8</c:v>
                </c:pt>
                <c:pt idx="7">
                  <c:v>10</c:v>
                </c:pt>
              </c:numCache>
            </c:numRef>
          </c:xVal>
          <c:yVal>
            <c:numRef>
              <c:f>DATA!$C$30:$J$30</c:f>
              <c:numCache>
                <c:formatCode>0.0</c:formatCode>
                <c:ptCount val="8"/>
                <c:pt idx="0">
                  <c:v>27.222222222222221</c:v>
                </c:pt>
                <c:pt idx="1">
                  <c:v>35.5</c:v>
                </c:pt>
                <c:pt idx="2">
                  <c:v>40.388888888888893</c:v>
                </c:pt>
                <c:pt idx="3">
                  <c:v>44.666666666666671</c:v>
                </c:pt>
                <c:pt idx="4">
                  <c:v>48.111111111111107</c:v>
                </c:pt>
                <c:pt idx="5">
                  <c:v>53.222222222222221</c:v>
                </c:pt>
                <c:pt idx="6">
                  <c:v>54.888888888888893</c:v>
                </c:pt>
                <c:pt idx="7">
                  <c:v>57.722222222222221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377-42CD-8EE7-9219C10D3F99}"/>
            </c:ext>
          </c:extLst>
        </c:ser>
        <c:ser>
          <c:idx val="2"/>
          <c:order val="2"/>
          <c:tx>
            <c:strRef>
              <c:f>DATA!$A$43</c:f>
              <c:strCache>
                <c:ptCount val="1"/>
                <c:pt idx="0">
                  <c:v>T2 (top)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DATA!$C$39:$I$39</c:f>
              <c:numCache>
                <c:formatCode>General</c:formatCode>
                <c:ptCount val="7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</c:numCache>
            </c:numRef>
          </c:xVal>
          <c:yVal>
            <c:numRef>
              <c:f>DATA!$C$43:$I$43</c:f>
              <c:numCache>
                <c:formatCode>0.0</c:formatCode>
                <c:ptCount val="7"/>
                <c:pt idx="0">
                  <c:v>38.4</c:v>
                </c:pt>
                <c:pt idx="1">
                  <c:v>53.6</c:v>
                </c:pt>
                <c:pt idx="2">
                  <c:v>60.6</c:v>
                </c:pt>
                <c:pt idx="3">
                  <c:v>63.2</c:v>
                </c:pt>
                <c:pt idx="4">
                  <c:v>64.599999999999994</c:v>
                </c:pt>
                <c:pt idx="5">
                  <c:v>64.8</c:v>
                </c:pt>
                <c:pt idx="6">
                  <c:v>65.3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377-42CD-8EE7-9219C10D3F99}"/>
            </c:ext>
          </c:extLst>
        </c:ser>
        <c:ser>
          <c:idx val="3"/>
          <c:order val="3"/>
          <c:tx>
            <c:strRef>
              <c:f>DATA!$A$44</c:f>
              <c:strCache>
                <c:ptCount val="1"/>
                <c:pt idx="0">
                  <c:v>T1 (end)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DATA!$C$39:$I$39</c:f>
              <c:numCache>
                <c:formatCode>General</c:formatCode>
                <c:ptCount val="7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</c:numCache>
            </c:numRef>
          </c:xVal>
          <c:yVal>
            <c:numRef>
              <c:f>DATA!$C$44:$I$44</c:f>
              <c:numCache>
                <c:formatCode>0.0</c:formatCode>
                <c:ptCount val="7"/>
                <c:pt idx="0">
                  <c:v>23.8</c:v>
                </c:pt>
                <c:pt idx="1">
                  <c:v>27.3</c:v>
                </c:pt>
                <c:pt idx="2">
                  <c:v>29.6</c:v>
                </c:pt>
                <c:pt idx="3">
                  <c:v>30.3</c:v>
                </c:pt>
                <c:pt idx="4">
                  <c:v>30.9</c:v>
                </c:pt>
                <c:pt idx="5">
                  <c:v>30.8</c:v>
                </c:pt>
                <c:pt idx="6">
                  <c:v>31.2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377-42CD-8EE7-9219C10D3F99}"/>
            </c:ext>
          </c:extLst>
        </c:ser>
        <c:ser>
          <c:idx val="4"/>
          <c:order val="4"/>
          <c:tx>
            <c:v>Model Top</c:v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DATA!$C$39:$J$39</c:f>
              <c:numCache>
                <c:formatCode>General</c:formatCode>
                <c:ptCount val="8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</c:numCache>
            </c:numRef>
          </c:xVal>
          <c:yVal>
            <c:numRef>
              <c:f>DATA!$C$45:$J$45</c:f>
              <c:numCache>
                <c:formatCode>0.0</c:formatCode>
                <c:ptCount val="8"/>
                <c:pt idx="0">
                  <c:v>68.7</c:v>
                </c:pt>
                <c:pt idx="1">
                  <c:v>68.7</c:v>
                </c:pt>
                <c:pt idx="2">
                  <c:v>68.7</c:v>
                </c:pt>
                <c:pt idx="3">
                  <c:v>68.7</c:v>
                </c:pt>
                <c:pt idx="4">
                  <c:v>68.7</c:v>
                </c:pt>
                <c:pt idx="5">
                  <c:v>68.7</c:v>
                </c:pt>
                <c:pt idx="6">
                  <c:v>68.7</c:v>
                </c:pt>
                <c:pt idx="7">
                  <c:v>68.7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377-42CD-8EE7-9219C10D3F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0073480"/>
        <c:axId val="760069872"/>
      </c:scatterChart>
      <c:valAx>
        <c:axId val="760073480"/>
        <c:scaling>
          <c:orientation val="minMax"/>
          <c:max val="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[min]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0069872"/>
        <c:crosses val="autoZero"/>
        <c:crossBetween val="midCat"/>
      </c:valAx>
      <c:valAx>
        <c:axId val="760069872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 [C]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cross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00734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29303771301128"/>
          <c:y val="0.61553870809957079"/>
          <c:w val="0.16743177777680979"/>
          <c:h val="0.22228173318226493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Temp </a:t>
            </a:r>
            <a:r>
              <a:rPr lang="en-US" dirty="0" smtClean="0"/>
              <a:t>Rise for </a:t>
            </a:r>
            <a:r>
              <a:rPr lang="en-US" dirty="0"/>
              <a:t>252</a:t>
            </a:r>
            <a:r>
              <a:rPr lang="en-US" baseline="0" dirty="0"/>
              <a:t> &amp; 265</a:t>
            </a:r>
            <a:r>
              <a:rPr lang="en-US" dirty="0"/>
              <a:t>W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5694766095414543E-2"/>
          <c:y val="7.4031941439621565E-2"/>
          <c:w val="0.87818337033560234"/>
          <c:h val="0.83733870840995173"/>
        </c:manualLayout>
      </c:layout>
      <c:scatterChart>
        <c:scatterStyle val="lineMarker"/>
        <c:varyColors val="0"/>
        <c:ser>
          <c:idx val="0"/>
          <c:order val="0"/>
          <c:tx>
            <c:strRef>
              <c:f>DATA!$A$70</c:f>
              <c:strCache>
                <c:ptCount val="1"/>
                <c:pt idx="0">
                  <c:v>T1 (side)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DATA!$C$52:$I$52</c:f>
              <c:numCache>
                <c:formatCode>General</c:formatCode>
                <c:ptCount val="7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</c:numCache>
            </c:numRef>
          </c:xVal>
          <c:yVal>
            <c:numRef>
              <c:f>DATA!$C$56:$I$56</c:f>
              <c:numCache>
                <c:formatCode>0.0</c:formatCode>
                <c:ptCount val="7"/>
                <c:pt idx="0">
                  <c:v>23.833333333333336</c:v>
                </c:pt>
                <c:pt idx="1">
                  <c:v>31.611111111111114</c:v>
                </c:pt>
                <c:pt idx="2">
                  <c:v>37.666666666666664</c:v>
                </c:pt>
                <c:pt idx="3">
                  <c:v>39.777777777777771</c:v>
                </c:pt>
                <c:pt idx="4">
                  <c:v>41</c:v>
                </c:pt>
                <c:pt idx="5">
                  <c:v>41.166666666666664</c:v>
                </c:pt>
                <c:pt idx="6">
                  <c:v>41.111111111111107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707-44C0-BEB8-E712C8D7090D}"/>
            </c:ext>
          </c:extLst>
        </c:ser>
        <c:ser>
          <c:idx val="1"/>
          <c:order val="1"/>
          <c:tx>
            <c:strRef>
              <c:f>DATA!$A$71</c:f>
              <c:strCache>
                <c:ptCount val="1"/>
                <c:pt idx="0">
                  <c:v>T2 (top)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DATA!$C$52:$I$52</c:f>
              <c:numCache>
                <c:formatCode>General</c:formatCode>
                <c:ptCount val="7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</c:numCache>
            </c:numRef>
          </c:xVal>
          <c:yVal>
            <c:numRef>
              <c:f>DATA!$C$57:$I$57</c:f>
              <c:numCache>
                <c:formatCode>0.0</c:formatCode>
                <c:ptCount val="7"/>
                <c:pt idx="0">
                  <c:v>50.888888888888886</c:v>
                </c:pt>
                <c:pt idx="1">
                  <c:v>87.833333333333329</c:v>
                </c:pt>
                <c:pt idx="2">
                  <c:v>105.83333333333333</c:v>
                </c:pt>
                <c:pt idx="3">
                  <c:v>114.16666666666666</c:v>
                </c:pt>
                <c:pt idx="4">
                  <c:v>117.33333333333333</c:v>
                </c:pt>
                <c:pt idx="5">
                  <c:v>118.22222222222223</c:v>
                </c:pt>
                <c:pt idx="6">
                  <c:v>117.44444444444444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707-44C0-BEB8-E712C8D7090D}"/>
            </c:ext>
          </c:extLst>
        </c:ser>
        <c:ser>
          <c:idx val="3"/>
          <c:order val="2"/>
          <c:tx>
            <c:v>T1 (top) 265W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DATA!$I$66</c:f>
              <c:numCache>
                <c:formatCode>General</c:formatCode>
                <c:ptCount val="1"/>
                <c:pt idx="0">
                  <c:v>30</c:v>
                </c:pt>
              </c:numCache>
            </c:numRef>
          </c:xVal>
          <c:yVal>
            <c:numRef>
              <c:f>DATA!$I$71</c:f>
              <c:numCache>
                <c:formatCode>0.0</c:formatCode>
                <c:ptCount val="1"/>
                <c:pt idx="0">
                  <c:v>126.44444444444446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707-44C0-BEB8-E712C8D7090D}"/>
            </c:ext>
          </c:extLst>
        </c:ser>
        <c:ser>
          <c:idx val="2"/>
          <c:order val="3"/>
          <c:tx>
            <c:v>Model Top</c:v>
          </c:tx>
          <c:spPr>
            <a:ln w="2540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DATA!$C$52:$I$52</c:f>
              <c:numCache>
                <c:formatCode>General</c:formatCode>
                <c:ptCount val="7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</c:numCache>
            </c:numRef>
          </c:xVal>
          <c:yVal>
            <c:numRef>
              <c:f>DATA!$C$58:$I$58</c:f>
              <c:numCache>
                <c:formatCode>0.0</c:formatCode>
                <c:ptCount val="7"/>
                <c:pt idx="0">
                  <c:v>130</c:v>
                </c:pt>
                <c:pt idx="1">
                  <c:v>130</c:v>
                </c:pt>
                <c:pt idx="2">
                  <c:v>130</c:v>
                </c:pt>
                <c:pt idx="3">
                  <c:v>130</c:v>
                </c:pt>
                <c:pt idx="4">
                  <c:v>130</c:v>
                </c:pt>
                <c:pt idx="5">
                  <c:v>130</c:v>
                </c:pt>
                <c:pt idx="6">
                  <c:v>130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707-44C0-BEB8-E712C8D709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0073480"/>
        <c:axId val="760069872"/>
      </c:scatterChart>
      <c:valAx>
        <c:axId val="760073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[min]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0069872"/>
        <c:crosses val="autoZero"/>
        <c:crossBetween val="midCat"/>
      </c:valAx>
      <c:valAx>
        <c:axId val="760069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 [C]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cross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00734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93274053428321"/>
          <c:y val="0.33687972097426672"/>
          <c:w val="0.22841962437090654"/>
          <c:h val="0.21639886043195553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Fluent LCW Temp Rise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Fluent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'Model Data'!$E$31:$G$31</c:f>
              <c:numCache>
                <c:formatCode>General</c:formatCode>
                <c:ptCount val="3"/>
                <c:pt idx="0">
                  <c:v>300</c:v>
                </c:pt>
                <c:pt idx="1">
                  <c:v>600</c:v>
                </c:pt>
                <c:pt idx="2">
                  <c:v>1200</c:v>
                </c:pt>
              </c:numCache>
            </c:numRef>
          </c:cat>
          <c:val>
            <c:numRef>
              <c:f>'Model Data'!$E$33:$G$33</c:f>
              <c:numCache>
                <c:formatCode>General</c:formatCode>
                <c:ptCount val="3"/>
                <c:pt idx="0">
                  <c:v>2.1</c:v>
                </c:pt>
                <c:pt idx="1">
                  <c:v>4.0999999999999996</c:v>
                </c:pt>
                <c:pt idx="2">
                  <c:v>8.3000000000000007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2F-481A-9585-7B7C0972A0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2732040"/>
        <c:axId val="522734336"/>
      </c:lineChart>
      <c:catAx>
        <c:axId val="5227320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Heat [W]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734336"/>
        <c:crosses val="autoZero"/>
        <c:auto val="1"/>
        <c:lblAlgn val="ctr"/>
        <c:lblOffset val="100"/>
        <c:noMultiLvlLbl val="0"/>
      </c:catAx>
      <c:valAx>
        <c:axId val="522734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 [C]</a:t>
                </a:r>
              </a:p>
            </c:rich>
          </c:tx>
          <c:layout>
            <c:manualLayout>
              <c:xMode val="edge"/>
              <c:yMode val="edge"/>
              <c:x val="1.5700483091787446E-3"/>
              <c:y val="0.40366724678407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732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Thermal </a:t>
            </a:r>
            <a:r>
              <a:rPr lang="en-US" dirty="0" smtClean="0"/>
              <a:t>Deflection Point</a:t>
            </a:r>
            <a:r>
              <a:rPr lang="en-US" baseline="0" dirty="0" smtClean="0"/>
              <a:t> A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Measured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'Model Data'!$D$17:$G$17</c:f>
              <c:numCache>
                <c:formatCode>General</c:formatCode>
                <c:ptCount val="4"/>
                <c:pt idx="0">
                  <c:v>100</c:v>
                </c:pt>
                <c:pt idx="1">
                  <c:v>105.7</c:v>
                </c:pt>
                <c:pt idx="2">
                  <c:v>252</c:v>
                </c:pt>
                <c:pt idx="3">
                  <c:v>265</c:v>
                </c:pt>
              </c:numCache>
            </c:numRef>
          </c:xVal>
          <c:yVal>
            <c:numRef>
              <c:f>'Model Data'!$D$21:$G$21</c:f>
              <c:numCache>
                <c:formatCode>#,##0.0</c:formatCode>
                <c:ptCount val="4"/>
                <c:pt idx="0">
                  <c:v>0</c:v>
                </c:pt>
                <c:pt idx="1">
                  <c:v>0.5</c:v>
                </c:pt>
                <c:pt idx="3">
                  <c:v>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1BB-4B0A-BBC1-67B7E326EAC7}"/>
            </c:ext>
          </c:extLst>
        </c:ser>
        <c:ser>
          <c:idx val="1"/>
          <c:order val="1"/>
          <c:tx>
            <c:v>Model A</c:v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'Model Data'!$D$9:$F$9</c:f>
              <c:numCache>
                <c:formatCode>General</c:formatCode>
                <c:ptCount val="3"/>
                <c:pt idx="0">
                  <c:v>100</c:v>
                </c:pt>
                <c:pt idx="1">
                  <c:v>300</c:v>
                </c:pt>
                <c:pt idx="2">
                  <c:v>600</c:v>
                </c:pt>
              </c:numCache>
            </c:numRef>
          </c:xVal>
          <c:yVal>
            <c:numRef>
              <c:f>'Model Data'!$D$27:$F$27</c:f>
              <c:numCache>
                <c:formatCode>#,##0.0</c:formatCode>
                <c:ptCount val="3"/>
                <c:pt idx="0">
                  <c:v>0.38</c:v>
                </c:pt>
                <c:pt idx="1">
                  <c:v>1.1000000000000001</c:v>
                </c:pt>
                <c:pt idx="2">
                  <c:v>1.95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1BB-4B0A-BBC1-67B7E326EA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2732040"/>
        <c:axId val="522734336"/>
      </c:scatterChart>
      <c:valAx>
        <c:axId val="5227320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Heat [W]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734336"/>
        <c:crosses val="autoZero"/>
        <c:crossBetween val="midCat"/>
      </c:valAx>
      <c:valAx>
        <c:axId val="522734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[mils]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1"/>
        <c:majorTickMark val="cross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7320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Current</a:t>
            </a:r>
            <a:r>
              <a:rPr lang="en-US" baseline="0" dirty="0" smtClean="0"/>
              <a:t> / Heater element</a:t>
            </a:r>
            <a:br>
              <a:rPr lang="en-US" baseline="0" dirty="0" smtClean="0"/>
            </a:br>
            <a:r>
              <a:rPr lang="en-US" baseline="0" dirty="0" smtClean="0"/>
              <a:t>Power is total </a:t>
            </a:r>
            <a:endParaRPr lang="en-US" dirty="0"/>
          </a:p>
        </c:rich>
      </c:tx>
      <c:layout>
        <c:manualLayout>
          <c:xMode val="edge"/>
          <c:yMode val="edge"/>
          <c:x val="0.41293237469610877"/>
          <c:y val="2.46913580246913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663718901843142"/>
          <c:y val="0.17634259259259263"/>
          <c:w val="0.76761249824549704"/>
          <c:h val="0.62271617089530473"/>
        </c:manualLayout>
      </c:layout>
      <c:scatterChart>
        <c:scatterStyle val="lineMarker"/>
        <c:varyColors val="0"/>
        <c:ser>
          <c:idx val="0"/>
          <c:order val="0"/>
          <c:tx>
            <c:v>Current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84A-4DB0-B990-099C427BF5E0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984A-4DB0-B990-099C427BF5E0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984A-4DB0-B990-099C427BF5E0}"/>
              </c:ext>
            </c:extLst>
          </c:dPt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intercept val="0"/>
            <c:dispRSqr val="1"/>
            <c:dispEq val="1"/>
            <c:trendlineLbl>
              <c:layout>
                <c:manualLayout>
                  <c:x val="-0.48863196341117232"/>
                  <c:y val="0.2860649363274035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DATA!$C$15:$L$15</c:f>
              <c:numCache>
                <c:formatCode>General</c:formatCode>
                <c:ptCount val="10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47</c:v>
                </c:pt>
                <c:pt idx="4">
                  <c:v>65</c:v>
                </c:pt>
                <c:pt idx="5">
                  <c:v>70</c:v>
                </c:pt>
                <c:pt idx="6">
                  <c:v>80</c:v>
                </c:pt>
                <c:pt idx="7">
                  <c:v>90</c:v>
                </c:pt>
                <c:pt idx="8">
                  <c:v>100</c:v>
                </c:pt>
              </c:numCache>
            </c:numRef>
          </c:xVal>
          <c:yVal>
            <c:numRef>
              <c:f>DATA!$C$16:$L$16</c:f>
              <c:numCache>
                <c:formatCode>0.00</c:formatCode>
                <c:ptCount val="10"/>
                <c:pt idx="0">
                  <c:v>0.41</c:v>
                </c:pt>
                <c:pt idx="1">
                  <c:v>0.86</c:v>
                </c:pt>
                <c:pt idx="2">
                  <c:v>1.36</c:v>
                </c:pt>
                <c:pt idx="3">
                  <c:v>2.17</c:v>
                </c:pt>
                <c:pt idx="4">
                  <c:v>3</c:v>
                </c:pt>
                <c:pt idx="5">
                  <c:v>3.0309999999999997</c:v>
                </c:pt>
                <c:pt idx="6">
                  <c:v>3.464</c:v>
                </c:pt>
                <c:pt idx="7">
                  <c:v>3.8969999999999998</c:v>
                </c:pt>
                <c:pt idx="8">
                  <c:v>4.3499999999999996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984A-4DB0-B990-099C427BF5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8229424"/>
        <c:axId val="758229752"/>
      </c:scatterChart>
      <c:scatterChart>
        <c:scatterStyle val="lineMarker"/>
        <c:varyColors val="0"/>
        <c:ser>
          <c:idx val="1"/>
          <c:order val="1"/>
          <c:tx>
            <c:v>Power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poly"/>
            <c:order val="2"/>
            <c:intercept val="0"/>
            <c:dispRSqr val="1"/>
            <c:dispEq val="1"/>
            <c:trendlineLbl>
              <c:layout>
                <c:manualLayout>
                  <c:x val="-4.7702277569086356E-2"/>
                  <c:y val="0.4255091377466705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DATA!$C$15:$K$15</c:f>
              <c:numCache>
                <c:formatCode>General</c:formatCode>
                <c:ptCount val="9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47</c:v>
                </c:pt>
                <c:pt idx="4">
                  <c:v>65</c:v>
                </c:pt>
                <c:pt idx="5">
                  <c:v>70</c:v>
                </c:pt>
                <c:pt idx="6">
                  <c:v>80</c:v>
                </c:pt>
                <c:pt idx="7">
                  <c:v>90</c:v>
                </c:pt>
                <c:pt idx="8">
                  <c:v>100</c:v>
                </c:pt>
              </c:numCache>
            </c:numRef>
          </c:xVal>
          <c:yVal>
            <c:numRef>
              <c:f>DATA!$C$22:$K$22</c:f>
              <c:numCache>
                <c:formatCode>#,##0.0</c:formatCode>
                <c:ptCount val="9"/>
                <c:pt idx="0">
                  <c:v>10.183999</c:v>
                </c:pt>
                <c:pt idx="1">
                  <c:v>42.616923999999997</c:v>
                </c:pt>
                <c:pt idx="2">
                  <c:v>105.66482400000001</c:v>
                </c:pt>
                <c:pt idx="3">
                  <c:v>265.06398100000001</c:v>
                </c:pt>
                <c:pt idx="4">
                  <c:v>509.10527999999999</c:v>
                </c:pt>
                <c:pt idx="5">
                  <c:v>571.14741468999989</c:v>
                </c:pt>
                <c:pt idx="6">
                  <c:v>736.80609183999991</c:v>
                </c:pt>
                <c:pt idx="7">
                  <c:v>923.57228061000001</c:v>
                </c:pt>
                <c:pt idx="8">
                  <c:v>1128.4687749999998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984A-4DB0-B990-099C427BF5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5966272"/>
        <c:axId val="685955448"/>
      </c:scatterChart>
      <c:valAx>
        <c:axId val="75822942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Stato Range [%]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8229752"/>
        <c:crosses val="autoZero"/>
        <c:crossBetween val="midCat"/>
        <c:minorUnit val="5"/>
      </c:valAx>
      <c:valAx>
        <c:axId val="758229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Current [A]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cross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8229424"/>
        <c:crosses val="autoZero"/>
        <c:crossBetween val="midCat"/>
      </c:valAx>
      <c:valAx>
        <c:axId val="68595544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Power [W]</a:t>
                </a:r>
              </a:p>
            </c:rich>
          </c:tx>
          <c:layout>
            <c:manualLayout>
              <c:xMode val="edge"/>
              <c:yMode val="edge"/>
              <c:x val="0.95016936316439005"/>
              <c:y val="0.411566540293574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cross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5966272"/>
        <c:crosses val="max"/>
        <c:crossBetween val="midCat"/>
      </c:valAx>
      <c:valAx>
        <c:axId val="6859662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859554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7906-690F-4A2D-8F85-434F1714D4EF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C7C4-8B7F-492B-B8FB-D7C84A6AA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14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7906-690F-4A2D-8F85-434F1714D4EF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C7C4-8B7F-492B-B8FB-D7C84A6AA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1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7906-690F-4A2D-8F85-434F1714D4EF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C7C4-8B7F-492B-B8FB-D7C84A6AA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80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7906-690F-4A2D-8F85-434F1714D4EF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C7C4-8B7F-492B-B8FB-D7C84A6AA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5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7906-690F-4A2D-8F85-434F1714D4EF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C7C4-8B7F-492B-B8FB-D7C84A6AA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6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7906-690F-4A2D-8F85-434F1714D4EF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C7C4-8B7F-492B-B8FB-D7C84A6AA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68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7906-690F-4A2D-8F85-434F1714D4EF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C7C4-8B7F-492B-B8FB-D7C84A6AA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38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7906-690F-4A2D-8F85-434F1714D4EF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C7C4-8B7F-492B-B8FB-D7C84A6AA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91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7906-690F-4A2D-8F85-434F1714D4EF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C7C4-8B7F-492B-B8FB-D7C84A6AA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56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7906-690F-4A2D-8F85-434F1714D4EF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C7C4-8B7F-492B-B8FB-D7C84A6AA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9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7906-690F-4A2D-8F85-434F1714D4EF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C7C4-8B7F-492B-B8FB-D7C84A6AA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9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B7906-690F-4A2D-8F85-434F1714D4EF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2C7C4-8B7F-492B-B8FB-D7C84A6AA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69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JP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CPS Prototype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100 to 300 Watts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June 29,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489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1"/>
            <a:ext cx="10515600" cy="791110"/>
          </a:xfrm>
        </p:spPr>
        <p:txBody>
          <a:bodyPr/>
          <a:lstStyle/>
          <a:p>
            <a:pPr algn="ctr"/>
            <a:r>
              <a:rPr lang="en-US" dirty="0" smtClean="0"/>
              <a:t>Water Flow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976045"/>
            <a:ext cx="5181600" cy="52009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Pressure measured values:</a:t>
            </a:r>
          </a:p>
          <a:p>
            <a:r>
              <a:rPr lang="en-US" dirty="0" smtClean="0"/>
              <a:t>Flow 0.625GPM</a:t>
            </a:r>
          </a:p>
          <a:p>
            <a:r>
              <a:rPr lang="en-US" dirty="0" smtClean="0"/>
              <a:t>Static Pressure ~50psig</a:t>
            </a:r>
          </a:p>
          <a:p>
            <a:r>
              <a:rPr lang="en-US" dirty="0" smtClean="0"/>
              <a:t>Flowing inlet pressure </a:t>
            </a:r>
            <a:r>
              <a:rPr lang="en-US" dirty="0" smtClean="0">
                <a:solidFill>
                  <a:srgbClr val="FF0000"/>
                </a:solidFill>
              </a:rPr>
              <a:t>42psig</a:t>
            </a:r>
            <a:r>
              <a:rPr lang="en-US" dirty="0" smtClean="0"/>
              <a:t>.</a:t>
            </a:r>
          </a:p>
          <a:p>
            <a:r>
              <a:rPr lang="en-US" dirty="0" smtClean="0"/>
              <a:t>Flowing outlet pressure 0 psig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Fluent Model:</a:t>
            </a:r>
          </a:p>
          <a:p>
            <a:r>
              <a:rPr lang="en-US" dirty="0" smtClean="0"/>
              <a:t>Pressure drop </a:t>
            </a:r>
            <a:r>
              <a:rPr lang="en-US" dirty="0" smtClean="0">
                <a:solidFill>
                  <a:srgbClr val="FF0000"/>
                </a:solidFill>
              </a:rPr>
              <a:t>22psig</a:t>
            </a:r>
            <a:r>
              <a:rPr lang="en-US" dirty="0" smtClean="0"/>
              <a:t> for all 0.625GPM cases</a:t>
            </a:r>
            <a:br>
              <a:rPr lang="en-US" dirty="0" smtClean="0"/>
            </a:br>
            <a:r>
              <a:rPr lang="en-US" dirty="0" smtClean="0"/>
              <a:t>(No surface roughness used in model.)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976045"/>
            <a:ext cx="5181600" cy="520091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Temperatures:</a:t>
            </a:r>
          </a:p>
          <a:p>
            <a:r>
              <a:rPr lang="en-US" dirty="0" smtClean="0"/>
              <a:t>Inlet 22.2C</a:t>
            </a:r>
          </a:p>
          <a:p>
            <a:r>
              <a:rPr lang="en-US" dirty="0" smtClean="0"/>
              <a:t>Outlet 22.2C (did not increase for the low power test - up to 300W)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Fluent Model:</a:t>
            </a:r>
          </a:p>
          <a:p>
            <a:pPr marL="0" indent="0">
              <a:buNone/>
            </a:pPr>
            <a:r>
              <a:rPr lang="en-US" dirty="0" smtClean="0"/>
              <a:t>Inlet 23.3C</a:t>
            </a:r>
          </a:p>
          <a:p>
            <a:pPr marL="0" indent="0">
              <a:buNone/>
            </a:pPr>
            <a:r>
              <a:rPr lang="en-US" dirty="0" smtClean="0"/>
              <a:t>Outlet Increased by 2.1C for 300W and 4.1C for 600W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879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2992088"/>
              </p:ext>
            </p:extLst>
          </p:nvPr>
        </p:nvGraphicFramePr>
        <p:xfrm>
          <a:off x="838200" y="164387"/>
          <a:ext cx="10515600" cy="6012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4322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103" y="1"/>
            <a:ext cx="10515600" cy="6678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Thermal Expansion</a:t>
            </a:r>
            <a:endParaRPr lang="en-US" dirty="0"/>
          </a:p>
        </p:txBody>
      </p:sp>
      <p:pic>
        <p:nvPicPr>
          <p:cNvPr id="4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4764" y="914400"/>
            <a:ext cx="4990424" cy="54166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60488" y="1489874"/>
            <a:ext cx="31603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en-US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276528" y="1647270"/>
            <a:ext cx="1094704" cy="72121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91309" y="2940316"/>
            <a:ext cx="28521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endParaRPr lang="en-US" dirty="0" smtClean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276527" y="3021392"/>
            <a:ext cx="1125526" cy="15993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23" y="900295"/>
            <a:ext cx="6023642" cy="3041864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stCxn id="5" idx="1"/>
          </p:cNvCxnSpPr>
          <p:nvPr/>
        </p:nvCxnSpPr>
        <p:spPr>
          <a:xfrm flipH="1" flipV="1">
            <a:off x="4828853" y="1658082"/>
            <a:ext cx="2131635" cy="1645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643919" y="2261809"/>
            <a:ext cx="2347390" cy="88002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1810147"/>
              </p:ext>
            </p:extLst>
          </p:nvPr>
        </p:nvGraphicFramePr>
        <p:xfrm>
          <a:off x="510723" y="3973806"/>
          <a:ext cx="4648200" cy="2727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63111" y="4529428"/>
            <a:ext cx="1556281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Setup of dial indicators needs improvement</a:t>
            </a:r>
          </a:p>
          <a:p>
            <a:r>
              <a:rPr lang="en-US" dirty="0" smtClean="0"/>
              <a:t>A mil is 0.001”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055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37324" y="5071551"/>
            <a:ext cx="4252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Resulting temperature profile of the fluid.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60800" y="5528965"/>
            <a:ext cx="7559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</a:t>
            </a:r>
            <a:r>
              <a:rPr lang="en-US" dirty="0" smtClean="0"/>
              <a:t>300W</a:t>
            </a:r>
            <a:endParaRPr lang="en-US" dirty="0" smtClean="0"/>
          </a:p>
          <a:p>
            <a:r>
              <a:rPr lang="en-US" dirty="0" smtClean="0"/>
              <a:t>The maximum temperature of the fluid was 297.5K (24.4</a:t>
            </a:r>
            <a:r>
              <a:rPr lang="en-US" baseline="30000" dirty="0" smtClean="0"/>
              <a:t>o</a:t>
            </a:r>
            <a:r>
              <a:rPr lang="en-US" dirty="0" smtClean="0"/>
              <a:t>C).</a:t>
            </a:r>
          </a:p>
          <a:p>
            <a:r>
              <a:rPr lang="en-US" dirty="0" smtClean="0"/>
              <a:t>The </a:t>
            </a:r>
            <a:r>
              <a:rPr lang="el-GR" dirty="0" smtClean="0"/>
              <a:t>Δ</a:t>
            </a:r>
            <a:r>
              <a:rPr lang="en-US" dirty="0" smtClean="0"/>
              <a:t>T between the inlet and outlet was 297.5K – 295.4K = 2.1K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78" y="249108"/>
            <a:ext cx="8704205" cy="460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32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79876" y="4950818"/>
            <a:ext cx="3778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Resulting profile of the water pressure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01707" y="5401332"/>
            <a:ext cx="6374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= 590W</a:t>
            </a:r>
            <a:br>
              <a:rPr lang="en-US" dirty="0" smtClean="0"/>
            </a:br>
            <a:r>
              <a:rPr lang="en-US" dirty="0" smtClean="0"/>
              <a:t>The pressure of the fluid at the outlet was 7587Pa (1.1psi).</a:t>
            </a:r>
          </a:p>
          <a:p>
            <a:r>
              <a:rPr lang="en-US" dirty="0" smtClean="0"/>
              <a:t>The pressure of the fluid at the inlet was 159543Pa (23.1psi).</a:t>
            </a:r>
          </a:p>
          <a:p>
            <a:r>
              <a:rPr lang="el-GR" dirty="0" smtClean="0"/>
              <a:t>Δ</a:t>
            </a:r>
            <a:r>
              <a:rPr lang="en-US" dirty="0" smtClean="0"/>
              <a:t>P = 23.1 – 1.1 = 22.0 psi. 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57" y="298073"/>
            <a:ext cx="8764905" cy="45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4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642"/>
            <a:ext cx="10515600" cy="785581"/>
          </a:xfrm>
        </p:spPr>
        <p:txBody>
          <a:bodyPr/>
          <a:lstStyle/>
          <a:p>
            <a:pPr algn="ctr"/>
            <a:r>
              <a:rPr lang="en-US" dirty="0" smtClean="0"/>
              <a:t>Thermal Contact Paste</a:t>
            </a:r>
            <a:endParaRPr lang="en-US" dirty="0"/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2675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Thermal Paste was used around Heater elements to provide better contact surface.</a:t>
            </a:r>
          </a:p>
          <a:p>
            <a:r>
              <a:rPr lang="en-US" dirty="0" smtClean="0"/>
              <a:t>At higher heat loads approaching 600W, The paste stared to flow and give off an odor.</a:t>
            </a:r>
          </a:p>
          <a:p>
            <a:r>
              <a:rPr lang="en-US" dirty="0" smtClean="0"/>
              <a:t>This concerned people nearby and further testing at higher heat loads was halted.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188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Testing is still in the infancy stage.</a:t>
            </a:r>
          </a:p>
          <a:p>
            <a:r>
              <a:rPr lang="en-US" dirty="0" smtClean="0"/>
              <a:t>Test setup and measurement devices could be improved.</a:t>
            </a:r>
          </a:p>
          <a:p>
            <a:r>
              <a:rPr lang="en-US" dirty="0" smtClean="0"/>
              <a:t>Higher heat loads should be tested for thermal deflections, solder integrity, water cooling effects and model proofing.</a:t>
            </a:r>
          </a:p>
          <a:p>
            <a:r>
              <a:rPr lang="en-US" dirty="0" smtClean="0"/>
              <a:t>Fluent model needs to be fine tuned for flow parameters to match test case.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272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41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44484"/>
          </a:xfrm>
        </p:spPr>
        <p:txBody>
          <a:bodyPr/>
          <a:lstStyle/>
          <a:p>
            <a:pPr algn="ctr"/>
            <a:r>
              <a:rPr lang="en-US" dirty="0" smtClean="0"/>
              <a:t>Heaters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0120176"/>
              </p:ext>
            </p:extLst>
          </p:nvPr>
        </p:nvGraphicFramePr>
        <p:xfrm>
          <a:off x="236307" y="744484"/>
          <a:ext cx="11558426" cy="5923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3417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481484"/>
              </p:ext>
            </p:extLst>
          </p:nvPr>
        </p:nvGraphicFramePr>
        <p:xfrm>
          <a:off x="1982913" y="-335273"/>
          <a:ext cx="8013843" cy="1037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Acrobat Document" r:id="rId3" imgW="5829212" imgH="7543800" progId="Acrobat.Document.DC">
                  <p:embed/>
                </p:oleObj>
              </mc:Choice>
              <mc:Fallback>
                <p:oleObj name="Acrobat Document" r:id="rId3" imgW="5829212" imgH="7543800" progId="Acrobat.Document.DC">
                  <p:embed/>
                  <p:pic>
                    <p:nvPicPr>
                      <p:cNvPr id="4" name="Content Placeholder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2913" y="-335273"/>
                        <a:ext cx="8013843" cy="10371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29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60288"/>
          </a:xfrm>
        </p:spPr>
        <p:txBody>
          <a:bodyPr/>
          <a:lstStyle/>
          <a:p>
            <a:pPr algn="ctr"/>
            <a:r>
              <a:rPr lang="en-US" dirty="0" smtClean="0"/>
              <a:t>Brazing </a:t>
            </a:r>
            <a:r>
              <a:rPr lang="en-US" dirty="0" smtClean="0"/>
              <a:t>- End View Initial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2" y="876666"/>
            <a:ext cx="5181600" cy="3886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247" y="876666"/>
            <a:ext cx="5181600" cy="38862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659" y="4006923"/>
            <a:ext cx="3683589" cy="27626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9047" y="5106257"/>
            <a:ext cx="27226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Cusil</a:t>
            </a:r>
            <a:r>
              <a:rPr lang="en-US" dirty="0" smtClean="0"/>
              <a:t> 72%Ag 28%Cu Braze</a:t>
            </a:r>
          </a:p>
          <a:p>
            <a:r>
              <a:rPr lang="en-US" dirty="0" smtClean="0"/>
              <a:t>Melting point 780C</a:t>
            </a:r>
          </a:p>
          <a:p>
            <a:r>
              <a:rPr lang="en-US" dirty="0" smtClean="0"/>
              <a:t>K= 371W/m-K </a:t>
            </a:r>
            <a:br>
              <a:rPr lang="en-US" dirty="0" smtClean="0"/>
            </a:br>
            <a:r>
              <a:rPr lang="en-US" dirty="0" smtClean="0"/>
              <a:t>Modeled in Ideas thermal solution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54892"/>
            <a:ext cx="1225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 End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267092" y="554892"/>
            <a:ext cx="1225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Front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162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9368"/>
            <a:ext cx="10515600" cy="66229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Setup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013" y="1141494"/>
            <a:ext cx="6716076" cy="5037057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0022" y="1632782"/>
            <a:ext cx="5405975" cy="4054480"/>
          </a:xfrm>
        </p:spPr>
      </p:pic>
    </p:spTree>
    <p:extLst>
      <p:ext uri="{BB962C8B-B14F-4D97-AF65-F5344CB8AC3E}">
        <p14:creationId xmlns:p14="http://schemas.microsoft.com/office/powerpoint/2010/main" val="1299816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28819"/>
            <a:ext cx="10515600" cy="56982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Test Setup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6041374"/>
              </p:ext>
            </p:extLst>
          </p:nvPr>
        </p:nvGraphicFramePr>
        <p:xfrm>
          <a:off x="369870" y="698642"/>
          <a:ext cx="7191910" cy="5978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Acrobat Document" r:id="rId3" imgW="30175200" imgH="23317200" progId="Acrobat.Document.DC">
                  <p:embed/>
                </p:oleObj>
              </mc:Choice>
              <mc:Fallback>
                <p:oleObj name="Acrobat Document" r:id="rId3" imgW="30175200" imgH="233172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9870" y="698642"/>
                        <a:ext cx="7191910" cy="5978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245" y="1234963"/>
            <a:ext cx="3530886" cy="53100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03570" y="896363"/>
            <a:ext cx="3818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Cartridge Heater Resistance 28 and 28.3 ohms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77421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637" y="324195"/>
            <a:ext cx="1141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thermal analysis was performed using both Ideas and Fluent software.</a:t>
            </a:r>
            <a:br>
              <a:rPr lang="en-US" dirty="0" smtClean="0"/>
            </a:br>
            <a:r>
              <a:rPr lang="en-US" dirty="0" smtClean="0"/>
              <a:t>Both agreed well with each other on temperature profiles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462134" y="5062720"/>
            <a:ext cx="3395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Materials:</a:t>
            </a:r>
            <a:r>
              <a:rPr lang="en-US" dirty="0" smtClean="0"/>
              <a:t> C1020 OFHC Copper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0" r="-18434"/>
          <a:stretch/>
        </p:blipFill>
        <p:spPr>
          <a:xfrm>
            <a:off x="583573" y="1067153"/>
            <a:ext cx="5049952" cy="5415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7192" y="3094022"/>
            <a:ext cx="117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bsorber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43484" y="5062720"/>
            <a:ext cx="79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ase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31478" y="5994313"/>
            <a:ext cx="743807" cy="400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inlet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57612" y="6082398"/>
            <a:ext cx="989019" cy="400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outlet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80522" y="5293271"/>
            <a:ext cx="955262" cy="701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ater tube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15368" y="1617852"/>
            <a:ext cx="935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section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5638" y="1703403"/>
            <a:ext cx="1457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Heating elements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429566" y="2018447"/>
            <a:ext cx="801149" cy="8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429566" y="2026569"/>
            <a:ext cx="1301912" cy="108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314188"/>
              </p:ext>
            </p:extLst>
          </p:nvPr>
        </p:nvGraphicFramePr>
        <p:xfrm>
          <a:off x="7040976" y="1406765"/>
          <a:ext cx="3990312" cy="49247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3978">
                  <a:extLst>
                    <a:ext uri="{9D8B030D-6E8A-4147-A177-3AD203B41FA5}">
                      <a16:colId xmlns:a16="http://schemas.microsoft.com/office/drawing/2014/main" val="3586657377"/>
                    </a:ext>
                  </a:extLst>
                </a:gridCol>
                <a:gridCol w="1126524">
                  <a:extLst>
                    <a:ext uri="{9D8B030D-6E8A-4147-A177-3AD203B41FA5}">
                      <a16:colId xmlns:a16="http://schemas.microsoft.com/office/drawing/2014/main" val="2971495218"/>
                    </a:ext>
                  </a:extLst>
                </a:gridCol>
                <a:gridCol w="803270">
                  <a:extLst>
                    <a:ext uri="{9D8B030D-6E8A-4147-A177-3AD203B41FA5}">
                      <a16:colId xmlns:a16="http://schemas.microsoft.com/office/drawing/2014/main" val="2946498745"/>
                    </a:ext>
                  </a:extLst>
                </a:gridCol>
                <a:gridCol w="803270">
                  <a:extLst>
                    <a:ext uri="{9D8B030D-6E8A-4147-A177-3AD203B41FA5}">
                      <a16:colId xmlns:a16="http://schemas.microsoft.com/office/drawing/2014/main" val="1919826360"/>
                    </a:ext>
                  </a:extLst>
                </a:gridCol>
                <a:gridCol w="803270">
                  <a:extLst>
                    <a:ext uri="{9D8B030D-6E8A-4147-A177-3AD203B41FA5}">
                      <a16:colId xmlns:a16="http://schemas.microsoft.com/office/drawing/2014/main" val="3919034861"/>
                    </a:ext>
                  </a:extLst>
                </a:gridCol>
              </a:tblGrid>
              <a:tr h="3304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Surface area of a heating tube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m^2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7.200E-03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5172010"/>
                  </a:ext>
                </a:extLst>
              </a:tr>
              <a:tr h="3304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Diameter of Heater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1.905E-02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5700284"/>
                  </a:ext>
                </a:extLst>
              </a:tr>
              <a:tr h="3304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Diameter of H20 tube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3.200E-03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6047566"/>
                  </a:ext>
                </a:extLst>
              </a:tr>
              <a:tr h="3304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Area of Tube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m^2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8.040E-06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5434270"/>
                  </a:ext>
                </a:extLst>
              </a:tr>
              <a:tr h="3304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Mesh element Size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6.350E-03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1909726"/>
                  </a:ext>
                </a:extLst>
              </a:tr>
              <a:tr h="3304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2229613"/>
                  </a:ext>
                </a:extLst>
              </a:tr>
              <a:tr h="3304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Density of Water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kg/m^3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9.982E+02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4738272"/>
                  </a:ext>
                </a:extLst>
              </a:tr>
              <a:tr h="3304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Cp</a:t>
                      </a:r>
                      <a:r>
                        <a:rPr lang="en-US" sz="1100" u="none" strike="noStrike" dirty="0">
                          <a:effectLst/>
                        </a:rPr>
                        <a:t> of H20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J/kg-K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4.182E+03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54615539"/>
                  </a:ext>
                </a:extLst>
              </a:tr>
              <a:tr h="3304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Conductivity H20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W/</a:t>
                      </a:r>
                      <a:r>
                        <a:rPr lang="en-US" sz="1100" u="none" strike="noStrike" dirty="0" err="1">
                          <a:effectLst/>
                        </a:rPr>
                        <a:t>m.K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6.000E-01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2843395"/>
                  </a:ext>
                </a:extLst>
              </a:tr>
              <a:tr h="3304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8421729"/>
                  </a:ext>
                </a:extLst>
              </a:tr>
              <a:tr h="3304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Density of Cu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kg/m^3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8.978E+03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3692651"/>
                  </a:ext>
                </a:extLst>
              </a:tr>
              <a:tr h="3304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Cp</a:t>
                      </a:r>
                      <a:r>
                        <a:rPr lang="en-US" sz="1100" u="none" strike="noStrike" dirty="0">
                          <a:effectLst/>
                        </a:rPr>
                        <a:t> of Cu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J/kg-K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3.810E+02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6872377"/>
                  </a:ext>
                </a:extLst>
              </a:tr>
              <a:tr h="3304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Conductivity Cu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W/</a:t>
                      </a:r>
                      <a:r>
                        <a:rPr lang="en-US" sz="1100" u="none" strike="noStrike" dirty="0" err="1">
                          <a:effectLst/>
                        </a:rPr>
                        <a:t>m.K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2.876E+02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15671880"/>
                  </a:ext>
                </a:extLst>
              </a:tr>
              <a:tr h="25045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2515269"/>
                  </a:ext>
                </a:extLst>
              </a:tr>
              <a:tr h="25045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Fluent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model -</a:t>
                      </a:r>
                      <a:r>
                        <a:rPr lang="en-US" sz="1100" u="none" strike="noStrike" dirty="0" smtClean="0">
                          <a:effectLst/>
                        </a:rPr>
                        <a:t>Tube </a:t>
                      </a:r>
                      <a:r>
                        <a:rPr lang="en-US" sz="1100" u="none" strike="noStrike" dirty="0" smtClean="0">
                          <a:effectLst/>
                        </a:rPr>
                        <a:t>conditions  were </a:t>
                      </a:r>
                      <a:r>
                        <a:rPr lang="en-US" sz="1100" u="none" strike="noStrike" dirty="0">
                          <a:effectLst/>
                        </a:rPr>
                        <a:t>prefect - no </a:t>
                      </a:r>
                      <a:r>
                        <a:rPr lang="en-US" sz="1100" u="none" strike="noStrike" dirty="0" smtClean="0">
                          <a:effectLst/>
                        </a:rPr>
                        <a:t>roughness factor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6578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469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65343"/>
            <a:ext cx="10515600" cy="715494"/>
          </a:xfrm>
        </p:spPr>
        <p:txBody>
          <a:bodyPr/>
          <a:lstStyle/>
          <a:p>
            <a:pPr algn="ctr"/>
            <a:r>
              <a:rPr lang="en-US" dirty="0" smtClean="0"/>
              <a:t>Thermal Camera Captures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95412" y="1930542"/>
            <a:ext cx="4759222" cy="3569417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70904" y="1930541"/>
            <a:ext cx="4759223" cy="3569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88032" y="1930469"/>
            <a:ext cx="4758650" cy="356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15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997"/>
            <a:ext cx="10515600" cy="785581"/>
          </a:xfrm>
        </p:spPr>
        <p:txBody>
          <a:bodyPr/>
          <a:lstStyle/>
          <a:p>
            <a:pPr algn="ctr"/>
            <a:r>
              <a:rPr lang="en-US" dirty="0" smtClean="0"/>
              <a:t>Measured vs Model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3653" y="1004535"/>
            <a:ext cx="4915071" cy="5334887"/>
          </a:xfrm>
          <a:prstGeom prst="rect">
            <a:avLst/>
          </a:prstGeom>
        </p:spPr>
      </p:pic>
      <p:graphicFrame>
        <p:nvGraphicFramePr>
          <p:cNvPr id="9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83938340"/>
              </p:ext>
            </p:extLst>
          </p:nvPr>
        </p:nvGraphicFramePr>
        <p:xfrm>
          <a:off x="6172199" y="955497"/>
          <a:ext cx="5797193" cy="5221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20165" y="390059"/>
            <a:ext cx="64727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Top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199" y="3487312"/>
            <a:ext cx="64727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End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76350" y="3955314"/>
            <a:ext cx="64727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Side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867437" y="631065"/>
            <a:ext cx="1094704" cy="72121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309379" y="3361286"/>
            <a:ext cx="934028" cy="59169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3"/>
          </p:cNvCxnSpPr>
          <p:nvPr/>
        </p:nvCxnSpPr>
        <p:spPr>
          <a:xfrm flipV="1">
            <a:off x="1485471" y="3050594"/>
            <a:ext cx="534366" cy="62138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983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997"/>
            <a:ext cx="10515600" cy="785581"/>
          </a:xfrm>
        </p:spPr>
        <p:txBody>
          <a:bodyPr/>
          <a:lstStyle/>
          <a:p>
            <a:pPr algn="ctr"/>
            <a:r>
              <a:rPr lang="en-US" dirty="0" smtClean="0"/>
              <a:t>Measured vs Model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63102592"/>
              </p:ext>
            </p:extLst>
          </p:nvPr>
        </p:nvGraphicFramePr>
        <p:xfrm>
          <a:off x="6172199" y="883578"/>
          <a:ext cx="5824591" cy="5293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90763537"/>
              </p:ext>
            </p:extLst>
          </p:nvPr>
        </p:nvGraphicFramePr>
        <p:xfrm>
          <a:off x="410966" y="883578"/>
          <a:ext cx="5608834" cy="5293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6070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9094"/>
            <a:ext cx="10515600" cy="723936"/>
          </a:xfrm>
        </p:spPr>
        <p:txBody>
          <a:bodyPr/>
          <a:lstStyle/>
          <a:p>
            <a:pPr algn="ctr"/>
            <a:r>
              <a:rPr lang="en-US" dirty="0" smtClean="0"/>
              <a:t>Steady State reached ~ 30 minutes 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98204779"/>
              </p:ext>
            </p:extLst>
          </p:nvPr>
        </p:nvGraphicFramePr>
        <p:xfrm>
          <a:off x="739739" y="1356189"/>
          <a:ext cx="5280061" cy="4820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89175443"/>
              </p:ext>
            </p:extLst>
          </p:nvPr>
        </p:nvGraphicFramePr>
        <p:xfrm>
          <a:off x="6205415" y="1356189"/>
          <a:ext cx="5470769" cy="4820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05683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16898</TotalTime>
  <Words>549</Words>
  <Application>Microsoft Office PowerPoint</Application>
  <PresentationFormat>Widescreen</PresentationFormat>
  <Paragraphs>132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Acrobat Document</vt:lpstr>
      <vt:lpstr>CPS Prototype Testing</vt:lpstr>
      <vt:lpstr>Brazing - End View Initial </vt:lpstr>
      <vt:lpstr>Setup</vt:lpstr>
      <vt:lpstr>Test Setup</vt:lpstr>
      <vt:lpstr>PowerPoint Presentation</vt:lpstr>
      <vt:lpstr>Thermal Camera Captures</vt:lpstr>
      <vt:lpstr>Measured vs Model</vt:lpstr>
      <vt:lpstr>Measured vs Model</vt:lpstr>
      <vt:lpstr>Steady State reached ~ 30 minutes </vt:lpstr>
      <vt:lpstr>Water Flow</vt:lpstr>
      <vt:lpstr>PowerPoint Presentation</vt:lpstr>
      <vt:lpstr>Thermal Expansion</vt:lpstr>
      <vt:lpstr>PowerPoint Presentation</vt:lpstr>
      <vt:lpstr>PowerPoint Presentation</vt:lpstr>
      <vt:lpstr>Thermal Contact Paste</vt:lpstr>
      <vt:lpstr>Notes</vt:lpstr>
      <vt:lpstr>Extra Slides</vt:lpstr>
      <vt:lpstr>Heaters</vt:lpstr>
      <vt:lpstr>PowerPoint Presentation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Comer</dc:creator>
  <cp:lastModifiedBy>Steve Lassiter</cp:lastModifiedBy>
  <cp:revision>164</cp:revision>
  <cp:lastPrinted>2023-06-29T13:07:43Z</cp:lastPrinted>
  <dcterms:created xsi:type="dcterms:W3CDTF">2023-06-01T17:51:26Z</dcterms:created>
  <dcterms:modified xsi:type="dcterms:W3CDTF">2023-07-07T15:04:03Z</dcterms:modified>
</cp:coreProperties>
</file>