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60" r:id="rId3"/>
    <p:sldId id="259" r:id="rId4"/>
    <p:sldId id="285" r:id="rId5"/>
    <p:sldId id="262" r:id="rId6"/>
    <p:sldId id="263" r:id="rId7"/>
    <p:sldId id="278" r:id="rId8"/>
    <p:sldId id="280" r:id="rId9"/>
    <p:sldId id="264" r:id="rId10"/>
    <p:sldId id="265" r:id="rId11"/>
    <p:sldId id="266" r:id="rId12"/>
    <p:sldId id="268" r:id="rId13"/>
    <p:sldId id="269" r:id="rId14"/>
    <p:sldId id="274" r:id="rId15"/>
    <p:sldId id="288" r:id="rId16"/>
    <p:sldId id="275" r:id="rId17"/>
    <p:sldId id="287" r:id="rId18"/>
    <p:sldId id="270" r:id="rId19"/>
    <p:sldId id="277" r:id="rId20"/>
    <p:sldId id="271" r:id="rId21"/>
    <p:sldId id="272" r:id="rId22"/>
    <p:sldId id="273" r:id="rId23"/>
    <p:sldId id="276" r:id="rId24"/>
    <p:sldId id="267" r:id="rId25"/>
    <p:sldId id="261" r:id="rId26"/>
    <p:sldId id="281" r:id="rId27"/>
    <p:sldId id="282" r:id="rId28"/>
    <p:sldId id="283" r:id="rId29"/>
    <p:sldId id="284" r:id="rId30"/>
    <p:sldId id="286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0984"/>
    <a:srgbClr val="C20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110" d="100"/>
          <a:sy n="110" d="100"/>
        </p:scale>
        <p:origin x="150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CED43-871D-4E08-A1E4-C5C9437421FE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DFADE-96D1-4182-A80C-BB3D795AE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52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33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14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26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16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19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63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17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89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27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5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52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48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03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9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09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0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72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302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177A1-15D6-4B53-8695-1F002C223C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3027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307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21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450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912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3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4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6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61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37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17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30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96D1-4182-A80C-BB3D795AEA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1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FB61-9571-46BD-B65F-625251714425}" type="datetime1">
              <a:rPr lang="fr-FR" smtClean="0"/>
              <a:t>10/05/2019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2910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5D3D9-11E3-4706-897A-4AF7094A9245}" type="datetime1">
              <a:rPr lang="fr-FR" smtClean="0"/>
              <a:t>10/05/2019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101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989E-2F0F-4755-B051-941F525424FC}" type="datetime1">
              <a:rPr lang="fr-FR" smtClean="0"/>
              <a:t>10/05/2019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423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785F359-C19C-4884-ABB1-F3C0EB7AE20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10/05/2019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D371BA-E24D-4B0A-95BB-6B7A40A1F0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3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87A0A3-E52E-479E-9D20-63FC77ABC7C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10/05/2019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D371BA-E24D-4B0A-95BB-6B7A40A1F0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14DE267-EBC7-4AD9-B038-57D02441FA5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10/05/2019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D371BA-E24D-4B0A-95BB-6B7A40A1F0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56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DABF34A-5E20-4B99-A997-50758EA0C09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10/05/2019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D371BA-E24D-4B0A-95BB-6B7A40A1F0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73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CE5BB-A23A-48B2-8955-4DDD995BF86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10/05/2019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D371BA-E24D-4B0A-95BB-6B7A40A1F0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96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5AE23FB-1DA0-4B7A-826C-4A56F5A6207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10/05/2019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D371BA-E24D-4B0A-95BB-6B7A40A1F0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68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D1FC9C-0B22-4835-BE6C-02A40734D9A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10/05/2019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D371BA-E24D-4B0A-95BB-6B7A40A1F0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89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3DC5436-EA67-42D3-913F-3D494042DAC3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10/05/2019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D371BA-E24D-4B0A-95BB-6B7A40A1F0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28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FF17-5330-45DB-AF80-E7AC8D479467}" type="datetime1">
              <a:rPr lang="fr-FR" smtClean="0"/>
              <a:t>10/05/2019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7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9E1CBE2-6893-4EF7-A6E0-7DFEC28920F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10/05/2019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D371BA-E24D-4B0A-95BB-6B7A40A1F0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4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C057771-5D79-49F8-A981-B94BC4A9C6D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10/05/2019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D371BA-E24D-4B0A-95BB-6B7A40A1F0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22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F7BA23-8813-4FA0-866B-2AC952351FB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10/05/2019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D371BA-E24D-4B0A-95BB-6B7A40A1F0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0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04E7-0C9B-4565-9653-F57E56CE1A0B}" type="datetime1">
              <a:rPr lang="fr-FR" smtClean="0"/>
              <a:t>10/05/2019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5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2126-AB82-4F3F-9355-1F129664985D}" type="datetime1">
              <a:rPr lang="fr-FR" smtClean="0"/>
              <a:t>10/05/2019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27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534C0-9D44-454F-B7DC-A411C4D0A231}" type="datetime1">
              <a:rPr lang="fr-FR" smtClean="0"/>
              <a:t>10/05/2019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19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E5F7-AD16-48EC-8C52-21E486755154}" type="datetime1">
              <a:rPr lang="fr-FR" smtClean="0"/>
              <a:t>10/05/2019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8080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7EB9-6D30-47A6-8D58-47F481BCEE7F}" type="datetime1">
              <a:rPr lang="fr-FR" smtClean="0"/>
              <a:t>10/05/2019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12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AADC-BC6F-4AAC-B6A6-9BF27D5669D8}" type="datetime1">
              <a:rPr lang="fr-FR" smtClean="0"/>
              <a:t>10/05/2019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487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F4AD-18DA-4F42-A1E1-0D5DFAB82A97}" type="datetime1">
              <a:rPr lang="fr-FR" smtClean="0"/>
              <a:t>10/05/2019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573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D5C6-5BAD-4AAB-94C8-3F92435C0C59}" type="datetime1">
              <a:rPr lang="fr-FR" smtClean="0"/>
              <a:t>10/05/2019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6CAFE-42CD-4F00-A8ED-0B16102542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27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521C457-1FAC-4DC3-8197-E439883115C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10/05/2019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D371BA-E24D-4B0A-95BB-6B7A40A1F0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3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mp"/><Relationship Id="rId5" Type="http://schemas.openxmlformats.org/officeDocument/2006/relationships/image" Target="../media/image37.jpeg"/><Relationship Id="rId4" Type="http://schemas.openxmlformats.org/officeDocument/2006/relationships/image" Target="../media/image36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0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NPS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Calorimeter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7152" y="1938866"/>
            <a:ext cx="6175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anose="030F0702030302020204" pitchFamily="66" charset="0"/>
              </a:rPr>
              <a:t>ERR, May 15 (2019)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7695" y="2504923"/>
            <a:ext cx="5827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Carlos Munoz Camacho, IPN-Orsay</a:t>
            </a:r>
          </a:p>
          <a:p>
            <a:pPr algn="ctr"/>
            <a:r>
              <a:rPr lang="fr-FR" dirty="0">
                <a:solidFill>
                  <a:srgbClr val="0070C0"/>
                </a:solidFill>
                <a:latin typeface="Comic Sans MS" panose="030F0702030302020204" pitchFamily="66" charset="0"/>
              </a:rPr>
              <a:t>f</a:t>
            </a: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or the NPS Collaboration</a:t>
            </a:r>
            <a:endParaRPr lang="fr-FR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269" y="4945836"/>
            <a:ext cx="8304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IPN-Orsay NPS group: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8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latin typeface="Comic Sans MS" panose="030F0702030302020204" pitchFamily="66" charset="0"/>
              </a:rPr>
              <a:t>E. </a:t>
            </a:r>
            <a:r>
              <a:rPr lang="fr-FR" dirty="0" err="1" smtClean="0">
                <a:latin typeface="Comic Sans MS" panose="030F0702030302020204" pitchFamily="66" charset="0"/>
              </a:rPr>
              <a:t>Rindel</a:t>
            </a:r>
            <a:r>
              <a:rPr lang="fr-FR" dirty="0" smtClean="0">
                <a:latin typeface="Comic Sans MS" panose="030F0702030302020204" pitchFamily="66" charset="0"/>
              </a:rPr>
              <a:t>, T. Nguyen Trung, G. Hull, J. </a:t>
            </a:r>
            <a:r>
              <a:rPr lang="fr-FR" dirty="0" err="1" smtClean="0">
                <a:latin typeface="Comic Sans MS" panose="030F0702030302020204" pitchFamily="66" charset="0"/>
              </a:rPr>
              <a:t>Bettane</a:t>
            </a:r>
            <a:endParaRPr lang="fr-FR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latin typeface="Comic Sans MS" panose="030F0702030302020204" pitchFamily="66" charset="0"/>
              </a:rPr>
              <a:t>C. Domingues, M. Imre, B. </a:t>
            </a:r>
            <a:r>
              <a:rPr lang="fr-FR" dirty="0" err="1" smtClean="0">
                <a:latin typeface="Comic Sans MS" panose="030F0702030302020204" pitchFamily="66" charset="0"/>
              </a:rPr>
              <a:t>Mathon</a:t>
            </a:r>
            <a:r>
              <a:rPr lang="fr-FR" dirty="0" smtClean="0">
                <a:latin typeface="Comic Sans MS" panose="030F0702030302020204" pitchFamily="66" charset="0"/>
              </a:rPr>
              <a:t>, L. </a:t>
            </a:r>
            <a:r>
              <a:rPr lang="fr-FR" dirty="0" err="1" smtClean="0">
                <a:latin typeface="Comic Sans MS" panose="030F0702030302020204" pitchFamily="66" charset="0"/>
              </a:rPr>
              <a:t>Seminor</a:t>
            </a:r>
            <a:r>
              <a:rPr lang="fr-FR" dirty="0" smtClean="0">
                <a:latin typeface="Comic Sans MS" panose="030F0702030302020204" pitchFamily="66" charset="0"/>
              </a:rPr>
              <a:t>, L. </a:t>
            </a:r>
            <a:r>
              <a:rPr lang="fr-FR" dirty="0" err="1" smtClean="0">
                <a:latin typeface="Comic Sans MS" panose="030F0702030302020204" pitchFamily="66" charset="0"/>
              </a:rPr>
              <a:t>Vatrinet</a:t>
            </a:r>
            <a:r>
              <a:rPr lang="fr-FR" dirty="0" smtClean="0">
                <a:latin typeface="Comic Sans MS" panose="030F0702030302020204" pitchFamily="66" charset="0"/>
              </a:rPr>
              <a:t>, B. Geoffroy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latin typeface="Comic Sans MS" panose="030F0702030302020204" pitchFamily="66" charset="0"/>
              </a:rPr>
              <a:t>H. S. Ko, C. Munoz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66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21774"/>
            <a:ext cx="914399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600" dirty="0" err="1" smtClean="0">
                <a:latin typeface="Comic Sans MS" panose="030F0702030302020204" pitchFamily="66" charset="0"/>
              </a:rPr>
              <a:t>Carbon</a:t>
            </a:r>
            <a:r>
              <a:rPr lang="fr-FR" sz="2600" dirty="0" smtClean="0">
                <a:latin typeface="Comic Sans MS" panose="030F0702030302020204" pitchFamily="66" charset="0"/>
              </a:rPr>
              <a:t> frame: </a:t>
            </a:r>
            <a:r>
              <a:rPr lang="fr-FR" sz="2600" dirty="0" err="1" smtClean="0">
                <a:latin typeface="Comic Sans MS" panose="030F0702030302020204" pitchFamily="66" charset="0"/>
              </a:rPr>
              <a:t>mechanical</a:t>
            </a:r>
            <a:r>
              <a:rPr lang="fr-FR" sz="2600" dirty="0" smtClean="0">
                <a:latin typeface="Comic Sans MS" panose="030F0702030302020204" pitchFamily="66" charset="0"/>
              </a:rPr>
              <a:t> simulations and tests</a:t>
            </a:r>
            <a:endParaRPr lang="fr-FR" sz="26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558804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95600"/>
            <a:ext cx="6214533" cy="32043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3867" y="939800"/>
            <a:ext cx="270086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Simulations</a:t>
            </a: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fr-FR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fr-FR" sz="12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fr-FR" sz="12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fr-FR" sz="2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fr-FR" sz="12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>
                <a:latin typeface="Comic Sans MS" panose="030F0702030302020204" pitchFamily="66" charset="0"/>
              </a:rPr>
              <a:t>Less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than</a:t>
            </a:r>
            <a:r>
              <a:rPr lang="fr-FR" dirty="0" smtClean="0">
                <a:latin typeface="Comic Sans MS" panose="030F0702030302020204" pitchFamily="66" charset="0"/>
              </a:rPr>
              <a:t> 0.2 </a:t>
            </a:r>
            <a:r>
              <a:rPr lang="fr-FR" dirty="0" smtClean="0">
                <a:latin typeface="Symbol" panose="05050102010706020507" pitchFamily="18" charset="2"/>
              </a:rPr>
              <a:t>m</a:t>
            </a:r>
            <a:r>
              <a:rPr lang="fr-FR" dirty="0" smtClean="0">
                <a:latin typeface="Comic Sans MS" panose="030F0702030302020204" pitchFamily="66" charset="0"/>
              </a:rPr>
              <a:t>m </a:t>
            </a:r>
            <a:r>
              <a:rPr lang="fr-FR" dirty="0" err="1" smtClean="0">
                <a:latin typeface="Comic Sans MS" panose="030F0702030302020204" pitchFamily="66" charset="0"/>
              </a:rPr>
              <a:t>deformation</a:t>
            </a:r>
            <a:r>
              <a:rPr lang="fr-FR" dirty="0" smtClean="0">
                <a:latin typeface="Comic Sans MS" panose="030F0702030302020204" pitchFamily="66" charset="0"/>
              </a:rPr>
              <a:t> at the center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latin typeface="Comic Sans MS" panose="030F0702030302020204" pitchFamily="66" charset="0"/>
              </a:rPr>
              <a:t>0.4 </a:t>
            </a:r>
            <a:r>
              <a:rPr lang="fr-FR" dirty="0" smtClean="0">
                <a:latin typeface="Symbol" panose="05050102010706020507" pitchFamily="18" charset="2"/>
              </a:rPr>
              <a:t>m</a:t>
            </a:r>
            <a:r>
              <a:rPr lang="fr-FR" dirty="0" smtClean="0">
                <a:latin typeface="Comic Sans MS" panose="030F0702030302020204" pitchFamily="66" charset="0"/>
              </a:rPr>
              <a:t>m </a:t>
            </a:r>
            <a:r>
              <a:rPr lang="fr-FR" dirty="0" err="1" smtClean="0">
                <a:latin typeface="Comic Sans MS" panose="030F0702030302020204" pitchFamily="66" charset="0"/>
              </a:rPr>
              <a:t>deformation</a:t>
            </a:r>
            <a:r>
              <a:rPr lang="fr-FR" dirty="0" smtClean="0">
                <a:latin typeface="Comic Sans MS" panose="030F0702030302020204" pitchFamily="66" charset="0"/>
              </a:rPr>
              <a:t> on </a:t>
            </a:r>
            <a:r>
              <a:rPr lang="fr-FR" dirty="0" err="1" smtClean="0">
                <a:latin typeface="Comic Sans MS" panose="030F0702030302020204" pitchFamily="66" charset="0"/>
              </a:rPr>
              <a:t>external</a:t>
            </a:r>
            <a:r>
              <a:rPr lang="fr-FR" dirty="0" smtClean="0">
                <a:latin typeface="Comic Sans MS" panose="030F0702030302020204" pitchFamily="66" charset="0"/>
              </a:rPr>
              <a:t> layer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5707" y="3818760"/>
            <a:ext cx="2455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Very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resistant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structure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000" y="4141926"/>
            <a:ext cx="481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Real tests on the </a:t>
            </a:r>
            <a:r>
              <a:rPr lang="fr-FR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bench</a:t>
            </a: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ongoing</a:t>
            </a: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  <a:endParaRPr lang="fr-FR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44" y="4536659"/>
            <a:ext cx="6106377" cy="23244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10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457949" y="1316404"/>
            <a:ext cx="2626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Comic Sans MS" panose="030F0702030302020204" pitchFamily="66" charset="0"/>
              </a:rPr>
              <a:t>Effect</a:t>
            </a:r>
            <a:r>
              <a:rPr lang="fr-FR" dirty="0" smtClean="0">
                <a:latin typeface="Comic Sans MS" panose="030F0702030302020204" pitchFamily="66" charset="0"/>
              </a:rPr>
              <a:t> of 1 </a:t>
            </a:r>
            <a:r>
              <a:rPr lang="fr-FR" dirty="0" err="1" smtClean="0">
                <a:latin typeface="Comic Sans MS" panose="030F0702030302020204" pitchFamily="66" charset="0"/>
              </a:rPr>
              <a:t>crystal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endParaRPr lang="fr-FR" dirty="0" smtClean="0">
              <a:latin typeface="Comic Sans MS" panose="030F0702030302020204" pitchFamily="66" charset="0"/>
            </a:endParaRPr>
          </a:p>
          <a:p>
            <a:r>
              <a:rPr lang="fr-FR" dirty="0" smtClean="0">
                <a:latin typeface="Comic Sans MS" panose="030F0702030302020204" pitchFamily="66" charset="0"/>
              </a:rPr>
              <a:t>in </a:t>
            </a:r>
            <a:r>
              <a:rPr lang="fr-FR" dirty="0" err="1" smtClean="0">
                <a:latin typeface="Comic Sans MS" panose="030F0702030302020204" pitchFamily="66" charset="0"/>
              </a:rPr>
              <a:t>each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cell</a:t>
            </a:r>
            <a:endParaRPr lang="fr-F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29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" y="152400"/>
            <a:ext cx="38438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err="1" smtClean="0">
                <a:latin typeface="Comic Sans MS" panose="030F0702030302020204" pitchFamily="66" charset="0"/>
              </a:rPr>
              <a:t>Cables</a:t>
            </a:r>
            <a:r>
              <a:rPr lang="fr-FR" sz="2800" dirty="0" smtClean="0">
                <a:latin typeface="Comic Sans MS" panose="030F0702030302020204" pitchFamily="66" charset="0"/>
              </a:rPr>
              <a:t> and </a:t>
            </a:r>
            <a:r>
              <a:rPr lang="fr-FR" sz="2800" dirty="0" err="1" smtClean="0">
                <a:latin typeface="Comic Sans MS" panose="030F0702030302020204" pitchFamily="66" charset="0"/>
              </a:rPr>
              <a:t>fibers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8" y="1081859"/>
            <a:ext cx="3229449" cy="5557882"/>
          </a:xfrm>
          <a:prstGeom prst="rect">
            <a:avLst/>
          </a:prstGeom>
        </p:spPr>
      </p:pic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9"/>
          <a:stretch/>
        </p:blipFill>
        <p:spPr>
          <a:xfrm>
            <a:off x="5289321" y="0"/>
            <a:ext cx="3854679" cy="310726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46730" y="3259667"/>
            <a:ext cx="3739859" cy="3598333"/>
            <a:chOff x="171741" y="1772816"/>
            <a:chExt cx="4353753" cy="4314717"/>
          </a:xfrm>
        </p:grpSpPr>
        <p:pic>
          <p:nvPicPr>
            <p:cNvPr id="21" name="Imag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51"/>
            <a:stretch/>
          </p:blipFill>
          <p:spPr>
            <a:xfrm>
              <a:off x="171741" y="1772816"/>
              <a:ext cx="4353753" cy="4314717"/>
            </a:xfrm>
            <a:prstGeom prst="rect">
              <a:avLst/>
            </a:prstGeom>
          </p:spPr>
        </p:pic>
        <p:grpSp>
          <p:nvGrpSpPr>
            <p:cNvPr id="22" name="Groupe 32"/>
            <p:cNvGrpSpPr/>
            <p:nvPr/>
          </p:nvGrpSpPr>
          <p:grpSpPr>
            <a:xfrm>
              <a:off x="1868422" y="1772816"/>
              <a:ext cx="1152128" cy="1686277"/>
              <a:chOff x="6012160" y="978571"/>
              <a:chExt cx="1152128" cy="1686277"/>
            </a:xfrm>
          </p:grpSpPr>
          <p:cxnSp>
            <p:nvCxnSpPr>
              <p:cNvPr id="24" name="Connecteur droit avec flèche 12"/>
              <p:cNvCxnSpPr/>
              <p:nvPr/>
            </p:nvCxnSpPr>
            <p:spPr>
              <a:xfrm>
                <a:off x="6012160" y="2664848"/>
                <a:ext cx="115212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avec flèche 21"/>
              <p:cNvCxnSpPr/>
              <p:nvPr/>
            </p:nvCxnSpPr>
            <p:spPr>
              <a:xfrm>
                <a:off x="6012160" y="978571"/>
                <a:ext cx="1080120" cy="168627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avec flèche 28"/>
              <p:cNvCxnSpPr/>
              <p:nvPr/>
            </p:nvCxnSpPr>
            <p:spPr>
              <a:xfrm flipV="1">
                <a:off x="6023874" y="978572"/>
                <a:ext cx="0" cy="168627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17"/>
          <p:cNvSpPr txBox="1"/>
          <p:nvPr/>
        </p:nvSpPr>
        <p:spPr>
          <a:xfrm>
            <a:off x="6833454" y="4818367"/>
            <a:ext cx="89853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180mm</a:t>
            </a:r>
            <a:endParaRPr lang="fr-F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67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47533" y="84664"/>
            <a:ext cx="55964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smtClean="0">
                <a:latin typeface="Comic Sans MS" panose="030F0702030302020204" pitchFamily="66" charset="0"/>
              </a:rPr>
              <a:t>PCB design (HV, signal, LED)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618066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01"/>
          <a:stretch/>
        </p:blipFill>
        <p:spPr>
          <a:xfrm>
            <a:off x="1" y="0"/>
            <a:ext cx="29718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r="15855" b="64522"/>
          <a:stretch/>
        </p:blipFill>
        <p:spPr>
          <a:xfrm>
            <a:off x="4150581" y="695823"/>
            <a:ext cx="4579951" cy="46669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3436" y="1375276"/>
            <a:ext cx="1971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Routing of the board completed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4290" y="5647747"/>
            <a:ext cx="1188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 connectors (signal)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504290" y="5023078"/>
            <a:ext cx="548640" cy="62466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263999" y="4776587"/>
            <a:ext cx="692576" cy="87116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94428" y="4156385"/>
            <a:ext cx="104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PMT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5037" y="5449325"/>
            <a:ext cx="1952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Ficher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conector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HV (smaller than regular SHV)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917407" y="5053384"/>
            <a:ext cx="1248941" cy="39594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78404" y="4591921"/>
            <a:ext cx="95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LEDs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61580" y="6359590"/>
            <a:ext cx="140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LED control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590261" y="6359590"/>
            <a:ext cx="230588" cy="2161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293760" y="2320707"/>
            <a:ext cx="76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HV input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30345" y="3348726"/>
            <a:ext cx="1373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Signal outputs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902452" y="3348726"/>
            <a:ext cx="810313" cy="80765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380931" y="3262155"/>
            <a:ext cx="2228467" cy="101789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09398" y="2714983"/>
            <a:ext cx="1240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Slots for rails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0340" y="6256526"/>
            <a:ext cx="5503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Design 100% </a:t>
            </a:r>
            <a:r>
              <a:rPr lang="fr-FR" sz="16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completed</a:t>
            </a:r>
            <a:endParaRPr lang="fr-FR" sz="16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fr-FR" sz="1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1st </a:t>
            </a:r>
            <a:r>
              <a:rPr lang="fr-FR" sz="16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board</a:t>
            </a:r>
            <a:r>
              <a:rPr lang="fr-FR" sz="1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fr-FR" sz="16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being</a:t>
            </a:r>
            <a:r>
              <a:rPr lang="fr-FR" sz="1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fr-FR" sz="16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manufactured</a:t>
            </a:r>
            <a:r>
              <a:rPr lang="fr-FR" sz="1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(</a:t>
            </a:r>
            <a:r>
              <a:rPr lang="fr-FR" sz="16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delivery</a:t>
            </a:r>
            <a:r>
              <a:rPr lang="fr-FR" sz="1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by end of May) </a:t>
            </a:r>
            <a:endParaRPr lang="fr-FR" sz="16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35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52400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smtClean="0">
                <a:latin typeface="Comic Sans MS" panose="030F0702030302020204" pitchFamily="66" charset="0"/>
              </a:rPr>
              <a:t>Calibration and </a:t>
            </a:r>
            <a:r>
              <a:rPr lang="fr-FR" sz="2800" dirty="0" err="1" smtClean="0">
                <a:latin typeface="Comic Sans MS" panose="030F0702030302020204" pitchFamily="66" charset="0"/>
              </a:rPr>
              <a:t>curing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0" y="2140084"/>
            <a:ext cx="4658651" cy="228273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59739" y="4543291"/>
            <a:ext cx="3746884" cy="2245508"/>
            <a:chOff x="5532582" y="924847"/>
            <a:chExt cx="4248472" cy="2763253"/>
          </a:xfrm>
        </p:grpSpPr>
        <p:pic>
          <p:nvPicPr>
            <p:cNvPr id="15" name="Imag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521"/>
            <a:stretch/>
          </p:blipFill>
          <p:spPr>
            <a:xfrm>
              <a:off x="5532582" y="924847"/>
              <a:ext cx="4248472" cy="2169889"/>
            </a:xfrm>
            <a:prstGeom prst="rect">
              <a:avLst/>
            </a:prstGeom>
          </p:spPr>
        </p:pic>
        <p:sp>
          <p:nvSpPr>
            <p:cNvPr id="16" name="ZoneTexte 7"/>
            <p:cNvSpPr txBox="1"/>
            <p:nvPr/>
          </p:nvSpPr>
          <p:spPr>
            <a:xfrm>
              <a:off x="8459378" y="331876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glue</a:t>
              </a:r>
              <a:endParaRPr lang="fr-FR" dirty="0"/>
            </a:p>
          </p:txBody>
        </p:sp>
        <p:cxnSp>
          <p:nvCxnSpPr>
            <p:cNvPr id="17" name="Connecteur droit avec flèche 10"/>
            <p:cNvCxnSpPr>
              <a:stCxn id="16" idx="0"/>
            </p:cNvCxnSpPr>
            <p:nvPr/>
          </p:nvCxnSpPr>
          <p:spPr>
            <a:xfrm flipH="1" flipV="1">
              <a:off x="8701442" y="2526680"/>
              <a:ext cx="153980" cy="7920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" y="2458967"/>
            <a:ext cx="4248472" cy="3927712"/>
          </a:xfrm>
          <a:prstGeom prst="rect">
            <a:avLst/>
          </a:prstGeom>
        </p:spPr>
      </p:pic>
      <p:cxnSp>
        <p:nvCxnSpPr>
          <p:cNvPr id="20" name="Connecteur droit avec flèche 8"/>
          <p:cNvCxnSpPr>
            <a:stCxn id="22" idx="1"/>
          </p:cNvCxnSpPr>
          <p:nvPr/>
        </p:nvCxnSpPr>
        <p:spPr>
          <a:xfrm flipH="1" flipV="1">
            <a:off x="1283365" y="4744668"/>
            <a:ext cx="537521" cy="19286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13"/>
          <p:cNvCxnSpPr>
            <a:stCxn id="22" idx="1"/>
          </p:cNvCxnSpPr>
          <p:nvPr/>
        </p:nvCxnSpPr>
        <p:spPr>
          <a:xfrm flipH="1" flipV="1">
            <a:off x="911267" y="4329672"/>
            <a:ext cx="909619" cy="23436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6"/>
          <p:cNvSpPr txBox="1"/>
          <p:nvPr/>
        </p:nvSpPr>
        <p:spPr>
          <a:xfrm>
            <a:off x="1820886" y="648866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grease</a:t>
            </a:r>
            <a:endParaRPr lang="fr-FR" dirty="0"/>
          </a:p>
        </p:txBody>
      </p:sp>
      <p:sp>
        <p:nvSpPr>
          <p:cNvPr id="3" name="TextBox 2"/>
          <p:cNvSpPr txBox="1"/>
          <p:nvPr/>
        </p:nvSpPr>
        <p:spPr>
          <a:xfrm>
            <a:off x="99616" y="912433"/>
            <a:ext cx="7723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 blue LED per channel (onto the PCB board)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omic Sans MS" panose="030F0702030302020204" pitchFamily="66" charset="0"/>
              </a:rPr>
              <a:t>Pulsed mode for calibration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omic Sans MS" panose="030F0702030302020204" pitchFamily="66" charset="0"/>
              </a:rPr>
              <a:t>Continuous mode for curing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omic Sans MS" panose="030F0702030302020204" pitchFamily="66" charset="0"/>
              </a:rPr>
              <a:t>Light through 800 </a:t>
            </a:r>
            <a:r>
              <a:rPr lang="en-US" sz="1600" dirty="0" smtClean="0"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latin typeface="Comic Sans MS" panose="030F0702030302020204" pitchFamily="66" charset="0"/>
              </a:rPr>
              <a:t>m diameter silicate fiber (radiation hard)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13</a:t>
            </a:fld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6391415" y="954853"/>
            <a:ext cx="267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AF0984"/>
                </a:solidFill>
                <a:latin typeface="Comic Sans MS" panose="030F0702030302020204" pitchFamily="66" charset="0"/>
              </a:rPr>
              <a:t>TO DO: </a:t>
            </a:r>
          </a:p>
          <a:p>
            <a:pPr algn="ctr"/>
            <a:r>
              <a:rPr lang="en-US" sz="1600" dirty="0" smtClean="0">
                <a:latin typeface="Comic Sans MS" panose="030F0702030302020204" pitchFamily="66" charset="0"/>
              </a:rPr>
              <a:t>LED control board (JLAB)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91415" y="965187"/>
            <a:ext cx="2673454" cy="573467"/>
          </a:xfrm>
          <a:prstGeom prst="roundRect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52400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 smtClean="0">
                <a:latin typeface="Comic Sans MS" panose="030F0702030302020204" pitchFamily="66" charset="0"/>
              </a:rPr>
              <a:t>Radiation environment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6208" y="1301257"/>
            <a:ext cx="5307630" cy="3933103"/>
            <a:chOff x="304800" y="1354016"/>
            <a:chExt cx="5307630" cy="3933103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354016"/>
              <a:ext cx="5307630" cy="393310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68315" y="1793631"/>
              <a:ext cx="17057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Comic Sans MS" panose="030F0702030302020204" pitchFamily="66" charset="0"/>
                </a:rPr>
                <a:t>1</a:t>
              </a:r>
              <a:r>
                <a:rPr lang="en-US" sz="1600" dirty="0">
                  <a:latin typeface="Symbol" panose="05050102010706020507" pitchFamily="18" charset="2"/>
                  <a:cs typeface="Lucida Sans Unicode" panose="020B0602030504020204" pitchFamily="34" charset="0"/>
                </a:rPr>
                <a:t> </a:t>
              </a:r>
              <a:r>
                <a:rPr lang="en-US" sz="1600" dirty="0" smtClean="0">
                  <a:latin typeface="Symbol" panose="05050102010706020507" pitchFamily="18" charset="2"/>
                  <a:cs typeface="Lucida Sans Unicode" panose="020B0602030504020204" pitchFamily="34" charset="0"/>
                </a:rPr>
                <a:t>m</a:t>
              </a:r>
              <a:r>
                <a:rPr lang="en-US" sz="1600" dirty="0" smtClean="0">
                  <a:latin typeface="Comic Sans MS" panose="030F0702030302020204" pitchFamily="66" charset="0"/>
                </a:rPr>
                <a:t>A, 15 cm LH2</a:t>
              </a:r>
              <a:endParaRPr lang="en-US" sz="16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0685" y="5243152"/>
            <a:ext cx="5978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mic Sans MS" panose="030F0702030302020204" pitchFamily="66" charset="0"/>
              </a:rPr>
              <a:t>Geant4 simulation, cross-checked with </a:t>
            </a:r>
            <a:r>
              <a:rPr lang="en-US" sz="1600" dirty="0" err="1" smtClean="0">
                <a:latin typeface="Comic Sans MS" panose="030F0702030302020204" pitchFamily="66" charset="0"/>
              </a:rPr>
              <a:t>RadCon</a:t>
            </a:r>
            <a:r>
              <a:rPr lang="en-US" sz="1600" dirty="0" smtClean="0">
                <a:latin typeface="Comic Sans MS" panose="030F0702030302020204" pitchFamily="66" charset="0"/>
              </a:rPr>
              <a:t> estimates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36341" y="3524295"/>
            <a:ext cx="4440115" cy="1758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58669" y="3123488"/>
            <a:ext cx="1011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mic Sans MS" panose="030F0702030302020204" pitchFamily="66" charset="0"/>
              </a:rPr>
              <a:t>30 </a:t>
            </a:r>
            <a:r>
              <a:rPr lang="en-US" sz="1600" dirty="0" err="1" smtClean="0">
                <a:latin typeface="Comic Sans MS" panose="030F0702030302020204" pitchFamily="66" charset="0"/>
              </a:rPr>
              <a:t>Gy</a:t>
            </a:r>
            <a:r>
              <a:rPr lang="en-US" sz="1600" dirty="0" smtClean="0">
                <a:latin typeface="Comic Sans MS" panose="030F0702030302020204" pitchFamily="66" charset="0"/>
              </a:rPr>
              <a:t>/h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07273" y="1696908"/>
            <a:ext cx="3631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mic Sans MS" panose="030F0702030302020204" pitchFamily="66" charset="0"/>
              </a:rPr>
              <a:t>Curing expected to be needed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every few days or few weeks, </a:t>
            </a:r>
            <a:r>
              <a:rPr lang="en-US" sz="1600" dirty="0" smtClean="0">
                <a:latin typeface="Comic Sans MS" panose="030F0702030302020204" pitchFamily="66" charset="0"/>
              </a:rPr>
              <a:t>depending on the kinematics setting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07273" y="3971229"/>
            <a:ext cx="363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mic Sans MS" panose="030F0702030302020204" pitchFamily="66" charset="0"/>
              </a:rPr>
              <a:t>Irradiation and curing tests made with 30 </a:t>
            </a:r>
            <a:r>
              <a:rPr lang="en-US" sz="1600" dirty="0" err="1" smtClean="0">
                <a:latin typeface="Comic Sans MS" panose="030F0702030302020204" pitchFamily="66" charset="0"/>
              </a:rPr>
              <a:t>Gy</a:t>
            </a:r>
            <a:r>
              <a:rPr lang="en-US" sz="1600" dirty="0" smtClean="0">
                <a:latin typeface="Comic Sans MS" panose="030F0702030302020204" pitchFamily="66" charset="0"/>
              </a:rPr>
              <a:t> at 1Gy/min rate</a:t>
            </a:r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92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52400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smtClean="0">
                <a:latin typeface="Comic Sans MS" panose="030F0702030302020204" pitchFamily="66" charset="0"/>
              </a:rPr>
              <a:t>Irradiation and </a:t>
            </a:r>
            <a:r>
              <a:rPr lang="fr-FR" sz="2800" dirty="0" err="1">
                <a:latin typeface="Comic Sans MS" panose="030F0702030302020204" pitchFamily="66" charset="0"/>
              </a:rPr>
              <a:t>c</a:t>
            </a:r>
            <a:r>
              <a:rPr lang="fr-FR" sz="2800" dirty="0" err="1" smtClean="0">
                <a:latin typeface="Comic Sans MS" panose="030F0702030302020204" pitchFamily="66" charset="0"/>
              </a:rPr>
              <a:t>uring</a:t>
            </a:r>
            <a:r>
              <a:rPr lang="fr-FR" sz="2800" dirty="0" smtClean="0">
                <a:latin typeface="Comic Sans MS" panose="030F0702030302020204" pitchFamily="66" charset="0"/>
              </a:rPr>
              <a:t> tests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15</a:t>
            </a:fld>
            <a:endParaRPr lang="fr-FR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50" y="1059191"/>
            <a:ext cx="5094600" cy="3201624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41" y="812041"/>
            <a:ext cx="4156909" cy="79627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3093" y="1040900"/>
            <a:ext cx="3465658" cy="2105367"/>
            <a:chOff x="3871756" y="4164803"/>
            <a:chExt cx="3465658" cy="2105367"/>
          </a:xfrm>
        </p:grpSpPr>
        <p:sp>
          <p:nvSpPr>
            <p:cNvPr id="7" name="Rectangle 6"/>
            <p:cNvSpPr/>
            <p:nvPr/>
          </p:nvSpPr>
          <p:spPr>
            <a:xfrm>
              <a:off x="3871756" y="4183094"/>
              <a:ext cx="3465658" cy="2087076"/>
            </a:xfrm>
            <a:prstGeom prst="rect">
              <a:avLst/>
            </a:prstGeom>
            <a:solidFill>
              <a:srgbClr val="FFC00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6" t="17865" r="19679" b="18064"/>
            <a:stretch/>
          </p:blipFill>
          <p:spPr>
            <a:xfrm>
              <a:off x="4048912" y="4687124"/>
              <a:ext cx="3096000" cy="1583046"/>
            </a:xfrm>
            <a:prstGeom prst="rect">
              <a:avLst/>
            </a:prstGeom>
            <a:effectLst>
              <a:softEdge rad="7620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4097539" y="4980465"/>
              <a:ext cx="304737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chemeClr val="bg1"/>
                  </a:solidFill>
                </a:rPr>
                <a:t>Strong </a:t>
              </a:r>
              <a:r>
                <a:rPr lang="en-US" sz="1500" baseline="30000" dirty="0" smtClean="0">
                  <a:solidFill>
                    <a:schemeClr val="bg1"/>
                  </a:solidFill>
                </a:rPr>
                <a:t>60</a:t>
              </a:r>
              <a:r>
                <a:rPr lang="en-US" sz="1500" dirty="0" smtClean="0">
                  <a:solidFill>
                    <a:schemeClr val="bg1"/>
                  </a:solidFill>
                </a:rPr>
                <a:t>Co source (3000 Cu)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71757" y="4164803"/>
              <a:ext cx="3450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Comic Sans MS" panose="030F0702030302020204" pitchFamily="66" charset="0"/>
                </a:rPr>
                <a:t>Radiation </a:t>
              </a:r>
              <a:r>
                <a:rPr lang="fr-FR" sz="1600" dirty="0" err="1" smtClean="0">
                  <a:latin typeface="Comic Sans MS" panose="030F0702030302020204" pitchFamily="66" charset="0"/>
                </a:rPr>
                <a:t>hardness</a:t>
              </a:r>
              <a:r>
                <a:rPr lang="fr-FR" sz="1600" dirty="0" smtClean="0">
                  <a:latin typeface="Comic Sans MS" panose="030F0702030302020204" pitchFamily="66" charset="0"/>
                </a:rPr>
                <a:t> </a:t>
              </a:r>
              <a:r>
                <a:rPr lang="fr-FR" sz="1600" dirty="0" err="1" smtClean="0">
                  <a:latin typeface="Comic Sans MS" panose="030F0702030302020204" pitchFamily="66" charset="0"/>
                </a:rPr>
                <a:t>measurements</a:t>
              </a:r>
              <a:endParaRPr lang="fr-FR" sz="1600" dirty="0" smtClean="0">
                <a:latin typeface="Comic Sans MS" panose="030F0702030302020204" pitchFamily="66" charset="0"/>
              </a:endParaRPr>
            </a:p>
          </p:txBody>
        </p:sp>
      </p:grp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3" y="3419885"/>
            <a:ext cx="8882157" cy="330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8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52400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smtClean="0">
                <a:latin typeface="Comic Sans MS" panose="030F0702030302020204" pitchFamily="66" charset="0"/>
              </a:rPr>
              <a:t>Irradiation and </a:t>
            </a:r>
            <a:r>
              <a:rPr lang="fr-FR" sz="2800" dirty="0" err="1">
                <a:latin typeface="Comic Sans MS" panose="030F0702030302020204" pitchFamily="66" charset="0"/>
              </a:rPr>
              <a:t>c</a:t>
            </a:r>
            <a:r>
              <a:rPr lang="fr-FR" sz="2800" dirty="0" err="1" smtClean="0">
                <a:latin typeface="Comic Sans MS" panose="030F0702030302020204" pitchFamily="66" charset="0"/>
              </a:rPr>
              <a:t>uring</a:t>
            </a:r>
            <a:r>
              <a:rPr lang="fr-FR" sz="2800" dirty="0" smtClean="0">
                <a:latin typeface="Comic Sans MS" panose="030F0702030302020204" pitchFamily="66" charset="0"/>
              </a:rPr>
              <a:t> tests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16</a:t>
            </a:fld>
            <a:endParaRPr lang="fr-FR"/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72" y="4403893"/>
            <a:ext cx="2621528" cy="2317583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347"/>
            <a:ext cx="4856453" cy="5147653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11300" r="13066" b="2214"/>
          <a:stretch/>
        </p:blipFill>
        <p:spPr>
          <a:xfrm>
            <a:off x="4426218" y="838327"/>
            <a:ext cx="4686300" cy="11781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97111" y="3945619"/>
            <a:ext cx="2699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Blue LED optical bleaching</a:t>
            </a:r>
            <a:endParaRPr lang="en-US" sz="1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55682" y="2058135"/>
            <a:ext cx="167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30 </a:t>
            </a:r>
            <a:r>
              <a:rPr lang="en-US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Gy</a:t>
            </a:r>
            <a:r>
              <a:rPr lang="en-U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(at ~1Gy/min)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90476" y="2681459"/>
            <a:ext cx="3788019" cy="655999"/>
            <a:chOff x="4985238" y="2536421"/>
            <a:chExt cx="3788019" cy="655999"/>
          </a:xfrm>
        </p:grpSpPr>
        <p:sp>
          <p:nvSpPr>
            <p:cNvPr id="18" name="TextBox 17"/>
            <p:cNvSpPr txBox="1"/>
            <p:nvPr/>
          </p:nvSpPr>
          <p:spPr>
            <a:xfrm>
              <a:off x="4985238" y="2536421"/>
              <a:ext cx="37880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omic Sans MS" panose="030F0702030302020204" pitchFamily="66" charset="0"/>
                </a:rPr>
                <a:t>Radiation damage recovered with a few hours of blue light curing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985238" y="2549767"/>
              <a:ext cx="3780693" cy="642653"/>
            </a:xfrm>
            <a:prstGeom prst="round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256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52400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smtClean="0">
                <a:latin typeface="Comic Sans MS" panose="030F0702030302020204" pitchFamily="66" charset="0"/>
              </a:rPr>
              <a:t>Full </a:t>
            </a:r>
            <a:r>
              <a:rPr lang="fr-FR" sz="2800" dirty="0" err="1" smtClean="0">
                <a:latin typeface="Comic Sans MS" panose="030F0702030302020204" pitchFamily="66" charset="0"/>
              </a:rPr>
              <a:t>scale</a:t>
            </a:r>
            <a:r>
              <a:rPr lang="fr-FR" sz="2800" dirty="0" smtClean="0">
                <a:latin typeface="Comic Sans MS" panose="030F0702030302020204" pitchFamily="66" charset="0"/>
              </a:rPr>
              <a:t> </a:t>
            </a:r>
            <a:r>
              <a:rPr lang="fr-FR" sz="2800" dirty="0" err="1" smtClean="0">
                <a:latin typeface="Comic Sans MS" panose="030F0702030302020204" pitchFamily="66" charset="0"/>
              </a:rPr>
              <a:t>mock</a:t>
            </a:r>
            <a:r>
              <a:rPr lang="fr-FR" sz="2800" dirty="0" smtClean="0">
                <a:latin typeface="Comic Sans MS" panose="030F0702030302020204" pitchFamily="66" charset="0"/>
              </a:rPr>
              <a:t>-up of NPS frame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" name="Image 2" descr="Macintosh HD:Users:hull:Desktop:maquette bois.pd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5332" r="10476" b="16873"/>
          <a:stretch/>
        </p:blipFill>
        <p:spPr bwMode="auto">
          <a:xfrm rot="5400000">
            <a:off x="315790" y="2765342"/>
            <a:ext cx="3776869" cy="4408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0810" y="2064808"/>
            <a:ext cx="5477933" cy="41084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4124" y="931333"/>
            <a:ext cx="414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Cable</a:t>
            </a:r>
            <a:r>
              <a:rPr lang="fr-FR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lengths</a:t>
            </a:r>
            <a:r>
              <a:rPr lang="fr-FR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defined</a:t>
            </a:r>
            <a:r>
              <a:rPr lang="fr-FR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fr-FR" sz="12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latin typeface="Comic Sans MS" panose="030F0702030302020204" pitchFamily="66" charset="0"/>
              </a:rPr>
              <a:t>32 cm PMT-&gt;PCB (</a:t>
            </a:r>
            <a:r>
              <a:rPr lang="fr-FR" dirty="0" err="1" smtClean="0">
                <a:latin typeface="Comic Sans MS" panose="030F0702030302020204" pitchFamily="66" charset="0"/>
              </a:rPr>
              <a:t>HV+signal</a:t>
            </a:r>
            <a:r>
              <a:rPr lang="fr-FR" dirty="0" smtClean="0">
                <a:latin typeface="Comic Sans MS" panose="030F0702030302020204" pitchFamily="66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latin typeface="Comic Sans MS" panose="030F0702030302020204" pitchFamily="66" charset="0"/>
              </a:rPr>
              <a:t>Signal PCB-&gt; top of box: 0.5-1.5 m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72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52400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smtClean="0">
                <a:latin typeface="Comic Sans MS" panose="030F0702030302020204" pitchFamily="66" charset="0"/>
              </a:rPr>
              <a:t>Full </a:t>
            </a:r>
            <a:r>
              <a:rPr lang="fr-FR" sz="2800" dirty="0" err="1" smtClean="0">
                <a:latin typeface="Comic Sans MS" panose="030F0702030302020204" pitchFamily="66" charset="0"/>
              </a:rPr>
              <a:t>scale</a:t>
            </a:r>
            <a:r>
              <a:rPr lang="fr-FR" sz="2800" dirty="0" smtClean="0">
                <a:latin typeface="Comic Sans MS" panose="030F0702030302020204" pitchFamily="66" charset="0"/>
              </a:rPr>
              <a:t> </a:t>
            </a:r>
            <a:r>
              <a:rPr lang="fr-FR" sz="2800" dirty="0" err="1" smtClean="0">
                <a:latin typeface="Comic Sans MS" panose="030F0702030302020204" pitchFamily="66" charset="0"/>
              </a:rPr>
              <a:t>mock</a:t>
            </a:r>
            <a:r>
              <a:rPr lang="fr-FR" sz="2800" dirty="0" smtClean="0">
                <a:latin typeface="Comic Sans MS" panose="030F0702030302020204" pitchFamily="66" charset="0"/>
              </a:rPr>
              <a:t>-up of NPS frame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6" b="13072"/>
          <a:stretch/>
        </p:blipFill>
        <p:spPr>
          <a:xfrm>
            <a:off x="4528039" y="4210731"/>
            <a:ext cx="4492869" cy="26472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b="10719"/>
          <a:stretch/>
        </p:blipFill>
        <p:spPr>
          <a:xfrm>
            <a:off x="4778188" y="875733"/>
            <a:ext cx="4365812" cy="325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10261" r="3530" b="3987"/>
          <a:stretch/>
        </p:blipFill>
        <p:spPr>
          <a:xfrm rot="5400000">
            <a:off x="-789659" y="1893692"/>
            <a:ext cx="5756871" cy="417755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339252" y="962114"/>
            <a:ext cx="186018" cy="508098"/>
          </a:xfrm>
          <a:prstGeom prst="straightConnector1">
            <a:avLst/>
          </a:prstGeom>
          <a:ln w="47625">
            <a:solidFill>
              <a:srgbClr val="AF098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04785" y="1049081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AF0984"/>
                </a:solidFill>
                <a:latin typeface="Comic Sans MS" panose="030F0702030302020204" pitchFamily="66" charset="0"/>
              </a:rPr>
              <a:t>18 cm</a:t>
            </a:r>
            <a:endParaRPr lang="en-US" b="1" dirty="0">
              <a:solidFill>
                <a:srgbClr val="AF0984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0101" y="6057898"/>
            <a:ext cx="2823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Human sized detector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9396" y="3726891"/>
            <a:ext cx="2893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Easy PMT maintenance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25270" y="486714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Fiber</a:t>
            </a:r>
            <a:endParaRPr lang="en-US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846886" y="5144142"/>
            <a:ext cx="657617" cy="465350"/>
          </a:xfrm>
          <a:prstGeom prst="straightConnector1">
            <a:avLst/>
          </a:prstGeom>
          <a:ln w="412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307784" y="5051809"/>
            <a:ext cx="807516" cy="184666"/>
          </a:xfrm>
          <a:prstGeom prst="straightConnector1">
            <a:avLst/>
          </a:prstGeom>
          <a:ln w="412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39252" y="638509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HV+signal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7218485" y="5978770"/>
            <a:ext cx="597877" cy="479238"/>
          </a:xfrm>
          <a:prstGeom prst="straightConnector1">
            <a:avLst/>
          </a:prstGeom>
          <a:ln w="412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88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52400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err="1" smtClean="0">
                <a:latin typeface="Comic Sans MS" panose="030F0702030302020204" pitchFamily="66" charset="0"/>
              </a:rPr>
              <a:t>Temperature</a:t>
            </a:r>
            <a:r>
              <a:rPr lang="fr-FR" sz="2800" dirty="0" smtClean="0">
                <a:latin typeface="Comic Sans MS" panose="030F0702030302020204" pitchFamily="66" charset="0"/>
              </a:rPr>
              <a:t> zones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31" y="1003615"/>
            <a:ext cx="5148572" cy="5761252"/>
          </a:xfrm>
          <a:prstGeom prst="rect">
            <a:avLst/>
          </a:prstGeom>
        </p:spPr>
      </p:pic>
      <p:sp>
        <p:nvSpPr>
          <p:cNvPr id="8" name="ZoneTexte 31"/>
          <p:cNvSpPr txBox="1"/>
          <p:nvPr/>
        </p:nvSpPr>
        <p:spPr>
          <a:xfrm>
            <a:off x="4122431" y="5244090"/>
            <a:ext cx="2376264" cy="5232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 smtClean="0"/>
              <a:t>Heating</a:t>
            </a:r>
            <a:r>
              <a:rPr lang="fr-FR" sz="1400" dirty="0" smtClean="0"/>
              <a:t> Zone  : 500mW/</a:t>
            </a:r>
            <a:r>
              <a:rPr lang="fr-FR" sz="1400" dirty="0" err="1" smtClean="0"/>
              <a:t>channel</a:t>
            </a:r>
            <a:r>
              <a:rPr lang="fr-FR" sz="1400" dirty="0" smtClean="0"/>
              <a:t> = 540 W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2034200" y="1291647"/>
            <a:ext cx="1341168" cy="4665818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402351" y="1295277"/>
            <a:ext cx="387023" cy="466581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673109" y="931605"/>
            <a:ext cx="5544616" cy="561662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2" name="ZoneTexte 14"/>
          <p:cNvSpPr txBox="1"/>
          <p:nvPr/>
        </p:nvSpPr>
        <p:spPr>
          <a:xfrm>
            <a:off x="2082639" y="5213249"/>
            <a:ext cx="1244290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 smtClean="0"/>
              <a:t>Crystals</a:t>
            </a:r>
            <a:r>
              <a:rPr lang="fr-FR" sz="1400" dirty="0" smtClean="0"/>
              <a:t>  Zone  : @ 18°+/-0,1°</a:t>
            </a:r>
            <a:endParaRPr lang="fr-FR" sz="1400" dirty="0"/>
          </a:p>
        </p:txBody>
      </p:sp>
      <p:sp>
        <p:nvSpPr>
          <p:cNvPr id="13" name="Rectangle 12"/>
          <p:cNvSpPr/>
          <p:nvPr/>
        </p:nvSpPr>
        <p:spPr>
          <a:xfrm>
            <a:off x="3834399" y="1277021"/>
            <a:ext cx="2808312" cy="46658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4" name="ZoneTexte 17"/>
          <p:cNvSpPr txBox="1"/>
          <p:nvPr/>
        </p:nvSpPr>
        <p:spPr>
          <a:xfrm>
            <a:off x="3257285" y="6121259"/>
            <a:ext cx="2376264" cy="30777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 smtClean="0"/>
              <a:t>External</a:t>
            </a:r>
            <a:r>
              <a:rPr lang="fr-FR" sz="1400" dirty="0" smtClean="0"/>
              <a:t> Zone  : T° = 22°c</a:t>
            </a:r>
            <a:endParaRPr lang="fr-FR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02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52400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err="1" smtClean="0"/>
              <a:t>Overview</a:t>
            </a:r>
            <a:r>
              <a:rPr lang="fr-FR" sz="2800" dirty="0" smtClean="0"/>
              <a:t>: </a:t>
            </a:r>
            <a:r>
              <a:rPr lang="fr-FR" sz="2800" dirty="0" err="1" smtClean="0"/>
              <a:t>conceptual</a:t>
            </a:r>
            <a:r>
              <a:rPr lang="fr-FR" sz="2800" dirty="0" smtClean="0"/>
              <a:t> design</a:t>
            </a:r>
            <a:endParaRPr lang="fr-FR" sz="2800" dirty="0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07813" y="2973157"/>
            <a:ext cx="131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Back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view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945" y="6458857"/>
            <a:ext cx="318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Design 100% </a:t>
            </a:r>
            <a:r>
              <a:rPr lang="fr-FR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completed</a:t>
            </a:r>
            <a:endParaRPr lang="fr-FR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07813" y="1180928"/>
            <a:ext cx="4825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400" dirty="0" smtClean="0">
                <a:latin typeface="Comic Sans MS" panose="030F0702030302020204" pitchFamily="66" charset="0"/>
              </a:rPr>
              <a:t>30x36 (1080) PbWO</a:t>
            </a:r>
            <a:r>
              <a:rPr lang="fr-FR" sz="1400" baseline="-25000" dirty="0" smtClean="0">
                <a:latin typeface="Comic Sans MS" panose="030F0702030302020204" pitchFamily="66" charset="0"/>
              </a:rPr>
              <a:t>4</a:t>
            </a:r>
            <a:r>
              <a:rPr lang="fr-FR" sz="1400" dirty="0" smtClean="0">
                <a:latin typeface="Comic Sans MS" panose="030F0702030302020204" pitchFamily="66" charset="0"/>
              </a:rPr>
              <a:t> </a:t>
            </a:r>
            <a:r>
              <a:rPr lang="fr-FR" sz="1400" dirty="0" err="1" smtClean="0">
                <a:latin typeface="Comic Sans MS" panose="030F0702030302020204" pitchFamily="66" charset="0"/>
              </a:rPr>
              <a:t>crystals</a:t>
            </a:r>
            <a:r>
              <a:rPr lang="fr-FR" sz="1400" dirty="0" smtClean="0">
                <a:latin typeface="Comic Sans MS" panose="030F0702030302020204" pitchFamily="66" charset="0"/>
              </a:rPr>
              <a:t> (2x2x20 cm</a:t>
            </a:r>
            <a:r>
              <a:rPr lang="fr-FR" sz="1400" baseline="30000" dirty="0" smtClean="0">
                <a:latin typeface="Comic Sans MS" panose="030F0702030302020204" pitchFamily="66" charset="0"/>
              </a:rPr>
              <a:t>3</a:t>
            </a:r>
            <a:r>
              <a:rPr lang="fr-FR" sz="1400" dirty="0" smtClean="0">
                <a:latin typeface="Comic Sans MS" panose="030F0702030302020204" pitchFamily="66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400" dirty="0" smtClean="0">
                <a:latin typeface="Comic Sans MS" panose="030F0702030302020204" pitchFamily="66" charset="0"/>
              </a:rPr>
              <a:t>Hamamatsu R4125 </a:t>
            </a:r>
            <a:r>
              <a:rPr lang="fr-FR" sz="1400" dirty="0" err="1" smtClean="0">
                <a:latin typeface="Comic Sans MS" panose="030F0702030302020204" pitchFamily="66" charset="0"/>
              </a:rPr>
              <a:t>PMTs</a:t>
            </a:r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JLAB, YEREVAN</a:t>
            </a:r>
            <a:endParaRPr lang="fr-FR" dirty="0" smtClean="0">
              <a:latin typeface="Comic Sans MS" panose="030F0702030302020204" pitchFamily="66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400" dirty="0" smtClean="0">
                <a:latin typeface="Comic Sans MS" panose="030F0702030302020204" pitchFamily="66" charset="0"/>
              </a:rPr>
              <a:t>Custom-made active bases</a:t>
            </a:r>
            <a:endParaRPr lang="fr-FR" sz="14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45" y="4862665"/>
            <a:ext cx="395099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omic Sans MS" panose="030F0702030302020204" pitchFamily="66" charset="0"/>
              </a:rPr>
              <a:t>Crystals placed in a 0.5 mm-thick carbon frame to ensure good positioning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omic Sans MS" panose="030F0702030302020204" pitchFamily="66" charset="0"/>
              </a:rPr>
              <a:t>PMTs accessible from the back side to allow maintenance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omic Sans MS" panose="030F0702030302020204" pitchFamily="66" charset="0"/>
              </a:rPr>
              <a:t>Calibration and radiation curing with blue LED light though quartz optical fiber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2</a:t>
            </a:fld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8368079" y="991652"/>
            <a:ext cx="942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JLAB, CUA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0400" y="1791189"/>
            <a:ext cx="243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OHIO, YEREVAN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4308231"/>
            <a:ext cx="4005942" cy="483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80818" y="4407377"/>
            <a:ext cx="106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ORSAY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367" y="4431504"/>
            <a:ext cx="261899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Calorimeter frame:</a:t>
            </a:r>
            <a:endParaRPr lang="en-US" sz="17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15748" y="2425301"/>
            <a:ext cx="432345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Comic Sans MS" panose="030F0702030302020204" pitchFamily="66" charset="0"/>
              </a:rPr>
              <a:t>Survey &amp; alignment requirements: ~1mm</a:t>
            </a:r>
            <a:endParaRPr lang="en-US" sz="1700" dirty="0">
              <a:latin typeface="Comic Sans MS" panose="030F0702030302020204" pitchFamily="66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501662" y="2394708"/>
            <a:ext cx="4337538" cy="419061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36" y="2973157"/>
            <a:ext cx="4400083" cy="3410064"/>
          </a:xfrm>
          <a:prstGeom prst="rect">
            <a:avLst/>
          </a:prstGeom>
        </p:spPr>
      </p:pic>
      <p:sp>
        <p:nvSpPr>
          <p:cNvPr id="21" name="TextBox 2"/>
          <p:cNvSpPr txBox="1"/>
          <p:nvPr/>
        </p:nvSpPr>
        <p:spPr>
          <a:xfrm>
            <a:off x="4408178" y="5082577"/>
            <a:ext cx="131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Back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view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" y="921316"/>
            <a:ext cx="4109823" cy="3185113"/>
          </a:xfrm>
          <a:prstGeom prst="rect">
            <a:avLst/>
          </a:prstGeom>
        </p:spPr>
      </p:pic>
      <p:sp>
        <p:nvSpPr>
          <p:cNvPr id="23" name="TextBox 2"/>
          <p:cNvSpPr txBox="1"/>
          <p:nvPr/>
        </p:nvSpPr>
        <p:spPr>
          <a:xfrm>
            <a:off x="2634456" y="1058183"/>
            <a:ext cx="131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Front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view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53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52400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err="1" smtClean="0">
                <a:latin typeface="Comic Sans MS" panose="030F0702030302020204" pitchFamily="66" charset="0"/>
              </a:rPr>
              <a:t>Temperature</a:t>
            </a:r>
            <a:r>
              <a:rPr lang="fr-FR" sz="2800" dirty="0" smtClean="0">
                <a:latin typeface="Comic Sans MS" panose="030F0702030302020204" pitchFamily="66" charset="0"/>
              </a:rPr>
              <a:t> control: back </a:t>
            </a:r>
            <a:r>
              <a:rPr lang="fr-FR" sz="2800" dirty="0" err="1" smtClean="0">
                <a:latin typeface="Comic Sans MS" panose="030F0702030302020204" pitchFamily="66" charset="0"/>
              </a:rPr>
              <a:t>side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" y="931332"/>
            <a:ext cx="8193390" cy="5641621"/>
            <a:chOff x="197077" y="1063979"/>
            <a:chExt cx="7784646" cy="5610575"/>
          </a:xfrm>
        </p:grpSpPr>
        <p:pic>
          <p:nvPicPr>
            <p:cNvPr id="15" name="Imag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077" y="1063979"/>
              <a:ext cx="6192688" cy="5610575"/>
            </a:xfrm>
            <a:prstGeom prst="rect">
              <a:avLst/>
            </a:prstGeom>
          </p:spPr>
        </p:pic>
        <p:cxnSp>
          <p:nvCxnSpPr>
            <p:cNvPr id="16" name="Connecteur droit 12"/>
            <p:cNvCxnSpPr/>
            <p:nvPr/>
          </p:nvCxnSpPr>
          <p:spPr>
            <a:xfrm>
              <a:off x="4857205" y="1837472"/>
              <a:ext cx="24829" cy="372133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21"/>
            <p:cNvSpPr txBox="1"/>
            <p:nvPr/>
          </p:nvSpPr>
          <p:spPr>
            <a:xfrm>
              <a:off x="3032177" y="2158696"/>
              <a:ext cx="1825028" cy="46166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dirty="0" err="1" smtClean="0"/>
                <a:t>Heating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electronic</a:t>
              </a:r>
              <a:r>
                <a:rPr lang="fr-FR" sz="1200" dirty="0" smtClean="0"/>
                <a:t> Zone  : 500mW/</a:t>
              </a:r>
              <a:r>
                <a:rPr lang="fr-FR" sz="1200" dirty="0" err="1" smtClean="0"/>
                <a:t>channel</a:t>
              </a:r>
              <a:r>
                <a:rPr lang="fr-FR" sz="1200" dirty="0" smtClean="0"/>
                <a:t> = 540 W</a:t>
              </a:r>
              <a:endParaRPr lang="fr-FR" sz="1200" dirty="0"/>
            </a:p>
          </p:txBody>
        </p:sp>
        <p:sp>
          <p:nvSpPr>
            <p:cNvPr id="18" name="ZoneTexte 22"/>
            <p:cNvSpPr txBox="1"/>
            <p:nvPr/>
          </p:nvSpPr>
          <p:spPr>
            <a:xfrm>
              <a:off x="4964842" y="3457652"/>
              <a:ext cx="3016881" cy="107721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600" dirty="0" err="1" smtClean="0">
                  <a:solidFill>
                    <a:schemeClr val="tx1"/>
                  </a:solidFill>
                </a:rPr>
                <a:t>Heating</a:t>
              </a:r>
              <a:r>
                <a:rPr lang="fr-FR" sz="1600" dirty="0" smtClean="0">
                  <a:solidFill>
                    <a:schemeClr val="tx1"/>
                  </a:solidFill>
                </a:rPr>
                <a:t> zone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cooled</a:t>
              </a:r>
              <a:r>
                <a:rPr lang="fr-FR" sz="1600" dirty="0" smtClean="0">
                  <a:solidFill>
                    <a:schemeClr val="tx1"/>
                  </a:solidFill>
                </a:rPr>
                <a:t>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with</a:t>
              </a:r>
              <a:r>
                <a:rPr lang="fr-FR" sz="1600" dirty="0" smtClean="0">
                  <a:solidFill>
                    <a:schemeClr val="tx1"/>
                  </a:solidFill>
                </a:rPr>
                <a:t> 2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heat</a:t>
              </a:r>
              <a:r>
                <a:rPr lang="fr-FR" sz="1600" dirty="0" smtClean="0">
                  <a:solidFill>
                    <a:schemeClr val="tx1"/>
                  </a:solidFill>
                </a:rPr>
                <a:t>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exchangers</a:t>
              </a:r>
              <a:r>
                <a:rPr lang="fr-FR" sz="1600" dirty="0" smtClean="0">
                  <a:solidFill>
                    <a:schemeClr val="tx1"/>
                  </a:solidFill>
                </a:rPr>
                <a:t> 6320G3SB (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Lytron</a:t>
              </a:r>
              <a:r>
                <a:rPr lang="fr-FR" sz="1600" dirty="0" smtClean="0">
                  <a:solidFill>
                    <a:schemeClr val="tx1"/>
                  </a:solidFill>
                </a:rPr>
                <a:t>)</a:t>
              </a:r>
            </a:p>
            <a:p>
              <a:r>
                <a:rPr lang="fr-FR" sz="1600" dirty="0">
                  <a:solidFill>
                    <a:schemeClr val="tx1"/>
                  </a:solidFill>
                </a:rPr>
                <a:t>+</a:t>
              </a:r>
              <a:r>
                <a:rPr lang="fr-FR" sz="1600" dirty="0" smtClean="0">
                  <a:solidFill>
                    <a:schemeClr val="tx1"/>
                  </a:solidFill>
                </a:rPr>
                <a:t> funs + 1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chiller</a:t>
              </a:r>
              <a:r>
                <a:rPr lang="fr-FR" sz="1600" dirty="0" smtClean="0">
                  <a:solidFill>
                    <a:schemeClr val="tx1"/>
                  </a:solidFill>
                </a:rPr>
                <a:t>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Kodiac</a:t>
              </a:r>
              <a:r>
                <a:rPr lang="fr-FR" sz="1600" dirty="0" smtClean="0">
                  <a:solidFill>
                    <a:schemeClr val="tx1"/>
                  </a:solidFill>
                </a:rPr>
                <a:t> RC006G03BG3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Connecteur droit avec flèche 24"/>
            <p:cNvCxnSpPr>
              <a:stCxn id="18" idx="1"/>
            </p:cNvCxnSpPr>
            <p:nvPr/>
          </p:nvCxnSpPr>
          <p:spPr>
            <a:xfrm flipH="1" flipV="1">
              <a:off x="2419735" y="2292989"/>
              <a:ext cx="2545107" cy="17032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25"/>
            <p:cNvCxnSpPr>
              <a:stCxn id="18" idx="1"/>
            </p:cNvCxnSpPr>
            <p:nvPr/>
          </p:nvCxnSpPr>
          <p:spPr>
            <a:xfrm flipH="1">
              <a:off x="2076225" y="3996261"/>
              <a:ext cx="2888617" cy="9375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3"/>
            <p:cNvCxnSpPr/>
            <p:nvPr/>
          </p:nvCxnSpPr>
          <p:spPr>
            <a:xfrm>
              <a:off x="1710453" y="1559680"/>
              <a:ext cx="0" cy="374441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15"/>
            <p:cNvCxnSpPr/>
            <p:nvPr/>
          </p:nvCxnSpPr>
          <p:spPr>
            <a:xfrm flipH="1" flipV="1">
              <a:off x="1710453" y="1559680"/>
              <a:ext cx="3165936" cy="28803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0"/>
            <p:cNvCxnSpPr/>
            <p:nvPr/>
          </p:nvCxnSpPr>
          <p:spPr>
            <a:xfrm flipH="1" flipV="1">
              <a:off x="1691269" y="5293856"/>
              <a:ext cx="3185120" cy="28803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6"/>
            <p:cNvSpPr/>
            <p:nvPr/>
          </p:nvSpPr>
          <p:spPr>
            <a:xfrm>
              <a:off x="1388579" y="1523933"/>
              <a:ext cx="279648" cy="3802672"/>
            </a:xfrm>
            <a:custGeom>
              <a:avLst/>
              <a:gdLst>
                <a:gd name="connsiteX0" fmla="*/ 0 w 279648"/>
                <a:gd name="connsiteY0" fmla="*/ 0 h 3888432"/>
                <a:gd name="connsiteX1" fmla="*/ 279648 w 279648"/>
                <a:gd name="connsiteY1" fmla="*/ 0 h 3888432"/>
                <a:gd name="connsiteX2" fmla="*/ 279648 w 279648"/>
                <a:gd name="connsiteY2" fmla="*/ 3888432 h 3888432"/>
                <a:gd name="connsiteX3" fmla="*/ 0 w 279648"/>
                <a:gd name="connsiteY3" fmla="*/ 3888432 h 3888432"/>
                <a:gd name="connsiteX4" fmla="*/ 0 w 279648"/>
                <a:gd name="connsiteY4" fmla="*/ 0 h 3888432"/>
                <a:gd name="connsiteX0" fmla="*/ 0 w 279648"/>
                <a:gd name="connsiteY0" fmla="*/ 0 h 3970934"/>
                <a:gd name="connsiteX1" fmla="*/ 279648 w 279648"/>
                <a:gd name="connsiteY1" fmla="*/ 82502 h 3970934"/>
                <a:gd name="connsiteX2" fmla="*/ 279648 w 279648"/>
                <a:gd name="connsiteY2" fmla="*/ 3970934 h 3970934"/>
                <a:gd name="connsiteX3" fmla="*/ 0 w 279648"/>
                <a:gd name="connsiteY3" fmla="*/ 3970934 h 3970934"/>
                <a:gd name="connsiteX4" fmla="*/ 0 w 279648"/>
                <a:gd name="connsiteY4" fmla="*/ 0 h 3970934"/>
                <a:gd name="connsiteX0" fmla="*/ 0 w 293399"/>
                <a:gd name="connsiteY0" fmla="*/ 0 h 3970934"/>
                <a:gd name="connsiteX1" fmla="*/ 293399 w 293399"/>
                <a:gd name="connsiteY1" fmla="*/ 144379 h 3970934"/>
                <a:gd name="connsiteX2" fmla="*/ 279648 w 293399"/>
                <a:gd name="connsiteY2" fmla="*/ 3970934 h 3970934"/>
                <a:gd name="connsiteX3" fmla="*/ 0 w 293399"/>
                <a:gd name="connsiteY3" fmla="*/ 3970934 h 3970934"/>
                <a:gd name="connsiteX4" fmla="*/ 0 w 293399"/>
                <a:gd name="connsiteY4" fmla="*/ 0 h 3970934"/>
                <a:gd name="connsiteX0" fmla="*/ 0 w 314025"/>
                <a:gd name="connsiteY0" fmla="*/ 0 h 3860931"/>
                <a:gd name="connsiteX1" fmla="*/ 314025 w 314025"/>
                <a:gd name="connsiteY1" fmla="*/ 34376 h 3860931"/>
                <a:gd name="connsiteX2" fmla="*/ 300274 w 314025"/>
                <a:gd name="connsiteY2" fmla="*/ 3860931 h 3860931"/>
                <a:gd name="connsiteX3" fmla="*/ 20626 w 314025"/>
                <a:gd name="connsiteY3" fmla="*/ 3860931 h 3860931"/>
                <a:gd name="connsiteX4" fmla="*/ 0 w 314025"/>
                <a:gd name="connsiteY4" fmla="*/ 0 h 3860931"/>
                <a:gd name="connsiteX0" fmla="*/ 0 w 314025"/>
                <a:gd name="connsiteY0" fmla="*/ 0 h 3860931"/>
                <a:gd name="connsiteX1" fmla="*/ 314025 w 314025"/>
                <a:gd name="connsiteY1" fmla="*/ 34376 h 3860931"/>
                <a:gd name="connsiteX2" fmla="*/ 300274 w 314025"/>
                <a:gd name="connsiteY2" fmla="*/ 3860931 h 3860931"/>
                <a:gd name="connsiteX3" fmla="*/ 20626 w 314025"/>
                <a:gd name="connsiteY3" fmla="*/ 3818895 h 3860931"/>
                <a:gd name="connsiteX4" fmla="*/ 0 w 314025"/>
                <a:gd name="connsiteY4" fmla="*/ 0 h 3860931"/>
                <a:gd name="connsiteX0" fmla="*/ 0 w 321731"/>
                <a:gd name="connsiteY0" fmla="*/ 0 h 3895959"/>
                <a:gd name="connsiteX1" fmla="*/ 314025 w 321731"/>
                <a:gd name="connsiteY1" fmla="*/ 34376 h 3895959"/>
                <a:gd name="connsiteX2" fmla="*/ 320899 w 321731"/>
                <a:gd name="connsiteY2" fmla="*/ 3895959 h 3895959"/>
                <a:gd name="connsiteX3" fmla="*/ 20626 w 321731"/>
                <a:gd name="connsiteY3" fmla="*/ 3818895 h 3895959"/>
                <a:gd name="connsiteX4" fmla="*/ 0 w 321731"/>
                <a:gd name="connsiteY4" fmla="*/ 0 h 3895959"/>
                <a:gd name="connsiteX0" fmla="*/ 0 w 321731"/>
                <a:gd name="connsiteY0" fmla="*/ 0 h 3895959"/>
                <a:gd name="connsiteX1" fmla="*/ 314025 w 321731"/>
                <a:gd name="connsiteY1" fmla="*/ 34376 h 3895959"/>
                <a:gd name="connsiteX2" fmla="*/ 320899 w 321731"/>
                <a:gd name="connsiteY2" fmla="*/ 3895959 h 3895959"/>
                <a:gd name="connsiteX3" fmla="*/ 34744 w 321731"/>
                <a:gd name="connsiteY3" fmla="*/ 3889589 h 3895959"/>
                <a:gd name="connsiteX4" fmla="*/ 0 w 321731"/>
                <a:gd name="connsiteY4" fmla="*/ 0 h 389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731" h="3895959">
                  <a:moveTo>
                    <a:pt x="0" y="0"/>
                  </a:moveTo>
                  <a:lnTo>
                    <a:pt x="314025" y="34376"/>
                  </a:lnTo>
                  <a:cubicBezTo>
                    <a:pt x="309441" y="1309894"/>
                    <a:pt x="325483" y="2620441"/>
                    <a:pt x="320899" y="3895959"/>
                  </a:cubicBezTo>
                  <a:lnTo>
                    <a:pt x="34744" y="388958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552476" y="1463158"/>
              <a:ext cx="801864" cy="3884994"/>
            </a:xfrm>
            <a:custGeom>
              <a:avLst/>
              <a:gdLst>
                <a:gd name="connsiteX0" fmla="*/ 0 w 1341168"/>
                <a:gd name="connsiteY0" fmla="*/ 0 h 4665818"/>
                <a:gd name="connsiteX1" fmla="*/ 1341168 w 1341168"/>
                <a:gd name="connsiteY1" fmla="*/ 0 h 4665818"/>
                <a:gd name="connsiteX2" fmla="*/ 1341168 w 1341168"/>
                <a:gd name="connsiteY2" fmla="*/ 4665818 h 4665818"/>
                <a:gd name="connsiteX3" fmla="*/ 0 w 1341168"/>
                <a:gd name="connsiteY3" fmla="*/ 4665818 h 4665818"/>
                <a:gd name="connsiteX4" fmla="*/ 0 w 1341168"/>
                <a:gd name="connsiteY4" fmla="*/ 0 h 4665818"/>
                <a:gd name="connsiteX0" fmla="*/ 0 w 1341168"/>
                <a:gd name="connsiteY0" fmla="*/ 0 h 4665818"/>
                <a:gd name="connsiteX1" fmla="*/ 1327417 w 1341168"/>
                <a:gd name="connsiteY1" fmla="*/ 144379 h 4665818"/>
                <a:gd name="connsiteX2" fmla="*/ 1341168 w 1341168"/>
                <a:gd name="connsiteY2" fmla="*/ 4665818 h 4665818"/>
                <a:gd name="connsiteX3" fmla="*/ 0 w 1341168"/>
                <a:gd name="connsiteY3" fmla="*/ 4665818 h 4665818"/>
                <a:gd name="connsiteX4" fmla="*/ 0 w 1341168"/>
                <a:gd name="connsiteY4" fmla="*/ 0 h 4665818"/>
                <a:gd name="connsiteX0" fmla="*/ 625643 w 1341168"/>
                <a:gd name="connsiteY0" fmla="*/ 27500 h 4521439"/>
                <a:gd name="connsiteX1" fmla="*/ 1327417 w 1341168"/>
                <a:gd name="connsiteY1" fmla="*/ 0 h 4521439"/>
                <a:gd name="connsiteX2" fmla="*/ 1341168 w 1341168"/>
                <a:gd name="connsiteY2" fmla="*/ 4521439 h 4521439"/>
                <a:gd name="connsiteX3" fmla="*/ 0 w 1341168"/>
                <a:gd name="connsiteY3" fmla="*/ 4521439 h 4521439"/>
                <a:gd name="connsiteX4" fmla="*/ 625643 w 1341168"/>
                <a:gd name="connsiteY4" fmla="*/ 27500 h 4521439"/>
                <a:gd name="connsiteX0" fmla="*/ 570641 w 1341168"/>
                <a:gd name="connsiteY0" fmla="*/ 0 h 4521439"/>
                <a:gd name="connsiteX1" fmla="*/ 1327417 w 1341168"/>
                <a:gd name="connsiteY1" fmla="*/ 0 h 4521439"/>
                <a:gd name="connsiteX2" fmla="*/ 1341168 w 1341168"/>
                <a:gd name="connsiteY2" fmla="*/ 4521439 h 4521439"/>
                <a:gd name="connsiteX3" fmla="*/ 0 w 1341168"/>
                <a:gd name="connsiteY3" fmla="*/ 4521439 h 4521439"/>
                <a:gd name="connsiteX4" fmla="*/ 570641 w 1341168"/>
                <a:gd name="connsiteY4" fmla="*/ 0 h 4521439"/>
                <a:gd name="connsiteX0" fmla="*/ 570641 w 1348875"/>
                <a:gd name="connsiteY0" fmla="*/ 0 h 4521439"/>
                <a:gd name="connsiteX1" fmla="*/ 1348043 w 1348875"/>
                <a:gd name="connsiteY1" fmla="*/ 27501 h 4521439"/>
                <a:gd name="connsiteX2" fmla="*/ 1341168 w 1348875"/>
                <a:gd name="connsiteY2" fmla="*/ 4521439 h 4521439"/>
                <a:gd name="connsiteX3" fmla="*/ 0 w 1348875"/>
                <a:gd name="connsiteY3" fmla="*/ 4521439 h 4521439"/>
                <a:gd name="connsiteX4" fmla="*/ 570641 w 1348875"/>
                <a:gd name="connsiteY4" fmla="*/ 0 h 4521439"/>
                <a:gd name="connsiteX0" fmla="*/ 577516 w 1348875"/>
                <a:gd name="connsiteY0" fmla="*/ 0 h 4569565"/>
                <a:gd name="connsiteX1" fmla="*/ 1348043 w 1348875"/>
                <a:gd name="connsiteY1" fmla="*/ 75627 h 4569565"/>
                <a:gd name="connsiteX2" fmla="*/ 1341168 w 1348875"/>
                <a:gd name="connsiteY2" fmla="*/ 4569565 h 4569565"/>
                <a:gd name="connsiteX3" fmla="*/ 0 w 1348875"/>
                <a:gd name="connsiteY3" fmla="*/ 4569565 h 4569565"/>
                <a:gd name="connsiteX4" fmla="*/ 577516 w 1348875"/>
                <a:gd name="connsiteY4" fmla="*/ 0 h 4569565"/>
                <a:gd name="connsiteX0" fmla="*/ 27502 w 1348875"/>
                <a:gd name="connsiteY0" fmla="*/ 0 h 4561272"/>
                <a:gd name="connsiteX1" fmla="*/ 1348043 w 1348875"/>
                <a:gd name="connsiteY1" fmla="*/ 67334 h 4561272"/>
                <a:gd name="connsiteX2" fmla="*/ 1341168 w 1348875"/>
                <a:gd name="connsiteY2" fmla="*/ 4561272 h 4561272"/>
                <a:gd name="connsiteX3" fmla="*/ 0 w 1348875"/>
                <a:gd name="connsiteY3" fmla="*/ 4561272 h 4561272"/>
                <a:gd name="connsiteX4" fmla="*/ 27502 w 1348875"/>
                <a:gd name="connsiteY4" fmla="*/ 0 h 4561272"/>
                <a:gd name="connsiteX0" fmla="*/ 27502 w 1348381"/>
                <a:gd name="connsiteY0" fmla="*/ 0 h 4602102"/>
                <a:gd name="connsiteX1" fmla="*/ 1348043 w 1348381"/>
                <a:gd name="connsiteY1" fmla="*/ 67334 h 4602102"/>
                <a:gd name="connsiteX2" fmla="*/ 1313667 w 1348381"/>
                <a:gd name="connsiteY2" fmla="*/ 4602102 h 4602102"/>
                <a:gd name="connsiteX3" fmla="*/ 0 w 1348381"/>
                <a:gd name="connsiteY3" fmla="*/ 4561272 h 4602102"/>
                <a:gd name="connsiteX4" fmla="*/ 27502 w 1348381"/>
                <a:gd name="connsiteY4" fmla="*/ 0 h 4602102"/>
                <a:gd name="connsiteX0" fmla="*/ 68752 w 1389631"/>
                <a:gd name="connsiteY0" fmla="*/ 0 h 4602102"/>
                <a:gd name="connsiteX1" fmla="*/ 1389293 w 1389631"/>
                <a:gd name="connsiteY1" fmla="*/ 67334 h 4602102"/>
                <a:gd name="connsiteX2" fmla="*/ 1354917 w 1389631"/>
                <a:gd name="connsiteY2" fmla="*/ 4602102 h 4602102"/>
                <a:gd name="connsiteX3" fmla="*/ 0 w 1389631"/>
                <a:gd name="connsiteY3" fmla="*/ 4512277 h 4602102"/>
                <a:gd name="connsiteX4" fmla="*/ 68752 w 1389631"/>
                <a:gd name="connsiteY4" fmla="*/ 0 h 4602102"/>
                <a:gd name="connsiteX0" fmla="*/ 68752 w 1475535"/>
                <a:gd name="connsiteY0" fmla="*/ 0 h 4643187"/>
                <a:gd name="connsiteX1" fmla="*/ 1389293 w 1475535"/>
                <a:gd name="connsiteY1" fmla="*/ 67334 h 4643187"/>
                <a:gd name="connsiteX2" fmla="*/ 1475535 w 1475535"/>
                <a:gd name="connsiteY2" fmla="*/ 4643187 h 4643187"/>
                <a:gd name="connsiteX3" fmla="*/ 0 w 1475535"/>
                <a:gd name="connsiteY3" fmla="*/ 4512277 h 4643187"/>
                <a:gd name="connsiteX4" fmla="*/ 68752 w 1475535"/>
                <a:gd name="connsiteY4" fmla="*/ 0 h 4643187"/>
                <a:gd name="connsiteX0" fmla="*/ -1 w 1406782"/>
                <a:gd name="connsiteY0" fmla="*/ 0 h 4643187"/>
                <a:gd name="connsiteX1" fmla="*/ 1320540 w 1406782"/>
                <a:gd name="connsiteY1" fmla="*/ 67334 h 4643187"/>
                <a:gd name="connsiteX2" fmla="*/ 1406782 w 1406782"/>
                <a:gd name="connsiteY2" fmla="*/ 4643187 h 4643187"/>
                <a:gd name="connsiteX3" fmla="*/ 15681 w 1406782"/>
                <a:gd name="connsiteY3" fmla="*/ 4512278 h 4643187"/>
                <a:gd name="connsiteX4" fmla="*/ -1 w 1406782"/>
                <a:gd name="connsiteY4" fmla="*/ 0 h 464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6782" h="4643187">
                  <a:moveTo>
                    <a:pt x="-1" y="0"/>
                  </a:moveTo>
                  <a:lnTo>
                    <a:pt x="1320540" y="67334"/>
                  </a:lnTo>
                  <a:cubicBezTo>
                    <a:pt x="1325124" y="1574480"/>
                    <a:pt x="1402198" y="3136041"/>
                    <a:pt x="1406782" y="4643187"/>
                  </a:cubicBezTo>
                  <a:lnTo>
                    <a:pt x="15681" y="4512278"/>
                  </a:lnTo>
                  <a:cubicBezTo>
                    <a:pt x="10454" y="3008185"/>
                    <a:pt x="5226" y="1504093"/>
                    <a:pt x="-1" y="0"/>
                  </a:cubicBezTo>
                  <a:close/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6" name="ZoneTexte 14"/>
            <p:cNvSpPr txBox="1"/>
            <p:nvPr/>
          </p:nvSpPr>
          <p:spPr>
            <a:xfrm>
              <a:off x="254517" y="1498918"/>
              <a:ext cx="1023077" cy="67710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dirty="0" err="1" smtClean="0"/>
                <a:t>Crystals</a:t>
              </a:r>
              <a:r>
                <a:rPr lang="fr-FR" sz="1200" dirty="0" smtClean="0"/>
                <a:t>  Zone  : @ 18°+/-0,1</a:t>
              </a:r>
              <a:r>
                <a:rPr lang="fr-FR" sz="1400" dirty="0" smtClean="0"/>
                <a:t>°</a:t>
              </a:r>
              <a:endParaRPr lang="fr-FR" sz="14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670757" y="1385939"/>
            <a:ext cx="2362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Heat</a:t>
            </a:r>
            <a:r>
              <a:rPr lang="fr-FR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exchangers</a:t>
            </a:r>
            <a:r>
              <a:rPr lang="fr-FR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&amp; </a:t>
            </a:r>
            <a:r>
              <a:rPr lang="fr-FR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chiller</a:t>
            </a:r>
            <a:r>
              <a:rPr lang="fr-FR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procured</a:t>
            </a:r>
            <a:endParaRPr lang="fr-FR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62288" y="4933919"/>
            <a:ext cx="25901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 smtClean="0">
                <a:latin typeface="Comic Sans MS" panose="030F0702030302020204" pitchFamily="66" charset="0"/>
              </a:rPr>
              <a:t>Same</a:t>
            </a:r>
            <a:r>
              <a:rPr lang="fr-FR" sz="1600" dirty="0" smtClean="0">
                <a:latin typeface="Comic Sans MS" panose="030F0702030302020204" pitchFamily="66" charset="0"/>
              </a:rPr>
              <a:t> manufacturer </a:t>
            </a:r>
            <a:r>
              <a:rPr lang="fr-FR" sz="1600" dirty="0" err="1" smtClean="0">
                <a:latin typeface="Comic Sans MS" panose="030F0702030302020204" pitchFamily="66" charset="0"/>
              </a:rPr>
              <a:t>than</a:t>
            </a:r>
            <a:r>
              <a:rPr lang="fr-FR" sz="1600" dirty="0">
                <a:latin typeface="Comic Sans MS" panose="030F0702030302020204" pitchFamily="66" charset="0"/>
              </a:rPr>
              <a:t> </a:t>
            </a:r>
            <a:r>
              <a:rPr lang="fr-FR" sz="1600" dirty="0" smtClean="0">
                <a:latin typeface="Comic Sans MS" panose="030F0702030302020204" pitchFamily="66" charset="0"/>
              </a:rPr>
              <a:t>the </a:t>
            </a:r>
            <a:r>
              <a:rPr lang="fr-FR" sz="1600" dirty="0" err="1" smtClean="0">
                <a:latin typeface="Comic Sans MS" panose="030F0702030302020204" pitchFamily="66" charset="0"/>
              </a:rPr>
              <a:t>ones</a:t>
            </a:r>
            <a:r>
              <a:rPr lang="fr-FR" sz="1600" dirty="0" smtClean="0">
                <a:latin typeface="Comic Sans MS" panose="030F0702030302020204" pitchFamily="66" charset="0"/>
              </a:rPr>
              <a:t> </a:t>
            </a:r>
            <a:r>
              <a:rPr lang="fr-FR" sz="1600" dirty="0" err="1" smtClean="0">
                <a:latin typeface="Comic Sans MS" panose="030F0702030302020204" pitchFamily="66" charset="0"/>
              </a:rPr>
              <a:t>used</a:t>
            </a:r>
            <a:r>
              <a:rPr lang="fr-FR" sz="1600" dirty="0" smtClean="0">
                <a:latin typeface="Comic Sans MS" panose="030F0702030302020204" pitchFamily="66" charset="0"/>
              </a:rPr>
              <a:t> for </a:t>
            </a:r>
            <a:r>
              <a:rPr lang="fr-FR" sz="1600" dirty="0" err="1" smtClean="0">
                <a:latin typeface="Comic Sans MS" panose="030F0702030302020204" pitchFamily="66" charset="0"/>
              </a:rPr>
              <a:t>HyCal</a:t>
            </a:r>
            <a:endParaRPr lang="fr-FR" sz="1600" dirty="0" smtClean="0">
              <a:latin typeface="Comic Sans MS" panose="030F0702030302020204" pitchFamily="66" charset="0"/>
            </a:endParaRPr>
          </a:p>
          <a:p>
            <a:endParaRPr lang="fr-FR" sz="16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 smtClean="0">
                <a:latin typeface="Comic Sans MS" panose="030F0702030302020204" pitchFamily="66" charset="0"/>
              </a:rPr>
              <a:t>Higher</a:t>
            </a:r>
            <a:r>
              <a:rPr lang="fr-FR" sz="1600" dirty="0" smtClean="0">
                <a:latin typeface="Comic Sans MS" panose="030F0702030302020204" pitchFamily="66" charset="0"/>
              </a:rPr>
              <a:t> </a:t>
            </a:r>
            <a:r>
              <a:rPr lang="fr-FR" sz="1600" dirty="0" err="1" smtClean="0">
                <a:latin typeface="Comic Sans MS" panose="030F0702030302020204" pitchFamily="66" charset="0"/>
              </a:rPr>
              <a:t>heat</a:t>
            </a:r>
            <a:r>
              <a:rPr lang="fr-FR" sz="1600" dirty="0" smtClean="0">
                <a:latin typeface="Comic Sans MS" panose="030F0702030302020204" pitchFamily="66" charset="0"/>
              </a:rPr>
              <a:t> </a:t>
            </a:r>
            <a:r>
              <a:rPr lang="fr-FR" sz="1600" dirty="0" err="1" smtClean="0">
                <a:latin typeface="Comic Sans MS" panose="030F0702030302020204" pitchFamily="66" charset="0"/>
              </a:rPr>
              <a:t>load</a:t>
            </a:r>
            <a:r>
              <a:rPr lang="fr-FR" sz="1600" dirty="0" smtClean="0">
                <a:latin typeface="Comic Sans MS" panose="030F0702030302020204" pitchFamily="66" charset="0"/>
              </a:rPr>
              <a:t> </a:t>
            </a:r>
            <a:r>
              <a:rPr lang="fr-FR" sz="1600" dirty="0" err="1" smtClean="0">
                <a:latin typeface="Comic Sans MS" panose="030F0702030302020204" pitchFamily="66" charset="0"/>
              </a:rPr>
              <a:t>specification</a:t>
            </a:r>
            <a:endParaRPr lang="fr-FR" sz="1600" dirty="0">
              <a:latin typeface="Comic Sans MS" panose="030F0702030302020204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65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52400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err="1" smtClean="0">
                <a:latin typeface="Comic Sans MS" panose="030F0702030302020204" pitchFamily="66" charset="0"/>
              </a:rPr>
              <a:t>Temperature</a:t>
            </a:r>
            <a:r>
              <a:rPr lang="fr-FR" sz="2800" dirty="0" smtClean="0">
                <a:latin typeface="Comic Sans MS" panose="030F0702030302020204" pitchFamily="66" charset="0"/>
              </a:rPr>
              <a:t> control: </a:t>
            </a:r>
            <a:r>
              <a:rPr lang="fr-FR" sz="2800" dirty="0" err="1" smtClean="0">
                <a:latin typeface="Comic Sans MS" panose="030F0702030302020204" pitchFamily="66" charset="0"/>
              </a:rPr>
              <a:t>crystals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9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2" y="943371"/>
            <a:ext cx="4560072" cy="5513127"/>
          </a:xfrm>
          <a:prstGeom prst="rect">
            <a:avLst/>
          </a:prstGeom>
        </p:spPr>
      </p:pic>
      <p:sp>
        <p:nvSpPr>
          <p:cNvPr id="30" name="ZoneTexte 21"/>
          <p:cNvSpPr txBox="1"/>
          <p:nvPr/>
        </p:nvSpPr>
        <p:spPr>
          <a:xfrm>
            <a:off x="520016" y="948519"/>
            <a:ext cx="1244290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 smtClean="0"/>
              <a:t>Crystals</a:t>
            </a:r>
            <a:r>
              <a:rPr lang="fr-FR" sz="1400" dirty="0" smtClean="0"/>
              <a:t>  Zone  : @ 18°+/-0,1°</a:t>
            </a:r>
            <a:endParaRPr lang="fr-FR" sz="1400" dirty="0"/>
          </a:p>
        </p:txBody>
      </p:sp>
      <p:sp>
        <p:nvSpPr>
          <p:cNvPr id="31" name="ZoneTexte 24"/>
          <p:cNvSpPr txBox="1"/>
          <p:nvPr/>
        </p:nvSpPr>
        <p:spPr>
          <a:xfrm>
            <a:off x="5560576" y="4354336"/>
            <a:ext cx="2348622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err="1" smtClean="0">
                <a:solidFill>
                  <a:schemeClr val="tx1"/>
                </a:solidFill>
              </a:rPr>
              <a:t>Foam</a:t>
            </a:r>
            <a:r>
              <a:rPr lang="fr-FR" sz="1600" dirty="0" smtClean="0">
                <a:solidFill>
                  <a:schemeClr val="tx1"/>
                </a:solidFill>
              </a:rPr>
              <a:t> : thermal </a:t>
            </a:r>
            <a:r>
              <a:rPr lang="fr-FR" sz="1600" dirty="0" err="1" smtClean="0">
                <a:solidFill>
                  <a:schemeClr val="tx1"/>
                </a:solidFill>
              </a:rPr>
              <a:t>insulator</a:t>
            </a:r>
            <a:endParaRPr lang="fr-FR" sz="1600" dirty="0"/>
          </a:p>
        </p:txBody>
      </p:sp>
      <p:sp>
        <p:nvSpPr>
          <p:cNvPr id="32" name="ZoneTexte 6"/>
          <p:cNvSpPr txBox="1"/>
          <p:nvPr/>
        </p:nvSpPr>
        <p:spPr>
          <a:xfrm>
            <a:off x="5488568" y="2122088"/>
            <a:ext cx="3016881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>
                <a:solidFill>
                  <a:schemeClr val="tx1"/>
                </a:solidFill>
              </a:rPr>
              <a:t>4 </a:t>
            </a:r>
            <a:r>
              <a:rPr lang="fr-FR" sz="1600" dirty="0" err="1" smtClean="0">
                <a:solidFill>
                  <a:schemeClr val="tx1"/>
                </a:solidFill>
              </a:rPr>
              <a:t>copper</a:t>
            </a:r>
            <a:r>
              <a:rPr lang="fr-FR" sz="1600" dirty="0" smtClean="0">
                <a:solidFill>
                  <a:schemeClr val="tx1"/>
                </a:solidFill>
              </a:rPr>
              <a:t> plates </a:t>
            </a:r>
            <a:r>
              <a:rPr lang="fr-FR" sz="1600" dirty="0" err="1" smtClean="0">
                <a:solidFill>
                  <a:schemeClr val="tx1"/>
                </a:solidFill>
              </a:rPr>
              <a:t>around</a:t>
            </a:r>
            <a:r>
              <a:rPr lang="fr-FR" sz="1600" dirty="0" smtClean="0">
                <a:solidFill>
                  <a:schemeClr val="tx1"/>
                </a:solidFill>
              </a:rPr>
              <a:t> + 1 </a:t>
            </a:r>
            <a:r>
              <a:rPr lang="fr-FR" sz="1600" dirty="0" err="1" smtClean="0">
                <a:solidFill>
                  <a:schemeClr val="tx1"/>
                </a:solidFill>
              </a:rPr>
              <a:t>intermediate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copper</a:t>
            </a:r>
            <a:r>
              <a:rPr lang="fr-FR" sz="1600" dirty="0" smtClean="0">
                <a:solidFill>
                  <a:schemeClr val="tx1"/>
                </a:solidFill>
              </a:rPr>
              <a:t> plate  + 1 </a:t>
            </a:r>
            <a:r>
              <a:rPr lang="fr-FR" sz="1600" dirty="0" err="1" smtClean="0">
                <a:solidFill>
                  <a:schemeClr val="tx1"/>
                </a:solidFill>
              </a:rPr>
              <a:t>other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chiller</a:t>
            </a:r>
            <a:r>
              <a:rPr lang="fr-FR" sz="1600" dirty="0" smtClean="0">
                <a:solidFill>
                  <a:schemeClr val="tx1"/>
                </a:solidFill>
              </a:rPr>
              <a:t>  ( </a:t>
            </a:r>
            <a:r>
              <a:rPr lang="fr-FR" sz="1600" dirty="0" err="1" smtClean="0">
                <a:solidFill>
                  <a:schemeClr val="tx1"/>
                </a:solidFill>
              </a:rPr>
              <a:t>cooling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separated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from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backward</a:t>
            </a:r>
            <a:r>
              <a:rPr lang="fr-FR" sz="1600" dirty="0" smtClean="0">
                <a:solidFill>
                  <a:schemeClr val="tx1"/>
                </a:solidFill>
              </a:rPr>
              <a:t> zone)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33" name="Connecteur droit avec flèche 7"/>
          <p:cNvCxnSpPr>
            <a:stCxn id="31" idx="1"/>
          </p:cNvCxnSpPr>
          <p:nvPr/>
        </p:nvCxnSpPr>
        <p:spPr>
          <a:xfrm flipH="1" flipV="1">
            <a:off x="3184312" y="3130200"/>
            <a:ext cx="2376264" cy="13934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9"/>
          <p:cNvCxnSpPr>
            <a:stCxn id="32" idx="1"/>
          </p:cNvCxnSpPr>
          <p:nvPr/>
        </p:nvCxnSpPr>
        <p:spPr>
          <a:xfrm flipH="1" flipV="1">
            <a:off x="2892006" y="2127901"/>
            <a:ext cx="2596562" cy="5327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10"/>
          <p:cNvCxnSpPr>
            <a:stCxn id="32" idx="1"/>
          </p:cNvCxnSpPr>
          <p:nvPr/>
        </p:nvCxnSpPr>
        <p:spPr>
          <a:xfrm flipH="1">
            <a:off x="4279592" y="2660697"/>
            <a:ext cx="1208976" cy="374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11"/>
          <p:cNvCxnSpPr>
            <a:stCxn id="31" idx="1"/>
          </p:cNvCxnSpPr>
          <p:nvPr/>
        </p:nvCxnSpPr>
        <p:spPr>
          <a:xfrm flipH="1">
            <a:off x="4190289" y="4523613"/>
            <a:ext cx="1370287" cy="13428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14"/>
          <p:cNvCxnSpPr>
            <a:stCxn id="31" idx="1"/>
          </p:cNvCxnSpPr>
          <p:nvPr/>
        </p:nvCxnSpPr>
        <p:spPr>
          <a:xfrm flipH="1" flipV="1">
            <a:off x="3663630" y="2884669"/>
            <a:ext cx="1896946" cy="16389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62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52400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err="1" smtClean="0">
                <a:latin typeface="Comic Sans MS" panose="030F0702030302020204" pitchFamily="66" charset="0"/>
              </a:rPr>
              <a:t>Summary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22</a:t>
            </a:fld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304800" y="1336433"/>
            <a:ext cx="85988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Comic Sans MS" panose="030F0702030302020204" pitchFamily="66" charset="0"/>
              </a:rPr>
              <a:t>NPS calorimeter </a:t>
            </a:r>
            <a:r>
              <a:rPr lang="en-US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construction in progress</a:t>
            </a:r>
            <a:r>
              <a:rPr lang="en-US" dirty="0" smtClean="0">
                <a:latin typeface="Comic Sans MS" panose="030F0702030302020204" pitchFamily="66" charset="0"/>
              </a:rPr>
              <a:t>:</a:t>
            </a: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latin typeface="Comic Sans MS" panose="030F0702030302020204" pitchFamily="66" charset="0"/>
              </a:rPr>
              <a:t>All crystals and PMT/bases will be onsite by 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Summer 2020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latin typeface="Comic Sans MS" panose="030F0702030302020204" pitchFamily="66" charset="0"/>
              </a:rPr>
              <a:t>Calorimeter frame components will be shipped (from </a:t>
            </a:r>
            <a:r>
              <a:rPr lang="en-US" dirty="0" err="1" smtClean="0">
                <a:latin typeface="Comic Sans MS" panose="030F0702030302020204" pitchFamily="66" charset="0"/>
              </a:rPr>
              <a:t>Orsay</a:t>
            </a:r>
            <a:r>
              <a:rPr lang="en-US" dirty="0" smtClean="0">
                <a:latin typeface="Comic Sans MS" panose="030F0702030302020204" pitchFamily="66" charset="0"/>
              </a:rPr>
              <a:t>) 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early 2020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Assembly</a:t>
            </a:r>
            <a:r>
              <a:rPr lang="en-US" dirty="0" smtClean="0">
                <a:latin typeface="Comic Sans MS" panose="030F0702030302020204" pitchFamily="66" charset="0"/>
              </a:rPr>
              <a:t> (+tests) at </a:t>
            </a:r>
            <a:r>
              <a:rPr lang="en-US" dirty="0" err="1" smtClean="0">
                <a:latin typeface="Comic Sans MS" panose="030F0702030302020204" pitchFamily="66" charset="0"/>
              </a:rPr>
              <a:t>JLab</a:t>
            </a:r>
            <a:r>
              <a:rPr lang="en-US" dirty="0" smtClean="0">
                <a:latin typeface="Comic Sans MS" panose="030F0702030302020204" pitchFamily="66" charset="0"/>
              </a:rPr>
              <a:t> can start from 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September 2020</a:t>
            </a:r>
            <a:endParaRPr lang="en-US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606754"/>
            <a:ext cx="8326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Comic Sans MS" panose="030F0702030302020204" pitchFamily="66" charset="0"/>
              </a:rPr>
              <a:t>No show-stoppers anticipated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51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1921933"/>
            <a:ext cx="5884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smtClean="0">
                <a:latin typeface="Comic Sans MS" panose="030F0702030302020204" pitchFamily="66" charset="0"/>
              </a:rPr>
              <a:t>Back-up</a:t>
            </a:r>
            <a:endParaRPr lang="fr-FR" sz="6000" dirty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5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73080" y="1273272"/>
            <a:ext cx="6820691" cy="5059793"/>
            <a:chOff x="749746" y="1120872"/>
            <a:chExt cx="6820691" cy="5059793"/>
          </a:xfrm>
        </p:grpSpPr>
        <p:pic>
          <p:nvPicPr>
            <p:cNvPr id="4" name="Picture 3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746" y="1120872"/>
              <a:ext cx="6820691" cy="505979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209118" y="4834466"/>
              <a:ext cx="459808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smtClean="0">
                  <a:latin typeface="Comic Sans MS" panose="030F0702030302020204" pitchFamily="66" charset="0"/>
                </a:rPr>
                <a:t>1% constant </a:t>
              </a:r>
              <a:r>
                <a:rPr lang="fr-FR" sz="2000" dirty="0" err="1" smtClean="0">
                  <a:latin typeface="Comic Sans MS" panose="030F0702030302020204" pitchFamily="66" charset="0"/>
                </a:rPr>
                <a:t>term</a:t>
              </a:r>
              <a:r>
                <a:rPr lang="fr-FR" sz="2000" dirty="0" smtClean="0">
                  <a:latin typeface="Comic Sans MS" panose="030F0702030302020204" pitchFamily="66" charset="0"/>
                </a:rPr>
                <a:t> </a:t>
              </a:r>
              <a:r>
                <a:rPr lang="fr-FR" sz="2000" dirty="0" err="1" smtClean="0">
                  <a:latin typeface="Comic Sans MS" panose="030F0702030302020204" pitchFamily="66" charset="0"/>
                </a:rPr>
                <a:t>added</a:t>
              </a:r>
              <a:r>
                <a:rPr lang="fr-FR" sz="2000" dirty="0" smtClean="0">
                  <a:latin typeface="Comic Sans MS" panose="030F0702030302020204" pitchFamily="66" charset="0"/>
                </a:rPr>
                <a:t> to </a:t>
              </a:r>
            </a:p>
            <a:p>
              <a:pPr algn="ctr"/>
              <a:r>
                <a:rPr lang="fr-FR" sz="2000" dirty="0" smtClean="0">
                  <a:latin typeface="Comic Sans MS" panose="030F0702030302020204" pitchFamily="66" charset="0"/>
                </a:rPr>
                <a:t>simulation (</a:t>
              </a:r>
              <a:r>
                <a:rPr lang="fr-FR" sz="2000" dirty="0" err="1" smtClean="0">
                  <a:latin typeface="Comic Sans MS" panose="030F0702030302020204" pitchFamily="66" charset="0"/>
                </a:rPr>
                <a:t>miscalibration</a:t>
              </a:r>
              <a:r>
                <a:rPr lang="fr-FR" sz="2000" dirty="0" smtClean="0">
                  <a:latin typeface="Comic Sans MS" panose="030F0702030302020204" pitchFamily="66" charset="0"/>
                </a:rPr>
                <a:t>, </a:t>
              </a:r>
              <a:r>
                <a:rPr lang="fr-FR" sz="2000" dirty="0" err="1" smtClean="0">
                  <a:latin typeface="Comic Sans MS" panose="030F0702030302020204" pitchFamily="66" charset="0"/>
                </a:rPr>
                <a:t>etc</a:t>
              </a:r>
              <a:r>
                <a:rPr lang="fr-FR" sz="2000" dirty="0" smtClean="0">
                  <a:latin typeface="Comic Sans MS" panose="030F0702030302020204" pitchFamily="66" charset="0"/>
                </a:rPr>
                <a:t>)</a:t>
              </a:r>
              <a:endParaRPr lang="fr-FR" sz="20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592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4"/>
          <p:cNvSpPr>
            <a:spLocks noChangeArrowheads="1"/>
          </p:cNvSpPr>
          <p:nvPr/>
        </p:nvSpPr>
        <p:spPr bwMode="auto">
          <a:xfrm>
            <a:off x="6400800" y="4286250"/>
            <a:ext cx="1028700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685800" defTabSz="685800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en-US" altLang="en-US" sz="135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685925" y="915427"/>
            <a:ext cx="5829300" cy="5143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Beam Test of the Calorimeter Prototype</a:t>
            </a:r>
            <a:endParaRPr lang="en-US" sz="21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273" y="2940176"/>
            <a:ext cx="3257550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1500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Array of </a:t>
            </a:r>
            <a:r>
              <a:rPr lang="en-US" sz="1500" dirty="0" err="1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12x12</a:t>
            </a:r>
            <a:r>
              <a:rPr lang="en-US" sz="1500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PbWO</a:t>
            </a:r>
            <a:r>
              <a:rPr lang="en-US" sz="1500" baseline="-25000" dirty="0" err="1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4</a:t>
            </a:r>
            <a:r>
              <a:rPr lang="en-US" sz="1500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 crystals </a:t>
            </a:r>
          </a:p>
          <a:p>
            <a:pPr defTabSz="685800">
              <a:lnSpc>
                <a:spcPts val="900"/>
              </a:lnSpc>
              <a:buClr>
                <a:srgbClr val="C00000"/>
              </a:buClr>
              <a:buSzPct val="70000"/>
              <a:defRPr/>
            </a:pPr>
            <a:r>
              <a:rPr lang="en-US" sz="1500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 </a:t>
            </a:r>
          </a:p>
          <a:p>
            <a:pPr defTabSz="685800">
              <a:lnSpc>
                <a:spcPts val="900"/>
              </a:lnSpc>
              <a:buClr>
                <a:srgbClr val="C00000"/>
              </a:buClr>
              <a:buSzPct val="70000"/>
              <a:defRPr/>
            </a:pPr>
            <a:endParaRPr lang="en-US" sz="1500" dirty="0">
              <a:solidFill>
                <a:srgbClr val="C00000"/>
              </a:solidFill>
              <a:latin typeface="Calibri" panose="020F0502020204030204"/>
              <a:cs typeface="Times New Roman" panose="02020603050405020304" pitchFamily="18" charset="0"/>
              <a:sym typeface="Symbol" charset="0"/>
            </a:endParaRPr>
          </a:p>
          <a:p>
            <a:pPr marL="214313" indent="-214313" defTabSz="685800"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1500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Beam hole: 2 x 2 crystals</a:t>
            </a:r>
          </a:p>
          <a:p>
            <a:pPr defTabSz="685800">
              <a:lnSpc>
                <a:spcPts val="900"/>
              </a:lnSpc>
              <a:buClr>
                <a:srgbClr val="C00000"/>
              </a:buClr>
              <a:buSzPct val="70000"/>
              <a:defRPr/>
            </a:pPr>
            <a:endParaRPr lang="en-US" sz="1500" dirty="0">
              <a:solidFill>
                <a:srgbClr val="C00000"/>
              </a:solidFill>
              <a:latin typeface="Calibri" panose="020F0502020204030204"/>
              <a:cs typeface="Times New Roman" panose="02020603050405020304" pitchFamily="18" charset="0"/>
              <a:sym typeface="Symbol" charset="0"/>
            </a:endParaRPr>
          </a:p>
          <a:p>
            <a:pPr marL="214313" indent="-214313" defTabSz="685800"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1500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Tungsten absorber covers the inner </a:t>
            </a:r>
          </a:p>
          <a:p>
            <a:pPr defTabSz="685800">
              <a:buClr>
                <a:srgbClr val="C00000"/>
              </a:buClr>
              <a:buSzPct val="70000"/>
              <a:defRPr/>
            </a:pPr>
            <a:r>
              <a:rPr lang="en-US" sz="1500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               most layer  (taken from </a:t>
            </a:r>
            <a:r>
              <a:rPr lang="en-US" sz="1500" dirty="0" err="1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HyCal</a:t>
            </a:r>
            <a:r>
              <a:rPr lang="en-US" sz="1500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)</a:t>
            </a:r>
          </a:p>
          <a:p>
            <a:pPr defTabSz="685800">
              <a:lnSpc>
                <a:spcPts val="900"/>
              </a:lnSpc>
              <a:buClr>
                <a:srgbClr val="C00000"/>
              </a:buClr>
              <a:buSzPct val="70000"/>
              <a:defRPr/>
            </a:pPr>
            <a:endParaRPr lang="en-US" sz="1500" dirty="0">
              <a:solidFill>
                <a:srgbClr val="C00000"/>
              </a:solidFill>
              <a:latin typeface="Calibri" panose="020F0502020204030204"/>
              <a:cs typeface="Times New Roman" panose="02020603050405020304" pitchFamily="18" charset="0"/>
              <a:sym typeface="Symbol" charset="0"/>
            </a:endParaRPr>
          </a:p>
          <a:p>
            <a:pPr marL="214313" indent="-214313" defTabSz="685800"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1500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Water cooling  (minimum 5</a:t>
            </a:r>
            <a:r>
              <a:rPr lang="en-US" sz="1500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z="1500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 C), </a:t>
            </a:r>
          </a:p>
          <a:p>
            <a:pPr defTabSz="685800">
              <a:buClr>
                <a:srgbClr val="C00000"/>
              </a:buClr>
              <a:buSzPct val="70000"/>
              <a:defRPr/>
            </a:pPr>
            <a:r>
              <a:rPr lang="en-US" sz="1500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                    nitrogen purge</a:t>
            </a:r>
          </a:p>
          <a:p>
            <a:pPr defTabSz="685800">
              <a:lnSpc>
                <a:spcPts val="900"/>
              </a:lnSpc>
              <a:buClr>
                <a:srgbClr val="C00000"/>
              </a:buClr>
              <a:buSzPct val="70000"/>
              <a:defRPr/>
            </a:pPr>
            <a:r>
              <a:rPr lang="en-US" sz="1500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      </a:t>
            </a:r>
          </a:p>
          <a:p>
            <a:pPr defTabSz="685800">
              <a:lnSpc>
                <a:spcPts val="900"/>
              </a:lnSpc>
              <a:buClr>
                <a:srgbClr val="C00000"/>
              </a:buClr>
              <a:buSzPct val="70000"/>
              <a:defRPr/>
            </a:pPr>
            <a:endParaRPr lang="en-US" sz="1500" dirty="0">
              <a:solidFill>
                <a:srgbClr val="C00000"/>
              </a:solidFill>
              <a:latin typeface="Calibri" panose="020F0502020204030204"/>
              <a:cs typeface="Times New Roman" panose="02020603050405020304" pitchFamily="18" charset="0"/>
              <a:sym typeface="Symbol" charset="0"/>
            </a:endParaRPr>
          </a:p>
          <a:p>
            <a:pPr marL="214313" indent="-214313" defTabSz="685800"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1500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LED-based gain monitoring system</a:t>
            </a:r>
          </a:p>
          <a:p>
            <a:pPr defTabSz="685800">
              <a:lnSpc>
                <a:spcPts val="900"/>
              </a:lnSpc>
              <a:buClr>
                <a:srgbClr val="C00000"/>
              </a:buClr>
              <a:buSzPct val="70000"/>
              <a:defRPr/>
            </a:pPr>
            <a:endParaRPr lang="en-US" sz="1500" dirty="0">
              <a:solidFill>
                <a:srgbClr val="C00000"/>
              </a:solidFill>
              <a:latin typeface="Calibri" panose="020F0502020204030204"/>
              <a:cs typeface="Times New Roman" panose="02020603050405020304" pitchFamily="18" charset="0"/>
              <a:sym typeface="Symbol" charset="0"/>
            </a:endParaRPr>
          </a:p>
          <a:p>
            <a:pPr marL="214313" indent="-214313" defTabSz="685800"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1500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  <a:sym typeface="Symbol" charset="0"/>
              </a:rPr>
              <a:t>Positioned on X-Y movable platform</a:t>
            </a:r>
            <a:endParaRPr lang="en-US" sz="1500" dirty="0">
              <a:solidFill>
                <a:prstClr val="black"/>
              </a:solidFill>
              <a:latin typeface="Arial Narrow" charset="0"/>
              <a:sym typeface="Symbo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23" y="2940176"/>
            <a:ext cx="3502960" cy="26921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0120" y="1742455"/>
            <a:ext cx="764664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Installed in the experimental Hall D. Used to detect Compton events in the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PrimEx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experiment</a:t>
            </a:r>
          </a:p>
          <a:p>
            <a:pPr defTabSz="685800"/>
            <a:endParaRPr lang="en-US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  successfully operated during </a:t>
            </a:r>
            <a:r>
              <a:rPr lang="en-US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PrimEx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production run in the Spring of 2019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D371BA-E24D-4B0A-95BB-6B7A40A1F0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117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3300272" y="961920"/>
            <a:ext cx="1735802" cy="54772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Calibration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7573" y="1777532"/>
            <a:ext cx="7273785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B1B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Move each calorimeter module to the photon beam </a:t>
            </a:r>
          </a:p>
          <a:p>
            <a:pPr defTabSz="685800"/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Calibration runs at small luminosity (rate in the module 30 kHz at 30 MeV threshold) </a:t>
            </a:r>
          </a:p>
          <a:p>
            <a:pPr defTabSz="685800"/>
            <a:endParaRPr lang="en-US" sz="1500" dirty="0">
              <a:solidFill>
                <a:srgbClr val="2B1B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B1B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beam energy  provided by the Hall D tagger counters to  equalize gains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7930" y="3711451"/>
            <a:ext cx="35126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10 GeV :              3200 FADC channels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FADC range:       2 V  (maximum range)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Typical HV:         700 – 750 V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        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                      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5" y="3341498"/>
            <a:ext cx="5427558" cy="25437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250077" y="4157615"/>
            <a:ext cx="16689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FADC amplitude (count)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6457" y="3095708"/>
            <a:ext cx="43247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FADC amplitude as a function of the beam energy</a:t>
            </a:r>
          </a:p>
        </p:txBody>
      </p:sp>
    </p:spTree>
    <p:extLst>
      <p:ext uri="{BB962C8B-B14F-4D97-AF65-F5344CB8AC3E}">
        <p14:creationId xmlns:p14="http://schemas.microsoft.com/office/powerpoint/2010/main" val="319832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088920" y="857250"/>
            <a:ext cx="12939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Linearity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4252" y="1671842"/>
            <a:ext cx="8748325" cy="2527877"/>
            <a:chOff x="459002" y="1465688"/>
            <a:chExt cx="11664433" cy="337050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02" y="1465688"/>
              <a:ext cx="5855533" cy="33678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224" y="1465688"/>
              <a:ext cx="5860211" cy="337050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763994" y="3169840"/>
              <a:ext cx="2077563" cy="738664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500" dirty="0">
                  <a:solidFill>
                    <a:prstClr val="black"/>
                  </a:solidFill>
                  <a:latin typeface="Calibri" panose="020F0502020204030204"/>
                </a:rPr>
                <a:t>750 V </a:t>
              </a:r>
            </a:p>
            <a:p>
              <a:pPr defTabSz="685800"/>
              <a:r>
                <a:rPr lang="en-US" sz="1500" dirty="0">
                  <a:solidFill>
                    <a:prstClr val="black"/>
                  </a:solidFill>
                  <a:latin typeface="Calibri" panose="020F0502020204030204"/>
                </a:rPr>
                <a:t>2 V  FADC range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11468" y="3254458"/>
              <a:ext cx="2123447" cy="738664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500" dirty="0">
                  <a:solidFill>
                    <a:prstClr val="black"/>
                  </a:solidFill>
                  <a:latin typeface="Calibri" panose="020F0502020204030204"/>
                </a:rPr>
                <a:t>850 V  </a:t>
              </a:r>
            </a:p>
            <a:p>
              <a:pPr defTabSz="685800"/>
              <a:r>
                <a:rPr lang="en-US" sz="1500" dirty="0">
                  <a:solidFill>
                    <a:prstClr val="black"/>
                  </a:solidFill>
                  <a:latin typeface="Calibri" panose="020F0502020204030204"/>
                </a:rPr>
                <a:t>2 V  FADC  range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349229" y="1586459"/>
              <a:ext cx="2866597" cy="40010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Original PMT base, gain </a:t>
              </a: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sym typeface="Symbol" panose="05050102010706020507" pitchFamily="18" charset="2"/>
                </a:rPr>
                <a:t>25</a:t>
              </a:r>
              <a:endParaRPr lang="en-US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34760" y="1580541"/>
              <a:ext cx="2259593" cy="40010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Modified base, gain </a:t>
              </a: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sym typeface="Symbol" panose="05050102010706020507" pitchFamily="18" charset="2"/>
                </a:rPr>
                <a:t>3</a:t>
              </a:r>
              <a:endParaRPr lang="en-US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44925" y="4394899"/>
            <a:ext cx="84675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Some non-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</a:rPr>
              <a:t>linearities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on the level of 2 – 3 %  in the calorimeter response were observed for the original </a:t>
            </a:r>
          </a:p>
          <a:p>
            <a:pPr defTabSz="685800"/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    PMT base  for both the peak amplitude and pulse integral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1957" y="4944752"/>
            <a:ext cx="6102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PMT was operated at relatively small HV, recommended HV  is about 1 kV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2576" y="5348200"/>
            <a:ext cx="81444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The linearity can be improved by reducing the amplifier gain and increasing HV. Some tuning of the </a:t>
            </a:r>
          </a:p>
          <a:p>
            <a:pPr defTabSz="685800"/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     PMT base may be required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4659" y="1363366"/>
            <a:ext cx="28343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Linearity of the FADC peak amplitude </a:t>
            </a:r>
          </a:p>
        </p:txBody>
      </p:sp>
    </p:spTree>
    <p:extLst>
      <p:ext uri="{BB962C8B-B14F-4D97-AF65-F5344CB8AC3E}">
        <p14:creationId xmlns:p14="http://schemas.microsoft.com/office/powerpoint/2010/main" val="184937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41445" y="1125928"/>
            <a:ext cx="23166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Resolution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559292" y="1892449"/>
            <a:ext cx="3443701" cy="2516150"/>
            <a:chOff x="7343377" y="2070373"/>
            <a:chExt cx="4591601" cy="335486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3377" y="2470483"/>
              <a:ext cx="4591601" cy="295475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999113" y="2939552"/>
              <a:ext cx="1235242" cy="1138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25612" y="3878512"/>
              <a:ext cx="36377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500" dirty="0">
                  <a:solidFill>
                    <a:srgbClr val="FF0000"/>
                  </a:solidFill>
                  <a:latin typeface="Calibri" panose="020F0502020204030204"/>
                  <a:sym typeface="Symbol" panose="05050102010706020507" pitchFamily="18" charset="2"/>
                </a:rPr>
                <a:t></a:t>
              </a:r>
              <a:endParaRPr lang="en-US" sz="150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230443" y="4135692"/>
              <a:ext cx="36377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500" dirty="0">
                  <a:solidFill>
                    <a:srgbClr val="FF0000"/>
                  </a:solidFill>
                  <a:latin typeface="Calibri" panose="020F0502020204030204"/>
                  <a:sym typeface="Symbol" panose="05050102010706020507" pitchFamily="18" charset="2"/>
                </a:rPr>
                <a:t></a:t>
              </a:r>
              <a:endParaRPr lang="en-US" sz="150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082711" y="4311284"/>
              <a:ext cx="36377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500" dirty="0">
                  <a:solidFill>
                    <a:srgbClr val="FF0000"/>
                  </a:solidFill>
                  <a:latin typeface="Calibri" panose="020F0502020204030204"/>
                  <a:sym typeface="Symbol" panose="05050102010706020507" pitchFamily="18" charset="2"/>
                </a:rPr>
                <a:t></a:t>
              </a:r>
              <a:endParaRPr lang="en-US" sz="150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461712" y="2928388"/>
              <a:ext cx="200781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57175" indent="-257175" defTabSz="685800">
                <a:buFont typeface="Symbol" panose="05050102010706020507" pitchFamily="18" charset="2"/>
                <a:buChar char="·"/>
              </a:pPr>
              <a:r>
                <a:rPr lang="en-US" sz="1350" dirty="0">
                  <a:solidFill>
                    <a:srgbClr val="FF0000"/>
                  </a:solidFill>
                  <a:latin typeface="Calibri" panose="020F0502020204030204"/>
                  <a:sym typeface="Symbol" panose="05050102010706020507" pitchFamily="18" charset="2"/>
                </a:rPr>
                <a:t>NPS prototype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981676" y="2070373"/>
              <a:ext cx="151366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dirty="0" err="1">
                  <a:solidFill>
                    <a:srgbClr val="002060"/>
                  </a:solidFill>
                  <a:latin typeface="Calibri" panose="020F0502020204030204"/>
                </a:rPr>
                <a:t>HyCal</a:t>
              </a:r>
              <a:r>
                <a:rPr lang="en-US" sz="1350" dirty="0">
                  <a:solidFill>
                    <a:srgbClr val="002060"/>
                  </a:solidFill>
                  <a:latin typeface="Calibri" panose="020F0502020204030204"/>
                </a:rPr>
                <a:t> (Hall B)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193031" y="1892448"/>
            <a:ext cx="12830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2060"/>
                </a:solidFill>
                <a:latin typeface="Calibri" panose="020F0502020204030204"/>
              </a:rPr>
              <a:t>NPS Prototype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8" y="2156032"/>
            <a:ext cx="5279474" cy="24672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3962" y="2572037"/>
            <a:ext cx="15127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        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3x3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array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bypassed amplifier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>
                <a:spLocks noChangeAspect="1"/>
              </p:cNvSpPr>
              <p:nvPr/>
            </p:nvSpPr>
            <p:spPr>
              <a:xfrm>
                <a:off x="3035593" y="2807135"/>
                <a:ext cx="2039879" cy="4208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(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𝐸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1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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</a:rPr>
                  <a:t> 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593" y="2807135"/>
                <a:ext cx="2039879" cy="420884"/>
              </a:xfrm>
              <a:prstGeom prst="rect">
                <a:avLst/>
              </a:prstGeom>
              <a:blipFill>
                <a:blip r:embed="rId5"/>
                <a:stretch>
                  <a:fillRect l="-2985" t="-2857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499001" y="4643999"/>
            <a:ext cx="6433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Relatively good energy resolution, which is consistent with the resolution of the </a:t>
            </a:r>
          </a:p>
          <a:p>
            <a:pPr defTabSz="685800"/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         Hall B 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</a:rPr>
              <a:t>HyCal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 calorimeter (which was constructed using SICCAS crystals)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6981" y="1518343"/>
            <a:ext cx="19140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This plot will be updated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26252" y="5195589"/>
            <a:ext cx="482080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                     More details can be found in 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GlueX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-doc-3590,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GlueX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-doc-3998, V.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Berdnikov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A.Somov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, J. Crafts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5396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D371BA-E24D-4B0A-95BB-6B7A40A1F0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39" y="386862"/>
            <a:ext cx="4607169" cy="2764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1943"/>
            <a:ext cx="4573240" cy="2956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54" y="3479190"/>
            <a:ext cx="4593102" cy="30597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984" y="492882"/>
            <a:ext cx="23166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Resolution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3621" y="6386826"/>
            <a:ext cx="230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3x3 SICCAS crystals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55444" y="6432917"/>
            <a:ext cx="230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3x3 CRYTUR crystals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2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52400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err="1" smtClean="0"/>
              <a:t>Crystals</a:t>
            </a:r>
            <a:r>
              <a:rPr lang="fr-FR" sz="2800" dirty="0" smtClean="0"/>
              <a:t> </a:t>
            </a:r>
            <a:r>
              <a:rPr lang="fr-FR" sz="2800" dirty="0" err="1" smtClean="0"/>
              <a:t>status</a:t>
            </a:r>
            <a:endParaRPr lang="fr-FR" sz="2800" dirty="0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6" y="984871"/>
            <a:ext cx="2869813" cy="11713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7590" y="3351903"/>
            <a:ext cx="268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Quality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analysis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15069" y="995932"/>
            <a:ext cx="6228931" cy="2320582"/>
            <a:chOff x="2915069" y="995932"/>
            <a:chExt cx="6228931" cy="2320582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069" y="995932"/>
              <a:ext cx="6228931" cy="2320582"/>
            </a:xfrm>
            <a:prstGeom prst="rect">
              <a:avLst/>
            </a:prstGeom>
          </p:spPr>
        </p:pic>
        <p:pic>
          <p:nvPicPr>
            <p:cNvPr id="15" name="Picture 14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06" t="24397" r="27007" b="66509"/>
            <a:stretch/>
          </p:blipFill>
          <p:spPr>
            <a:xfrm>
              <a:off x="6954721" y="2136539"/>
              <a:ext cx="509953" cy="211015"/>
            </a:xfrm>
            <a:prstGeom prst="rect">
              <a:avLst/>
            </a:prstGeom>
          </p:spPr>
        </p:pic>
        <p:pic>
          <p:nvPicPr>
            <p:cNvPr id="16" name="Picture 1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29" t="13410" r="27431" b="78633"/>
            <a:stretch/>
          </p:blipFill>
          <p:spPr>
            <a:xfrm>
              <a:off x="6981097" y="1870387"/>
              <a:ext cx="457200" cy="18463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3" y="3663202"/>
            <a:ext cx="4565568" cy="3186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37" y="3903638"/>
            <a:ext cx="4231790" cy="288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1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52400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err="1" smtClean="0"/>
              <a:t>Crystals</a:t>
            </a:r>
            <a:r>
              <a:rPr lang="fr-FR" sz="2800" dirty="0" smtClean="0"/>
              <a:t> </a:t>
            </a:r>
            <a:r>
              <a:rPr lang="fr-FR" sz="2800" dirty="0" err="1" smtClean="0"/>
              <a:t>status</a:t>
            </a:r>
            <a:endParaRPr lang="fr-FR" sz="2800" dirty="0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6271" y="4287102"/>
            <a:ext cx="270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20EAD"/>
                </a:solidFill>
                <a:latin typeface="Comic Sans MS" panose="030F0702030302020204" pitchFamily="66" charset="0"/>
              </a:rPr>
              <a:t>Crystal </a:t>
            </a:r>
            <a:r>
              <a:rPr lang="fr-FR" dirty="0" err="1" smtClean="0">
                <a:solidFill>
                  <a:srgbClr val="C20EAD"/>
                </a:solidFill>
                <a:latin typeface="Comic Sans MS" panose="030F0702030302020204" pitchFamily="66" charset="0"/>
              </a:rPr>
              <a:t>procurement</a:t>
            </a:r>
            <a:r>
              <a:rPr lang="fr-FR" dirty="0" smtClean="0">
                <a:solidFill>
                  <a:srgbClr val="C20EAD"/>
                </a:solidFill>
                <a:latin typeface="Comic Sans MS" panose="030F0702030302020204" pitchFamily="66" charset="0"/>
              </a:rPr>
              <a:t>: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08" y="1435831"/>
            <a:ext cx="3033766" cy="2247689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19" y="1435831"/>
            <a:ext cx="2952606" cy="22683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51505" y="1097277"/>
            <a:ext cx="1291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SICCAS</a:t>
            </a:r>
            <a:endParaRPr lang="fr-FR" sz="1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86636" y="1097277"/>
            <a:ext cx="1291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CRYTUR</a:t>
            </a:r>
            <a:endParaRPr lang="fr-FR" sz="1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30543" y="3616718"/>
            <a:ext cx="2220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160 </a:t>
            </a:r>
            <a:r>
              <a:rPr lang="fr-FR" sz="1600" dirty="0" err="1" smtClean="0">
                <a:solidFill>
                  <a:srgbClr val="FF0000"/>
                </a:solidFill>
              </a:rPr>
              <a:t>rejected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crystals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253404" y="3683489"/>
            <a:ext cx="2057400" cy="365125"/>
          </a:xfrm>
        </p:spPr>
        <p:txBody>
          <a:bodyPr/>
          <a:lstStyle/>
          <a:p>
            <a:fld id="{ACE6CAFE-42CD-4F00-A8ED-0B1610254292}" type="slidenum">
              <a:rPr lang="fr-FR" smtClean="0"/>
              <a:t>4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934916" y="4776299"/>
            <a:ext cx="1999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omic Sans MS" panose="030F0702030302020204" pitchFamily="66" charset="0"/>
              </a:rPr>
              <a:t>SICCAS:</a:t>
            </a:r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b="1" dirty="0">
                <a:latin typeface="Comic Sans MS" panose="030F0702030302020204" pitchFamily="66" charset="0"/>
              </a:rPr>
              <a:t>460</a:t>
            </a:r>
            <a:r>
              <a:rPr lang="en-US" sz="1400" dirty="0">
                <a:latin typeface="Comic Sans MS" panose="030F0702030302020204" pitchFamily="66" charset="0"/>
              </a:rPr>
              <a:t> (2017-18</a:t>
            </a:r>
            <a:r>
              <a:rPr lang="en-US" sz="1400" dirty="0" smtClean="0">
                <a:latin typeface="Comic Sans MS" panose="030F0702030302020204" pitchFamily="66" charset="0"/>
              </a:rPr>
              <a:t>) </a:t>
            </a:r>
            <a:r>
              <a:rPr lang="en-US" sz="1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onsite</a:t>
            </a:r>
            <a:endParaRPr lang="en-US" sz="1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934744" y="4579668"/>
            <a:ext cx="45211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b="1" dirty="0">
                <a:latin typeface="Comic Sans MS" panose="030F0702030302020204" pitchFamily="66" charset="0"/>
              </a:rPr>
              <a:t>CRYTUR:</a:t>
            </a:r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100 (</a:t>
            </a:r>
            <a:r>
              <a:rPr lang="en-US" sz="1400" dirty="0" smtClean="0">
                <a:latin typeface="Comic Sans MS" panose="030F0702030302020204" pitchFamily="66" charset="0"/>
              </a:rPr>
              <a:t>2018) </a:t>
            </a:r>
            <a:r>
              <a:rPr lang="en-US" sz="1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onsite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250 </a:t>
            </a:r>
            <a:r>
              <a:rPr lang="en-US" sz="1400" dirty="0">
                <a:latin typeface="Comic Sans MS" panose="030F0702030302020204" pitchFamily="66" charset="0"/>
              </a:rPr>
              <a:t>(ordered 2019)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300 (ordered 2019 - replacing an order to SICCAS)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=======</a:t>
            </a:r>
          </a:p>
          <a:p>
            <a:r>
              <a:rPr lang="en-US" sz="1400" b="1" dirty="0">
                <a:latin typeface="Comic Sans MS" panose="030F0702030302020204" pitchFamily="66" charset="0"/>
              </a:rPr>
              <a:t>650</a:t>
            </a:r>
            <a:endParaRPr lang="en-US" sz="1400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3435" y="6371547"/>
            <a:ext cx="8141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AF0984"/>
                </a:solidFill>
                <a:latin typeface="Comic Sans MS" panose="030F0702030302020204" pitchFamily="66" charset="0"/>
              </a:rPr>
              <a:t>All crystals will be onsite by Summer 2020</a:t>
            </a:r>
            <a:endParaRPr lang="en-US" dirty="0">
              <a:solidFill>
                <a:srgbClr val="AF0984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34830" y="6322648"/>
            <a:ext cx="5375974" cy="453399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9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52400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smtClean="0">
                <a:latin typeface="Comic Sans MS" panose="030F0702030302020204" pitchFamily="66" charset="0"/>
              </a:rPr>
              <a:t>PMT and voltage </a:t>
            </a:r>
            <a:r>
              <a:rPr lang="fr-FR" sz="2800" dirty="0" err="1" smtClean="0">
                <a:latin typeface="Comic Sans MS" panose="030F0702030302020204" pitchFamily="66" charset="0"/>
              </a:rPr>
              <a:t>dividers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6672" y="884122"/>
            <a:ext cx="891065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PMT (Hamamatsu R4125 ):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omic Sans MS" panose="030F0702030302020204" pitchFamily="66" charset="0"/>
              </a:rPr>
              <a:t>          340 onsite, 1000 more ordered (delivery by Summer 2019)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Voltage dividers:</a:t>
            </a:r>
          </a:p>
          <a:p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         80% of them (865) assembled. Completion expected by Summer 2019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047" y="2226323"/>
            <a:ext cx="4539903" cy="12138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471" y="3930159"/>
            <a:ext cx="634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Voltage dividers tested in the Hall D </a:t>
            </a:r>
            <a:r>
              <a:rPr lang="en-US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ComCal</a:t>
            </a:r>
            <a:r>
              <a:rPr lang="en-U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prototype: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269" y="3932750"/>
            <a:ext cx="2364098" cy="1816893"/>
          </a:xfrm>
          <a:prstGeom prst="rect">
            <a:avLst/>
          </a:prstGeom>
        </p:spPr>
      </p:pic>
      <p:sp>
        <p:nvSpPr>
          <p:cNvPr id="9" name="Slide Number Placeholder 6"/>
          <p:cNvSpPr>
            <a:spLocks noGrp="1"/>
          </p:cNvSpPr>
          <p:nvPr/>
        </p:nvSpPr>
        <p:spPr>
          <a:xfrm>
            <a:off x="7951767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98007" y="4419641"/>
            <a:ext cx="5185109" cy="2499433"/>
            <a:chOff x="398007" y="4340513"/>
            <a:chExt cx="5185109" cy="249943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785" y="4445817"/>
              <a:ext cx="5108331" cy="2394129"/>
            </a:xfrm>
            <a:prstGeom prst="rect">
              <a:avLst/>
            </a:prstGeom>
          </p:spPr>
        </p:pic>
        <p:sp>
          <p:nvSpPr>
            <p:cNvPr id="12" name="TextBox 9"/>
            <p:cNvSpPr txBox="1"/>
            <p:nvPr/>
          </p:nvSpPr>
          <p:spPr>
            <a:xfrm rot="16200000">
              <a:off x="-529907" y="5268428"/>
              <a:ext cx="21636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Comic Sans MS" panose="030F0702030302020204" pitchFamily="66" charset="0"/>
                </a:rPr>
                <a:t>FADC amplitude (count)</a:t>
              </a:r>
            </a:p>
          </p:txBody>
        </p:sp>
        <p:sp>
          <p:nvSpPr>
            <p:cNvPr id="13" name="TextBox 11"/>
            <p:cNvSpPr txBox="1"/>
            <p:nvPr/>
          </p:nvSpPr>
          <p:spPr>
            <a:xfrm>
              <a:off x="890978" y="4340513"/>
              <a:ext cx="43533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FADC </a:t>
              </a:r>
              <a:r>
                <a:rPr lang="en-US" sz="1400" dirty="0" smtClean="0">
                  <a:latin typeface="Comic Sans MS" panose="030F0702030302020204" pitchFamily="66" charset="0"/>
                  <a:cs typeface="Times New Roman" panose="02020603050405020304" pitchFamily="18" charset="0"/>
                </a:rPr>
                <a:t>amplitude as </a:t>
              </a:r>
              <a:r>
                <a:rPr lang="en-US" sz="1400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a function of the </a:t>
              </a:r>
              <a:r>
                <a:rPr lang="en-US" sz="1400" dirty="0" smtClean="0">
                  <a:latin typeface="Comic Sans MS" panose="030F0702030302020204" pitchFamily="66" charset="0"/>
                  <a:cs typeface="Times New Roman" panose="02020603050405020304" pitchFamily="18" charset="0"/>
                </a:rPr>
                <a:t>beam </a:t>
              </a:r>
              <a:r>
                <a:rPr lang="en-US" sz="1400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energy</a:t>
              </a:r>
            </a:p>
          </p:txBody>
        </p:sp>
      </p:grpSp>
      <p:sp>
        <p:nvSpPr>
          <p:cNvPr id="10" name="TextBox 8"/>
          <p:cNvSpPr txBox="1"/>
          <p:nvPr/>
        </p:nvSpPr>
        <p:spPr>
          <a:xfrm>
            <a:off x="4567898" y="5950046"/>
            <a:ext cx="471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           10 GeV :              3200 FADC channels</a:t>
            </a:r>
          </a:p>
          <a:p>
            <a:r>
              <a:rPr lang="en-US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           FADC range:       2 V  (maximum range)</a:t>
            </a:r>
          </a:p>
          <a:p>
            <a:r>
              <a:rPr lang="en-US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           Typical HV:         700 – 750 V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93403" y="3547681"/>
            <a:ext cx="3077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00000"/>
              </a:buClr>
              <a:buSzPct val="70000"/>
              <a:defRPr/>
            </a:pPr>
            <a:r>
              <a:rPr lang="en-US" dirty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Array of 12x12 PbWO</a:t>
            </a:r>
            <a:r>
              <a:rPr lang="en-US" baseline="-25000" dirty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4</a:t>
            </a:r>
            <a:r>
              <a:rPr lang="en-US" dirty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 crystals 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075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52400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err="1" smtClean="0">
                <a:latin typeface="Comic Sans MS" panose="030F0702030302020204" pitchFamily="66" charset="0"/>
              </a:rPr>
              <a:t>Linearity</a:t>
            </a:r>
            <a:r>
              <a:rPr lang="fr-FR" sz="2800" dirty="0" smtClean="0">
                <a:latin typeface="Comic Sans MS" panose="030F0702030302020204" pitchFamily="66" charset="0"/>
              </a:rPr>
              <a:t> of the FADC </a:t>
            </a:r>
            <a:r>
              <a:rPr lang="fr-FR" sz="2800" dirty="0" err="1" smtClean="0">
                <a:latin typeface="Comic Sans MS" panose="030F0702030302020204" pitchFamily="66" charset="0"/>
              </a:rPr>
              <a:t>peak</a:t>
            </a:r>
            <a:r>
              <a:rPr lang="fr-FR" sz="2800" dirty="0" smtClean="0">
                <a:latin typeface="Comic Sans MS" panose="030F0702030302020204" pitchFamily="66" charset="0"/>
              </a:rPr>
              <a:t> amplitude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13592" y="744411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8793" y="959240"/>
            <a:ext cx="9237402" cy="3266362"/>
            <a:chOff x="459002" y="1690174"/>
            <a:chExt cx="11664433" cy="314601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6"/>
            <a:stretch/>
          </p:blipFill>
          <p:spPr>
            <a:xfrm>
              <a:off x="459002" y="1690174"/>
              <a:ext cx="5855533" cy="314332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1"/>
            <a:stretch/>
          </p:blipFill>
          <p:spPr>
            <a:xfrm>
              <a:off x="6263224" y="1690174"/>
              <a:ext cx="5860211" cy="3146017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1797301" y="3161371"/>
              <a:ext cx="2820915" cy="707886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/>
                <a:t>750 V </a:t>
              </a:r>
            </a:p>
            <a:p>
              <a:r>
                <a:rPr lang="en-US" sz="2000" dirty="0" smtClean="0"/>
                <a:t>2 V  FADC range</a:t>
              </a:r>
              <a:endParaRPr lang="en-US" sz="2000" dirty="0"/>
            </a:p>
          </p:txBody>
        </p:sp>
        <p:sp>
          <p:nvSpPr>
            <p:cNvPr id="22" name="TextBox 25"/>
            <p:cNvSpPr txBox="1"/>
            <p:nvPr/>
          </p:nvSpPr>
          <p:spPr>
            <a:xfrm>
              <a:off x="7411468" y="3254458"/>
              <a:ext cx="2591409" cy="707886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/>
                <a:t>850 V  </a:t>
              </a:r>
            </a:p>
            <a:p>
              <a:r>
                <a:rPr lang="en-US" sz="2000" dirty="0" smtClean="0"/>
                <a:t>2 V  FADC  range</a:t>
              </a:r>
              <a:endParaRPr lang="en-US" sz="2000" dirty="0"/>
            </a:p>
          </p:txBody>
        </p:sp>
        <p:sp>
          <p:nvSpPr>
            <p:cNvPr id="23" name="TextBox 1"/>
            <p:cNvSpPr txBox="1"/>
            <p:nvPr/>
          </p:nvSpPr>
          <p:spPr>
            <a:xfrm>
              <a:off x="1187576" y="1881825"/>
              <a:ext cx="3541664" cy="35572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Original PMT base, gain </a:t>
              </a:r>
              <a:r>
                <a:rPr lang="en-US" dirty="0" smtClean="0">
                  <a:sym typeface="Symbol" panose="05050102010706020507" pitchFamily="18" charset="2"/>
                </a:rPr>
                <a:t>25</a:t>
              </a:r>
              <a:endParaRPr lang="en-US" dirty="0"/>
            </a:p>
          </p:txBody>
        </p:sp>
        <p:sp>
          <p:nvSpPr>
            <p:cNvPr id="24" name="TextBox 37"/>
            <p:cNvSpPr txBox="1"/>
            <p:nvPr/>
          </p:nvSpPr>
          <p:spPr>
            <a:xfrm>
              <a:off x="7091928" y="1914087"/>
              <a:ext cx="2788822" cy="35572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Modified base, gain </a:t>
              </a:r>
              <a:r>
                <a:rPr lang="en-US" dirty="0">
                  <a:sym typeface="Symbol" panose="05050102010706020507" pitchFamily="18" charset="2"/>
                </a:rPr>
                <a:t>3</a:t>
              </a:r>
              <a:endParaRPr lang="en-US" dirty="0"/>
            </a:p>
          </p:txBody>
        </p:sp>
      </p:grpSp>
      <p:sp>
        <p:nvSpPr>
          <p:cNvPr id="15" name="TextBox 2"/>
          <p:cNvSpPr txBox="1"/>
          <p:nvPr/>
        </p:nvSpPr>
        <p:spPr>
          <a:xfrm>
            <a:off x="5088" y="4289033"/>
            <a:ext cx="9147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mic Sans MS" panose="030F0702030302020204" pitchFamily="66" charset="0"/>
              </a:rPr>
              <a:t>Some non-</a:t>
            </a:r>
            <a:r>
              <a:rPr lang="en-US" sz="1600" dirty="0" err="1" smtClean="0">
                <a:latin typeface="Comic Sans MS" panose="030F0702030302020204" pitchFamily="66" charset="0"/>
              </a:rPr>
              <a:t>linearities</a:t>
            </a:r>
            <a:r>
              <a:rPr lang="en-US" sz="1600" dirty="0" smtClean="0">
                <a:latin typeface="Comic Sans MS" panose="030F0702030302020204" pitchFamily="66" charset="0"/>
              </a:rPr>
              <a:t> on the level of 2 – 3 %  were </a:t>
            </a:r>
            <a:r>
              <a:rPr lang="en-US" sz="1600" dirty="0">
                <a:latin typeface="Comic Sans MS" panose="030F0702030302020204" pitchFamily="66" charset="0"/>
              </a:rPr>
              <a:t>observed for the original </a:t>
            </a:r>
            <a:r>
              <a:rPr lang="en-US" sz="1600" dirty="0" smtClean="0">
                <a:latin typeface="Comic Sans MS" panose="030F0702030302020204" pitchFamily="66" charset="0"/>
              </a:rPr>
              <a:t>PMT base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4558" y="4857347"/>
            <a:ext cx="805673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(</a:t>
            </a:r>
            <a:r>
              <a:rPr lang="en-US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PMT was operated at relatively </a:t>
            </a:r>
            <a:r>
              <a:rPr lang="en-US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small HV, recommended HV </a:t>
            </a:r>
            <a:r>
              <a:rPr lang="en-US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is about 1 kV)</a:t>
            </a:r>
          </a:p>
        </p:txBody>
      </p:sp>
      <p:sp>
        <p:nvSpPr>
          <p:cNvPr id="17" name="TextBox 38"/>
          <p:cNvSpPr txBox="1"/>
          <p:nvPr/>
        </p:nvSpPr>
        <p:spPr>
          <a:xfrm>
            <a:off x="94570" y="5480255"/>
            <a:ext cx="8416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mic Sans MS" panose="030F0702030302020204" pitchFamily="66" charset="0"/>
              </a:rPr>
              <a:t>The linearity can be improved by reducing the amplifier gain and increasing HV: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smtClean="0">
                <a:latin typeface="Comic Sans MS" panose="030F0702030302020204" pitchFamily="66" charset="0"/>
              </a:rPr>
              <a:t>      change of 1 resistor in the base needed</a:t>
            </a: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6</a:t>
            </a:fld>
            <a:endParaRPr lang="fr-FR"/>
          </a:p>
        </p:txBody>
      </p:sp>
      <p:sp>
        <p:nvSpPr>
          <p:cNvPr id="18" name="TextBox 38"/>
          <p:cNvSpPr txBox="1"/>
          <p:nvPr/>
        </p:nvSpPr>
        <p:spPr>
          <a:xfrm>
            <a:off x="94569" y="6285611"/>
            <a:ext cx="8416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mic Sans MS" panose="030F0702030302020204" pitchFamily="66" charset="0"/>
              </a:rPr>
              <a:t>Anode current will be evaluated and gain adjusted as needed</a:t>
            </a:r>
          </a:p>
        </p:txBody>
      </p:sp>
    </p:spTree>
    <p:extLst>
      <p:ext uri="{BB962C8B-B14F-4D97-AF65-F5344CB8AC3E}">
        <p14:creationId xmlns:p14="http://schemas.microsoft.com/office/powerpoint/2010/main" val="306922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52400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err="1" smtClean="0">
                <a:latin typeface="Comic Sans MS" panose="030F0702030302020204" pitchFamily="66" charset="0"/>
              </a:rPr>
              <a:t>Energy</a:t>
            </a:r>
            <a:r>
              <a:rPr lang="fr-FR" sz="2800" dirty="0" smtClean="0">
                <a:latin typeface="Comic Sans MS" panose="030F0702030302020204" pitchFamily="66" charset="0"/>
              </a:rPr>
              <a:t> </a:t>
            </a:r>
            <a:r>
              <a:rPr lang="fr-FR" sz="2800" dirty="0" err="1" smtClean="0">
                <a:latin typeface="Comic Sans MS" panose="030F0702030302020204" pitchFamily="66" charset="0"/>
              </a:rPr>
              <a:t>resolution</a:t>
            </a:r>
            <a:r>
              <a:rPr lang="fr-FR" sz="2800" dirty="0" smtClean="0">
                <a:latin typeface="Comic Sans MS" panose="030F0702030302020204" pitchFamily="66" charset="0"/>
              </a:rPr>
              <a:t> of prototype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30306" y="6535583"/>
            <a:ext cx="853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Comic Sans MS" panose="030F0702030302020204" pitchFamily="66" charset="0"/>
              </a:rPr>
              <a:t> More details can be found in </a:t>
            </a:r>
            <a:r>
              <a:rPr lang="en-US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GlueX-doc-3590</a:t>
            </a:r>
            <a:r>
              <a:rPr lang="en-US" sz="1400" dirty="0">
                <a:solidFill>
                  <a:srgbClr val="00B0F0"/>
                </a:solidFill>
                <a:latin typeface="Comic Sans MS" panose="030F0702030302020204" pitchFamily="66" charset="0"/>
              </a:rPr>
              <a:t>, GlueX-doc-3998, V. </a:t>
            </a:r>
            <a:r>
              <a:rPr lang="en-US" sz="14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Berdnikov</a:t>
            </a:r>
            <a:r>
              <a:rPr lang="en-US" sz="14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A.Somov</a:t>
            </a:r>
            <a:r>
              <a:rPr lang="en-US" sz="1400" dirty="0">
                <a:solidFill>
                  <a:srgbClr val="00B0F0"/>
                </a:solidFill>
                <a:latin typeface="Comic Sans MS" panose="030F0702030302020204" pitchFamily="66" charset="0"/>
              </a:rPr>
              <a:t>, J. Crafts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43605" y="3625216"/>
            <a:ext cx="4146411" cy="2869562"/>
            <a:chOff x="7343377" y="2070373"/>
            <a:chExt cx="4591601" cy="335486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3377" y="2470483"/>
              <a:ext cx="4591601" cy="2954757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9999113" y="2939552"/>
              <a:ext cx="1235242" cy="1138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625611" y="3878512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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230444" y="4135692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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1082711" y="4311284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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461711" y="2928388"/>
              <a:ext cx="1945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Symbol" panose="05050102010706020507" pitchFamily="18" charset="2"/>
                <a:buChar char="·"/>
              </a:pPr>
              <a:r>
                <a:rPr lang="en-US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NPS prototype 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981676" y="2070373"/>
              <a:ext cx="145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2060"/>
                  </a:solidFill>
                </a:rPr>
                <a:t>HyCal</a:t>
              </a:r>
              <a:r>
                <a:rPr lang="en-US" dirty="0" smtClean="0">
                  <a:solidFill>
                    <a:srgbClr val="002060"/>
                  </a:solidFill>
                </a:rPr>
                <a:t> (Hall B)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996997" y="881227"/>
            <a:ext cx="1893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NPS Prototype 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67" y="1331578"/>
            <a:ext cx="5931460" cy="277199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527500" y="1693556"/>
            <a:ext cx="2173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</a:t>
            </a:r>
            <a:r>
              <a:rPr lang="en-US" dirty="0" err="1" smtClean="0"/>
              <a:t>3x3</a:t>
            </a:r>
            <a:r>
              <a:rPr lang="en-US" dirty="0" smtClean="0"/>
              <a:t> array</a:t>
            </a:r>
          </a:p>
          <a:p>
            <a:r>
              <a:rPr lang="en-US" dirty="0" smtClean="0"/>
              <a:t>bypassed amplifier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>
                <a:spLocks noChangeAspect="1"/>
              </p:cNvSpPr>
              <p:nvPr/>
            </p:nvSpPr>
            <p:spPr>
              <a:xfrm>
                <a:off x="4432732" y="2206836"/>
                <a:ext cx="2923697" cy="5611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𝐸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1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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r>
                  <a:rPr lang="en-US" dirty="0" smtClean="0"/>
                  <a:t>  </a:t>
                </a:r>
                <a:endParaRPr lang="en-US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732" y="2206836"/>
                <a:ext cx="2923697" cy="5611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/>
          <p:cNvSpPr txBox="1"/>
          <p:nvPr/>
        </p:nvSpPr>
        <p:spPr>
          <a:xfrm>
            <a:off x="4432732" y="4815613"/>
            <a:ext cx="4184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omic Sans MS" panose="030F0702030302020204" pitchFamily="66" charset="0"/>
              </a:rPr>
              <a:t>Relatively good energy resolution.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Comic Sans MS" panose="030F0702030302020204" pitchFamily="66" charset="0"/>
              </a:rPr>
              <a:t>C</a:t>
            </a:r>
            <a:r>
              <a:rPr lang="en-US" sz="1600" dirty="0" smtClean="0">
                <a:latin typeface="Comic Sans MS" panose="030F0702030302020204" pitchFamily="66" charset="0"/>
              </a:rPr>
              <a:t>onsistent with Hall B </a:t>
            </a:r>
            <a:r>
              <a:rPr lang="en-US" sz="1600" dirty="0" err="1" smtClean="0">
                <a:latin typeface="Comic Sans MS" panose="030F0702030302020204" pitchFamily="66" charset="0"/>
              </a:rPr>
              <a:t>HyCal</a:t>
            </a:r>
            <a:r>
              <a:rPr lang="en-US" sz="1600" dirty="0" smtClean="0">
                <a:latin typeface="Comic Sans MS" panose="030F0702030302020204" pitchFamily="66" charset="0"/>
              </a:rPr>
              <a:t>, constructed with SICCAS crystals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91879" y="4756984"/>
            <a:ext cx="4271831" cy="957914"/>
          </a:xfrm>
          <a:prstGeom prst="roundRect">
            <a:avLst/>
          </a:prstGeom>
          <a:solidFill>
            <a:schemeClr val="accent4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35679" y="3696400"/>
            <a:ext cx="1893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HyCal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36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8" r="3035"/>
          <a:stretch/>
        </p:blipFill>
        <p:spPr>
          <a:xfrm>
            <a:off x="6696084" y="993696"/>
            <a:ext cx="2366940" cy="1791094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52400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dirty="0" err="1" smtClean="0">
                <a:latin typeface="Comic Sans MS" panose="030F0702030302020204" pitchFamily="66" charset="0"/>
              </a:rPr>
              <a:t>Calorimeter</a:t>
            </a:r>
            <a:r>
              <a:rPr lang="fr-FR" sz="2800" dirty="0" smtClean="0">
                <a:latin typeface="Comic Sans MS" panose="030F0702030302020204" pitchFamily="66" charset="0"/>
              </a:rPr>
              <a:t> </a:t>
            </a:r>
            <a:r>
              <a:rPr lang="fr-FR" sz="2800" dirty="0" err="1" smtClean="0">
                <a:latin typeface="Comic Sans MS" panose="030F0702030302020204" pitchFamily="66" charset="0"/>
              </a:rPr>
              <a:t>carbon</a:t>
            </a:r>
            <a:r>
              <a:rPr lang="fr-FR" sz="2800" dirty="0" smtClean="0">
                <a:latin typeface="Comic Sans MS" panose="030F0702030302020204" pitchFamily="66" charset="0"/>
              </a:rPr>
              <a:t> frame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/>
          <a:stretch/>
        </p:blipFill>
        <p:spPr>
          <a:xfrm>
            <a:off x="0" y="840334"/>
            <a:ext cx="3877430" cy="2957956"/>
          </a:xfrm>
          <a:prstGeom prst="rect">
            <a:avLst/>
          </a:prstGeom>
        </p:spPr>
      </p:pic>
      <p:pic>
        <p:nvPicPr>
          <p:cNvPr id="8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"/>
          <a:stretch/>
        </p:blipFill>
        <p:spPr>
          <a:xfrm>
            <a:off x="3916651" y="880531"/>
            <a:ext cx="2574900" cy="253177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3306" y="5291668"/>
            <a:ext cx="4907036" cy="1561709"/>
            <a:chOff x="42391" y="4905195"/>
            <a:chExt cx="5413828" cy="1803658"/>
          </a:xfrm>
        </p:grpSpPr>
        <p:pic>
          <p:nvPicPr>
            <p:cNvPr id="9" name="Imag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3" t="13298" r="6641" b="11100"/>
            <a:stretch/>
          </p:blipFill>
          <p:spPr>
            <a:xfrm>
              <a:off x="42391" y="4905195"/>
              <a:ext cx="5413828" cy="180365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55600" y="4963886"/>
              <a:ext cx="15820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PMT </a:t>
              </a:r>
              <a:r>
                <a:rPr lang="fr-FR" sz="1600" dirty="0" err="1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assembly</a:t>
              </a:r>
              <a:endParaRPr lang="fr-FR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20913140">
              <a:off x="776515" y="5599201"/>
              <a:ext cx="16981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fr-FR" sz="16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-</a:t>
              </a:r>
              <a:r>
                <a:rPr lang="fr-FR" sz="1600" dirty="0" err="1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metal</a:t>
              </a:r>
              <a:r>
                <a:rPr lang="fr-FR" sz="16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fr-FR" sz="1600" dirty="0" err="1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shield</a:t>
              </a:r>
              <a:endParaRPr lang="fr-FR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8181990">
              <a:off x="8569" y="6078915"/>
              <a:ext cx="725174" cy="373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PMT</a:t>
              </a:r>
              <a:endParaRPr lang="fr-FR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20913140">
              <a:off x="3593707" y="5340008"/>
              <a:ext cx="16981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  <a:latin typeface="Symbol" panose="05050102010706020507" pitchFamily="18" charset="2"/>
                </a:rPr>
                <a:t> </a:t>
              </a:r>
              <a:r>
                <a:rPr lang="fr-FR" sz="16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HV </a:t>
              </a:r>
              <a:r>
                <a:rPr lang="fr-FR" sz="1600" dirty="0" err="1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divider</a:t>
              </a:r>
              <a:endParaRPr lang="fr-FR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61950" y="3860437"/>
            <a:ext cx="3732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Comic Sans MS" panose="030F0702030302020204" pitchFamily="66" charset="0"/>
              </a:rPr>
              <a:t>2-cm of C (0.5 mm </a:t>
            </a:r>
            <a:r>
              <a:rPr lang="fr-FR" sz="1400" dirty="0" err="1" smtClean="0">
                <a:latin typeface="Comic Sans MS" panose="030F0702030302020204" pitchFamily="66" charset="0"/>
              </a:rPr>
              <a:t>thick</a:t>
            </a:r>
            <a:r>
              <a:rPr lang="fr-FR" sz="1400" dirty="0" smtClean="0">
                <a:latin typeface="Comic Sans MS" panose="030F0702030302020204" pitchFamily="66" charset="0"/>
              </a:rPr>
              <a:t>) at the front and </a:t>
            </a:r>
          </a:p>
          <a:p>
            <a:pPr algn="ctr"/>
            <a:r>
              <a:rPr lang="fr-FR" sz="1400" dirty="0" smtClean="0">
                <a:latin typeface="Comic Sans MS" panose="030F0702030302020204" pitchFamily="66" charset="0"/>
              </a:rPr>
              <a:t>back of the </a:t>
            </a:r>
            <a:r>
              <a:rPr lang="fr-FR" sz="1400" dirty="0" err="1" smtClean="0">
                <a:latin typeface="Comic Sans MS" panose="030F0702030302020204" pitchFamily="66" charset="0"/>
              </a:rPr>
              <a:t>crystals</a:t>
            </a:r>
            <a:endParaRPr lang="fr-FR" sz="1400" dirty="0">
              <a:latin typeface="Comic Sans MS" panose="030F0702030302020204" pitchFamily="66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437856" y="2135998"/>
            <a:ext cx="2883395" cy="1111159"/>
            <a:chOff x="6055810" y="4900945"/>
            <a:chExt cx="2883395" cy="1111159"/>
          </a:xfrm>
        </p:grpSpPr>
        <p:sp>
          <p:nvSpPr>
            <p:cNvPr id="16" name="TextBox 15"/>
            <p:cNvSpPr txBox="1"/>
            <p:nvPr/>
          </p:nvSpPr>
          <p:spPr>
            <a:xfrm>
              <a:off x="6055810" y="5519661"/>
              <a:ext cx="28833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Comic Sans MS" panose="030F0702030302020204" pitchFamily="66" charset="0"/>
                </a:rPr>
                <a:t>Easy disassembly of PMT block </a:t>
              </a:r>
            </a:p>
            <a:p>
              <a:r>
                <a:rPr lang="en-US" sz="1300" dirty="0" smtClean="0">
                  <a:latin typeface="Comic Sans MS" panose="030F0702030302020204" pitchFamily="66" charset="0"/>
                </a:rPr>
                <a:t>with one long single captive screw</a:t>
              </a:r>
              <a:endParaRPr lang="en-US" sz="1300" dirty="0">
                <a:latin typeface="Comic Sans MS" panose="030F0702030302020204" pitchFamily="66" charset="0"/>
              </a:endParaRPr>
            </a:p>
          </p:txBody>
        </p:sp>
        <p:sp>
          <p:nvSpPr>
            <p:cNvPr id="17" name="Flèche courbée vers la droite 8"/>
            <p:cNvSpPr/>
            <p:nvPr/>
          </p:nvSpPr>
          <p:spPr>
            <a:xfrm>
              <a:off x="7382802" y="4900945"/>
              <a:ext cx="253106" cy="302584"/>
            </a:xfrm>
            <a:prstGeom prst="curvedRight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t="4832" b="2683"/>
          <a:stretch/>
        </p:blipFill>
        <p:spPr>
          <a:xfrm>
            <a:off x="4004732" y="3462861"/>
            <a:ext cx="5088694" cy="176953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74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21774"/>
            <a:ext cx="914399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600" dirty="0" err="1" smtClean="0">
                <a:latin typeface="Comic Sans MS" panose="030F0702030302020204" pitchFamily="66" charset="0"/>
              </a:rPr>
              <a:t>Carbon</a:t>
            </a:r>
            <a:r>
              <a:rPr lang="fr-FR" sz="2600" dirty="0" smtClean="0">
                <a:latin typeface="Comic Sans MS" panose="030F0702030302020204" pitchFamily="66" charset="0"/>
              </a:rPr>
              <a:t> frame: impact on </a:t>
            </a:r>
            <a:r>
              <a:rPr lang="fr-FR" sz="2600" dirty="0" err="1" smtClean="0">
                <a:latin typeface="Comic Sans MS" panose="030F0702030302020204" pitchFamily="66" charset="0"/>
              </a:rPr>
              <a:t>energy</a:t>
            </a:r>
            <a:r>
              <a:rPr lang="fr-FR" sz="2600" dirty="0" smtClean="0">
                <a:latin typeface="Comic Sans MS" panose="030F0702030302020204" pitchFamily="66" charset="0"/>
              </a:rPr>
              <a:t> </a:t>
            </a:r>
            <a:r>
              <a:rPr lang="fr-FR" sz="2600" dirty="0" err="1" smtClean="0">
                <a:latin typeface="Comic Sans MS" panose="030F0702030302020204" pitchFamily="66" charset="0"/>
              </a:rPr>
              <a:t>resolution</a:t>
            </a:r>
            <a:r>
              <a:rPr lang="fr-FR" sz="2600" dirty="0" smtClean="0">
                <a:latin typeface="Comic Sans MS" panose="030F0702030302020204" pitchFamily="66" charset="0"/>
              </a:rPr>
              <a:t> &amp; </a:t>
            </a:r>
            <a:r>
              <a:rPr lang="fr-FR" sz="2600" dirty="0" err="1" smtClean="0">
                <a:latin typeface="Comic Sans MS" panose="030F0702030302020204" pitchFamily="66" charset="0"/>
              </a:rPr>
              <a:t>efficiency</a:t>
            </a:r>
            <a:endParaRPr lang="fr-FR" sz="2600" dirty="0">
              <a:latin typeface="Comic Sans MS" panose="030F0702030302020204" pitchFamily="66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04800" y="558804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175" y="658173"/>
            <a:ext cx="3210943" cy="3354005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9"/>
          <a:stretch/>
        </p:blipFill>
        <p:spPr>
          <a:xfrm>
            <a:off x="0" y="3982978"/>
            <a:ext cx="7670799" cy="28750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1250" y="1287584"/>
            <a:ext cx="5326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latin typeface="Comic Sans MS" panose="030F0702030302020204" pitchFamily="66" charset="0"/>
              </a:rPr>
              <a:t>1.2% (</a:t>
            </a:r>
            <a:r>
              <a:rPr lang="fr-FR" sz="1400" dirty="0" err="1" smtClean="0">
                <a:latin typeface="Comic Sans MS" panose="030F0702030302020204" pitchFamily="66" charset="0"/>
              </a:rPr>
              <a:t>ideal</a:t>
            </a:r>
            <a:r>
              <a:rPr lang="fr-FR" sz="1400" dirty="0" smtClean="0">
                <a:latin typeface="Comic Sans MS" panose="030F0702030302020204" pitchFamily="66" charset="0"/>
              </a:rPr>
              <a:t> case) to 1.6% at 10 </a:t>
            </a:r>
            <a:r>
              <a:rPr lang="fr-FR" sz="1400" dirty="0" err="1" smtClean="0">
                <a:latin typeface="Comic Sans MS" panose="030F0702030302020204" pitchFamily="66" charset="0"/>
              </a:rPr>
              <a:t>GeV</a:t>
            </a:r>
            <a:r>
              <a:rPr lang="fr-FR" sz="1400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fr-FR" sz="1400" dirty="0">
                <a:latin typeface="Comic Sans MS" panose="030F0702030302020204" pitchFamily="66" charset="0"/>
              </a:rPr>
              <a:t> </a:t>
            </a:r>
            <a:r>
              <a:rPr lang="fr-FR" sz="1400" dirty="0" smtClean="0">
                <a:latin typeface="Comic Sans MS" panose="030F0702030302020204" pitchFamily="66" charset="0"/>
              </a:rPr>
              <a:t>     </a:t>
            </a:r>
            <a:r>
              <a:rPr lang="fr-FR" sz="1400" dirty="0" err="1" smtClean="0">
                <a:latin typeface="Comic Sans MS" panose="030F0702030302020204" pitchFamily="66" charset="0"/>
              </a:rPr>
              <a:t>with</a:t>
            </a:r>
            <a:r>
              <a:rPr lang="fr-FR" sz="1400" dirty="0" smtClean="0">
                <a:latin typeface="Comic Sans MS" panose="030F0702030302020204" pitchFamily="66" charset="0"/>
              </a:rPr>
              <a:t> 1mm of air </a:t>
            </a:r>
            <a:r>
              <a:rPr lang="fr-FR" sz="1400" dirty="0" err="1" smtClean="0">
                <a:latin typeface="Comic Sans MS" panose="030F0702030302020204" pitchFamily="66" charset="0"/>
              </a:rPr>
              <a:t>between</a:t>
            </a:r>
            <a:r>
              <a:rPr lang="fr-FR" sz="1400" dirty="0" smtClean="0">
                <a:latin typeface="Comic Sans MS" panose="030F0702030302020204" pitchFamily="66" charset="0"/>
              </a:rPr>
              <a:t> </a:t>
            </a:r>
            <a:r>
              <a:rPr lang="fr-FR" sz="1400" dirty="0" err="1" smtClean="0">
                <a:latin typeface="Comic Sans MS" panose="030F0702030302020204" pitchFamily="66" charset="0"/>
              </a:rPr>
              <a:t>crystals</a:t>
            </a:r>
            <a:endParaRPr lang="fr-FR" sz="14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latin typeface="Comic Sans MS" panose="030F0702030302020204" pitchFamily="66" charset="0"/>
              </a:rPr>
              <a:t>More </a:t>
            </a:r>
            <a:r>
              <a:rPr lang="fr-FR" sz="1400" dirty="0" err="1" smtClean="0">
                <a:latin typeface="Comic Sans MS" panose="030F0702030302020204" pitchFamily="66" charset="0"/>
              </a:rPr>
              <a:t>than</a:t>
            </a:r>
            <a:r>
              <a:rPr lang="fr-FR" sz="1400" dirty="0" smtClean="0">
                <a:latin typeface="Comic Sans MS" panose="030F0702030302020204" pitchFamily="66" charset="0"/>
              </a:rPr>
              <a:t> 97% of </a:t>
            </a:r>
            <a:r>
              <a:rPr lang="fr-FR" sz="1400" dirty="0" err="1" smtClean="0">
                <a:latin typeface="Comic Sans MS" panose="030F0702030302020204" pitchFamily="66" charset="0"/>
              </a:rPr>
              <a:t>energy</a:t>
            </a:r>
            <a:r>
              <a:rPr lang="fr-FR" sz="1400" dirty="0" smtClean="0">
                <a:latin typeface="Comic Sans MS" panose="030F0702030302020204" pitchFamily="66" charset="0"/>
              </a:rPr>
              <a:t> </a:t>
            </a:r>
            <a:r>
              <a:rPr lang="fr-FR" sz="1400" dirty="0" err="1" smtClean="0">
                <a:latin typeface="Comic Sans MS" panose="030F0702030302020204" pitchFamily="66" charset="0"/>
              </a:rPr>
              <a:t>collected</a:t>
            </a:r>
            <a:r>
              <a:rPr lang="fr-FR" sz="1400" dirty="0" smtClean="0">
                <a:latin typeface="Comic Sans MS" panose="030F0702030302020204" pitchFamily="66" charset="0"/>
              </a:rPr>
              <a:t> </a:t>
            </a:r>
            <a:r>
              <a:rPr lang="fr-FR" sz="1400" dirty="0" err="1" smtClean="0">
                <a:latin typeface="Comic Sans MS" panose="030F0702030302020204" pitchFamily="66" charset="0"/>
              </a:rPr>
              <a:t>after</a:t>
            </a:r>
            <a:r>
              <a:rPr lang="fr-FR" sz="1400" dirty="0" smtClean="0">
                <a:latin typeface="Comic Sans MS" panose="030F0702030302020204" pitchFamily="66" charset="0"/>
              </a:rPr>
              <a:t> 22 X</a:t>
            </a:r>
            <a:r>
              <a:rPr lang="fr-FR" sz="1400" baseline="-25000" dirty="0" smtClean="0">
                <a:latin typeface="Comic Sans MS" panose="030F0702030302020204" pitchFamily="66" charset="0"/>
              </a:rPr>
              <a:t>0</a:t>
            </a:r>
            <a:endParaRPr lang="fr-FR" sz="1400" baseline="-25000" dirty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AFE-42CD-4F00-A8ED-0B161025429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25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3543</TotalTime>
  <Words>1372</Words>
  <Application>Microsoft Office PowerPoint</Application>
  <PresentationFormat>On-screen Show (4:3)</PresentationFormat>
  <Paragraphs>304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MS PGothic</vt:lpstr>
      <vt:lpstr>Arial</vt:lpstr>
      <vt:lpstr>Arial Narrow</vt:lpstr>
      <vt:lpstr>Calibri</vt:lpstr>
      <vt:lpstr>Calibri Light</vt:lpstr>
      <vt:lpstr>Cambria Math</vt:lpstr>
      <vt:lpstr>Comic Sans MS</vt:lpstr>
      <vt:lpstr>Courier New</vt:lpstr>
      <vt:lpstr>Lucida Sans Unicode</vt:lpstr>
      <vt:lpstr>Symbol</vt:lpstr>
      <vt:lpstr>Times New Roman</vt:lpstr>
      <vt:lpstr>Wingdings</vt:lpstr>
      <vt:lpstr>Office Theme</vt:lpstr>
      <vt:lpstr>1_Office Theme</vt:lpstr>
      <vt:lpstr>NPS Calorimeter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Calibration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</dc:creator>
  <cp:lastModifiedBy>Windows User</cp:lastModifiedBy>
  <cp:revision>53</cp:revision>
  <dcterms:created xsi:type="dcterms:W3CDTF">2019-03-21T11:55:37Z</dcterms:created>
  <dcterms:modified xsi:type="dcterms:W3CDTF">2019-05-10T10:39:53Z</dcterms:modified>
</cp:coreProperties>
</file>