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4" r:id="rId15"/>
    <p:sldId id="280" r:id="rId16"/>
    <p:sldId id="281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>
      <p:cViewPr varScale="1">
        <p:scale>
          <a:sx n="97" d="100"/>
          <a:sy n="97" d="100"/>
        </p:scale>
        <p:origin x="-6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0" y="6611938"/>
            <a:ext cx="311976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RINDEL</a:t>
            </a:r>
            <a:r>
              <a:rPr lang="fr-FR" sz="1000" baseline="0" dirty="0" smtClean="0">
                <a:solidFill>
                  <a:srgbClr val="7030A0"/>
                </a:solidFill>
              </a:rPr>
              <a:t> Emmanuel</a:t>
            </a:r>
            <a:r>
              <a:rPr lang="fr-FR" sz="1000" dirty="0" smtClean="0">
                <a:solidFill>
                  <a:srgbClr val="7030A0"/>
                </a:solidFill>
              </a:rPr>
              <a:t> – IPNO – Detector </a:t>
            </a:r>
            <a:r>
              <a:rPr lang="fr-FR" sz="1000" dirty="0" err="1" smtClean="0">
                <a:solidFill>
                  <a:srgbClr val="7030A0"/>
                </a:solidFill>
              </a:rPr>
              <a:t>Dpt</a:t>
            </a:r>
            <a:r>
              <a:rPr lang="fr-FR" sz="1000" dirty="0" smtClean="0">
                <a:solidFill>
                  <a:srgbClr val="7030A0"/>
                </a:solidFill>
              </a:rPr>
              <a:t>. – 22/03/2018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923088" y="6611938"/>
            <a:ext cx="137890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NPS </a:t>
            </a:r>
            <a:r>
              <a:rPr lang="fr-FR" sz="1000" dirty="0" err="1" smtClean="0">
                <a:solidFill>
                  <a:srgbClr val="7030A0"/>
                </a:solidFill>
              </a:rPr>
              <a:t>mechanical</a:t>
            </a:r>
            <a:r>
              <a:rPr lang="fr-FR" sz="1000" dirty="0" smtClean="0">
                <a:solidFill>
                  <a:srgbClr val="7030A0"/>
                </a:solidFill>
              </a:rPr>
              <a:t> design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iv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6611938"/>
            <a:ext cx="311655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RINDEL</a:t>
            </a:r>
            <a:r>
              <a:rPr lang="fr-FR" sz="1000" baseline="0" dirty="0" smtClean="0">
                <a:solidFill>
                  <a:srgbClr val="7030A0"/>
                </a:solidFill>
              </a:rPr>
              <a:t> Emmanuel</a:t>
            </a:r>
            <a:r>
              <a:rPr lang="fr-FR" sz="1000" dirty="0" smtClean="0">
                <a:solidFill>
                  <a:srgbClr val="7030A0"/>
                </a:solidFill>
              </a:rPr>
              <a:t> </a:t>
            </a:r>
            <a:r>
              <a:rPr lang="fr-FR" sz="1000" dirty="0">
                <a:solidFill>
                  <a:srgbClr val="7030A0"/>
                </a:solidFill>
              </a:rPr>
              <a:t>– IPNO – Detector Dpt. – </a:t>
            </a:r>
            <a:r>
              <a:rPr lang="fr-FR" sz="1000" dirty="0" smtClean="0">
                <a:solidFill>
                  <a:srgbClr val="7030A0"/>
                </a:solidFill>
              </a:rPr>
              <a:t>22/03/2018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23088" y="6611938"/>
            <a:ext cx="137890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NPS </a:t>
            </a:r>
            <a:r>
              <a:rPr lang="fr-FR" sz="1000" dirty="0" err="1" smtClean="0">
                <a:solidFill>
                  <a:srgbClr val="7030A0"/>
                </a:solidFill>
              </a:rPr>
              <a:t>mechanical</a:t>
            </a:r>
            <a:r>
              <a:rPr lang="fr-FR" sz="1000" dirty="0" smtClean="0">
                <a:solidFill>
                  <a:srgbClr val="7030A0"/>
                </a:solidFill>
              </a:rPr>
              <a:t> design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Image 9" descr="logoip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-71438"/>
            <a:ext cx="2406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 userDrawn="1">
            <p:ph type="ftr" sz="quarter" idx="10"/>
          </p:nvPr>
        </p:nvSpPr>
        <p:spPr>
          <a:xfrm>
            <a:off x="179388" y="5084763"/>
            <a:ext cx="1714500" cy="1357312"/>
          </a:xfrm>
        </p:spPr>
        <p:txBody>
          <a:bodyPr/>
          <a:lstStyle>
            <a:lvl1pPr algn="l">
              <a:defRPr sz="1000" b="1" i="0" kern="0" baseline="0">
                <a:solidFill>
                  <a:srgbClr val="501F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/>
              <a:t>91406 Orsay cedex</a:t>
            </a:r>
          </a:p>
          <a:p>
            <a:pPr>
              <a:defRPr/>
            </a:pPr>
            <a:r>
              <a:rPr lang="fr-FR"/>
              <a:t>Tél. : +33 1 69 15 73 40</a:t>
            </a:r>
          </a:p>
          <a:p>
            <a:pPr>
              <a:defRPr/>
            </a:pPr>
            <a:r>
              <a:rPr lang="fr-FR"/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2CF3-6943-4629-8A78-EABAA5B21CC5}" type="datetimeFigureOut">
              <a:rPr lang="fr-FR" smtClean="0"/>
              <a:pPr/>
              <a:t>12/11/2018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5027-53ED-4D99-894C-6D91E43675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2275" y="3181649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NPS mechanical </a:t>
            </a:r>
            <a:r>
              <a:rPr lang="en-US" sz="2400" dirty="0" smtClean="0"/>
              <a:t>design </a:t>
            </a:r>
          </a:p>
          <a:p>
            <a:pPr algn="ctr">
              <a:defRPr/>
            </a:pPr>
            <a:r>
              <a:rPr lang="en-US" sz="2400" dirty="0" smtClean="0"/>
              <a:t> 11/13/2018  </a:t>
            </a:r>
            <a:r>
              <a:rPr lang="en-US" sz="2400" dirty="0" err="1" smtClean="0"/>
              <a:t>Jlab</a:t>
            </a:r>
            <a:r>
              <a:rPr lang="en-US" sz="2400" dirty="0" smtClean="0"/>
              <a:t> meeting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50825" y="5157788"/>
            <a:ext cx="1714500" cy="1357312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b="1" kern="1200" smtClean="0">
                <a:solidFill>
                  <a:srgbClr val="C3004A"/>
                </a:solidFill>
              </a:rPr>
              <a:t>Unité mixte de recherche </a:t>
            </a:r>
            <a:br>
              <a:rPr lang="en-US" b="1" kern="1200" smtClean="0">
                <a:solidFill>
                  <a:srgbClr val="C3004A"/>
                </a:solidFill>
              </a:rPr>
            </a:br>
            <a:r>
              <a:rPr lang="en-US" b="1" kern="1200" smtClean="0">
                <a:solidFill>
                  <a:srgbClr val="C3004A"/>
                </a:solidFill>
              </a:rPr>
              <a:t>CNRS-IN2P3</a:t>
            </a:r>
          </a:p>
          <a:p>
            <a:pPr>
              <a:defRPr/>
            </a:pPr>
            <a:r>
              <a:rPr lang="en-US" b="1" kern="1200" smtClean="0">
                <a:solidFill>
                  <a:srgbClr val="C3004A"/>
                </a:solidFill>
              </a:rPr>
              <a:t>Université Paris-Sud 11</a:t>
            </a:r>
            <a:r>
              <a:rPr lang="en-US" kern="1200" smtClean="0">
                <a:solidFill>
                  <a:srgbClr val="AB757F"/>
                </a:solidFill>
              </a:rPr>
              <a:t/>
            </a:r>
            <a:br>
              <a:rPr lang="en-US" kern="1200" smtClean="0">
                <a:solidFill>
                  <a:srgbClr val="AB757F"/>
                </a:solidFill>
              </a:rPr>
            </a:br>
            <a:r>
              <a:rPr lang="en-US" kern="1200" smtClean="0"/>
              <a:t/>
            </a:r>
            <a:br>
              <a:rPr lang="en-US" kern="1200" smtClean="0"/>
            </a:br>
            <a:r>
              <a:rPr lang="en-US" kern="1200" smtClean="0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en-US" kern="1200" smtClean="0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en-US" kern="1200" smtClean="0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en-US" kern="1200" smtClean="0">
                <a:solidFill>
                  <a:srgbClr val="C3004A"/>
                </a:solidFill>
              </a:rPr>
              <a:t>http://ipnweb.in2p3.fr</a:t>
            </a:r>
          </a:p>
          <a:p>
            <a:pPr algn="ctr">
              <a:defRPr/>
            </a:pPr>
            <a:endParaRPr lang="en-US" kern="12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892480" cy="2565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" y="3678258"/>
            <a:ext cx="6840760" cy="268841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/>
              <a:t>PMt</a:t>
            </a:r>
            <a:r>
              <a:rPr lang="en-US" sz="2400" dirty="0"/>
              <a:t> </a:t>
            </a:r>
            <a:r>
              <a:rPr lang="en-US" sz="2400" dirty="0" smtClean="0"/>
              <a:t>and crystal assembly cut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724128" y="1124744"/>
            <a:ext cx="87265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73059" y="836712"/>
            <a:ext cx="73524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PMt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>
            <a:stCxn id="29" idx="1"/>
          </p:cNvCxnSpPr>
          <p:nvPr/>
        </p:nvCxnSpPr>
        <p:spPr>
          <a:xfrm flipH="1">
            <a:off x="4139952" y="4071817"/>
            <a:ext cx="1412716" cy="2212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52668" y="3748651"/>
            <a:ext cx="26197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Optic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fiber</a:t>
            </a:r>
            <a:r>
              <a:rPr lang="fr-FR" dirty="0" smtClean="0">
                <a:solidFill>
                  <a:schemeClr val="tx1"/>
                </a:solidFill>
              </a:rPr>
              <a:t> for monitoring and </a:t>
            </a:r>
            <a:r>
              <a:rPr lang="fr-FR" dirty="0" err="1" smtClean="0">
                <a:solidFill>
                  <a:schemeClr val="tx1"/>
                </a:solidFill>
              </a:rPr>
              <a:t>curing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0799"/>
            <a:ext cx="6218476" cy="565570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31640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Cables , PCB cards and connectors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572001" y="1484784"/>
            <a:ext cx="2001058" cy="3187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73423" y="1300118"/>
            <a:ext cx="23910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5 </a:t>
            </a:r>
            <a:r>
              <a:rPr lang="fr-FR" dirty="0" err="1" smtClean="0">
                <a:solidFill>
                  <a:schemeClr val="tx1"/>
                </a:solidFill>
              </a:rPr>
              <a:t>Cables</a:t>
            </a:r>
            <a:r>
              <a:rPr lang="fr-FR" dirty="0" smtClean="0">
                <a:solidFill>
                  <a:schemeClr val="tx1"/>
                </a:solidFill>
              </a:rPr>
              <a:t> for HT ,signal and </a:t>
            </a:r>
            <a:r>
              <a:rPr lang="fr-FR" dirty="0" err="1" smtClean="0">
                <a:solidFill>
                  <a:schemeClr val="tx1"/>
                </a:solidFill>
              </a:rPr>
              <a:t>ground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>
            <a:stCxn id="29" idx="1"/>
          </p:cNvCxnSpPr>
          <p:nvPr/>
        </p:nvCxnSpPr>
        <p:spPr>
          <a:xfrm flipH="1" flipV="1">
            <a:off x="4602028" y="2024822"/>
            <a:ext cx="1857061" cy="6840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459089" y="2385754"/>
            <a:ext cx="26197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Optic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fiber</a:t>
            </a:r>
            <a:r>
              <a:rPr lang="fr-FR" dirty="0" smtClean="0">
                <a:solidFill>
                  <a:schemeClr val="tx1"/>
                </a:solidFill>
              </a:rPr>
              <a:t> for monitoring and </a:t>
            </a:r>
            <a:r>
              <a:rPr lang="fr-FR" dirty="0" err="1" smtClean="0">
                <a:solidFill>
                  <a:schemeClr val="tx1"/>
                </a:solidFill>
              </a:rPr>
              <a:t>curing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55383" y="3284984"/>
            <a:ext cx="26197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Pcb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card</a:t>
            </a:r>
            <a:r>
              <a:rPr lang="fr-FR" dirty="0" smtClean="0">
                <a:solidFill>
                  <a:schemeClr val="tx1"/>
                </a:solidFill>
              </a:rPr>
              <a:t> per </a:t>
            </a:r>
            <a:r>
              <a:rPr lang="fr-FR" dirty="0" err="1" smtClean="0">
                <a:solidFill>
                  <a:schemeClr val="tx1"/>
                </a:solidFill>
              </a:rPr>
              <a:t>column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800 x 230 x1,6 mm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6085"/>
          <a:stretch/>
        </p:blipFill>
        <p:spPr>
          <a:xfrm>
            <a:off x="2457811" y="937474"/>
            <a:ext cx="3805505" cy="56691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31640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Cables , PCB cards and connectors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>
            <a:stCxn id="18" idx="1"/>
          </p:cNvCxnSpPr>
          <p:nvPr/>
        </p:nvCxnSpPr>
        <p:spPr>
          <a:xfrm flipH="1">
            <a:off x="5227664" y="1623284"/>
            <a:ext cx="1345759" cy="828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73423" y="1300118"/>
            <a:ext cx="23910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5 </a:t>
            </a:r>
            <a:r>
              <a:rPr lang="fr-FR" dirty="0" err="1" smtClean="0">
                <a:solidFill>
                  <a:schemeClr val="tx1"/>
                </a:solidFill>
              </a:rPr>
              <a:t>Cables</a:t>
            </a:r>
            <a:r>
              <a:rPr lang="fr-FR" dirty="0" smtClean="0">
                <a:solidFill>
                  <a:schemeClr val="tx1"/>
                </a:solidFill>
              </a:rPr>
              <a:t> for HT ,signal and </a:t>
            </a:r>
            <a:r>
              <a:rPr lang="fr-FR" dirty="0" err="1" smtClean="0">
                <a:solidFill>
                  <a:schemeClr val="tx1"/>
                </a:solidFill>
              </a:rPr>
              <a:t>ground</a:t>
            </a:r>
            <a:r>
              <a:rPr lang="fr-FR" dirty="0" smtClean="0">
                <a:solidFill>
                  <a:schemeClr val="tx1"/>
                </a:solidFill>
              </a:rPr>
              <a:t> /chanel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>
            <a:stCxn id="13" idx="3"/>
          </p:cNvCxnSpPr>
          <p:nvPr/>
        </p:nvCxnSpPr>
        <p:spPr>
          <a:xfrm>
            <a:off x="1763688" y="1898949"/>
            <a:ext cx="1944217" cy="1170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459089" y="2385754"/>
            <a:ext cx="26197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Optic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fiber</a:t>
            </a:r>
            <a:r>
              <a:rPr lang="fr-FR" dirty="0" smtClean="0">
                <a:solidFill>
                  <a:schemeClr val="tx1"/>
                </a:solidFill>
              </a:rPr>
              <a:t> for monitoring and </a:t>
            </a:r>
            <a:r>
              <a:rPr lang="fr-FR" dirty="0" err="1" smtClean="0">
                <a:solidFill>
                  <a:schemeClr val="tx1"/>
                </a:solidFill>
              </a:rPr>
              <a:t>curing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774" y="1714283"/>
            <a:ext cx="174191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Sma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connector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74" y="4365104"/>
            <a:ext cx="1859361" cy="1628800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4860032" y="5179504"/>
            <a:ext cx="2179819" cy="54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35154" y="3281619"/>
            <a:ext cx="22333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Detail</a:t>
            </a:r>
            <a:r>
              <a:rPr lang="fr-FR" dirty="0" smtClean="0">
                <a:solidFill>
                  <a:schemeClr val="tx1"/>
                </a:solidFill>
              </a:rPr>
              <a:t> : 1 LED/</a:t>
            </a:r>
            <a:r>
              <a:rPr lang="fr-FR" dirty="0" err="1" smtClean="0">
                <a:solidFill>
                  <a:schemeClr val="tx1"/>
                </a:solidFill>
              </a:rPr>
              <a:t>channel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connected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optic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fiber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91680" y="5233716"/>
            <a:ext cx="1944217" cy="1170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774" y="5021944"/>
            <a:ext cx="174191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Translation system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20" y="1115452"/>
            <a:ext cx="174191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 HV </a:t>
            </a:r>
            <a:r>
              <a:rPr lang="fr-FR" dirty="0" err="1" smtClean="0">
                <a:solidFill>
                  <a:schemeClr val="tx1"/>
                </a:solidFill>
              </a:rPr>
              <a:t>connectors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>
            <a:off x="1993434" y="1300118"/>
            <a:ext cx="2290535" cy="11838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763688" y="3933056"/>
            <a:ext cx="2520281" cy="2320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1774" y="3587372"/>
            <a:ext cx="174191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LED </a:t>
            </a:r>
            <a:r>
              <a:rPr lang="fr-FR" dirty="0" err="1" smtClean="0">
                <a:solidFill>
                  <a:schemeClr val="tx1"/>
                </a:solidFill>
              </a:rPr>
              <a:t>connector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" y="967799"/>
            <a:ext cx="7161959" cy="543592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31640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Cables , PCB cards Translation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3131840" y="3212976"/>
            <a:ext cx="9504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43808" y="1196752"/>
            <a:ext cx="301688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Slide the PCB in </a:t>
            </a:r>
            <a:r>
              <a:rPr lang="fr-FR" dirty="0" err="1" smtClean="0">
                <a:solidFill>
                  <a:schemeClr val="tx1"/>
                </a:solidFill>
              </a:rPr>
              <a:t>order</a:t>
            </a:r>
            <a:r>
              <a:rPr lang="fr-FR" dirty="0" smtClean="0">
                <a:solidFill>
                  <a:schemeClr val="tx1"/>
                </a:solidFill>
              </a:rPr>
              <a:t> to permit the </a:t>
            </a:r>
            <a:r>
              <a:rPr lang="fr-FR" dirty="0" err="1" smtClean="0">
                <a:solidFill>
                  <a:schemeClr val="tx1"/>
                </a:solidFill>
              </a:rPr>
              <a:t>acces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PMTs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25 cm </a:t>
            </a:r>
            <a:r>
              <a:rPr lang="fr-FR" dirty="0" err="1" smtClean="0">
                <a:solidFill>
                  <a:schemeClr val="tx1"/>
                </a:solidFill>
              </a:rPr>
              <a:t>seems</a:t>
            </a:r>
            <a:r>
              <a:rPr lang="fr-FR" dirty="0" smtClean="0">
                <a:solidFill>
                  <a:schemeClr val="tx1"/>
                </a:solidFill>
              </a:rPr>
              <a:t> ok : test in </a:t>
            </a:r>
            <a:r>
              <a:rPr lang="fr-FR" dirty="0" err="1" smtClean="0">
                <a:solidFill>
                  <a:schemeClr val="tx1"/>
                </a:solidFill>
              </a:rPr>
              <a:t>orsay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moke</a:t>
            </a:r>
            <a:r>
              <a:rPr lang="fr-FR" dirty="0" smtClean="0">
                <a:solidFill>
                  <a:schemeClr val="tx1"/>
                </a:solidFill>
              </a:rPr>
              <a:t> up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187975" y="3212976"/>
            <a:ext cx="9504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736304" cy="3061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6" y="836712"/>
            <a:ext cx="5148572" cy="576125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555776" y="5077187"/>
            <a:ext cx="2376264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Zone  : 500mW/</a:t>
            </a:r>
            <a:r>
              <a:rPr lang="fr-FR" sz="1400" dirty="0" err="1" smtClean="0"/>
              <a:t>channel</a:t>
            </a:r>
            <a:r>
              <a:rPr lang="fr-FR" sz="1400" dirty="0" smtClean="0"/>
              <a:t> = 540 W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67545" y="1124744"/>
            <a:ext cx="1341168" cy="46658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35696" y="1128374"/>
            <a:ext cx="387023" cy="46658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6454" y="764702"/>
            <a:ext cx="5544616" cy="56166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15984" y="5046346"/>
            <a:ext cx="124429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Crystals</a:t>
            </a:r>
            <a:r>
              <a:rPr lang="fr-FR" sz="1400" dirty="0" smtClean="0"/>
              <a:t>  Zone  : @ 18°+/-0,1°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2267744" y="1110118"/>
            <a:ext cx="2808312" cy="46658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90630" y="5954356"/>
            <a:ext cx="2376264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External</a:t>
            </a:r>
            <a:r>
              <a:rPr lang="fr-FR" sz="1400" dirty="0" smtClean="0"/>
              <a:t> Zone  : T°?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6228184" y="2060848"/>
            <a:ext cx="1368152" cy="353955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029534" y="1166627"/>
            <a:ext cx="2376264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Intermediate</a:t>
            </a:r>
            <a:r>
              <a:rPr lang="fr-FR" sz="1400" dirty="0" smtClean="0"/>
              <a:t> Zone  : </a:t>
            </a:r>
            <a:r>
              <a:rPr lang="fr-FR" sz="1400" dirty="0" err="1" smtClean="0"/>
              <a:t>Thermical</a:t>
            </a:r>
            <a:r>
              <a:rPr lang="fr-FR" sz="1400" dirty="0" smtClean="0"/>
              <a:t> </a:t>
            </a:r>
            <a:r>
              <a:rPr lang="fr-FR" sz="1400" dirty="0" err="1" smtClean="0"/>
              <a:t>Resistance</a:t>
            </a:r>
            <a:endParaRPr lang="fr-FR" sz="14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084498" y="1097195"/>
            <a:ext cx="4143686" cy="96365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29534" y="5692746"/>
            <a:ext cx="2376264" cy="954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Intermediate</a:t>
            </a:r>
            <a:r>
              <a:rPr lang="fr-FR" sz="1400" dirty="0" smtClean="0"/>
              <a:t> Zone  : Made of Glass , Vacuum (</a:t>
            </a:r>
            <a:r>
              <a:rPr lang="fr-FR" sz="1400" dirty="0" err="1" smtClean="0"/>
              <a:t>PMt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Depron</a:t>
            </a:r>
            <a:r>
              <a:rPr lang="fr-FR" sz="1400" dirty="0" smtClean="0"/>
              <a:t>  (Thermal </a:t>
            </a:r>
            <a:r>
              <a:rPr lang="fr-FR" sz="1400" dirty="0" err="1" smtClean="0"/>
              <a:t>insulator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4" y="810123"/>
            <a:ext cx="4560072" cy="551312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aspect: Crystal zone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3528" y="815271"/>
            <a:ext cx="124429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Crystals</a:t>
            </a:r>
            <a:r>
              <a:rPr lang="fr-FR" sz="1400" dirty="0" smtClean="0"/>
              <a:t>  Zone  : @ 18°+/-0,1°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02285" y="2420888"/>
            <a:ext cx="301688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Copper plate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cooling</a:t>
            </a:r>
            <a:r>
              <a:rPr lang="fr-FR" dirty="0" smtClean="0">
                <a:solidFill>
                  <a:schemeClr val="tx1"/>
                </a:solidFill>
              </a:rPr>
              <a:t> system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75706" y="3429000"/>
            <a:ext cx="301688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Depron</a:t>
            </a:r>
            <a:r>
              <a:rPr lang="fr-FR" dirty="0" smtClean="0">
                <a:solidFill>
                  <a:schemeClr val="tx1"/>
                </a:solidFill>
              </a:rPr>
              <a:t>: thermal </a:t>
            </a:r>
            <a:r>
              <a:rPr lang="fr-FR" dirty="0" err="1" smtClean="0">
                <a:solidFill>
                  <a:schemeClr val="tx1"/>
                </a:solidFill>
              </a:rPr>
              <a:t>insulator</a:t>
            </a:r>
            <a:endParaRPr lang="fr-FR" dirty="0"/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67974"/>
            <a:ext cx="5924955" cy="5341346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aspect: Heating zone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27119" y="2708920"/>
            <a:ext cx="301688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Copper plate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cooling</a:t>
            </a:r>
            <a:r>
              <a:rPr lang="fr-FR" dirty="0" smtClean="0">
                <a:solidFill>
                  <a:schemeClr val="tx1"/>
                </a:solidFill>
              </a:rPr>
              <a:t> system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12160" y="5085989"/>
            <a:ext cx="301688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Copper for </a:t>
            </a:r>
            <a:r>
              <a:rPr lang="fr-FR" dirty="0" err="1" smtClean="0">
                <a:solidFill>
                  <a:schemeClr val="tx1"/>
                </a:solidFill>
              </a:rPr>
              <a:t>Heating</a:t>
            </a:r>
            <a:r>
              <a:rPr lang="fr-FR" dirty="0" smtClean="0">
                <a:solidFill>
                  <a:schemeClr val="tx1"/>
                </a:solidFill>
              </a:rPr>
              <a:t> conduction (via gap pad)</a:t>
            </a:r>
            <a:endParaRPr lang="fr-FR" dirty="0"/>
          </a:p>
          <a:p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>
            <a:stCxn id="23" idx="1"/>
          </p:cNvCxnSpPr>
          <p:nvPr/>
        </p:nvCxnSpPr>
        <p:spPr>
          <a:xfrm flipH="1">
            <a:off x="4499992" y="3032086"/>
            <a:ext cx="1627127" cy="368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5" idx="1"/>
          </p:cNvCxnSpPr>
          <p:nvPr/>
        </p:nvCxnSpPr>
        <p:spPr>
          <a:xfrm flipH="1" flipV="1">
            <a:off x="2411761" y="4618002"/>
            <a:ext cx="3600399" cy="9296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6" y="1885500"/>
            <a:ext cx="5418454" cy="44783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aspect: Heating zone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8" y="1680231"/>
            <a:ext cx="7448993" cy="4279754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stCxn id="16" idx="1"/>
          </p:cNvCxnSpPr>
          <p:nvPr/>
        </p:nvCxnSpPr>
        <p:spPr>
          <a:xfrm flipH="1">
            <a:off x="7145081" y="2914262"/>
            <a:ext cx="430618" cy="1385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2500298" y="5263117"/>
            <a:ext cx="923386" cy="90376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75699" y="2452597"/>
            <a:ext cx="172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500mWatts sur  une plaque en cuivre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262575" y="1699430"/>
            <a:ext cx="808074" cy="37213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070652" y="1376264"/>
            <a:ext cx="17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Refroidissement  interne 18°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423684" y="5498320"/>
            <a:ext cx="172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Plaque froide à 18°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aspect: Heating zone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4" y="1070123"/>
            <a:ext cx="6143625" cy="523875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2424223" y="4922874"/>
            <a:ext cx="4720857" cy="38751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500298" y="4922874"/>
            <a:ext cx="4644782" cy="56352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145080" y="4710223"/>
            <a:ext cx="172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500mWatts </a:t>
            </a:r>
            <a:r>
              <a:rPr lang="fr-FR" dirty="0" err="1" smtClean="0"/>
              <a:t>applied</a:t>
            </a:r>
            <a:r>
              <a:rPr lang="fr-FR" dirty="0" smtClean="0"/>
              <a:t> on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PMt</a:t>
            </a:r>
            <a:r>
              <a:rPr lang="fr-FR" dirty="0" smtClean="0"/>
              <a:t> zone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262575" y="1699430"/>
            <a:ext cx="808074" cy="37213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070652" y="1376264"/>
            <a:ext cx="179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 18</a:t>
            </a:r>
            <a:r>
              <a:rPr lang="fr-FR" dirty="0" smtClean="0"/>
              <a:t>°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1628" y="6028660"/>
            <a:ext cx="425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approximative </a:t>
            </a:r>
            <a:r>
              <a:rPr lang="fr-FR" dirty="0" err="1" smtClean="0"/>
              <a:t>calculation</a:t>
            </a:r>
            <a:r>
              <a:rPr lang="fr-FR" dirty="0" smtClean="0"/>
              <a:t> show the </a:t>
            </a:r>
            <a:r>
              <a:rPr lang="fr-FR" dirty="0" err="1" smtClean="0"/>
              <a:t>difficulty</a:t>
            </a:r>
            <a:r>
              <a:rPr lang="fr-FR" dirty="0" smtClean="0"/>
              <a:t> to cool the plate in </a:t>
            </a:r>
            <a:r>
              <a:rPr lang="fr-FR" dirty="0"/>
              <a:t>t</a:t>
            </a:r>
            <a:r>
              <a:rPr lang="fr-FR" dirty="0" smtClean="0"/>
              <a:t>he center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00298" y="142852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aspect: Copper plate  10 mm thickness cooling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0" y="934753"/>
            <a:ext cx="7615784" cy="551763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General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24128" y="1124744"/>
            <a:ext cx="2952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Mike Fowler structure design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>
            <a:stCxn id="10" idx="3"/>
          </p:cNvCxnSpPr>
          <p:nvPr/>
        </p:nvCxnSpPr>
        <p:spPr>
          <a:xfrm>
            <a:off x="1492294" y="1309410"/>
            <a:ext cx="1567538" cy="1111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6130" y="1124744"/>
            <a:ext cx="14761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Lifting frame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5676393"/>
            <a:ext cx="182652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Base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rails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934025" y="5676393"/>
            <a:ext cx="334141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276063" y="3501008"/>
            <a:ext cx="3575443" cy="391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85274" y="3315336"/>
            <a:ext cx="14761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Black box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065847"/>
            <a:ext cx="6854346" cy="504444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3092619" y="4136063"/>
            <a:ext cx="4720857" cy="38751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914968" y="4136063"/>
            <a:ext cx="4898508" cy="66927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262575" y="1699430"/>
            <a:ext cx="808074" cy="37213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46566" y="5890437"/>
            <a:ext cx="581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model show an </a:t>
            </a:r>
            <a:r>
              <a:rPr lang="fr-FR" dirty="0" err="1" smtClean="0"/>
              <a:t>improvement</a:t>
            </a:r>
            <a:r>
              <a:rPr lang="fr-FR" dirty="0" smtClean="0"/>
              <a:t> for T° but  </a:t>
            </a:r>
            <a:r>
              <a:rPr lang="fr-FR" dirty="0" err="1" smtClean="0"/>
              <a:t>difficulty</a:t>
            </a:r>
            <a:r>
              <a:rPr lang="fr-FR" dirty="0" smtClean="0"/>
              <a:t> to cool the center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00298" y="142852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/>
              <a:t>Thermical</a:t>
            </a:r>
            <a:r>
              <a:rPr lang="en-US" sz="2400" dirty="0"/>
              <a:t> aspect: Copper plate  </a:t>
            </a:r>
            <a:r>
              <a:rPr lang="en-US" sz="2400" dirty="0" smtClean="0"/>
              <a:t>20 </a:t>
            </a:r>
            <a:r>
              <a:rPr lang="en-US" sz="2400" dirty="0"/>
              <a:t>mm thickness cooling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40352" y="3674398"/>
            <a:ext cx="139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500mWatts </a:t>
            </a:r>
            <a:r>
              <a:rPr lang="fr-FR" dirty="0" err="1" smtClean="0"/>
              <a:t>applied</a:t>
            </a:r>
            <a:r>
              <a:rPr lang="fr-FR" dirty="0" smtClean="0"/>
              <a:t> on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PMt</a:t>
            </a:r>
            <a:r>
              <a:rPr lang="fr-FR" dirty="0" smtClean="0"/>
              <a:t> zone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70652" y="1376264"/>
            <a:ext cx="179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 18</a:t>
            </a:r>
            <a:r>
              <a:rPr lang="fr-FR" dirty="0" smtClean="0"/>
              <a:t>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1" y="832277"/>
            <a:ext cx="8308121" cy="556228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General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12060" y="1052736"/>
            <a:ext cx="324036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structure design + </a:t>
            </a:r>
            <a:r>
              <a:rPr lang="fr-FR" dirty="0" err="1" smtClean="0">
                <a:solidFill>
                  <a:schemeClr val="tx1"/>
                </a:solidFill>
              </a:rPr>
              <a:t>calorimeter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18" idx="0"/>
          </p:cNvCxnSpPr>
          <p:nvPr/>
        </p:nvCxnSpPr>
        <p:spPr>
          <a:xfrm flipH="1" flipV="1">
            <a:off x="5453048" y="3789040"/>
            <a:ext cx="2017274" cy="834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732240" y="4623913"/>
            <a:ext cx="14761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Calorimeter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8453"/>
            <a:ext cx="7776864" cy="554101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General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12060" y="1052736"/>
            <a:ext cx="32403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structure design + </a:t>
            </a:r>
            <a:r>
              <a:rPr lang="fr-FR" dirty="0" err="1" smtClean="0">
                <a:solidFill>
                  <a:schemeClr val="tx1"/>
                </a:solidFill>
              </a:rPr>
              <a:t>calorimeter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+ </a:t>
            </a:r>
            <a:r>
              <a:rPr lang="fr-FR" dirty="0" err="1" smtClean="0">
                <a:solidFill>
                  <a:schemeClr val="tx1"/>
                </a:solidFill>
              </a:rPr>
              <a:t>connectic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051720" y="3717033"/>
            <a:ext cx="1369275" cy="3600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0346" y="3884745"/>
            <a:ext cx="14761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PCB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cables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4708437" cy="5692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99781" y="836712"/>
            <a:ext cx="33123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36 </a:t>
            </a:r>
            <a:r>
              <a:rPr lang="fr-FR" dirty="0" err="1" smtClean="0"/>
              <a:t>raws</a:t>
            </a:r>
            <a:r>
              <a:rPr lang="fr-FR" dirty="0" smtClean="0"/>
              <a:t> of 30 </a:t>
            </a:r>
            <a:r>
              <a:rPr lang="fr-FR" dirty="0" err="1" smtClean="0"/>
              <a:t>crystals</a:t>
            </a:r>
            <a:r>
              <a:rPr lang="fr-FR" dirty="0" smtClean="0"/>
              <a:t> =1080 </a:t>
            </a:r>
            <a:r>
              <a:rPr lang="fr-FR" dirty="0" err="1" smtClean="0"/>
              <a:t>crystals</a:t>
            </a:r>
            <a:r>
              <a:rPr lang="fr-FR" dirty="0" smtClean="0"/>
              <a:t> 0,5 x 20,5 x 200 mm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10154" y="4437112"/>
            <a:ext cx="3312368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copper</a:t>
            </a:r>
            <a:r>
              <a:rPr lang="fr-FR" dirty="0" smtClean="0"/>
              <a:t> plates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calorimeter</a:t>
            </a:r>
            <a:r>
              <a:rPr lang="fr-FR" dirty="0" smtClean="0"/>
              <a:t> + </a:t>
            </a:r>
            <a:r>
              <a:rPr lang="fr-FR" dirty="0" err="1" smtClean="0"/>
              <a:t>insulation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Depron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the T° @ 18°=/- 0,1 °(</a:t>
            </a:r>
            <a:r>
              <a:rPr lang="fr-FR" dirty="0" err="1" smtClean="0"/>
              <a:t>Study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99781" y="1700808"/>
            <a:ext cx="33123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Pitch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crystals</a:t>
            </a:r>
            <a:r>
              <a:rPr lang="fr-FR" dirty="0" smtClean="0"/>
              <a:t> = 21,35 mm in </a:t>
            </a:r>
            <a:r>
              <a:rPr lang="fr-FR" dirty="0" err="1" smtClean="0"/>
              <a:t>each</a:t>
            </a:r>
            <a:r>
              <a:rPr lang="fr-FR" dirty="0" smtClean="0"/>
              <a:t> direction (gap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crystals</a:t>
            </a:r>
            <a:r>
              <a:rPr lang="fr-FR" dirty="0" smtClean="0"/>
              <a:t> = 0,8mm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96515" y="2852936"/>
            <a:ext cx="3312368" cy="141577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wrapped</a:t>
            </a:r>
            <a:r>
              <a:rPr lang="fr-FR" dirty="0" smtClean="0"/>
              <a:t> of </a:t>
            </a:r>
            <a:r>
              <a:rPr lang="fr-FR" dirty="0" err="1" smtClean="0"/>
              <a:t>reflective</a:t>
            </a:r>
            <a:r>
              <a:rPr lang="fr-FR" dirty="0" smtClean="0"/>
              <a:t> </a:t>
            </a:r>
            <a:r>
              <a:rPr lang="fr-FR" dirty="0" err="1" smtClean="0"/>
              <a:t>sheet</a:t>
            </a:r>
            <a:r>
              <a:rPr lang="fr-FR" dirty="0" smtClean="0"/>
              <a:t> on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the back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PMt</a:t>
            </a:r>
            <a:r>
              <a:rPr lang="fr-FR" dirty="0" smtClean="0"/>
              <a:t> (</a:t>
            </a:r>
            <a:r>
              <a:rPr lang="fr-FR" sz="1400" dirty="0" err="1" smtClean="0"/>
              <a:t>Reflecteurs</a:t>
            </a:r>
            <a:r>
              <a:rPr lang="fr-FR" sz="1400" dirty="0"/>
              <a:t>, </a:t>
            </a:r>
            <a:r>
              <a:rPr lang="fr-FR" sz="1400" dirty="0" err="1"/>
              <a:t>Enhanced</a:t>
            </a:r>
            <a:r>
              <a:rPr lang="fr-FR" sz="1400" dirty="0"/>
              <a:t> </a:t>
            </a:r>
            <a:r>
              <a:rPr lang="fr-FR" sz="1400" dirty="0" err="1"/>
              <a:t>Specular</a:t>
            </a:r>
            <a:r>
              <a:rPr lang="fr-FR" sz="1400" dirty="0"/>
              <a:t> </a:t>
            </a:r>
            <a:r>
              <a:rPr lang="fr-FR" sz="1400" dirty="0" err="1" smtClean="0"/>
              <a:t>Reflector</a:t>
            </a:r>
            <a:r>
              <a:rPr lang="fr-FR" sz="1400" dirty="0"/>
              <a:t> </a:t>
            </a:r>
            <a:r>
              <a:rPr lang="fr-FR" sz="1400" dirty="0" smtClean="0"/>
              <a:t> 3M S+ESR  65µ </a:t>
            </a:r>
            <a:r>
              <a:rPr lang="fr-FR" sz="1400" dirty="0" err="1" smtClean="0"/>
              <a:t>thickness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029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" y="1272487"/>
            <a:ext cx="5995138" cy="42835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32345"/>
            <a:ext cx="2976457" cy="343780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 support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>
            <a:stCxn id="13" idx="1"/>
          </p:cNvCxnSpPr>
          <p:nvPr/>
        </p:nvCxnSpPr>
        <p:spPr>
          <a:xfrm flipH="1" flipV="1">
            <a:off x="5004050" y="5085184"/>
            <a:ext cx="1512166" cy="1002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516216" y="5764612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Front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alveoles</a:t>
            </a:r>
            <a:r>
              <a:rPr lang="fr-FR" dirty="0" smtClean="0">
                <a:solidFill>
                  <a:schemeClr val="tx1"/>
                </a:solidFill>
              </a:rPr>
              <a:t> (20 mm </a:t>
            </a:r>
            <a:r>
              <a:rPr lang="fr-FR" dirty="0" err="1" smtClean="0">
                <a:solidFill>
                  <a:schemeClr val="tx1"/>
                </a:solidFill>
              </a:rPr>
              <a:t>width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5768031"/>
            <a:ext cx="201622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Back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alveoles</a:t>
            </a:r>
            <a:r>
              <a:rPr lang="fr-FR" dirty="0" smtClean="0">
                <a:solidFill>
                  <a:schemeClr val="tx1"/>
                </a:solidFill>
              </a:rPr>
              <a:t> (20 mm </a:t>
            </a:r>
            <a:r>
              <a:rPr lang="fr-FR" dirty="0" err="1" smtClean="0">
                <a:solidFill>
                  <a:schemeClr val="tx1"/>
                </a:solidFill>
              </a:rPr>
              <a:t>width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flipV="1">
            <a:off x="1115616" y="4775635"/>
            <a:ext cx="576064" cy="992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530808" y="4613023"/>
            <a:ext cx="756083" cy="11922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341074" y="5816593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Aluminum</a:t>
            </a:r>
            <a:r>
              <a:rPr lang="fr-FR" dirty="0" smtClean="0">
                <a:solidFill>
                  <a:schemeClr val="tx1"/>
                </a:solidFill>
              </a:rPr>
              <a:t> frame (20 mm </a:t>
            </a:r>
            <a:r>
              <a:rPr lang="fr-FR" dirty="0" err="1" smtClean="0">
                <a:solidFill>
                  <a:schemeClr val="tx1"/>
                </a:solidFill>
              </a:rPr>
              <a:t>width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25075" y="836712"/>
            <a:ext cx="331196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Spacers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threaded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rods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between</a:t>
            </a:r>
            <a:r>
              <a:rPr lang="fr-FR" dirty="0" smtClean="0">
                <a:solidFill>
                  <a:schemeClr val="tx1"/>
                </a:solidFill>
              </a:rPr>
              <a:t> the 2 frames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/>
          <p:cNvCxnSpPr>
            <a:stCxn id="23" idx="2"/>
          </p:cNvCxnSpPr>
          <p:nvPr/>
        </p:nvCxnSpPr>
        <p:spPr>
          <a:xfrm>
            <a:off x="1630908" y="1483043"/>
            <a:ext cx="348804" cy="1225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40" y="3974585"/>
            <a:ext cx="3043231" cy="26415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51" y="1206044"/>
            <a:ext cx="2952328" cy="25626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1342"/>
            <a:ext cx="4023923" cy="347868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 support: Back side </a:t>
            </a:r>
            <a:r>
              <a:rPr lang="en-US" sz="2400" dirty="0" err="1" smtClean="0"/>
              <a:t>alveoles</a:t>
            </a:r>
            <a:r>
              <a:rPr lang="en-US" sz="2400" dirty="0" smtClean="0"/>
              <a:t> details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068191" y="4941168"/>
            <a:ext cx="943969" cy="836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979959" y="5777322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Carbon</a:t>
            </a:r>
            <a:r>
              <a:rPr lang="fr-FR" dirty="0" smtClean="0">
                <a:solidFill>
                  <a:schemeClr val="tx1"/>
                </a:solidFill>
              </a:rPr>
              <a:t> plates </a:t>
            </a:r>
            <a:r>
              <a:rPr lang="fr-FR" dirty="0" err="1" smtClean="0">
                <a:solidFill>
                  <a:schemeClr val="tx1"/>
                </a:solidFill>
              </a:rPr>
              <a:t>glued</a:t>
            </a:r>
            <a:r>
              <a:rPr lang="fr-FR" dirty="0" smtClean="0">
                <a:solidFill>
                  <a:schemeClr val="tx1"/>
                </a:solidFill>
              </a:rPr>
              <a:t> on the </a:t>
            </a:r>
            <a:r>
              <a:rPr lang="fr-FR" dirty="0" err="1" smtClean="0">
                <a:solidFill>
                  <a:schemeClr val="tx1"/>
                </a:solidFill>
              </a:rPr>
              <a:t>ref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fr-FR" dirty="0" smtClean="0">
                <a:solidFill>
                  <a:schemeClr val="tx1"/>
                </a:solidFill>
              </a:rPr>
              <a:t> plate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48264" y="879103"/>
            <a:ext cx="208823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Reference </a:t>
            </a:r>
            <a:r>
              <a:rPr lang="fr-FR" dirty="0" err="1" smtClean="0">
                <a:solidFill>
                  <a:schemeClr val="tx1"/>
                </a:solidFill>
              </a:rPr>
              <a:t>Aluminum</a:t>
            </a:r>
            <a:r>
              <a:rPr lang="fr-FR" dirty="0" smtClean="0">
                <a:solidFill>
                  <a:schemeClr val="tx1"/>
                </a:solidFill>
              </a:rPr>
              <a:t> plate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(on </a:t>
            </a:r>
            <a:r>
              <a:rPr lang="fr-FR" dirty="0" err="1" smtClean="0">
                <a:solidFill>
                  <a:schemeClr val="tx1"/>
                </a:solidFill>
              </a:rPr>
              <a:t>which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fixed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PMts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0933" y="1206044"/>
            <a:ext cx="41650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Carbon</a:t>
            </a:r>
            <a:r>
              <a:rPr lang="fr-FR" dirty="0" smtClean="0">
                <a:solidFill>
                  <a:schemeClr val="tx1"/>
                </a:solidFill>
              </a:rPr>
              <a:t> plates 0,5 mm </a:t>
            </a:r>
            <a:r>
              <a:rPr lang="fr-FR" dirty="0" err="1" smtClean="0">
                <a:solidFill>
                  <a:schemeClr val="tx1"/>
                </a:solidFill>
              </a:rPr>
              <a:t>thickness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crossed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6707944" y="1525434"/>
            <a:ext cx="312328" cy="351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01" y="2060847"/>
            <a:ext cx="2166103" cy="21022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1736752" cy="19581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077"/>
            <a:ext cx="4427984" cy="429735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 support: Front side </a:t>
            </a:r>
            <a:r>
              <a:rPr lang="en-US" sz="2400" dirty="0" err="1" smtClean="0"/>
              <a:t>alveoles</a:t>
            </a:r>
            <a:r>
              <a:rPr lang="en-US" sz="2400" dirty="0" smtClean="0"/>
              <a:t> details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948017" y="3617679"/>
            <a:ext cx="496191" cy="10354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52668" y="4653136"/>
            <a:ext cx="208823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Insert </a:t>
            </a:r>
            <a:r>
              <a:rPr lang="fr-FR" dirty="0" smtClean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lastic part </a:t>
            </a:r>
            <a:r>
              <a:rPr lang="fr-FR" dirty="0" err="1" smtClean="0">
                <a:solidFill>
                  <a:schemeClr val="tx1"/>
                </a:solidFill>
              </a:rPr>
              <a:t>inside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each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alveole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after</a:t>
            </a:r>
            <a:r>
              <a:rPr lang="fr-FR" b="1" dirty="0" smtClean="0">
                <a:solidFill>
                  <a:schemeClr val="tx1"/>
                </a:solidFill>
              </a:rPr>
              <a:t> insertion of the </a:t>
            </a:r>
            <a:r>
              <a:rPr lang="fr-FR" b="1" dirty="0" err="1" smtClean="0">
                <a:solidFill>
                  <a:schemeClr val="tx1"/>
                </a:solidFill>
              </a:rPr>
              <a:t>crystal</a:t>
            </a:r>
            <a:r>
              <a:rPr lang="fr-FR" b="1" dirty="0" smtClean="0">
                <a:solidFill>
                  <a:schemeClr val="tx1"/>
                </a:solidFill>
              </a:rPr>
              <a:t>)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68190" y="1277085"/>
            <a:ext cx="303220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Blocking</a:t>
            </a:r>
            <a:r>
              <a:rPr lang="fr-FR" dirty="0" smtClean="0">
                <a:solidFill>
                  <a:schemeClr val="tx1"/>
                </a:solidFill>
              </a:rPr>
              <a:t> plastic parts for an axial </a:t>
            </a:r>
            <a:r>
              <a:rPr lang="fr-FR" dirty="0" err="1" smtClean="0">
                <a:solidFill>
                  <a:schemeClr val="tx1"/>
                </a:solidFill>
              </a:rPr>
              <a:t>maintain</a:t>
            </a:r>
            <a:r>
              <a:rPr lang="fr-FR" dirty="0" smtClean="0">
                <a:solidFill>
                  <a:schemeClr val="tx1"/>
                </a:solidFill>
              </a:rPr>
              <a:t>  of the </a:t>
            </a:r>
            <a:r>
              <a:rPr lang="fr-FR" dirty="0" err="1" smtClean="0">
                <a:solidFill>
                  <a:schemeClr val="tx1"/>
                </a:solidFill>
              </a:rPr>
              <a:t>crystals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0933" y="1206044"/>
            <a:ext cx="41650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Carbon</a:t>
            </a:r>
            <a:r>
              <a:rPr lang="fr-FR" dirty="0" smtClean="0">
                <a:solidFill>
                  <a:schemeClr val="tx1"/>
                </a:solidFill>
              </a:rPr>
              <a:t> plates 0,5 mm </a:t>
            </a:r>
            <a:r>
              <a:rPr lang="fr-FR" dirty="0" err="1" smtClean="0">
                <a:solidFill>
                  <a:schemeClr val="tx1"/>
                </a:solidFill>
              </a:rPr>
              <a:t>thickness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crossed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stCxn id="22" idx="1"/>
          </p:cNvCxnSpPr>
          <p:nvPr/>
        </p:nvCxnSpPr>
        <p:spPr>
          <a:xfrm flipH="1">
            <a:off x="3779914" y="1600251"/>
            <a:ext cx="1288276" cy="18925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7" t="11390" r="2727" b="16242"/>
          <a:stretch/>
        </p:blipFill>
        <p:spPr>
          <a:xfrm>
            <a:off x="0" y="3717032"/>
            <a:ext cx="5395310" cy="27585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" y="913459"/>
            <a:ext cx="7368447" cy="270422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/>
              <a:t>PMt</a:t>
            </a:r>
            <a:r>
              <a:rPr lang="en-US" sz="2400" dirty="0" smtClean="0"/>
              <a:t> assembly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>
            <a:stCxn id="13" idx="1"/>
          </p:cNvCxnSpPr>
          <p:nvPr/>
        </p:nvCxnSpPr>
        <p:spPr>
          <a:xfrm flipH="1">
            <a:off x="3795194" y="4837802"/>
            <a:ext cx="1757474" cy="319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52668" y="4653136"/>
            <a:ext cx="20882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Mu </a:t>
            </a:r>
            <a:r>
              <a:rPr lang="fr-FR" dirty="0" err="1" smtClean="0">
                <a:solidFill>
                  <a:schemeClr val="tx1"/>
                </a:solidFill>
              </a:rPr>
              <a:t>metal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shielding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540275" y="1124744"/>
            <a:ext cx="1056509" cy="713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73059" y="836712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Copper plate for </a:t>
            </a:r>
            <a:r>
              <a:rPr lang="fr-FR" dirty="0" err="1" smtClean="0">
                <a:solidFill>
                  <a:schemeClr val="tx1"/>
                </a:solidFill>
              </a:rPr>
              <a:t>cooling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38072" y="5096888"/>
            <a:ext cx="7523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PMt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/>
          <p:cNvCxnSpPr>
            <a:stCxn id="20" idx="1"/>
          </p:cNvCxnSpPr>
          <p:nvPr/>
        </p:nvCxnSpPr>
        <p:spPr>
          <a:xfrm flipH="1">
            <a:off x="2863666" y="5281554"/>
            <a:ext cx="2674406" cy="225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050113" y="5769696"/>
            <a:ext cx="34901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538071" y="5585030"/>
            <a:ext cx="7523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PCB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>
            <a:stCxn id="29" idx="1"/>
          </p:cNvCxnSpPr>
          <p:nvPr/>
        </p:nvCxnSpPr>
        <p:spPr>
          <a:xfrm flipH="1">
            <a:off x="3851920" y="4071817"/>
            <a:ext cx="1700748" cy="881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52668" y="3748651"/>
            <a:ext cx="26197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Optic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fiber</a:t>
            </a:r>
            <a:r>
              <a:rPr lang="fr-FR" dirty="0" smtClean="0">
                <a:solidFill>
                  <a:schemeClr val="tx1"/>
                </a:solidFill>
              </a:rPr>
              <a:t> for monitoring and </a:t>
            </a:r>
            <a:r>
              <a:rPr lang="fr-FR" dirty="0" err="1" smtClean="0">
                <a:solidFill>
                  <a:schemeClr val="tx1"/>
                </a:solidFill>
              </a:rPr>
              <a:t>curing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536</Words>
  <Application>Microsoft Office PowerPoint</Application>
  <PresentationFormat>Affichage à l'écran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 and vacuum chamber design</dc:title>
  <dc:creator>$admin</dc:creator>
  <cp:lastModifiedBy>RINDEL Emmanuel</cp:lastModifiedBy>
  <cp:revision>137</cp:revision>
  <dcterms:created xsi:type="dcterms:W3CDTF">2011-10-18T14:34:23Z</dcterms:created>
  <dcterms:modified xsi:type="dcterms:W3CDTF">2018-11-13T13:15:11Z</dcterms:modified>
</cp:coreProperties>
</file>