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5" r:id="rId3"/>
    <p:sldId id="296" r:id="rId4"/>
    <p:sldId id="274" r:id="rId5"/>
    <p:sldId id="276" r:id="rId6"/>
    <p:sldId id="267" r:id="rId7"/>
    <p:sldId id="287" r:id="rId8"/>
    <p:sldId id="269" r:id="rId9"/>
    <p:sldId id="288" r:id="rId10"/>
    <p:sldId id="278" r:id="rId11"/>
    <p:sldId id="279" r:id="rId12"/>
    <p:sldId id="280" r:id="rId13"/>
    <p:sldId id="286" r:id="rId14"/>
    <p:sldId id="282" r:id="rId15"/>
    <p:sldId id="285" r:id="rId16"/>
    <p:sldId id="268" r:id="rId17"/>
    <p:sldId id="256" r:id="rId18"/>
    <p:sldId id="260" r:id="rId19"/>
    <p:sldId id="262" r:id="rId20"/>
    <p:sldId id="261" r:id="rId21"/>
    <p:sldId id="265" r:id="rId22"/>
    <p:sldId id="263" r:id="rId23"/>
    <p:sldId id="264" r:id="rId24"/>
    <p:sldId id="297" r:id="rId25"/>
    <p:sldId id="292" r:id="rId26"/>
    <p:sldId id="294" r:id="rId27"/>
    <p:sldId id="272" r:id="rId28"/>
    <p:sldId id="298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>
      <p:cViewPr>
        <p:scale>
          <a:sx n="110" d="100"/>
          <a:sy n="110" d="100"/>
        </p:scale>
        <p:origin x="5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Rastered Beam Deposited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67928549734145"/>
          <c:y val="0.1284884801057731"/>
          <c:w val="0.6956198967286602"/>
          <c:h val="0.7467185482933514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4"/>
            <c:intercept val="0"/>
            <c:dispRSqr val="1"/>
            <c:dispEq val="1"/>
            <c:trendlineLbl>
              <c:layout>
                <c:manualLayout>
                  <c:x val="-5.4650233938149037E-2"/>
                  <c:y val="2.7853501612607433E-4"/>
                </c:manualLayout>
              </c:layout>
              <c:numFmt formatCode="0.00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cps_power_deposition_from_plot!$B$4:$B$19</c:f>
              <c:numCache>
                <c:formatCode>General</c:formatCode>
                <c:ptCount val="16"/>
                <c:pt idx="0">
                  <c:v>1.6</c:v>
                </c:pt>
                <c:pt idx="1">
                  <c:v>3.2</c:v>
                </c:pt>
                <c:pt idx="2">
                  <c:v>4.8000000000000007</c:v>
                </c:pt>
                <c:pt idx="3">
                  <c:v>6.4</c:v>
                </c:pt>
                <c:pt idx="4">
                  <c:v>8</c:v>
                </c:pt>
                <c:pt idx="5">
                  <c:v>9.6</c:v>
                </c:pt>
                <c:pt idx="6">
                  <c:v>11.2</c:v>
                </c:pt>
                <c:pt idx="7">
                  <c:v>12.799999999999999</c:v>
                </c:pt>
                <c:pt idx="8">
                  <c:v>14.399999999999999</c:v>
                </c:pt>
                <c:pt idx="9">
                  <c:v>15.999999999999998</c:v>
                </c:pt>
                <c:pt idx="10">
                  <c:v>17.599999999999998</c:v>
                </c:pt>
                <c:pt idx="11">
                  <c:v>19.2</c:v>
                </c:pt>
                <c:pt idx="12">
                  <c:v>20.8</c:v>
                </c:pt>
                <c:pt idx="13">
                  <c:v>22.400000000000002</c:v>
                </c:pt>
                <c:pt idx="14">
                  <c:v>24.000000000000004</c:v>
                </c:pt>
                <c:pt idx="15">
                  <c:v>25.600000000000005</c:v>
                </c:pt>
              </c:numCache>
            </c:numRef>
          </c:xVal>
          <c:yVal>
            <c:numRef>
              <c:f>cps_power_deposition_from_plot!$F$4:$F$19</c:f>
              <c:numCache>
                <c:formatCode>0</c:formatCode>
                <c:ptCount val="16"/>
                <c:pt idx="0">
                  <c:v>6637411.4601240307</c:v>
                </c:pt>
                <c:pt idx="1">
                  <c:v>8235266.689486648</c:v>
                </c:pt>
                <c:pt idx="2">
                  <c:v>10324796.317086883</c:v>
                </c:pt>
                <c:pt idx="3">
                  <c:v>12783075.972371509</c:v>
                </c:pt>
                <c:pt idx="4">
                  <c:v>15241358.925367046</c:v>
                </c:pt>
                <c:pt idx="5">
                  <c:v>18682984.079416186</c:v>
                </c:pt>
                <c:pt idx="6">
                  <c:v>22370441.486017939</c:v>
                </c:pt>
                <c:pt idx="7">
                  <c:v>26303737.740593925</c:v>
                </c:pt>
                <c:pt idx="8">
                  <c:v>30974537.348249376</c:v>
                </c:pt>
                <c:pt idx="9">
                  <c:v>36137011.354142494</c:v>
                </c:pt>
                <c:pt idx="10">
                  <c:v>41176564.287193075</c:v>
                </c:pt>
                <c:pt idx="11">
                  <c:v>46093202.742822766</c:v>
                </c:pt>
                <c:pt idx="12">
                  <c:v>50272334.547662191</c:v>
                </c:pt>
                <c:pt idx="13">
                  <c:v>53591038.628868803</c:v>
                </c:pt>
                <c:pt idx="14">
                  <c:v>55188897.155942254</c:v>
                </c:pt>
                <c:pt idx="15">
                  <c:v>55311739.083724342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13-4CFE-A94C-5EA45CC3752C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4"/>
            <c:dispRSqr val="1"/>
            <c:dispEq val="1"/>
            <c:trendlineLbl>
              <c:layout>
                <c:manualLayout>
                  <c:x val="8.8240423751378902E-2"/>
                  <c:y val="-0.29605468478890862"/>
                </c:manualLayout>
              </c:layout>
              <c:numFmt formatCode="#,##0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cps_power_deposition_from_plot!$B$19:$B$39</c:f>
              <c:numCache>
                <c:formatCode>General</c:formatCode>
                <c:ptCount val="21"/>
                <c:pt idx="0">
                  <c:v>25.600000000000005</c:v>
                </c:pt>
                <c:pt idx="1">
                  <c:v>27.200000000000006</c:v>
                </c:pt>
                <c:pt idx="2">
                  <c:v>28.800000000000008</c:v>
                </c:pt>
                <c:pt idx="3">
                  <c:v>30.400000000000009</c:v>
                </c:pt>
                <c:pt idx="4">
                  <c:v>32.000000000000007</c:v>
                </c:pt>
                <c:pt idx="5">
                  <c:v>33.600000000000009</c:v>
                </c:pt>
                <c:pt idx="6">
                  <c:v>35.20000000000001</c:v>
                </c:pt>
                <c:pt idx="7">
                  <c:v>36.800000000000011</c:v>
                </c:pt>
                <c:pt idx="8">
                  <c:v>38.400000000000013</c:v>
                </c:pt>
                <c:pt idx="9">
                  <c:v>40.000000000000014</c:v>
                </c:pt>
                <c:pt idx="10">
                  <c:v>41.600000000000016</c:v>
                </c:pt>
                <c:pt idx="11">
                  <c:v>43.200000000000017</c:v>
                </c:pt>
                <c:pt idx="12">
                  <c:v>44.800000000000018</c:v>
                </c:pt>
                <c:pt idx="13">
                  <c:v>46.40000000000002</c:v>
                </c:pt>
                <c:pt idx="14">
                  <c:v>48.000000000000021</c:v>
                </c:pt>
                <c:pt idx="15">
                  <c:v>49.600000000000023</c:v>
                </c:pt>
                <c:pt idx="16">
                  <c:v>51.200000000000024</c:v>
                </c:pt>
                <c:pt idx="17">
                  <c:v>52.800000000000026</c:v>
                </c:pt>
                <c:pt idx="18">
                  <c:v>54.400000000000027</c:v>
                </c:pt>
                <c:pt idx="19">
                  <c:v>56.000000000000028</c:v>
                </c:pt>
                <c:pt idx="20">
                  <c:v>57.60000000000003</c:v>
                </c:pt>
              </c:numCache>
            </c:numRef>
          </c:xVal>
          <c:yVal>
            <c:numRef>
              <c:f>cps_power_deposition_from_plot!$F$19:$F$38</c:f>
              <c:numCache>
                <c:formatCode>0</c:formatCode>
                <c:ptCount val="20"/>
                <c:pt idx="0">
                  <c:v>55311739.083724342</c:v>
                </c:pt>
                <c:pt idx="1">
                  <c:v>53590820.979952365</c:v>
                </c:pt>
                <c:pt idx="2">
                  <c:v>50640715.231730826</c:v>
                </c:pt>
                <c:pt idx="3">
                  <c:v>45723931.676823512</c:v>
                </c:pt>
                <c:pt idx="4">
                  <c:v>41052980.374468811</c:v>
                </c:pt>
                <c:pt idx="5">
                  <c:v>35767446.791877277</c:v>
                </c:pt>
                <c:pt idx="6">
                  <c:v>30113156.586179689</c:v>
                </c:pt>
                <c:pt idx="7">
                  <c:v>24458863.08277129</c:v>
                </c:pt>
                <c:pt idx="8">
                  <c:v>19173326.202468935</c:v>
                </c:pt>
                <c:pt idx="9">
                  <c:v>14502374.900114138</c:v>
                </c:pt>
                <c:pt idx="10">
                  <c:v>10323097.995997198</c:v>
                </c:pt>
                <c:pt idx="11">
                  <c:v>7250077.7703547673</c:v>
                </c:pt>
                <c:pt idx="12">
                  <c:v>4545814.1678183023</c:v>
                </c:pt>
                <c:pt idx="13">
                  <c:v>2701971.6934929783</c:v>
                </c:pt>
                <c:pt idx="14">
                  <c:v>1595642.4653796486</c:v>
                </c:pt>
                <c:pt idx="15">
                  <c:v>980981.04008229484</c:v>
                </c:pt>
                <c:pt idx="16">
                  <c:v>612151.86733751523</c:v>
                </c:pt>
                <c:pt idx="17">
                  <c:v>366240.46972444508</c:v>
                </c:pt>
                <c:pt idx="18">
                  <c:v>366167.9200856589</c:v>
                </c:pt>
                <c:pt idx="19">
                  <c:v>243174.29760431973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13-4CFE-A94C-5EA45CC3752C}"/>
            </c:ext>
          </c:extLst>
        </c:ser>
        <c:ser>
          <c:idx val="2"/>
          <c:order val="2"/>
          <c:tx>
            <c:v>Fitted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cps_power_deposition_from_plot!$Q$4:$Q$94</c:f>
              <c:numCache>
                <c:formatCode>General</c:formatCode>
                <c:ptCount val="91"/>
              </c:numCache>
            </c:numRef>
          </c:xVal>
          <c:yVal>
            <c:numRef>
              <c:f>cps_power_deposition_from_plot!$R$4:$R$94</c:f>
              <c:numCache>
                <c:formatCode>General</c:formatCode>
                <c:ptCount val="9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13-4CFE-A94C-5EA45CC3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4132480"/>
        <c:axId val="662293648"/>
      </c:scatterChart>
      <c:valAx>
        <c:axId val="66413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293648"/>
        <c:crosses val="autoZero"/>
        <c:crossBetween val="midCat"/>
      </c:valAx>
      <c:valAx>
        <c:axId val="66229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Flux [W/m^2]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132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0.61712</cdr:x>
      <cdr:y>0</cdr:y>
    </cdr:from>
    <cdr:to>
      <cdr:x>0.95063</cdr:x>
      <cdr:y>0.41878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444670" y="-1556085"/>
          <a:ext cx="4023360" cy="222036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4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3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7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3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4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1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9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Hall C’s CPS Magnet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Steven Lassiter</a:t>
            </a:r>
            <a:br>
              <a:rPr lang="en-US" dirty="0" smtClean="0"/>
            </a:br>
            <a:r>
              <a:rPr lang="en-US" dirty="0" smtClean="0"/>
              <a:t>Sept 19,2022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8452"/>
            <a:ext cx="10515600" cy="190322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CPS Copper Absorber</a:t>
            </a:r>
            <a:br>
              <a:rPr lang="en-US" sz="3600" dirty="0" smtClean="0"/>
            </a:br>
            <a:r>
              <a:rPr lang="en-US" sz="2800" dirty="0" smtClean="0"/>
              <a:t>To minimized Thermal expansion </a:t>
            </a:r>
            <a:r>
              <a:rPr lang="en-US" sz="2800" dirty="0" smtClean="0"/>
              <a:t>effects along </a:t>
            </a:r>
            <a:r>
              <a:rPr lang="en-US" sz="2800" dirty="0" smtClean="0"/>
              <a:t>the z axis, center sections was sliced into 3mm thick blocks with a 1mm gap between them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670" y="2121263"/>
            <a:ext cx="6066312" cy="337518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121263"/>
            <a:ext cx="6035670" cy="33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Heating Profile </a:t>
            </a:r>
            <a:r>
              <a:rPr lang="en-US" sz="3600" dirty="0"/>
              <a:t>A</a:t>
            </a:r>
            <a:r>
              <a:rPr lang="en-US" sz="3600" dirty="0" smtClean="0"/>
              <a:t>long Absorber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Heat Flux is applied uniformly over the surface area of each block</a:t>
            </a:r>
            <a:br>
              <a:rPr lang="en-US" sz="3600" dirty="0" smtClean="0"/>
            </a:br>
            <a:r>
              <a:rPr lang="en-US" sz="3600" dirty="0" smtClean="0"/>
              <a:t>Group of 4 blocks have the same heat flux 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638756"/>
              </p:ext>
            </p:extLst>
          </p:nvPr>
        </p:nvGraphicFramePr>
        <p:xfrm>
          <a:off x="429928" y="1556085"/>
          <a:ext cx="12063664" cy="530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71416" y="3119716"/>
            <a:ext cx="389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30kW of Heat applied as surface flux to bottom surface of the channel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74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473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Stress and Thermal Expansion</a:t>
            </a:r>
            <a:br>
              <a:rPr lang="en-US" sz="3200" dirty="0" smtClean="0"/>
            </a:br>
            <a:r>
              <a:rPr lang="en-US" sz="3200" dirty="0" smtClean="0"/>
              <a:t>BC: Bottom Surface fixed, Top surface is free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36" y="1076177"/>
            <a:ext cx="7163100" cy="3988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9375" y="3280646"/>
            <a:ext cx="180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Yield Stress:</a:t>
            </a:r>
            <a:br>
              <a:rPr lang="en-US" sz="1200" dirty="0" smtClean="0"/>
            </a:br>
            <a:r>
              <a:rPr lang="en-US" sz="1200" dirty="0" smtClean="0"/>
              <a:t>C10200 OFHC 4.3E3 psi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C11000 ETP    1.04E4 psi</a:t>
            </a:r>
            <a:endParaRPr lang="en-US" sz="12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166" y="4238449"/>
            <a:ext cx="4514783" cy="2521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5005" y="5195543"/>
            <a:ext cx="5664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Highest </a:t>
            </a:r>
            <a:r>
              <a:rPr lang="en-US" dirty="0" smtClean="0"/>
              <a:t>stresses are due meshing size </a:t>
            </a:r>
            <a:r>
              <a:rPr lang="en-US" dirty="0"/>
              <a:t>and sharp corners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Still stresses </a:t>
            </a:r>
            <a:r>
              <a:rPr lang="en-US" dirty="0" smtClean="0"/>
              <a:t>in main body are </a:t>
            </a:r>
            <a:r>
              <a:rPr lang="en-US" dirty="0"/>
              <a:t>above yielding for the majority of absorber</a:t>
            </a:r>
          </a:p>
        </p:txBody>
      </p:sp>
      <p:sp>
        <p:nvSpPr>
          <p:cNvPr id="9" name="Oval 8"/>
          <p:cNvSpPr/>
          <p:nvPr/>
        </p:nvSpPr>
        <p:spPr>
          <a:xfrm>
            <a:off x="2498749" y="2823200"/>
            <a:ext cx="1126578" cy="780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16536" y="3356386"/>
            <a:ext cx="4206240" cy="19794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9336" y="1410789"/>
            <a:ext cx="33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Tmax</a:t>
            </a:r>
            <a:r>
              <a:rPr lang="en-US" dirty="0" smtClean="0"/>
              <a:t> = 720°C</a:t>
            </a:r>
            <a:br>
              <a:rPr lang="en-US" dirty="0" smtClean="0"/>
            </a:br>
            <a:r>
              <a:rPr lang="en-US" dirty="0" smtClean="0"/>
              <a:t>Stress (</a:t>
            </a:r>
            <a:r>
              <a:rPr lang="en-US" dirty="0" err="1" smtClean="0"/>
              <a:t>vm</a:t>
            </a:r>
            <a:r>
              <a:rPr lang="en-US" dirty="0" smtClean="0"/>
              <a:t>) = 118 </a:t>
            </a:r>
            <a:r>
              <a:rPr lang="en-US" dirty="0" err="1" smtClean="0"/>
              <a:t>ksi</a:t>
            </a:r>
            <a:r>
              <a:rPr lang="en-US" dirty="0" smtClean="0"/>
              <a:t> (814MPa)</a:t>
            </a:r>
          </a:p>
          <a:p>
            <a:r>
              <a:rPr lang="en-US" dirty="0" smtClean="0"/>
              <a:t>Deflection (in)  = 0.025 (0.64mm)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606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Close up of Highest </a:t>
            </a:r>
            <a:r>
              <a:rPr lang="en-US" sz="3200" dirty="0"/>
              <a:t>T</a:t>
            </a:r>
            <a:r>
              <a:rPr lang="en-US" sz="3200" dirty="0" smtClean="0"/>
              <a:t>emperature Region</a:t>
            </a:r>
            <a:br>
              <a:rPr lang="en-US" sz="3200" dirty="0" smtClean="0"/>
            </a:br>
            <a:r>
              <a:rPr lang="en-US" sz="3200" dirty="0" err="1" smtClean="0"/>
              <a:t>Tmax</a:t>
            </a:r>
            <a:r>
              <a:rPr lang="en-US" sz="3200" dirty="0" smtClean="0"/>
              <a:t> = 720C</a:t>
            </a:r>
            <a:endParaRPr lang="en-US" sz="32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906015"/>
            <a:ext cx="5993461" cy="333675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906015"/>
            <a:ext cx="6029383" cy="3336758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997" y="4444527"/>
            <a:ext cx="3660689" cy="2016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1642" y="4852689"/>
            <a:ext cx="4195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Thermal </a:t>
            </a:r>
            <a:r>
              <a:rPr lang="en-US" dirty="0" smtClean="0"/>
              <a:t>expansion of bottom aperture </a:t>
            </a:r>
            <a:r>
              <a:rPr lang="en-US" dirty="0"/>
              <a:t>is of the order of 0.4mm or 13% of the opening</a:t>
            </a:r>
            <a:r>
              <a:rPr lang="en-US" dirty="0" smtClean="0"/>
              <a:t>. Does not impinge upon beam acceptance.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79" y="4852689"/>
            <a:ext cx="334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gap forms between </a:t>
            </a:r>
            <a:r>
              <a:rPr lang="en-US" dirty="0" smtClean="0"/>
              <a:t>top </a:t>
            </a:r>
            <a:r>
              <a:rPr lang="en-US" dirty="0" smtClean="0"/>
              <a:t>and </a:t>
            </a:r>
            <a:r>
              <a:rPr lang="en-US" dirty="0" smtClean="0"/>
              <a:t>bottom </a:t>
            </a:r>
            <a:r>
              <a:rPr lang="en-US" dirty="0" smtClean="0"/>
              <a:t>half of the absorber, then </a:t>
            </a:r>
            <a:r>
              <a:rPr lang="en-US" dirty="0" err="1" smtClean="0"/>
              <a:t>Tmax</a:t>
            </a:r>
            <a:r>
              <a:rPr lang="en-US" dirty="0" smtClean="0"/>
              <a:t> climbs to 1,140C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5680" y="1515291"/>
            <a:ext cx="1288869" cy="3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Half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1611" y="1520428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261"/>
            <a:ext cx="12192000" cy="119351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Initial Fluent modeling</a:t>
            </a:r>
            <a:br>
              <a:rPr lang="en-US" sz="3200" dirty="0" smtClean="0"/>
            </a:br>
            <a:r>
              <a:rPr lang="en-US" sz="3200" dirty="0" smtClean="0"/>
              <a:t>Uniform heat deposit along inner channel</a:t>
            </a:r>
            <a:br>
              <a:rPr lang="en-US" sz="3200" dirty="0" smtClean="0"/>
            </a:br>
            <a:r>
              <a:rPr lang="en-US" sz="3200" dirty="0" smtClean="0"/>
              <a:t>just bottom half of absorber modeled</a:t>
            </a:r>
            <a:endParaRPr lang="en-US" sz="32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1371827"/>
            <a:ext cx="9369778" cy="222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Total amount of heat source applied to the copper absorber was 30kW.</a:t>
            </a:r>
          </a:p>
          <a:p>
            <a:r>
              <a:rPr lang="en-US" sz="1800" dirty="0" smtClean="0"/>
              <a:t>There are 58 individual heat source blocks.</a:t>
            </a:r>
          </a:p>
          <a:p>
            <a:r>
              <a:rPr lang="en-US" sz="1800" dirty="0" smtClean="0"/>
              <a:t>Therefore 30kW/58 = 0.5172 kW was applied for each block.</a:t>
            </a:r>
          </a:p>
          <a:p>
            <a:r>
              <a:rPr lang="en-US" sz="1800" dirty="0" smtClean="0"/>
              <a:t>Volume of each block is 29.1 mm</a:t>
            </a:r>
            <a:r>
              <a:rPr lang="en-US" sz="1800" baseline="30000" dirty="0" smtClean="0"/>
              <a:t>3 </a:t>
            </a:r>
            <a:r>
              <a:rPr lang="en-US" sz="1800" dirty="0" smtClean="0"/>
              <a:t>or 2.91 x 10</a:t>
            </a:r>
            <a:r>
              <a:rPr lang="en-US" sz="1800" baseline="30000" dirty="0" smtClean="0"/>
              <a:t>-8</a:t>
            </a:r>
            <a:r>
              <a:rPr lang="en-US" sz="1800" dirty="0" smtClean="0"/>
              <a:t> </a:t>
            </a:r>
            <a:r>
              <a:rPr lang="en-US" sz="1800" dirty="0" smtClean="0"/>
              <a:t>m</a:t>
            </a:r>
            <a:r>
              <a:rPr lang="en-US" sz="1800" baseline="30000" dirty="0"/>
              <a:t>3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 </a:t>
            </a:r>
            <a:r>
              <a:rPr lang="en-US" sz="1800" dirty="0" smtClean="0"/>
              <a:t>[3mm x 1.0mm x </a:t>
            </a:r>
            <a:r>
              <a:rPr lang="en-US" sz="1800" dirty="0" smtClean="0"/>
              <a:t>9.7mm]</a:t>
            </a:r>
            <a:endParaRPr lang="en-US" sz="1800" dirty="0" smtClean="0"/>
          </a:p>
          <a:p>
            <a:r>
              <a:rPr lang="en-US" sz="1800" dirty="0" smtClean="0"/>
              <a:t>Energy source for each block was then 517.2 W/2.91 x 10</a:t>
            </a:r>
            <a:r>
              <a:rPr lang="en-US" sz="1800" baseline="30000" dirty="0" smtClean="0"/>
              <a:t>-8</a:t>
            </a:r>
            <a:r>
              <a:rPr lang="en-US" sz="1800" dirty="0" smtClean="0"/>
              <a:t> </a:t>
            </a:r>
            <a:r>
              <a:rPr lang="en-US" sz="1800" dirty="0" smtClean="0"/>
              <a:t>m</a:t>
            </a:r>
            <a:r>
              <a:rPr lang="en-US" sz="1800" baseline="30000" dirty="0"/>
              <a:t>3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= 1.78 x 10</a:t>
            </a:r>
            <a:r>
              <a:rPr lang="en-US" sz="1800" baseline="30000" dirty="0" smtClean="0"/>
              <a:t>10 </a:t>
            </a:r>
            <a:r>
              <a:rPr lang="en-US" sz="1800" dirty="0" smtClean="0"/>
              <a:t>W/m</a:t>
            </a:r>
            <a:r>
              <a:rPr lang="en-US" sz="1800" baseline="30000" dirty="0" smtClean="0"/>
              <a:t>3 </a:t>
            </a:r>
            <a:r>
              <a:rPr lang="en-US" sz="1800" dirty="0" smtClean="0"/>
              <a:t> </a:t>
            </a: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15713" y="3601155"/>
            <a:ext cx="5370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Boundary Conditions for the inlet were the following:</a:t>
            </a:r>
          </a:p>
          <a:p>
            <a:pPr marL="342900" indent="-342900">
              <a:buAutoNum type="arabicPeriod"/>
            </a:pPr>
            <a:r>
              <a:rPr lang="en-US" dirty="0" smtClean="0"/>
              <a:t>Velocity of fluid 1.8 m/s (6 </a:t>
            </a:r>
            <a:r>
              <a:rPr lang="en-US" dirty="0" err="1" smtClean="0"/>
              <a:t>ft</a:t>
            </a:r>
            <a:r>
              <a:rPr lang="en-US" dirty="0" smtClean="0"/>
              <a:t>/s) in order to prevent corrosion</a:t>
            </a:r>
          </a:p>
          <a:p>
            <a:pPr marL="342900" indent="-342900">
              <a:buAutoNum type="arabicPeriod"/>
            </a:pPr>
            <a:r>
              <a:rPr lang="en-US" dirty="0" smtClean="0"/>
              <a:t>Temperature of the fluid at the inlet 303.2K (30</a:t>
            </a:r>
            <a:r>
              <a:rPr lang="en-US" baseline="30000" dirty="0" smtClean="0"/>
              <a:t>0 </a:t>
            </a:r>
            <a:r>
              <a:rPr lang="en-US" dirty="0" smtClean="0"/>
              <a:t>C)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Boundary Conditions for the outlet were the following:</a:t>
            </a:r>
          </a:p>
          <a:p>
            <a:pPr marL="342900" indent="-342900">
              <a:buAutoNum type="arabicPeriod"/>
            </a:pPr>
            <a:r>
              <a:rPr lang="en-US" dirty="0" smtClean="0"/>
              <a:t>Gauge pressure 206,843 </a:t>
            </a:r>
            <a:r>
              <a:rPr lang="en-US" dirty="0" err="1" smtClean="0"/>
              <a:t>pascals</a:t>
            </a:r>
            <a:r>
              <a:rPr lang="en-US" dirty="0" smtClean="0"/>
              <a:t> (30psig)</a:t>
            </a:r>
          </a:p>
          <a:p>
            <a:pPr marL="342900" indent="-342900">
              <a:buAutoNum type="arabicPeriod"/>
            </a:pPr>
            <a:r>
              <a:rPr lang="en-US" dirty="0" smtClean="0"/>
              <a:t>Backflow total temperature 303.2K (30</a:t>
            </a:r>
            <a:r>
              <a:rPr lang="en-US" baseline="30000" dirty="0" smtClean="0"/>
              <a:t>0 </a:t>
            </a:r>
            <a:r>
              <a:rPr lang="en-US" dirty="0" smtClean="0"/>
              <a:t>C)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737" y="3386667"/>
            <a:ext cx="6738263" cy="32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365125"/>
            <a:ext cx="1212162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Solution converged and results look </a:t>
            </a:r>
            <a:r>
              <a:rPr lang="en-US" sz="3600" dirty="0" smtClean="0"/>
              <a:t>physically </a:t>
            </a:r>
            <a:r>
              <a:rPr lang="en-US" sz="3600" dirty="0" smtClean="0"/>
              <a:t>ok</a:t>
            </a:r>
            <a:br>
              <a:rPr lang="en-US" sz="3600" dirty="0" smtClean="0"/>
            </a:br>
            <a:r>
              <a:rPr lang="en-US" sz="3600" dirty="0" smtClean="0"/>
              <a:t>Max Temp of </a:t>
            </a:r>
            <a:r>
              <a:rPr lang="en-US" sz="3600" smtClean="0"/>
              <a:t>617°C </a:t>
            </a:r>
            <a:r>
              <a:rPr lang="en-US" sz="3600" smtClean="0"/>
              <a:t>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4" y="2360974"/>
            <a:ext cx="5926667" cy="28894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381956"/>
            <a:ext cx="5949426" cy="28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12409" y="179740"/>
            <a:ext cx="4228924" cy="4750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LCW Temperature profile Temp rise ~28°C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0" y="654756"/>
            <a:ext cx="7036650" cy="326248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7551032" y="2699104"/>
            <a:ext cx="4492978" cy="52951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LCW </a:t>
            </a:r>
            <a:r>
              <a:rPr lang="en-US" dirty="0"/>
              <a:t>P</a:t>
            </a:r>
            <a:r>
              <a:rPr lang="en-US" dirty="0" smtClean="0"/>
              <a:t>ressure Profile Delta P &lt;1psig</a:t>
            </a:r>
            <a:endParaRPr lang="en-US" dirty="0"/>
          </a:p>
        </p:txBody>
      </p:sp>
      <p:pic>
        <p:nvPicPr>
          <p:cNvPr id="14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07" y="3228623"/>
            <a:ext cx="7673403" cy="35131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49058" y="654756"/>
            <a:ext cx="343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of LCW </a:t>
            </a:r>
            <a:r>
              <a:rPr lang="en-US" dirty="0" smtClean="0"/>
              <a:t>at the closed </a:t>
            </a:r>
            <a:r>
              <a:rPr lang="en-US" dirty="0" smtClean="0"/>
              <a:t>ends has since been resolved in Model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6422315" y="977922"/>
            <a:ext cx="1126743" cy="17314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CPS Energy </a:t>
            </a:r>
            <a:r>
              <a:rPr lang="en-US" dirty="0"/>
              <a:t>D</a:t>
            </a:r>
            <a:r>
              <a:rPr lang="en-US" dirty="0" smtClean="0"/>
              <a:t>eposition </a:t>
            </a:r>
            <a:r>
              <a:rPr lang="en-US" dirty="0"/>
              <a:t>P</a:t>
            </a:r>
            <a:r>
              <a:rPr lang="en-US" dirty="0" smtClean="0"/>
              <a:t>lots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4177"/>
            <a:ext cx="12192000" cy="17014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Fluka</a:t>
            </a:r>
            <a:r>
              <a:rPr lang="en-US" sz="3600" dirty="0" smtClean="0"/>
              <a:t> Data: grid overlaid on cross section of Absorber</a:t>
            </a:r>
            <a:br>
              <a:rPr lang="en-US" sz="3600" dirty="0" smtClean="0"/>
            </a:br>
            <a:r>
              <a:rPr lang="en-US" sz="3600" dirty="0" smtClean="0"/>
              <a:t>Spacing is 1mm x 1mm in XY plane</a:t>
            </a:r>
            <a:br>
              <a:rPr lang="en-US" sz="3600" dirty="0" smtClean="0"/>
            </a:br>
            <a:r>
              <a:rPr lang="en-US" sz="3600" dirty="0" smtClean="0"/>
              <a:t>XY planes are spaced 10mm apart in 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82117" y="1360274"/>
            <a:ext cx="2476816" cy="5415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4628" y="1360274"/>
            <a:ext cx="3111025" cy="54118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244" y="2562577"/>
            <a:ext cx="2348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Fluka</a:t>
            </a:r>
            <a:r>
              <a:rPr lang="en-US" dirty="0" smtClean="0"/>
              <a:t> </a:t>
            </a:r>
            <a:r>
              <a:rPr lang="en-US" dirty="0" smtClean="0"/>
              <a:t>data: </a:t>
            </a:r>
            <a:r>
              <a:rPr lang="en-US" dirty="0" smtClean="0"/>
              <a:t>heat load sum was only 25kW. Each data point was scaled by 30/25 to reach a sum total heat load of 30kW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3" y="365125"/>
            <a:ext cx="11884351" cy="876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Bottom half of the absorber with the Grid map overlaid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893" y="3081867"/>
            <a:ext cx="5858907" cy="16483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14091"/>
            <a:ext cx="5181600" cy="431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03" y="328745"/>
            <a:ext cx="4470356" cy="6277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865" y="733474"/>
            <a:ext cx="5012176" cy="437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5334" y="5103674"/>
            <a:ext cx="6103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 steel is 1006</a:t>
            </a:r>
            <a:br>
              <a:rPr lang="en-US" dirty="0" smtClean="0"/>
            </a:br>
            <a:r>
              <a:rPr lang="en-US" dirty="0" smtClean="0"/>
              <a:t>Poles are </a:t>
            </a:r>
            <a:r>
              <a:rPr lang="en-US" dirty="0" smtClean="0"/>
              <a:t>Permendur-V2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Water cooling of poles</a:t>
            </a:r>
            <a:br>
              <a:rPr lang="en-US" dirty="0" smtClean="0"/>
            </a:br>
            <a:r>
              <a:rPr lang="en-US" dirty="0" smtClean="0"/>
              <a:t>Water cooled coils </a:t>
            </a:r>
            <a:r>
              <a:rPr lang="en-US" dirty="0" err="1" smtClean="0"/>
              <a:t>Luvata</a:t>
            </a:r>
            <a:r>
              <a:rPr lang="en-US" dirty="0" smtClean="0"/>
              <a:t> #6801 conductor</a:t>
            </a:r>
          </a:p>
          <a:p>
            <a:r>
              <a:rPr lang="en-US" dirty="0" smtClean="0"/>
              <a:t>Internal Shielding is Heavy Met Tungsten (90W,7Ni,3Fe)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50706" y="827313"/>
            <a:ext cx="2164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CPS Magnet Steel : </a:t>
            </a:r>
            <a:br>
              <a:rPr lang="en-US" dirty="0" smtClean="0"/>
            </a:br>
            <a:r>
              <a:rPr lang="en-US" dirty="0" smtClean="0"/>
              <a:t>Width = 75cm</a:t>
            </a:r>
          </a:p>
          <a:p>
            <a:r>
              <a:rPr lang="en-US" dirty="0" smtClean="0"/>
              <a:t>Height = 77.8cm</a:t>
            </a:r>
          </a:p>
          <a:p>
            <a:r>
              <a:rPr lang="en-US" dirty="0" smtClean="0"/>
              <a:t>Length = 79cm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Grid Points vs Absorber Geometry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578" y="1422174"/>
            <a:ext cx="5841622" cy="430129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36800"/>
            <a:ext cx="5957040" cy="34855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570" y="5933652"/>
            <a:ext cx="902155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-0.5mm 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627340" y="5933652"/>
            <a:ext cx="839842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+0.5mm </a:t>
            </a:r>
            <a:endParaRPr lang="en-US" sz="1000" dirty="0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697648" y="3928534"/>
            <a:ext cx="1244041" cy="200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2370669" y="3928534"/>
            <a:ext cx="676592" cy="200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1801" y="5948255"/>
            <a:ext cx="44119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points are at the center of 1mm x1mm x10mm long volume</a:t>
            </a:r>
          </a:p>
          <a:p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8725" y="6409920"/>
            <a:ext cx="2318456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Each plane is 1mm spaced in X and Y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4199" y="5000978"/>
            <a:ext cx="816245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+1.5mm 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67181" y="3835592"/>
            <a:ext cx="800020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+2.5mm </a:t>
            </a:r>
            <a:endParaRPr lang="en-US" sz="1000" dirty="0"/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2852960" y="4311860"/>
            <a:ext cx="859362" cy="689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0"/>
          </p:cNvCxnSpPr>
          <p:nvPr/>
        </p:nvCxnSpPr>
        <p:spPr>
          <a:xfrm flipH="1" flipV="1">
            <a:off x="3261993" y="3069784"/>
            <a:ext cx="605198" cy="76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7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829" y="418100"/>
            <a:ext cx="8658577" cy="629327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377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YZ Plane cuts of Heat deposited [W] at x=0.5mm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5387683" y="3529904"/>
            <a:ext cx="1105387" cy="123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628305" y="1541109"/>
            <a:ext cx="5976785" cy="4923596"/>
            <a:chOff x="2591482" y="1543124"/>
            <a:chExt cx="5976785" cy="4923596"/>
          </a:xfrm>
        </p:grpSpPr>
        <p:sp>
          <p:nvSpPr>
            <p:cNvPr id="11" name="TextBox 10"/>
            <p:cNvSpPr txBox="1"/>
            <p:nvPr/>
          </p:nvSpPr>
          <p:spPr>
            <a:xfrm>
              <a:off x="3165614" y="5217125"/>
              <a:ext cx="1185246" cy="2769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Top of absorber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3197" y="4451742"/>
              <a:ext cx="985070" cy="4616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Bottom of absorber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8890" y="3070254"/>
              <a:ext cx="1363940" cy="4616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Center section of absorber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3166457">
              <a:off x="2370753" y="5586951"/>
              <a:ext cx="718457" cy="2769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Z</a:t>
              </a:r>
              <a:r>
                <a:rPr lang="en-US" sz="1200" dirty="0" smtClean="0"/>
                <a:t> Axis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52255" y="6189721"/>
              <a:ext cx="619391" cy="2769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Y</a:t>
              </a:r>
              <a:r>
                <a:rPr lang="en-US" sz="1200" dirty="0" smtClean="0"/>
                <a:t> axis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0532" y="1543124"/>
              <a:ext cx="1535289" cy="6463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Max Q=203W</a:t>
              </a:r>
              <a:br>
                <a:rPr lang="en-US" sz="1200" dirty="0" smtClean="0"/>
              </a:br>
              <a:r>
                <a:rPr lang="en-US" sz="1200" dirty="0" smtClean="0"/>
                <a:t>Sum of heat in this plane 4.90kW</a:t>
              </a:r>
              <a:endParaRPr lang="en-US" sz="1200" dirty="0"/>
            </a:p>
          </p:txBody>
        </p:sp>
      </p:grpSp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3"/>
          <a:srcRect l="1" r="20958"/>
          <a:stretch/>
        </p:blipFill>
        <p:spPr>
          <a:xfrm>
            <a:off x="0" y="1776548"/>
            <a:ext cx="2834640" cy="26406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31184" y="5127658"/>
            <a:ext cx="839842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+0.5mm </a:t>
            </a:r>
            <a:endParaRPr lang="en-US" sz="1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84663" y="4493625"/>
            <a:ext cx="0" cy="5765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3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955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YZ Plane cuts of Heat deposited [W] at x=1.5mm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36" y="638568"/>
            <a:ext cx="8556978" cy="6219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3980" y="2188501"/>
            <a:ext cx="153528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Max </a:t>
            </a:r>
            <a:r>
              <a:rPr lang="en-US" sz="1200" dirty="0" smtClean="0"/>
              <a:t>Q=38.3W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Sum of heat in this plane 2.61kW</a:t>
            </a:r>
            <a:endParaRPr lang="en-US" sz="12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" r="20958"/>
          <a:stretch/>
        </p:blipFill>
        <p:spPr>
          <a:xfrm>
            <a:off x="0" y="1776548"/>
            <a:ext cx="2834640" cy="2640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7290" y="5198429"/>
            <a:ext cx="839842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</a:t>
            </a:r>
            <a:r>
              <a:rPr lang="en-US" sz="1000" dirty="0" smtClean="0"/>
              <a:t>+1.5mm 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37211" y="4511042"/>
            <a:ext cx="0" cy="5765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955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YZ Plane cuts of Heat deposited [W] at x=2.5mm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84" y="658972"/>
            <a:ext cx="8528905" cy="6199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6700" y="2286138"/>
            <a:ext cx="153528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Max Q=16W</a:t>
            </a:r>
            <a:br>
              <a:rPr lang="en-US" sz="1200" dirty="0" smtClean="0"/>
            </a:br>
            <a:r>
              <a:rPr lang="en-US" sz="1200" dirty="0" smtClean="0"/>
              <a:t>Sum of heat in this plane 1.82kW</a:t>
            </a:r>
            <a:endParaRPr lang="en-US" sz="12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" r="23508"/>
          <a:stretch/>
        </p:blipFill>
        <p:spPr>
          <a:xfrm>
            <a:off x="0" y="1776548"/>
            <a:ext cx="2743200" cy="2640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4673" y="5225038"/>
            <a:ext cx="839842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</a:t>
            </a:r>
            <a:r>
              <a:rPr lang="en-US" sz="1000" dirty="0" smtClean="0"/>
              <a:t>+2.5mm 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24594" y="4502334"/>
            <a:ext cx="0" cy="5765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1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853440"/>
          </a:xfrm>
        </p:spPr>
        <p:txBody>
          <a:bodyPr/>
          <a:lstStyle/>
          <a:p>
            <a:pPr algn="ctr"/>
            <a:r>
              <a:rPr lang="en-US" dirty="0" smtClean="0"/>
              <a:t>CPS Prototype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3326" y="938073"/>
            <a:ext cx="6261463" cy="5857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199" y="1062445"/>
            <a:ext cx="28368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section of the lower absorber, where beam heating will be at the maximum, is prototype for testing of:</a:t>
            </a:r>
          </a:p>
          <a:p>
            <a:r>
              <a:rPr lang="en-US" dirty="0" smtClean="0"/>
              <a:t>A: fabrication of cutting slits and brazing of copper sections.</a:t>
            </a:r>
          </a:p>
          <a:p>
            <a:r>
              <a:rPr lang="en-US" dirty="0" smtClean="0"/>
              <a:t>B: test various cooling channels options and to verify against Fluent </a:t>
            </a:r>
            <a:r>
              <a:rPr lang="en-US" dirty="0" smtClean="0"/>
              <a:t>modeling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C: Temperature and thermal expansion verification to test FEA modeling.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Profile with two 1.2kW heaters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2506418"/>
            <a:ext cx="5989015" cy="344034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2506416"/>
            <a:ext cx="5962521" cy="34403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1890" y="1729220"/>
            <a:ext cx="346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Tmax</a:t>
            </a:r>
            <a:r>
              <a:rPr lang="en-US" dirty="0" smtClean="0"/>
              <a:t>=893°C of Heating rods holder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93280" y="1775386"/>
            <a:ext cx="451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T(absorber)=212°C at base of cooling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17559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Displacement and Stresses for two 1.2kW heaters</a:t>
            </a:r>
            <a:br>
              <a:rPr lang="en-US" dirty="0" smtClean="0"/>
            </a:br>
            <a:r>
              <a:rPr lang="en-US" dirty="0" smtClean="0"/>
              <a:t>0.26mm and 515MPa (75.ksi)</a:t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Temperature along top Absorber is 212°C.</a:t>
            </a:r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110846"/>
            <a:ext cx="6071902" cy="347180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110846"/>
            <a:ext cx="6034290" cy="34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6" y="2839"/>
            <a:ext cx="10515600" cy="895520"/>
          </a:xfrm>
        </p:spPr>
        <p:txBody>
          <a:bodyPr/>
          <a:lstStyle/>
          <a:p>
            <a:pPr algn="ctr"/>
            <a:r>
              <a:rPr lang="en-US" dirty="0" smtClean="0"/>
              <a:t>CPS Prototype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0827" y="1753194"/>
            <a:ext cx="5834064" cy="43755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79" y="1074366"/>
            <a:ext cx="7537065" cy="286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1705" y="4018091"/>
            <a:ext cx="5743073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Testing hardware is being acquired.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Power connections and components have been requested from Spectrometer support group.</a:t>
            </a:r>
          </a:p>
          <a:p>
            <a:endParaRPr lang="en-US" dirty="0"/>
          </a:p>
          <a:p>
            <a:r>
              <a:rPr lang="en-US" dirty="0" smtClean="0"/>
              <a:t>Testing will hopefully begin in the late fall.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Prototype Cooling Circuit </a:t>
            </a:r>
            <a:r>
              <a:rPr lang="en-US" dirty="0"/>
              <a:t>D</a:t>
            </a:r>
            <a:r>
              <a:rPr lang="en-US" dirty="0" smtClean="0"/>
              <a:t>esign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981" r="1431" b="47396"/>
          <a:stretch/>
        </p:blipFill>
        <p:spPr>
          <a:xfrm>
            <a:off x="1915886" y="1755342"/>
            <a:ext cx="8287429" cy="4911069"/>
          </a:xfrm>
        </p:spPr>
      </p:pic>
    </p:spTree>
    <p:extLst>
      <p:ext uri="{BB962C8B-B14F-4D97-AF65-F5344CB8AC3E}">
        <p14:creationId xmlns:p14="http://schemas.microsoft.com/office/powerpoint/2010/main" val="24861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CPS magnet and coils are a straight forward</a:t>
            </a:r>
            <a:r>
              <a:rPr lang="en-US" dirty="0"/>
              <a:t> </a:t>
            </a:r>
            <a:r>
              <a:rPr lang="en-US" dirty="0" smtClean="0"/>
              <a:t>&amp; basic design but uses expensive high mu material. Procurements are under way.</a:t>
            </a:r>
          </a:p>
          <a:p>
            <a:r>
              <a:rPr lang="en-US" dirty="0"/>
              <a:t>E</a:t>
            </a:r>
            <a:r>
              <a:rPr lang="en-US" dirty="0" smtClean="0"/>
              <a:t>stimates of the Absorber heating and cooling have been used in the design of the magnet – addition of pole cooling plates, providing clearances between coil/pole and the Absorber.</a:t>
            </a:r>
          </a:p>
          <a:p>
            <a:r>
              <a:rPr lang="en-US" dirty="0" smtClean="0"/>
              <a:t>A complete 3D thermal modeling of the Absorber and the magnet, using Fluent, is ongoing. The 3D heating profile data from </a:t>
            </a:r>
            <a:r>
              <a:rPr lang="en-US" dirty="0" err="1" smtClean="0"/>
              <a:t>Fluka</a:t>
            </a:r>
            <a:r>
              <a:rPr lang="en-US" dirty="0" smtClean="0"/>
              <a:t> is being read directly into Fluent. </a:t>
            </a:r>
          </a:p>
          <a:p>
            <a:r>
              <a:rPr lang="en-US" dirty="0" smtClean="0"/>
              <a:t>Prototype of the Absorber has been built and is being prepared for testing to validate FEA models and options for the LCW cooling profile.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Coils, Absorber &amp; Pole Cooling Plates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073" r="225"/>
          <a:stretch/>
        </p:blipFill>
        <p:spPr>
          <a:xfrm>
            <a:off x="7863840" y="1755957"/>
            <a:ext cx="4114800" cy="43513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2409" y="1755957"/>
            <a:ext cx="3631603" cy="4351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184" y="1755957"/>
            <a:ext cx="3082387" cy="2234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184" y="4091048"/>
            <a:ext cx="3277990" cy="21937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389" y="6261463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Coils 55 turns/pole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29879" y="6275297"/>
            <a:ext cx="283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 Absorber Center Channel 3mm x 3mm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03177" y="6206624"/>
            <a:ext cx="362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Poles and embedded Cooling 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9127" y="0"/>
            <a:ext cx="11924511" cy="14194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CPS Tosca model updated to include bolts holes, cutouts and pole cooling plate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J=500A/cm^2,</a:t>
            </a:r>
            <a:r>
              <a:rPr lang="en-US" dirty="0" smtClean="0"/>
              <a:t> </a:t>
            </a:r>
            <a:r>
              <a:rPr lang="en-US" sz="1800" dirty="0" smtClean="0"/>
              <a:t>Yoke = 1010*,   Pole= </a:t>
            </a:r>
            <a:r>
              <a:rPr lang="en-US" sz="1800" dirty="0" err="1" smtClean="0"/>
              <a:t>Supermendur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Max Pole field 3.89T,  </a:t>
            </a:r>
            <a:br>
              <a:rPr lang="en-US" sz="1800" dirty="0" smtClean="0"/>
            </a:br>
            <a:r>
              <a:rPr lang="en-US" sz="1800" dirty="0" smtClean="0"/>
              <a:t>tracks: electrons 11 </a:t>
            </a:r>
            <a:r>
              <a:rPr lang="en-US" sz="1800" dirty="0" err="1" smtClean="0"/>
              <a:t>Gev</a:t>
            </a:r>
            <a:r>
              <a:rPr lang="en-US" sz="1800" dirty="0" smtClean="0"/>
              <a:t> @ 2.7uA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739" r="19819"/>
          <a:stretch/>
        </p:blipFill>
        <p:spPr>
          <a:xfrm>
            <a:off x="6172200" y="2320223"/>
            <a:ext cx="5911439" cy="3728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615" r="21104"/>
          <a:stretch/>
        </p:blipFill>
        <p:spPr>
          <a:xfrm>
            <a:off x="159127" y="2320223"/>
            <a:ext cx="6013073" cy="3728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3068" y="6200502"/>
            <a:ext cx="351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*Yoke has been upgraded to 1006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22" y="124158"/>
            <a:ext cx="8514888" cy="3836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7" y="4144220"/>
            <a:ext cx="5314489" cy="2394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625" y="3960594"/>
            <a:ext cx="6133108" cy="276172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208421" y="2149642"/>
            <a:ext cx="1772653" cy="1933074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79432" y="1965158"/>
            <a:ext cx="2630905" cy="2935705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0" y="1762547"/>
            <a:ext cx="1991733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30 electrons tracks shown at the front of the magnet and at the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Yoke and Pole Magnetization</a:t>
            </a:r>
            <a:br>
              <a:rPr lang="en-US" dirty="0" smtClean="0"/>
            </a:br>
            <a:r>
              <a:rPr lang="en-US" sz="2400" dirty="0" smtClean="0"/>
              <a:t>Coils suppressed for visual clarity</a:t>
            </a:r>
            <a:br>
              <a:rPr lang="en-US" sz="2400" dirty="0" smtClean="0"/>
            </a:br>
            <a:r>
              <a:rPr lang="en-US" sz="2400" dirty="0" smtClean="0"/>
              <a:t>Peak field is 3.8T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90725"/>
            <a:ext cx="5932010" cy="356957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407" y="1838326"/>
            <a:ext cx="5941393" cy="38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686"/>
            <a:ext cx="10515600" cy="8360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Stray Fields</a:t>
            </a:r>
            <a:br>
              <a:rPr lang="en-US" dirty="0" smtClean="0"/>
            </a:br>
            <a:r>
              <a:rPr lang="en-US" dirty="0" smtClean="0"/>
              <a:t>10 Gauss fields extends out to ~80cm from ends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165" y="938621"/>
            <a:ext cx="8777151" cy="5878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813972"/>
            <a:ext cx="21470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 Gauss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781050"/>
          </a:xfrm>
        </p:spPr>
        <p:txBody>
          <a:bodyPr/>
          <a:lstStyle/>
          <a:p>
            <a:pPr algn="ctr"/>
            <a:r>
              <a:rPr lang="en-US" dirty="0" smtClean="0"/>
              <a:t>Coils : Based on Vendors </a:t>
            </a:r>
            <a:r>
              <a:rPr lang="en-US" dirty="0"/>
              <a:t>C</a:t>
            </a:r>
            <a:r>
              <a:rPr lang="en-US" dirty="0" smtClean="0"/>
              <a:t>oil Length &amp; Turns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584"/>
          <a:stretch/>
        </p:blipFill>
        <p:spPr>
          <a:xfrm>
            <a:off x="5437551" y="1988705"/>
            <a:ext cx="6766560" cy="301284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81051"/>
            <a:ext cx="8223845" cy="5297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20831" y="5390606"/>
            <a:ext cx="253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Plenty of overhead – We spec’d a 12.5kW heat load to the 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Radiation considerations (~20 </a:t>
            </a:r>
            <a:r>
              <a:rPr lang="en-US" dirty="0" err="1" smtClean="0"/>
              <a:t>MRad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OFHC copper to minimize radiation swelling of copper.</a:t>
            </a:r>
          </a:p>
          <a:p>
            <a:r>
              <a:rPr lang="en-US" dirty="0" smtClean="0"/>
              <a:t>Use BT Polyimide resin with Boron free glass tape insulation for coil fabrication. Good for </a:t>
            </a:r>
            <a:r>
              <a:rPr lang="en-US" dirty="0" err="1" smtClean="0"/>
              <a:t>GRad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Design for all LCW, Power and I/O connections to be outside the shielding box.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7368</TotalTime>
  <Words>1086</Words>
  <Application>Microsoft Office PowerPoint</Application>
  <PresentationFormat>Widescreen</PresentationFormat>
  <Paragraphs>101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Hall C’s CPS Magnet</vt:lpstr>
      <vt:lpstr>PowerPoint Presentation</vt:lpstr>
      <vt:lpstr>Coils, Absorber &amp; Pole Cooling Plates</vt:lpstr>
      <vt:lpstr>CPS Tosca model updated to include bolts holes, cutouts and pole cooling plate J=500A/cm^2, Yoke = 1010*,   Pole= Supermendur Max Pole field 3.89T,   tracks: electrons 11 Gev @ 2.7uA</vt:lpstr>
      <vt:lpstr>PowerPoint Presentation</vt:lpstr>
      <vt:lpstr>Yoke and Pole Magnetization Coils suppressed for visual clarity Peak field is 3.8T</vt:lpstr>
      <vt:lpstr>Stray Fields 10 Gauss fields extends out to ~80cm from ends</vt:lpstr>
      <vt:lpstr>Coils : Based on Vendors Coil Length &amp; Turns</vt:lpstr>
      <vt:lpstr>High Radiation considerations (~20 MRad) </vt:lpstr>
      <vt:lpstr>CPS Copper Absorber To minimized Thermal expansion effects along the z axis, center sections was sliced into 3mm thick blocks with a 1mm gap between them</vt:lpstr>
      <vt:lpstr>Heating Profile Along Absorber Heat Flux is applied uniformly over the surface area of each block Group of 4 blocks have the same heat flux </vt:lpstr>
      <vt:lpstr>Stress and Thermal Expansion BC: Bottom Surface fixed, Top surface is free</vt:lpstr>
      <vt:lpstr>Close up of Highest Temperature Region Tmax = 720C</vt:lpstr>
      <vt:lpstr>Initial Fluent modeling Uniform heat deposit along inner channel just bottom half of absorber modeled</vt:lpstr>
      <vt:lpstr>Solution converged and results look physically ok Max Temp of 617°C .</vt:lpstr>
      <vt:lpstr>PowerPoint Presentation</vt:lpstr>
      <vt:lpstr>CPS Energy Deposition Plots </vt:lpstr>
      <vt:lpstr>Fluka Data: grid overlaid on cross section of Absorber Spacing is 1mm x 1mm in XY plane XY planes are spaced 10mm apart in Z </vt:lpstr>
      <vt:lpstr>Bottom half of the absorber with the Grid map overlaid</vt:lpstr>
      <vt:lpstr>Grid Points vs Absorber Geometry</vt:lpstr>
      <vt:lpstr>YZ Plane cuts of Heat deposited [W] at x=0.5mm</vt:lpstr>
      <vt:lpstr>YZ Plane cuts of Heat deposited [W] at x=1.5mm</vt:lpstr>
      <vt:lpstr>YZ Plane cuts of Heat deposited [W] at x=2.5mm</vt:lpstr>
      <vt:lpstr>CPS Prototype</vt:lpstr>
      <vt:lpstr>Temperature Profile with two 1.2kW heaters</vt:lpstr>
      <vt:lpstr>Displacement and Stresses for two 1.2kW heaters 0.26mm and 515MPa (75.ksi)  Temperature along top Absorber is 212°C.</vt:lpstr>
      <vt:lpstr>CPS Prototype </vt:lpstr>
      <vt:lpstr>Prototype Cooling Circuit Design 1</vt:lpstr>
      <vt:lpstr>Conclusion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energy deposition plots</dc:title>
  <dc:creator>Steven Lassiter</dc:creator>
  <cp:lastModifiedBy>Steven Lassiter</cp:lastModifiedBy>
  <cp:revision>108</cp:revision>
  <dcterms:created xsi:type="dcterms:W3CDTF">2022-08-30T20:09:36Z</dcterms:created>
  <dcterms:modified xsi:type="dcterms:W3CDTF">2022-09-19T18:07:10Z</dcterms:modified>
</cp:coreProperties>
</file>