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2" r:id="rId7"/>
    <p:sldId id="264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11" autoAdjust="0"/>
  </p:normalViewPr>
  <p:slideViewPr>
    <p:cSldViewPr snapToGrid="0" snapToObjects="1" showGuides="1">
      <p:cViewPr varScale="1">
        <p:scale>
          <a:sx n="88" d="100"/>
          <a:sy n="88" d="100"/>
        </p:scale>
        <p:origin x="13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37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5BC-869F-499A-9DF7-9205ED028235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E019-114D-4AB4-96DD-D2225916E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130425"/>
            <a:ext cx="7896225" cy="1470025"/>
          </a:xfrm>
        </p:spPr>
        <p:txBody>
          <a:bodyPr>
            <a:noAutofit/>
          </a:bodyPr>
          <a:lstStyle>
            <a:lvl1pPr>
              <a:defRPr sz="4400" b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DSG Master Talk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Detector Support Group</a:t>
            </a:r>
          </a:p>
          <a:p>
            <a:r>
              <a:rPr lang="en-US" dirty="0"/>
              <a:t>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172244" y="648866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8866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2667C391-299F-4D7C-9B26-D0375A961107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25D64EB-38AD-4E1C-AB21-173058406B5D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pPr/>
              <a:t>8/26/2020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3958751-E680-4FEF-A682-0FDF869CB09B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EBFB524-55EB-4792-873C-A2B9505D02F6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2B06FFB-19BB-48B1-A3CC-365362F0DEC5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6B5192AE-1892-46C7-ACD9-12C946230AB7}" type="datetime1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DSG </a:t>
            </a:r>
            <a:r>
              <a:rPr lang="en-US" dirty="0" smtClean="0"/>
              <a:t>NPS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Aaron Brown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Detector Support Group</a:t>
            </a:r>
          </a:p>
          <a:p>
            <a:pPr>
              <a:spcBef>
                <a:spcPts val="0"/>
              </a:spcBef>
            </a:pPr>
            <a:fld id="{2ED30F5E-8924-4DB0-9939-9D78D91F68C9}" type="datetime1">
              <a:rPr lang="en-US" smtClean="0"/>
              <a:pPr>
                <a:spcBef>
                  <a:spcPts val="0"/>
                </a:spcBef>
              </a:pPr>
              <a:t>8/26/2020</a:t>
            </a:fld>
            <a:endParaRPr lang="en-US" sz="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6" y="1164566"/>
            <a:ext cx="8526304" cy="4960189"/>
          </a:xfrm>
        </p:spPr>
        <p:txBody>
          <a:bodyPr/>
          <a:lstStyle/>
          <a:p>
            <a:r>
              <a:rPr lang="en-US" dirty="0" smtClean="0"/>
              <a:t>Fabrication, Procurement, and Testing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HV Rating Concerns and Research</a:t>
            </a:r>
          </a:p>
          <a:p>
            <a:pPr lvl="1"/>
            <a:r>
              <a:rPr lang="en-US" dirty="0" smtClean="0"/>
              <a:t>HV Schematic</a:t>
            </a:r>
          </a:p>
          <a:p>
            <a:pPr lvl="1"/>
            <a:r>
              <a:rPr lang="en-US" dirty="0" smtClean="0"/>
              <a:t>HV Connection Parts List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DSG NPS Work Update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6" y="818528"/>
            <a:ext cx="8526304" cy="5631842"/>
          </a:xfrm>
        </p:spPr>
        <p:txBody>
          <a:bodyPr/>
          <a:lstStyle/>
          <a:p>
            <a:r>
              <a:rPr lang="en-US" sz="2000" b="1" dirty="0" smtClean="0"/>
              <a:t>HV divider cables fabrication status </a:t>
            </a:r>
          </a:p>
          <a:p>
            <a:pPr lvl="1"/>
            <a:r>
              <a:rPr lang="en-US" sz="2000" dirty="0" smtClean="0"/>
              <a:t>700 of1100 fabricated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Procurement status for HV multi-conductor cable fabrication</a:t>
            </a:r>
          </a:p>
          <a:p>
            <a:pPr lvl="1"/>
            <a:r>
              <a:rPr lang="en-US" sz="2000" dirty="0" smtClean="0"/>
              <a:t>From CAEN: 40 </a:t>
            </a:r>
            <a:r>
              <a:rPr lang="en-US" sz="2000" dirty="0" err="1" smtClean="0"/>
              <a:t>Radiall</a:t>
            </a:r>
            <a:r>
              <a:rPr lang="en-US" sz="2000" dirty="0" smtClean="0"/>
              <a:t> 52-pin connectors, insertion/extraction tool, and crimper tool</a:t>
            </a:r>
          </a:p>
          <a:p>
            <a:pPr lvl="2"/>
            <a:r>
              <a:rPr lang="en-US" sz="1800" dirty="0" smtClean="0"/>
              <a:t>PR submitted and signed, lead time: ~12 weeks</a:t>
            </a:r>
          </a:p>
          <a:p>
            <a:pPr lvl="2"/>
            <a:r>
              <a:rPr lang="en-US" sz="1800" dirty="0" smtClean="0"/>
              <a:t>Assigned buyer: Albert </a:t>
            </a:r>
            <a:r>
              <a:rPr lang="en-US" sz="1800" dirty="0" err="1" smtClean="0"/>
              <a:t>DeChristopher</a:t>
            </a:r>
            <a:endParaRPr lang="en-US" sz="1800" dirty="0" smtClean="0"/>
          </a:p>
          <a:p>
            <a:pPr lvl="1"/>
            <a:r>
              <a:rPr lang="en-US" sz="2000" dirty="0" smtClean="0"/>
              <a:t>From General Wire Products: Forty-two 42-conductor cables</a:t>
            </a:r>
          </a:p>
          <a:p>
            <a:pPr lvl="2"/>
            <a:r>
              <a:rPr lang="en-US" sz="1800" dirty="0" smtClean="0"/>
              <a:t>Cut to 142’</a:t>
            </a:r>
          </a:p>
          <a:p>
            <a:pPr lvl="2"/>
            <a:r>
              <a:rPr lang="en-US" sz="1800" dirty="0" smtClean="0"/>
              <a:t>PR submitted, lead time: 4-5 weeks</a:t>
            </a:r>
          </a:p>
          <a:p>
            <a:pPr lvl="2"/>
            <a:r>
              <a:rPr lang="en-US" sz="1800" dirty="0" smtClean="0"/>
              <a:t>Assigned buyer: Jami Anthony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CAEN voltage stability testing</a:t>
            </a:r>
          </a:p>
          <a:p>
            <a:pPr lvl="1"/>
            <a:r>
              <a:rPr lang="en-US" sz="2000" dirty="0" smtClean="0"/>
              <a:t>All 34 modules tested with </a:t>
            </a:r>
            <a:r>
              <a:rPr lang="en-US" sz="2000" b="1" dirty="0" smtClean="0"/>
              <a:t>GECO 2020 </a:t>
            </a:r>
          </a:p>
          <a:p>
            <a:pPr lvl="2"/>
            <a:r>
              <a:rPr lang="en-US" sz="1800" dirty="0" smtClean="0"/>
              <a:t>All channels  of 12 modules passed testing</a:t>
            </a:r>
          </a:p>
          <a:p>
            <a:pPr lvl="2"/>
            <a:r>
              <a:rPr lang="en-US" sz="1800" dirty="0" smtClean="0"/>
              <a:t>Four modules have major problems</a:t>
            </a:r>
          </a:p>
          <a:p>
            <a:pPr lvl="2"/>
            <a:r>
              <a:rPr lang="en-US" sz="1800" dirty="0" smtClean="0"/>
              <a:t>Eighteen modules have at least </a:t>
            </a:r>
            <a:r>
              <a:rPr lang="en-US" sz="1800" i="1" dirty="0" smtClean="0"/>
              <a:t>one problem channel</a:t>
            </a:r>
          </a:p>
          <a:p>
            <a:pPr lvl="1"/>
            <a:r>
              <a:rPr lang="en-US" sz="2000" dirty="0" smtClean="0"/>
              <a:t>22 of 34 modules tested with </a:t>
            </a:r>
            <a:r>
              <a:rPr lang="en-US" sz="2000" b="1" dirty="0" smtClean="0"/>
              <a:t>EPICS</a:t>
            </a:r>
          </a:p>
          <a:p>
            <a:pPr lvl="2"/>
            <a:r>
              <a:rPr lang="en-US" sz="1800" dirty="0" smtClean="0"/>
              <a:t>Analyzing data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93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DSG NPS Work Update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7" y="844661"/>
            <a:ext cx="8335804" cy="2377511"/>
          </a:xfrm>
        </p:spPr>
        <p:txBody>
          <a:bodyPr/>
          <a:lstStyle/>
          <a:p>
            <a:r>
              <a:rPr lang="en-US" sz="2000" dirty="0" smtClean="0"/>
              <a:t>EPICS Controls &amp; Monitoring screens development</a:t>
            </a:r>
          </a:p>
          <a:p>
            <a:pPr lvl="1"/>
            <a:r>
              <a:rPr lang="en-US" sz="2000" dirty="0" smtClean="0"/>
              <a:t>Environment monitoring screens</a:t>
            </a:r>
            <a:endParaRPr lang="en-US" sz="2000" dirty="0"/>
          </a:p>
          <a:p>
            <a:pPr lvl="1"/>
            <a:r>
              <a:rPr lang="en-US" sz="2000" dirty="0" smtClean="0"/>
              <a:t>Voltage and current readback screen</a:t>
            </a:r>
            <a:endParaRPr lang="en-US" sz="2000" dirty="0"/>
          </a:p>
          <a:p>
            <a:r>
              <a:rPr lang="en-US" sz="2000" dirty="0" smtClean="0"/>
              <a:t>Researching sensors and related instrumentation for environment monitoring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281647" y="2299063"/>
            <a:ext cx="6405154" cy="406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/>
          </p:cNvSpPr>
          <p:nvPr/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HV Connection Schematic</a:t>
            </a:r>
            <a:endParaRPr lang="en-US" dirty="0"/>
          </a:p>
        </p:txBody>
      </p:sp>
      <p:grpSp>
        <p:nvGrpSpPr>
          <p:cNvPr id="256" name="Group 255"/>
          <p:cNvGrpSpPr/>
          <p:nvPr/>
        </p:nvGrpSpPr>
        <p:grpSpPr>
          <a:xfrm>
            <a:off x="766526" y="1787087"/>
            <a:ext cx="7297398" cy="3710424"/>
            <a:chOff x="533366" y="1009545"/>
            <a:chExt cx="7297398" cy="3710424"/>
          </a:xfrm>
        </p:grpSpPr>
        <p:sp>
          <p:nvSpPr>
            <p:cNvPr id="257" name="Rectangle 256"/>
            <p:cNvSpPr/>
            <p:nvPr/>
          </p:nvSpPr>
          <p:spPr>
            <a:xfrm>
              <a:off x="3058789" y="1044970"/>
              <a:ext cx="8354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latin typeface="+mj-lt"/>
                </a:rPr>
                <a:t>HV board</a:t>
              </a:r>
              <a:endParaRPr lang="en-US" sz="1200" b="1" dirty="0">
                <a:latin typeface="+mj-lt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 flipH="1">
              <a:off x="7139283" y="1865114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PMT</a:t>
              </a:r>
              <a:endParaRPr lang="en-US" dirty="0"/>
            </a:p>
          </p:txBody>
        </p:sp>
        <p:sp>
          <p:nvSpPr>
            <p:cNvPr id="259" name="TextBox 258"/>
            <p:cNvSpPr txBox="1"/>
            <p:nvPr/>
          </p:nvSpPr>
          <p:spPr>
            <a:xfrm flipH="1">
              <a:off x="6838185" y="2941047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IPD1-05-S-K</a:t>
              </a:r>
              <a:endParaRPr lang="en-US" sz="1200" dirty="0"/>
            </a:p>
          </p:txBody>
        </p:sp>
        <p:sp>
          <p:nvSpPr>
            <p:cNvPr id="260" name="TextBox 259"/>
            <p:cNvSpPr txBox="1"/>
            <p:nvPr/>
          </p:nvSpPr>
          <p:spPr>
            <a:xfrm flipH="1">
              <a:off x="6333283" y="3627706"/>
              <a:ext cx="13832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Fischer S 102 A 018</a:t>
              </a:r>
            </a:p>
          </p:txBody>
        </p:sp>
        <p:cxnSp>
          <p:nvCxnSpPr>
            <p:cNvPr id="261" name="Straight Arrow Connector 260"/>
            <p:cNvCxnSpPr/>
            <p:nvPr/>
          </p:nvCxnSpPr>
          <p:spPr>
            <a:xfrm flipH="1" flipV="1">
              <a:off x="5914300" y="2584804"/>
              <a:ext cx="916422" cy="10429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extBox 261"/>
            <p:cNvSpPr txBox="1"/>
            <p:nvPr/>
          </p:nvSpPr>
          <p:spPr>
            <a:xfrm flipH="1">
              <a:off x="5721800" y="1491565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SMA</a:t>
              </a:r>
              <a:endParaRPr lang="en-US" sz="1200" dirty="0"/>
            </a:p>
          </p:txBody>
        </p:sp>
        <p:cxnSp>
          <p:nvCxnSpPr>
            <p:cNvPr id="263" name="Straight Arrow Connector 262"/>
            <p:cNvCxnSpPr/>
            <p:nvPr/>
          </p:nvCxnSpPr>
          <p:spPr>
            <a:xfrm flipH="1">
              <a:off x="5753282" y="1710962"/>
              <a:ext cx="146776" cy="349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TextBox 263"/>
            <p:cNvSpPr txBox="1"/>
            <p:nvPr/>
          </p:nvSpPr>
          <p:spPr>
            <a:xfrm flipH="1">
              <a:off x="4556485" y="4442970"/>
              <a:ext cx="21030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PMSD-15-206-K-15.40-D-LUS </a:t>
              </a:r>
              <a:endParaRPr lang="en-US" sz="1200" dirty="0"/>
            </a:p>
          </p:txBody>
        </p:sp>
        <p:cxnSp>
          <p:nvCxnSpPr>
            <p:cNvPr id="265" name="Straight Arrow Connector 264"/>
            <p:cNvCxnSpPr>
              <a:stCxn id="264" idx="0"/>
            </p:cNvCxnSpPr>
            <p:nvPr/>
          </p:nvCxnSpPr>
          <p:spPr>
            <a:xfrm flipH="1" flipV="1">
              <a:off x="5022707" y="2873592"/>
              <a:ext cx="585284" cy="15693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TextBox 265"/>
            <p:cNvSpPr txBox="1"/>
            <p:nvPr/>
          </p:nvSpPr>
          <p:spPr>
            <a:xfrm flipH="1">
              <a:off x="689207" y="3171417"/>
              <a:ext cx="20762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140’ GPW 42 cond. 030-23904</a:t>
              </a:r>
              <a:endParaRPr lang="en-US" sz="1200" dirty="0"/>
            </a:p>
          </p:txBody>
        </p:sp>
        <p:sp>
          <p:nvSpPr>
            <p:cNvPr id="267" name="TextBox 266"/>
            <p:cNvSpPr txBox="1"/>
            <p:nvPr/>
          </p:nvSpPr>
          <p:spPr>
            <a:xfrm flipH="1">
              <a:off x="1591365" y="1871941"/>
              <a:ext cx="13612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Radiall</a:t>
              </a:r>
              <a:r>
                <a:rPr lang="en-US" sz="1200" dirty="0" smtClean="0"/>
                <a:t> A996 52 pin</a:t>
              </a:r>
              <a:endParaRPr lang="en-US" sz="1200" dirty="0"/>
            </a:p>
          </p:txBody>
        </p:sp>
        <p:sp>
          <p:nvSpPr>
            <p:cNvPr id="268" name="Rectangle 267"/>
            <p:cNvSpPr/>
            <p:nvPr/>
          </p:nvSpPr>
          <p:spPr>
            <a:xfrm flipH="1">
              <a:off x="1770229" y="3312630"/>
              <a:ext cx="1557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200" dirty="0" smtClean="0"/>
                <a:t>IPBD-115-H1-T-D-K</a:t>
              </a:r>
              <a:endParaRPr lang="en-US" sz="1200" dirty="0"/>
            </a:p>
          </p:txBody>
        </p:sp>
        <p:sp>
          <p:nvSpPr>
            <p:cNvPr id="269" name="Rectangle 268"/>
            <p:cNvSpPr/>
            <p:nvPr/>
          </p:nvSpPr>
          <p:spPr>
            <a:xfrm flipH="1">
              <a:off x="1821698" y="1503811"/>
              <a:ext cx="15956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200" dirty="0" smtClean="0"/>
                <a:t>IPBD-108-H1-T-D-K </a:t>
              </a:r>
              <a:endParaRPr lang="en-US" sz="1200" dirty="0"/>
            </a:p>
          </p:txBody>
        </p:sp>
        <p:cxnSp>
          <p:nvCxnSpPr>
            <p:cNvPr id="270" name="Straight Arrow Connector 269"/>
            <p:cNvCxnSpPr>
              <a:endCxn id="288" idx="0"/>
            </p:cNvCxnSpPr>
            <p:nvPr/>
          </p:nvCxnSpPr>
          <p:spPr>
            <a:xfrm>
              <a:off x="3275871" y="1768564"/>
              <a:ext cx="827927" cy="5792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>
              <a:stCxn id="257" idx="2"/>
              <a:endCxn id="282" idx="0"/>
            </p:cNvCxnSpPr>
            <p:nvPr/>
          </p:nvCxnSpPr>
          <p:spPr>
            <a:xfrm>
              <a:off x="3476532" y="1321969"/>
              <a:ext cx="732910" cy="9271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Rectangle 271"/>
            <p:cNvSpPr/>
            <p:nvPr/>
          </p:nvSpPr>
          <p:spPr>
            <a:xfrm flipH="1">
              <a:off x="7285900" y="2243543"/>
              <a:ext cx="502920" cy="2209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 flipH="1">
              <a:off x="7091590" y="2222588"/>
              <a:ext cx="194310" cy="262890"/>
            </a:xfrm>
            <a:prstGeom prst="rect">
              <a:avLst/>
            </a:prstGeom>
            <a:solidFill>
              <a:srgbClr val="00B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 flipH="1">
              <a:off x="6958240" y="2266165"/>
              <a:ext cx="133350" cy="18871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 flipH="1">
              <a:off x="6897280" y="2266165"/>
              <a:ext cx="57150" cy="188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6" name="Straight Arrow Connector 275"/>
            <p:cNvCxnSpPr>
              <a:endCxn id="275" idx="2"/>
            </p:cNvCxnSpPr>
            <p:nvPr/>
          </p:nvCxnSpPr>
          <p:spPr>
            <a:xfrm flipH="1" flipV="1">
              <a:off x="6925855" y="2454879"/>
              <a:ext cx="408619" cy="5008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Elbow Connector 276"/>
            <p:cNvCxnSpPr>
              <a:endCxn id="280" idx="1"/>
            </p:cNvCxnSpPr>
            <p:nvPr/>
          </p:nvCxnSpPr>
          <p:spPr>
            <a:xfrm rot="10800000">
              <a:off x="5916650" y="2108853"/>
              <a:ext cx="980630" cy="227470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Elbow Connector 277"/>
            <p:cNvCxnSpPr/>
            <p:nvPr/>
          </p:nvCxnSpPr>
          <p:spPr>
            <a:xfrm flipH="1">
              <a:off x="5914300" y="2386358"/>
              <a:ext cx="982980" cy="15632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>
            <a:xfrm flipH="1">
              <a:off x="5548540" y="2503605"/>
              <a:ext cx="365760" cy="781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 flipH="1">
              <a:off x="5550890" y="2069771"/>
              <a:ext cx="365760" cy="781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1" name="Group 280"/>
            <p:cNvGrpSpPr/>
            <p:nvPr/>
          </p:nvGrpSpPr>
          <p:grpSpPr>
            <a:xfrm flipH="1">
              <a:off x="5451502" y="1832966"/>
              <a:ext cx="85349" cy="1151967"/>
              <a:chOff x="2905242" y="1998132"/>
              <a:chExt cx="97038" cy="853027"/>
            </a:xfrm>
          </p:grpSpPr>
          <p:sp>
            <p:nvSpPr>
              <p:cNvPr id="328" name="Rectangle 327"/>
              <p:cNvSpPr/>
              <p:nvPr/>
            </p:nvSpPr>
            <p:spPr>
              <a:xfrm>
                <a:off x="2956561" y="1998132"/>
                <a:ext cx="45719" cy="853027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2905242" y="2488912"/>
                <a:ext cx="45719" cy="7816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2" name="Rectangle 281"/>
            <p:cNvSpPr/>
            <p:nvPr/>
          </p:nvSpPr>
          <p:spPr>
            <a:xfrm flipH="1">
              <a:off x="4186583" y="2249139"/>
              <a:ext cx="45719" cy="889754"/>
            </a:xfrm>
            <a:prstGeom prst="rect">
              <a:avLst/>
            </a:prstGeom>
            <a:solidFill>
              <a:srgbClr val="00B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 flipH="1">
              <a:off x="4129455" y="2347770"/>
              <a:ext cx="47743" cy="1201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 flipH="1">
              <a:off x="4138840" y="2543243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 flipH="1">
              <a:off x="4142649" y="2861006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 flipH="1">
              <a:off x="2054770" y="2615705"/>
              <a:ext cx="1634490" cy="4571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 flipH="1">
              <a:off x="1871890" y="2514053"/>
              <a:ext cx="182880" cy="2534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 flipH="1">
              <a:off x="4079927" y="2347770"/>
              <a:ext cx="47743" cy="1201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 flipH="1">
              <a:off x="4089312" y="2543243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 flipH="1">
              <a:off x="4093121" y="2861006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1" name="Straight Connector 290"/>
            <p:cNvCxnSpPr>
              <a:stCxn id="288" idx="3"/>
              <a:endCxn id="286" idx="1"/>
            </p:cNvCxnSpPr>
            <p:nvPr/>
          </p:nvCxnSpPr>
          <p:spPr>
            <a:xfrm flipH="1">
              <a:off x="3689260" y="2407867"/>
              <a:ext cx="390667" cy="2306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stCxn id="289" idx="3"/>
              <a:endCxn id="286" idx="1"/>
            </p:cNvCxnSpPr>
            <p:nvPr/>
          </p:nvCxnSpPr>
          <p:spPr>
            <a:xfrm flipH="1" flipV="1">
              <a:off x="3689260" y="2638565"/>
              <a:ext cx="400052" cy="16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stCxn id="290" idx="3"/>
              <a:endCxn id="286" idx="1"/>
            </p:cNvCxnSpPr>
            <p:nvPr/>
          </p:nvCxnSpPr>
          <p:spPr>
            <a:xfrm flipH="1" flipV="1">
              <a:off x="3689260" y="2638565"/>
              <a:ext cx="403861" cy="3345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/>
            <p:nvPr/>
          </p:nvCxnSpPr>
          <p:spPr>
            <a:xfrm flipV="1">
              <a:off x="2100843" y="2661424"/>
              <a:ext cx="771180" cy="5246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flipH="1">
              <a:off x="1970534" y="2163633"/>
              <a:ext cx="6513" cy="349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angle 295"/>
            <p:cNvSpPr/>
            <p:nvPr/>
          </p:nvSpPr>
          <p:spPr>
            <a:xfrm flipH="1">
              <a:off x="1704250" y="2163633"/>
              <a:ext cx="45719" cy="1022477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 flipH="1">
              <a:off x="561250" y="2222588"/>
              <a:ext cx="1143000" cy="916305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/>
            <p:cNvSpPr/>
            <p:nvPr/>
          </p:nvSpPr>
          <p:spPr>
            <a:xfrm flipH="1">
              <a:off x="1752257" y="2514053"/>
              <a:ext cx="106681" cy="2534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TextBox 298"/>
            <p:cNvSpPr txBox="1"/>
            <p:nvPr/>
          </p:nvSpPr>
          <p:spPr>
            <a:xfrm flipH="1">
              <a:off x="533366" y="2477205"/>
              <a:ext cx="11464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CAEN 7030TN</a:t>
              </a:r>
              <a:endParaRPr lang="en-US" sz="1200" dirty="0"/>
            </a:p>
          </p:txBody>
        </p:sp>
        <p:sp>
          <p:nvSpPr>
            <p:cNvPr id="300" name="TextBox 299"/>
            <p:cNvSpPr txBox="1"/>
            <p:nvPr/>
          </p:nvSpPr>
          <p:spPr>
            <a:xfrm flipH="1">
              <a:off x="5988623" y="1880853"/>
              <a:ext cx="659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RG-174</a:t>
              </a:r>
              <a:endParaRPr lang="en-US" sz="1200" dirty="0"/>
            </a:p>
          </p:txBody>
        </p:sp>
        <p:sp>
          <p:nvSpPr>
            <p:cNvPr id="301" name="TextBox 300"/>
            <p:cNvSpPr txBox="1"/>
            <p:nvPr/>
          </p:nvSpPr>
          <p:spPr>
            <a:xfrm flipH="1">
              <a:off x="5988623" y="2506295"/>
              <a:ext cx="659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RG-174</a:t>
              </a:r>
              <a:endParaRPr lang="en-US" sz="1200" dirty="0"/>
            </a:p>
          </p:txBody>
        </p:sp>
        <p:sp>
          <p:nvSpPr>
            <p:cNvPr id="302" name="TextBox 301"/>
            <p:cNvSpPr txBox="1"/>
            <p:nvPr/>
          </p:nvSpPr>
          <p:spPr>
            <a:xfrm flipH="1">
              <a:off x="5133126" y="1009545"/>
              <a:ext cx="10918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/>
                <a:t>Interface card</a:t>
              </a:r>
              <a:endParaRPr lang="en-US" sz="1200" b="1" dirty="0"/>
            </a:p>
          </p:txBody>
        </p:sp>
        <p:cxnSp>
          <p:nvCxnSpPr>
            <p:cNvPr id="303" name="Straight Arrow Connector 302"/>
            <p:cNvCxnSpPr>
              <a:endCxn id="328" idx="0"/>
            </p:cNvCxnSpPr>
            <p:nvPr/>
          </p:nvCxnSpPr>
          <p:spPr>
            <a:xfrm flipH="1">
              <a:off x="5471608" y="1260744"/>
              <a:ext cx="112161" cy="5722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>
              <a:endCxn id="289" idx="3"/>
            </p:cNvCxnSpPr>
            <p:nvPr/>
          </p:nvCxnSpPr>
          <p:spPr>
            <a:xfrm flipV="1">
              <a:off x="3234914" y="2655354"/>
              <a:ext cx="854398" cy="8724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Arrow Connector 304"/>
            <p:cNvCxnSpPr/>
            <p:nvPr/>
          </p:nvCxnSpPr>
          <p:spPr>
            <a:xfrm flipV="1">
              <a:off x="3234914" y="3067845"/>
              <a:ext cx="864061" cy="4599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Rectangle 305"/>
            <p:cNvSpPr/>
            <p:nvPr/>
          </p:nvSpPr>
          <p:spPr>
            <a:xfrm flipH="1">
              <a:off x="5498024" y="2067135"/>
              <a:ext cx="45719" cy="7774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TextBox 306"/>
            <p:cNvSpPr txBox="1"/>
            <p:nvPr/>
          </p:nvSpPr>
          <p:spPr>
            <a:xfrm flipH="1">
              <a:off x="5185984" y="3189569"/>
              <a:ext cx="14281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Fischer D 102 A 018</a:t>
              </a:r>
            </a:p>
          </p:txBody>
        </p:sp>
        <p:sp>
          <p:nvSpPr>
            <p:cNvPr id="308" name="Rectangle 307"/>
            <p:cNvSpPr/>
            <p:nvPr/>
          </p:nvSpPr>
          <p:spPr>
            <a:xfrm flipH="1">
              <a:off x="5398141" y="2071193"/>
              <a:ext cx="45719" cy="7774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 flipH="1">
              <a:off x="5028560" y="2073196"/>
              <a:ext cx="365760" cy="781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4644633" y="1768564"/>
              <a:ext cx="384567" cy="354331"/>
            </a:xfrm>
            <a:custGeom>
              <a:avLst/>
              <a:gdLst>
                <a:gd name="connsiteX0" fmla="*/ 232410 w 232410"/>
                <a:gd name="connsiteY0" fmla="*/ 156210 h 168365"/>
                <a:gd name="connsiteX1" fmla="*/ 68580 w 232410"/>
                <a:gd name="connsiteY1" fmla="*/ 152400 h 168365"/>
                <a:gd name="connsiteX2" fmla="*/ 0 w 232410"/>
                <a:gd name="connsiteY2" fmla="*/ 0 h 16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410" h="168365">
                  <a:moveTo>
                    <a:pt x="232410" y="156210"/>
                  </a:moveTo>
                  <a:cubicBezTo>
                    <a:pt x="169862" y="167322"/>
                    <a:pt x="107315" y="178435"/>
                    <a:pt x="68580" y="152400"/>
                  </a:cubicBezTo>
                  <a:cubicBezTo>
                    <a:pt x="29845" y="126365"/>
                    <a:pt x="33655" y="32385"/>
                    <a:pt x="0" y="0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TextBox 310"/>
            <p:cNvSpPr txBox="1"/>
            <p:nvPr/>
          </p:nvSpPr>
          <p:spPr>
            <a:xfrm flipH="1">
              <a:off x="4946250" y="181603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SMA</a:t>
              </a:r>
              <a:endParaRPr lang="en-US" sz="1200" dirty="0"/>
            </a:p>
          </p:txBody>
        </p:sp>
        <p:cxnSp>
          <p:nvCxnSpPr>
            <p:cNvPr id="312" name="Straight Arrow Connector 311"/>
            <p:cNvCxnSpPr>
              <a:stCxn id="307" idx="0"/>
              <a:endCxn id="329" idx="2"/>
            </p:cNvCxnSpPr>
            <p:nvPr/>
          </p:nvCxnSpPr>
          <p:spPr>
            <a:xfrm flipH="1" flipV="1">
              <a:off x="5516745" y="2601294"/>
              <a:ext cx="383313" cy="5882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Rectangle 312"/>
            <p:cNvSpPr/>
            <p:nvPr/>
          </p:nvSpPr>
          <p:spPr>
            <a:xfrm flipH="1">
              <a:off x="4274367" y="2342516"/>
              <a:ext cx="47743" cy="1201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Rectangle 313"/>
            <p:cNvSpPr/>
            <p:nvPr/>
          </p:nvSpPr>
          <p:spPr>
            <a:xfrm flipH="1">
              <a:off x="4283752" y="2537989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 314"/>
            <p:cNvSpPr/>
            <p:nvPr/>
          </p:nvSpPr>
          <p:spPr>
            <a:xfrm flipH="1">
              <a:off x="4287561" y="2855752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 flipH="1">
              <a:off x="4224839" y="2342516"/>
              <a:ext cx="47743" cy="1201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 flipH="1">
              <a:off x="4234224" y="2537989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 flipH="1">
              <a:off x="4238033" y="2855752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318"/>
            <p:cNvSpPr/>
            <p:nvPr/>
          </p:nvSpPr>
          <p:spPr>
            <a:xfrm flipH="1">
              <a:off x="5398245" y="2191314"/>
              <a:ext cx="47743" cy="1201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 flipH="1">
              <a:off x="5407630" y="2386787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 flipH="1">
              <a:off x="5411439" y="2704550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/>
            <p:cNvSpPr/>
            <p:nvPr/>
          </p:nvSpPr>
          <p:spPr>
            <a:xfrm flipH="1">
              <a:off x="5348717" y="2191314"/>
              <a:ext cx="47743" cy="1201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322"/>
            <p:cNvSpPr/>
            <p:nvPr/>
          </p:nvSpPr>
          <p:spPr>
            <a:xfrm flipH="1">
              <a:off x="5358102" y="2386787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 flipH="1">
              <a:off x="5361911" y="2704550"/>
              <a:ext cx="45719" cy="2242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335780" y="2259330"/>
              <a:ext cx="1024890" cy="140970"/>
            </a:xfrm>
            <a:custGeom>
              <a:avLst/>
              <a:gdLst>
                <a:gd name="connsiteX0" fmla="*/ 0 w 1024890"/>
                <a:gd name="connsiteY0" fmla="*/ 140970 h 140970"/>
                <a:gd name="connsiteX1" fmla="*/ 209550 w 1024890"/>
                <a:gd name="connsiteY1" fmla="*/ 72390 h 140970"/>
                <a:gd name="connsiteX2" fmla="*/ 1024890 w 1024890"/>
                <a:gd name="connsiteY2" fmla="*/ 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4890" h="140970">
                  <a:moveTo>
                    <a:pt x="0" y="140970"/>
                  </a:moveTo>
                  <a:cubicBezTo>
                    <a:pt x="19367" y="118427"/>
                    <a:pt x="38735" y="95885"/>
                    <a:pt x="209550" y="72390"/>
                  </a:cubicBezTo>
                  <a:cubicBezTo>
                    <a:pt x="380365" y="48895"/>
                    <a:pt x="702627" y="24447"/>
                    <a:pt x="1024890" y="0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335780" y="2526594"/>
              <a:ext cx="1024890" cy="140970"/>
            </a:xfrm>
            <a:custGeom>
              <a:avLst/>
              <a:gdLst>
                <a:gd name="connsiteX0" fmla="*/ 0 w 1024890"/>
                <a:gd name="connsiteY0" fmla="*/ 140970 h 140970"/>
                <a:gd name="connsiteX1" fmla="*/ 209550 w 1024890"/>
                <a:gd name="connsiteY1" fmla="*/ 72390 h 140970"/>
                <a:gd name="connsiteX2" fmla="*/ 1024890 w 1024890"/>
                <a:gd name="connsiteY2" fmla="*/ 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4890" h="140970">
                  <a:moveTo>
                    <a:pt x="0" y="140970"/>
                  </a:moveTo>
                  <a:cubicBezTo>
                    <a:pt x="19367" y="118427"/>
                    <a:pt x="38735" y="95885"/>
                    <a:pt x="209550" y="72390"/>
                  </a:cubicBezTo>
                  <a:cubicBezTo>
                    <a:pt x="380365" y="48895"/>
                    <a:pt x="702627" y="24447"/>
                    <a:pt x="1024890" y="0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4339449" y="2814906"/>
              <a:ext cx="1024890" cy="140970"/>
            </a:xfrm>
            <a:custGeom>
              <a:avLst/>
              <a:gdLst>
                <a:gd name="connsiteX0" fmla="*/ 0 w 1024890"/>
                <a:gd name="connsiteY0" fmla="*/ 140970 h 140970"/>
                <a:gd name="connsiteX1" fmla="*/ 209550 w 1024890"/>
                <a:gd name="connsiteY1" fmla="*/ 72390 h 140970"/>
                <a:gd name="connsiteX2" fmla="*/ 1024890 w 1024890"/>
                <a:gd name="connsiteY2" fmla="*/ 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4890" h="140970">
                  <a:moveTo>
                    <a:pt x="0" y="140970"/>
                  </a:moveTo>
                  <a:cubicBezTo>
                    <a:pt x="19367" y="118427"/>
                    <a:pt x="38735" y="95885"/>
                    <a:pt x="209550" y="72390"/>
                  </a:cubicBezTo>
                  <a:cubicBezTo>
                    <a:pt x="380365" y="48895"/>
                    <a:pt x="702627" y="24447"/>
                    <a:pt x="1024890" y="0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0" name="TextBox 329"/>
          <p:cNvSpPr txBox="1"/>
          <p:nvPr/>
        </p:nvSpPr>
        <p:spPr>
          <a:xfrm flipH="1">
            <a:off x="4538773" y="2289953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PMT Signal</a:t>
            </a:r>
            <a:endParaRPr lang="en-US" sz="1200" dirty="0"/>
          </a:p>
        </p:txBody>
      </p:sp>
      <p:sp>
        <p:nvSpPr>
          <p:cNvPr id="331" name="Rectangle 330"/>
          <p:cNvSpPr/>
          <p:nvPr/>
        </p:nvSpPr>
        <p:spPr>
          <a:xfrm flipH="1">
            <a:off x="4261202" y="1920427"/>
            <a:ext cx="1563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/>
              <a:t>IPBT-108-H1-T-D-K </a:t>
            </a:r>
            <a:endParaRPr lang="en-US" sz="1200" dirty="0"/>
          </a:p>
        </p:txBody>
      </p:sp>
      <p:cxnSp>
        <p:nvCxnSpPr>
          <p:cNvPr id="332" name="Straight Arrow Connector 331"/>
          <p:cNvCxnSpPr>
            <a:endCxn id="283" idx="0"/>
          </p:cNvCxnSpPr>
          <p:nvPr/>
        </p:nvCxnSpPr>
        <p:spPr>
          <a:xfrm>
            <a:off x="3564637" y="2248429"/>
            <a:ext cx="821849" cy="8768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3" name="Rectangle 332"/>
          <p:cNvSpPr/>
          <p:nvPr/>
        </p:nvSpPr>
        <p:spPr>
          <a:xfrm flipH="1">
            <a:off x="3100600" y="4512627"/>
            <a:ext cx="1563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/>
              <a:t>IPBT-115-H1-T-D-K </a:t>
            </a:r>
            <a:endParaRPr lang="en-US" sz="1200" dirty="0"/>
          </a:p>
        </p:txBody>
      </p:sp>
      <p:cxnSp>
        <p:nvCxnSpPr>
          <p:cNvPr id="334" name="Straight Arrow Connector 333"/>
          <p:cNvCxnSpPr>
            <a:endCxn id="285" idx="2"/>
          </p:cNvCxnSpPr>
          <p:nvPr/>
        </p:nvCxnSpPr>
        <p:spPr>
          <a:xfrm flipV="1">
            <a:off x="3925584" y="3862770"/>
            <a:ext cx="473084" cy="801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>
            <a:endCxn id="318" idx="2"/>
          </p:cNvCxnSpPr>
          <p:nvPr/>
        </p:nvCxnSpPr>
        <p:spPr>
          <a:xfrm flipV="1">
            <a:off x="4280850" y="3857516"/>
            <a:ext cx="213202" cy="7868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Elbow Connector 335"/>
          <p:cNvCxnSpPr/>
          <p:nvPr/>
        </p:nvCxnSpPr>
        <p:spPr>
          <a:xfrm rot="5400000">
            <a:off x="4065111" y="2646978"/>
            <a:ext cx="869323" cy="12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7" name="TextBox 336"/>
          <p:cNvSpPr txBox="1"/>
          <p:nvPr/>
        </p:nvSpPr>
        <p:spPr>
          <a:xfrm flipH="1">
            <a:off x="2384810" y="3147062"/>
            <a:ext cx="1270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HV supply cable</a:t>
            </a:r>
            <a:endParaRPr lang="en-US" sz="1200" b="1" dirty="0"/>
          </a:p>
        </p:txBody>
      </p:sp>
      <p:sp>
        <p:nvSpPr>
          <p:cNvPr id="338" name="TextBox 337"/>
          <p:cNvSpPr txBox="1"/>
          <p:nvPr/>
        </p:nvSpPr>
        <p:spPr>
          <a:xfrm flipH="1">
            <a:off x="3481759" y="4941415"/>
            <a:ext cx="2103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PMSD-08-206-K-15.40-D-LUS </a:t>
            </a:r>
            <a:endParaRPr lang="en-US" sz="1200" dirty="0"/>
          </a:p>
        </p:txBody>
      </p:sp>
      <p:cxnSp>
        <p:nvCxnSpPr>
          <p:cNvPr id="339" name="Straight Arrow Connector 338"/>
          <p:cNvCxnSpPr>
            <a:endCxn id="325" idx="1"/>
          </p:cNvCxnSpPr>
          <p:nvPr/>
        </p:nvCxnSpPr>
        <p:spPr>
          <a:xfrm flipH="1" flipV="1">
            <a:off x="4778490" y="3109262"/>
            <a:ext cx="18603" cy="188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 flipH="1">
            <a:off x="2434654" y="2815972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12.5 kV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1" name="TextBox 340"/>
          <p:cNvSpPr txBox="1"/>
          <p:nvPr/>
        </p:nvSpPr>
        <p:spPr>
          <a:xfrm flipH="1">
            <a:off x="2979317" y="2479669"/>
            <a:ext cx="74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424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2" name="TextBox 341"/>
          <p:cNvSpPr txBox="1"/>
          <p:nvPr/>
        </p:nvSpPr>
        <p:spPr>
          <a:xfrm flipH="1">
            <a:off x="2930769" y="4283375"/>
            <a:ext cx="74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424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3" name="TextBox 342"/>
          <p:cNvSpPr txBox="1"/>
          <p:nvPr/>
        </p:nvSpPr>
        <p:spPr>
          <a:xfrm flipH="1">
            <a:off x="2767403" y="3920464"/>
            <a:ext cx="74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5 kV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4" name="TextBox 343"/>
          <p:cNvSpPr txBox="1"/>
          <p:nvPr/>
        </p:nvSpPr>
        <p:spPr>
          <a:xfrm flipH="1">
            <a:off x="6642611" y="1771278"/>
            <a:ext cx="1807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PMT HV/Signal Y cable</a:t>
            </a:r>
            <a:endParaRPr lang="en-US" sz="1200" b="1" dirty="0"/>
          </a:p>
        </p:txBody>
      </p:sp>
      <p:cxnSp>
        <p:nvCxnSpPr>
          <p:cNvPr id="345" name="Straight Arrow Connector 344"/>
          <p:cNvCxnSpPr>
            <a:stCxn id="344" idx="2"/>
          </p:cNvCxnSpPr>
          <p:nvPr/>
        </p:nvCxnSpPr>
        <p:spPr>
          <a:xfrm flipH="1">
            <a:off x="6907106" y="2048277"/>
            <a:ext cx="639086" cy="10531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 txBox="1"/>
          <p:nvPr/>
        </p:nvSpPr>
        <p:spPr>
          <a:xfrm flipH="1">
            <a:off x="3930706" y="4723533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565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7" name="TextBox 346"/>
          <p:cNvSpPr txBox="1"/>
          <p:nvPr/>
        </p:nvSpPr>
        <p:spPr>
          <a:xfrm flipH="1">
            <a:off x="5139808" y="2147415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565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8" name="TextBox 347"/>
          <p:cNvSpPr txBox="1"/>
          <p:nvPr/>
        </p:nvSpPr>
        <p:spPr>
          <a:xfrm flipH="1">
            <a:off x="4939179" y="507231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600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49" name="TextBox 348"/>
          <p:cNvSpPr txBox="1"/>
          <p:nvPr/>
        </p:nvSpPr>
        <p:spPr>
          <a:xfrm flipH="1">
            <a:off x="6189190" y="5371695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600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50" name="TextBox 349"/>
          <p:cNvSpPr txBox="1"/>
          <p:nvPr/>
        </p:nvSpPr>
        <p:spPr>
          <a:xfrm flipH="1">
            <a:off x="6217068" y="4117896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8 kV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51" name="TextBox 350"/>
          <p:cNvSpPr txBox="1"/>
          <p:nvPr/>
        </p:nvSpPr>
        <p:spPr>
          <a:xfrm flipH="1">
            <a:off x="7370425" y="4529019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8 kV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52" name="TextBox 351"/>
          <p:cNvSpPr txBox="1"/>
          <p:nvPr/>
        </p:nvSpPr>
        <p:spPr>
          <a:xfrm flipH="1">
            <a:off x="6497430" y="3415422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30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53" name="TextBox 352"/>
          <p:cNvSpPr txBox="1"/>
          <p:nvPr/>
        </p:nvSpPr>
        <p:spPr>
          <a:xfrm flipH="1">
            <a:off x="7530129" y="3865943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387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54" name="Rectangle 353"/>
          <p:cNvSpPr/>
          <p:nvPr/>
        </p:nvSpPr>
        <p:spPr>
          <a:xfrm flipH="1">
            <a:off x="2105050" y="1955865"/>
            <a:ext cx="1563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/>
              <a:t>IPBT-108-H1-T-D-K </a:t>
            </a:r>
            <a:endParaRPr lang="en-US" sz="1200" dirty="0"/>
          </a:p>
        </p:txBody>
      </p:sp>
      <p:sp>
        <p:nvSpPr>
          <p:cNvPr id="355" name="TextBox 354"/>
          <p:cNvSpPr txBox="1"/>
          <p:nvPr/>
        </p:nvSpPr>
        <p:spPr>
          <a:xfrm flipH="1">
            <a:off x="2994626" y="2150149"/>
            <a:ext cx="74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424 V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81155" y="5220512"/>
            <a:ext cx="3110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HV rating concerns</a:t>
            </a:r>
          </a:p>
          <a:p>
            <a:r>
              <a:rPr lang="en-US" dirty="0" smtClean="0"/>
              <a:t>Researching alternates </a:t>
            </a:r>
          </a:p>
        </p:txBody>
      </p:sp>
    </p:spTree>
    <p:extLst>
      <p:ext uri="{BB962C8B-B14F-4D97-AF65-F5344CB8AC3E}">
        <p14:creationId xmlns:p14="http://schemas.microsoft.com/office/powerpoint/2010/main" val="31427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NPS Cable Components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623827202"/>
              </p:ext>
            </p:extLst>
          </p:nvPr>
        </p:nvGraphicFramePr>
        <p:xfrm>
          <a:off x="209007" y="1175652"/>
          <a:ext cx="8734695" cy="4423462"/>
        </p:xfrm>
        <a:graphic>
          <a:graphicData uri="http://schemas.openxmlformats.org/drawingml/2006/table">
            <a:tbl>
              <a:tblPr/>
              <a:tblGrid>
                <a:gridCol w="2029096">
                  <a:extLst>
                    <a:ext uri="{9D8B030D-6E8A-4147-A177-3AD203B41FA5}">
                      <a16:colId xmlns:a16="http://schemas.microsoft.com/office/drawing/2014/main" val="4063275398"/>
                    </a:ext>
                  </a:extLst>
                </a:gridCol>
                <a:gridCol w="2344152">
                  <a:extLst>
                    <a:ext uri="{9D8B030D-6E8A-4147-A177-3AD203B41FA5}">
                      <a16:colId xmlns:a16="http://schemas.microsoft.com/office/drawing/2014/main" val="1804838532"/>
                    </a:ext>
                  </a:extLst>
                </a:gridCol>
                <a:gridCol w="3468832">
                  <a:extLst>
                    <a:ext uri="{9D8B030D-6E8A-4147-A177-3AD203B41FA5}">
                      <a16:colId xmlns:a16="http://schemas.microsoft.com/office/drawing/2014/main" val="2486541635"/>
                    </a:ext>
                  </a:extLst>
                </a:gridCol>
                <a:gridCol w="892615">
                  <a:extLst>
                    <a:ext uri="{9D8B030D-6E8A-4147-A177-3AD203B41FA5}">
                      <a16:colId xmlns:a16="http://schemas.microsoft.com/office/drawing/2014/main" val="1589684533"/>
                    </a:ext>
                  </a:extLst>
                </a:gridCol>
              </a:tblGrid>
              <a:tr h="262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NPS Assembly/Board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omponent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umber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oltage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ating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223780"/>
                  </a:ext>
                </a:extLst>
              </a:tr>
              <a:tr h="25353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supply cable</a:t>
                      </a:r>
                    </a:p>
                  </a:txBody>
                  <a:tcPr marL="4878" marR="4878" marT="4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CAEN HV connector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Radiall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A996 52 pin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 kV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747614"/>
                  </a:ext>
                </a:extLst>
              </a:tr>
              <a:tr h="25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multiconductor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- 42 cond.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GWP 030-23904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kV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9536"/>
                  </a:ext>
                </a:extLst>
              </a:tr>
              <a:tr h="25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pin (male cable mount)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IPBD-08-D-K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86864"/>
                  </a:ext>
                </a:extLst>
              </a:tr>
              <a:tr h="262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pin (male cable mount)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IPBD-15-D-K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(x2)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373983"/>
                  </a:ext>
                </a:extLst>
              </a:tr>
              <a:tr h="2535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board</a:t>
                      </a:r>
                    </a:p>
                  </a:txBody>
                  <a:tcPr marL="4878" marR="4878" marT="4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pin (female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mount)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IPBT-108-H1-T-D-K (1 per side of patch panel)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1900"/>
                  </a:ext>
                </a:extLst>
              </a:tr>
              <a:tr h="262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pin (female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mount)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IPBT-115-H1-T-D-K (x2 per side of patch panel)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40068"/>
                  </a:ext>
                </a:extLst>
              </a:tr>
              <a:tr h="2535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ribbon cables</a:t>
                      </a:r>
                    </a:p>
                  </a:txBody>
                  <a:tcPr marL="4878" marR="4878" marT="4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 8 conductor ribbon cable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PMSD-08-206-K-15.40-D-LUS 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2449"/>
                  </a:ext>
                </a:extLst>
              </a:tr>
              <a:tr h="262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conductor ribbon cable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PMSD-15-206-K-15.40-D-LUS (x2)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463143"/>
                  </a:ext>
                </a:extLst>
              </a:tr>
              <a:tr h="25353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Card</a:t>
                      </a:r>
                    </a:p>
                  </a:txBody>
                  <a:tcPr marL="4878" marR="4878" marT="4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pin (female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mount)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IPBT-108-H1-T-D-K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61658"/>
                  </a:ext>
                </a:extLst>
              </a:tr>
              <a:tr h="25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 15 pin (female pcb mount)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IPBT-115-H1-T-D-K (x2)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06514"/>
                  </a:ext>
                </a:extLst>
              </a:tr>
              <a:tr h="25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 jack connector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102 A018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kV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278124"/>
                  </a:ext>
                </a:extLst>
              </a:tr>
              <a:tr h="245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 right angle jack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142-0701-501 (1 per side of patch panel)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742722"/>
                  </a:ext>
                </a:extLst>
              </a:tr>
              <a:tr h="25353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PMT HV/Signal Y cable</a:t>
                      </a:r>
                    </a:p>
                  </a:txBody>
                  <a:tcPr marL="4878" marR="4878" marT="4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 plug connector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102 A018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kV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84196"/>
                  </a:ext>
                </a:extLst>
              </a:tr>
              <a:tr h="25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 female cable mount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R19-003-04-032611011 (1 per side of patch panel)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46399"/>
                  </a:ext>
                </a:extLst>
              </a:tr>
              <a:tr h="25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Coax cable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RG-174u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31592"/>
                  </a:ext>
                </a:extLst>
              </a:tr>
              <a:tr h="262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 pin male connector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IPD1-05-S-K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V</a:t>
                      </a:r>
                    </a:p>
                  </a:txBody>
                  <a:tcPr marL="4878" marR="4878" marT="48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64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7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163903" y="983997"/>
            <a:ext cx="8876580" cy="5146675"/>
          </a:xfrm>
        </p:spPr>
        <p:txBody>
          <a:bodyPr/>
          <a:lstStyle/>
          <a:p>
            <a:r>
              <a:rPr lang="en-US" dirty="0" smtClean="0"/>
              <a:t>HV divider cable fabrication ongoing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Procurement of HV cable components underway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Controls &amp; Monitoring screens development  progressing </a:t>
            </a:r>
          </a:p>
        </p:txBody>
      </p:sp>
    </p:spTree>
    <p:extLst>
      <p:ext uri="{BB962C8B-B14F-4D97-AF65-F5344CB8AC3E}">
        <p14:creationId xmlns:p14="http://schemas.microsoft.com/office/powerpoint/2010/main" val="36973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Thank You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SG PowerPoint Talk Template 2020.potx" id="{DCBFDD92-A642-4C83-B802-953ED62917B3}" vid="{CB5EABE9-24E5-42D4-A8D2-3DB266527E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3ababd06f45f907db53d8dbdb9646e29">
  <xsd:schema xmlns:xsd="http://www.w3.org/2001/XMLSchema" xmlns:xs="http://www.w3.org/2001/XMLSchema" xmlns:p="http://schemas.microsoft.com/office/2006/metadata/properties" xmlns:ns1="http://schemas.microsoft.com/sharepoint/v3" xmlns:ns3="426b74de-0581-4e94-90c0-1abf6215444e" xmlns:ns4="dcff909e-542d-4672-8557-4ef8d9009dce" targetNamespace="http://schemas.microsoft.com/office/2006/metadata/properties" ma:root="true" ma:fieldsID="daf269982e03c7889a910bfad68bb97c" ns1:_="" ns3:_="" ns4:_="">
    <xsd:import namespace="http://schemas.microsoft.com/sharepoint/v3"/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8948E5-893A-4502-A033-B06FE0E504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0C5D1E-BA13-480D-9CF0-7F3B3E214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07AF00-C62D-4F0F-865B-D3B5EA5E8B8E}">
  <ds:schemaRefs>
    <ds:schemaRef ds:uri="dcff909e-542d-4672-8557-4ef8d9009dce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26b74de-0581-4e94-90c0-1abf621544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DSG PowerPoint Talk Template 2020</Template>
  <TotalTime>1261</TotalTime>
  <Words>536</Words>
  <Application>Microsoft Office PowerPoint</Application>
  <PresentationFormat>On-screen Show (4:3)</PresentationFormat>
  <Paragraphs>148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JLabPowerpointMain</vt:lpstr>
      <vt:lpstr>DSG NPS Update</vt:lpstr>
      <vt:lpstr>Contents</vt:lpstr>
      <vt:lpstr>DSG NPS Work Update</vt:lpstr>
      <vt:lpstr>DSG NPS Work Update (cont’d)</vt:lpstr>
      <vt:lpstr>PowerPoint Presentation</vt:lpstr>
      <vt:lpstr>NPS Cable Components</vt:lpstr>
      <vt:lpstr>Conclusion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 NPS Update</dc:title>
  <dc:creator>Aaron Brown</dc:creator>
  <cp:lastModifiedBy>Aaron Brown</cp:lastModifiedBy>
  <cp:revision>43</cp:revision>
  <dcterms:created xsi:type="dcterms:W3CDTF">2020-08-24T20:41:20Z</dcterms:created>
  <dcterms:modified xsi:type="dcterms:W3CDTF">2020-08-27T12:35:32Z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