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9" r:id="rId2"/>
  </p:sldMasterIdLst>
  <p:notesMasterIdLst>
    <p:notesMasterId r:id="rId36"/>
  </p:notesMasterIdLst>
  <p:sldIdLst>
    <p:sldId id="256" r:id="rId3"/>
    <p:sldId id="296" r:id="rId4"/>
    <p:sldId id="266" r:id="rId5"/>
    <p:sldId id="257" r:id="rId6"/>
    <p:sldId id="267" r:id="rId7"/>
    <p:sldId id="268" r:id="rId8"/>
    <p:sldId id="272" r:id="rId9"/>
    <p:sldId id="269" r:id="rId10"/>
    <p:sldId id="270" r:id="rId11"/>
    <p:sldId id="271" r:id="rId12"/>
    <p:sldId id="258" r:id="rId13"/>
    <p:sldId id="273" r:id="rId14"/>
    <p:sldId id="274" r:id="rId15"/>
    <p:sldId id="277" r:id="rId16"/>
    <p:sldId id="278" r:id="rId17"/>
    <p:sldId id="279" r:id="rId18"/>
    <p:sldId id="275" r:id="rId19"/>
    <p:sldId id="276" r:id="rId20"/>
    <p:sldId id="280" r:id="rId21"/>
    <p:sldId id="281" r:id="rId22"/>
    <p:sldId id="284" r:id="rId23"/>
    <p:sldId id="287" r:id="rId24"/>
    <p:sldId id="285" r:id="rId25"/>
    <p:sldId id="291" r:id="rId26"/>
    <p:sldId id="286" r:id="rId27"/>
    <p:sldId id="289" r:id="rId28"/>
    <p:sldId id="288" r:id="rId29"/>
    <p:sldId id="290" r:id="rId30"/>
    <p:sldId id="297" r:id="rId31"/>
    <p:sldId id="292" r:id="rId32"/>
    <p:sldId id="282" r:id="rId33"/>
    <p:sldId id="295" r:id="rId34"/>
    <p:sldId id="294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225" autoAdjust="0"/>
    <p:restoredTop sz="96408" autoAdjust="0"/>
  </p:normalViewPr>
  <p:slideViewPr>
    <p:cSldViewPr snapToGrid="0" snapToObjects="1">
      <p:cViewPr>
        <p:scale>
          <a:sx n="156" d="100"/>
          <a:sy n="156" d="100"/>
        </p:scale>
        <p:origin x="-984" y="-10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5/23/18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7" y="1720792"/>
            <a:ext cx="4051834" cy="324667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7" y="5126730"/>
            <a:ext cx="4051834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33244" y="561132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C57488-3539-8349-95E7-E0E3D7B2EDB0}" type="datetime2">
              <a:rPr lang="en-US" smtClean="0"/>
              <a:pPr/>
              <a:t>Wednesday, May 23, 18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5774500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smtClean="0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6106886" y="849093"/>
            <a:ext cx="2898321" cy="27758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 smtClean="0"/>
              <a:t>Contact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623451" y="632829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C57488-3539-8349-95E7-E0E3D7B2EDB0}" type="datetime2">
              <a:rPr lang="en-US" smtClean="0"/>
              <a:pPr/>
              <a:t>Wednesday, May 23, 18</a:t>
            </a:fld>
            <a:endParaRPr lang="en-US" dirty="0"/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6106886" y="156701"/>
            <a:ext cx="2898321" cy="6320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</a:p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38" y="1726357"/>
            <a:ext cx="4098242" cy="3861333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smtClean="0"/>
              <a:t>Agenda Topics Covered: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6/1/17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K/Pi  Argonne June 2017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992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6/1/17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K/Pi  Argonne June 2017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3251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6/1/17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K/Pi  Argonne June 2017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1008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6/1/17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K/Pi  Argonne June 2017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87312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6/1/17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K/Pi  Argonne June 2017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0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6/1/17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K/Pi  Argonne June 2017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3078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6/1/17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K/Pi  Argonne June 2017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73153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6/1/17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K/Pi  Argonne June 2017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00258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6/1/17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K/Pi  Argonne June 2017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7581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6/1/17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K/Pi  Argonne June 2017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59535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6/1/17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K/Pi  Argonne June 2017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2251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86300" y="966055"/>
            <a:ext cx="408699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4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83116"/>
            <a:ext cx="4148781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86300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86300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516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08918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3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39512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39512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C57488-3539-8349-95E7-E0E3D7B2EDB0}" type="datetime2">
              <a:rPr lang="en-US" smtClean="0"/>
              <a:pPr/>
              <a:t>Wednesday, May 23, 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9" r:id="rId3"/>
    <p:sldLayoutId id="2147483672" r:id="rId4"/>
    <p:sldLayoutId id="2147483673" r:id="rId5"/>
    <p:sldLayoutId id="2147483671" r:id="rId6"/>
    <p:sldLayoutId id="2147483675" r:id="rId7"/>
    <p:sldLayoutId id="2147483674" r:id="rId8"/>
    <p:sldLayoutId id="2147483676" r:id="rId9"/>
    <p:sldLayoutId id="2147483678" r:id="rId10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6/1/17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K/Pi  Argonne June 2017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0149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jpe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8.png"/><Relationship Id="rId3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7" Type="http://schemas.openxmlformats.org/officeDocument/2006/relationships/image" Target="../media/image60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Relationship Id="rId3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direct.com/science/article/pii/S037026930400560X" TargetMode="External"/><Relationship Id="rId4" Type="http://schemas.openxmlformats.org/officeDocument/2006/relationships/hyperlink" Target="http://dx.doi.org/10.1016/S0550-3213(02)00439-X" TargetMode="External"/><Relationship Id="rId5" Type="http://schemas.openxmlformats.org/officeDocument/2006/relationships/hyperlink" Target="http://www.sciencedirect.com/science/article/pii/S055032130000612X" TargetMode="External"/><Relationship Id="rId6" Type="http://schemas.openxmlformats.org/officeDocument/2006/relationships/hyperlink" Target="http://www.sciencedirect.com/science/article/pii/0370269396006880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authors.elsevier.com/sd/article/S037026930500208X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3.png"/><Relationship Id="rId1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hyperlink" Target="http://dx.doi.org/10.1016/S0550-3213(02)00439-X" TargetMode="External"/><Relationship Id="rId9" Type="http://schemas.openxmlformats.org/officeDocument/2006/relationships/image" Target="../media/image7.png"/><Relationship Id="rId10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2385" y="505595"/>
            <a:ext cx="8581641" cy="617838"/>
          </a:xfrm>
        </p:spPr>
        <p:txBody>
          <a:bodyPr/>
          <a:lstStyle/>
          <a:p>
            <a:r>
              <a:rPr lang="en-US" sz="2800" dirty="0" smtClean="0"/>
              <a:t>Pion </a:t>
            </a:r>
            <a:r>
              <a:rPr lang="en-US" sz="2800" dirty="0" smtClean="0"/>
              <a:t>and </a:t>
            </a:r>
            <a:r>
              <a:rPr lang="en-US" sz="2800" dirty="0" err="1" smtClean="0"/>
              <a:t>Kaon</a:t>
            </a:r>
            <a:r>
              <a:rPr lang="en-US" sz="2800" dirty="0" smtClean="0"/>
              <a:t> Structure from DIS: HERA to EIC</a:t>
            </a:r>
            <a:endParaRPr lang="en-US" sz="2800" dirty="0"/>
          </a:p>
        </p:txBody>
      </p:sp>
      <p:pic>
        <p:nvPicPr>
          <p:cNvPr id="9" name="Picture Placeholder 8" descr="PETRA_HERA.jp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9" r="6229"/>
          <a:stretch>
            <a:fillRect/>
          </a:stretch>
        </p:blipFill>
        <p:spPr/>
      </p:pic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Rik Yoshida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DC57488-3539-8349-95E7-E0E3D7B2EDB0}" type="datetime2">
              <a:rPr lang="en-US" smtClean="0"/>
              <a:pPr/>
              <a:t>Wednesday, May 23, 18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465" y="1725953"/>
            <a:ext cx="2874732" cy="31250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 descr="EIC_Schematic_Rev1017_WithCEC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827" y="4267253"/>
            <a:ext cx="2519914" cy="1596356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741" y="4274538"/>
            <a:ext cx="2786259" cy="1273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27474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Measurements of Leading Neutron F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Talk Title Here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6" name="Picture 5" descr="Screen Shot 2017-11-01 at 4.21.5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23" y="1150262"/>
            <a:ext cx="4510053" cy="4730783"/>
          </a:xfrm>
          <a:prstGeom prst="rect">
            <a:avLst/>
          </a:prstGeom>
        </p:spPr>
      </p:pic>
      <p:pic>
        <p:nvPicPr>
          <p:cNvPr id="7" name="Picture 6" descr="Screen Shot 2017-11-01 at 4.20.5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975" y="1131673"/>
            <a:ext cx="4670025" cy="479007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26808" y="5957364"/>
            <a:ext cx="442621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Looks just like protons at low x (scaled down)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8602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Going towards a Pion Structure: Flux factor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Talk Title Here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9" name="Picture 8" descr="Screen Shot 2017-11-01 at 4.45.1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652" y="4629326"/>
            <a:ext cx="5894004" cy="7551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920" y="1051424"/>
            <a:ext cx="2874732" cy="3125020"/>
          </a:xfrm>
          <a:prstGeom prst="rect">
            <a:avLst/>
          </a:prstGeom>
        </p:spPr>
      </p:pic>
      <p:cxnSp>
        <p:nvCxnSpPr>
          <p:cNvPr id="11" name="Curved Connector 10"/>
          <p:cNvCxnSpPr>
            <a:stCxn id="9" idx="1"/>
          </p:cNvCxnSpPr>
          <p:nvPr/>
        </p:nvCxnSpPr>
        <p:spPr>
          <a:xfrm rot="10800000">
            <a:off x="1401838" y="3215158"/>
            <a:ext cx="950814" cy="1791720"/>
          </a:xfrm>
          <a:prstGeom prst="curved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686254" y="2462983"/>
            <a:ext cx="1678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Pion Flux Factor</a:t>
            </a:r>
            <a:endParaRPr lang="en-US" dirty="0"/>
          </a:p>
        </p:txBody>
      </p:sp>
      <p:pic>
        <p:nvPicPr>
          <p:cNvPr id="19" name="Picture 18" descr="Screen Shot 2017-11-02 at 10.07.48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536" y="2322408"/>
            <a:ext cx="1538011" cy="318378"/>
          </a:xfrm>
          <a:prstGeom prst="rect">
            <a:avLst/>
          </a:prstGeom>
        </p:spPr>
      </p:pic>
      <p:pic>
        <p:nvPicPr>
          <p:cNvPr id="20" name="Picture 19" descr="Screen Shot 2017-11-02 at 10.08.15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536" y="3069220"/>
            <a:ext cx="1052970" cy="258040"/>
          </a:xfrm>
          <a:prstGeom prst="rect">
            <a:avLst/>
          </a:prstGeom>
        </p:spPr>
      </p:pic>
      <p:pic>
        <p:nvPicPr>
          <p:cNvPr id="21" name="Picture 20" descr="Screen Shot 2017-11-02 at 10.08.07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536" y="2647649"/>
            <a:ext cx="1201456" cy="33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288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Determining the Flux Factor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Talk Title Here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7" name="Picture 6" descr="Screen Shot 2017-11-02 at 10.01.4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856" y="4882391"/>
            <a:ext cx="3816371" cy="6146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58267" y="4513059"/>
            <a:ext cx="1937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</a:t>
            </a:r>
            <a:r>
              <a:rPr lang="en-US" dirty="0" err="1" smtClean="0"/>
              <a:t>Bishari</a:t>
            </a:r>
            <a:r>
              <a:rPr lang="en-US" dirty="0" smtClean="0"/>
              <a:t>” flux (F=1)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2216654" y="3676488"/>
            <a:ext cx="586144" cy="3093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802798" y="3254187"/>
            <a:ext cx="1427081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Note factor 2</a:t>
            </a:r>
          </a:p>
          <a:p>
            <a:r>
              <a:rPr lang="en-US" dirty="0" smtClean="0"/>
              <a:t>difference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4398412" y="4384778"/>
            <a:ext cx="407045" cy="2142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693732" y="4230889"/>
            <a:ext cx="37821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 “takes care of” all other effects incl. off-</a:t>
            </a:r>
            <a:r>
              <a:rPr lang="en-US" sz="1400" dirty="0" err="1" smtClean="0"/>
              <a:t>shellness</a:t>
            </a:r>
            <a:endParaRPr lang="en-US" sz="1400" dirty="0"/>
          </a:p>
        </p:txBody>
      </p:sp>
      <p:pic>
        <p:nvPicPr>
          <p:cNvPr id="13" name="Picture 12" descr="Screen Shot 2017-11-02 at 9.57.5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43" y="3574770"/>
            <a:ext cx="2253337" cy="2233686"/>
          </a:xfrm>
          <a:prstGeom prst="rect">
            <a:avLst/>
          </a:prstGeom>
        </p:spPr>
      </p:pic>
      <p:pic>
        <p:nvPicPr>
          <p:cNvPr id="14" name="Picture 13" descr="Screen Shot 2017-11-02 at 9.38.45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30" y="1476874"/>
            <a:ext cx="2829108" cy="70727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40319" y="1081365"/>
            <a:ext cx="6051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Taken from One Pion Exchange Model for CX </a:t>
            </a:r>
            <a:r>
              <a:rPr lang="en-US" dirty="0" err="1" smtClean="0"/>
              <a:t>Hadroproduction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06597" y="2186734"/>
            <a:ext cx="60670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ISR and Fermilab experiments from the 70s well described</a:t>
            </a:r>
          </a:p>
          <a:p>
            <a:r>
              <a:rPr lang="en-US" dirty="0" smtClean="0"/>
              <a:t>Also looks consistent with CX photoproduction data from ZEUS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464181" y="5497013"/>
            <a:ext cx="3518912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Something is not right with this flux</a:t>
            </a:r>
          </a:p>
          <a:p>
            <a:r>
              <a:rPr lang="en-US" dirty="0" smtClean="0"/>
              <a:t>(at least normalization)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97155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Neutron Energy Distribution and the Flux Factor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Talk Title Here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7" name="Picture 6" descr="Screen Shot 2017-11-02 at 10.16.3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5947"/>
            <a:ext cx="3383230" cy="3401974"/>
          </a:xfrm>
          <a:prstGeom prst="rect">
            <a:avLst/>
          </a:prstGeom>
        </p:spPr>
      </p:pic>
      <p:pic>
        <p:nvPicPr>
          <p:cNvPr id="8" name="Picture 7" descr="Screen Shot 2017-11-02 at 10.01.4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808" y="2254987"/>
            <a:ext cx="3816371" cy="61462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345278" y="1885655"/>
            <a:ext cx="1937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</a:t>
            </a:r>
            <a:r>
              <a:rPr lang="en-US" dirty="0" err="1" smtClean="0"/>
              <a:t>Bishari</a:t>
            </a:r>
            <a:r>
              <a:rPr lang="en-US" dirty="0" smtClean="0"/>
              <a:t>” flux (F=1)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2470868" y="2579642"/>
            <a:ext cx="161189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021608" y="3052975"/>
            <a:ext cx="46563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</a:t>
            </a:r>
            <a:r>
              <a:rPr lang="en-US" dirty="0" err="1" smtClean="0"/>
              <a:t>Bishari</a:t>
            </a:r>
            <a:r>
              <a:rPr lang="en-US" dirty="0" smtClean="0"/>
              <a:t> flux can be fit to HERA data with a background linear in (1-x</a:t>
            </a:r>
            <a:r>
              <a:rPr lang="en-US" baseline="-25000" dirty="0" smtClean="0"/>
              <a:t>L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226808" y="4327039"/>
            <a:ext cx="3217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What about the pion trajectory?</a:t>
            </a:r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7427511" y="2320117"/>
            <a:ext cx="675694" cy="324655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1028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Pion Trajectory (t dependence)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Talk Title Here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7" name="Picture 6" descr="Screen Shot 2017-11-02 at 3.39.4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66" y="1092607"/>
            <a:ext cx="3374537" cy="328972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06427" y="5278125"/>
            <a:ext cx="703277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HERA </a:t>
            </a:r>
            <a:r>
              <a:rPr lang="en-US" dirty="0" err="1" smtClean="0"/>
              <a:t>x</a:t>
            </a:r>
            <a:r>
              <a:rPr lang="en-US" baseline="-25000" dirty="0" err="1" smtClean="0"/>
              <a:t>L</a:t>
            </a:r>
            <a:r>
              <a:rPr lang="en-US" dirty="0" smtClean="0"/>
              <a:t> and t dependences are consistent with one pion exchange shape </a:t>
            </a:r>
            <a:endParaRPr lang="en-US" dirty="0"/>
          </a:p>
        </p:txBody>
      </p:sp>
      <p:pic>
        <p:nvPicPr>
          <p:cNvPr id="20" name="Picture 19" descr="Screen Shot 2017-11-02 at 3.42.1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475" y="1569400"/>
            <a:ext cx="2452033" cy="39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6337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State Interactions?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Talk Title Here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20" name="Picture 19" descr="Screen Shot 2017-11-02 at 3.09.0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718" y="2754778"/>
            <a:ext cx="5850494" cy="3341994"/>
          </a:xfrm>
          <a:prstGeom prst="rect">
            <a:avLst/>
          </a:prstGeom>
        </p:spPr>
      </p:pic>
      <p:cxnSp>
        <p:nvCxnSpPr>
          <p:cNvPr id="21" name="Straight Connector 20"/>
          <p:cNvCxnSpPr/>
          <p:nvPr/>
        </p:nvCxnSpPr>
        <p:spPr>
          <a:xfrm>
            <a:off x="1518147" y="4912213"/>
            <a:ext cx="2385281" cy="1628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122284" y="3957400"/>
            <a:ext cx="2385281" cy="1628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07133" y="1123453"/>
            <a:ext cx="3994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 = (Neutron Tagged “DIS”)/ (Total “DIS”)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1322765" y="4974368"/>
            <a:ext cx="1781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Photoproduction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7320324" y="3604351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411011" y="1693242"/>
            <a:ext cx="45170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Photoproduction = real photon (</a:t>
            </a:r>
            <a:r>
              <a:rPr lang="en-US" dirty="0" err="1" smtClean="0"/>
              <a:t>hadronic</a:t>
            </a:r>
            <a:r>
              <a:rPr lang="en-US" dirty="0" smtClean="0"/>
              <a:t> size)</a:t>
            </a:r>
          </a:p>
          <a:p>
            <a:r>
              <a:rPr lang="en-US" dirty="0" smtClean="0"/>
              <a:t>DIS = virtual photon (more point-like)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4928068" y="1031120"/>
            <a:ext cx="4121641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HERA data consistent with absorptive</a:t>
            </a:r>
          </a:p>
          <a:p>
            <a:r>
              <a:rPr lang="en-US" dirty="0" smtClean="0"/>
              <a:t>effects (i.e. interaction of </a:t>
            </a:r>
            <a:r>
              <a:rPr lang="en-US" dirty="0" err="1" smtClean="0"/>
              <a:t>hadronic</a:t>
            </a:r>
            <a:r>
              <a:rPr lang="en-US" dirty="0" smtClean="0"/>
              <a:t> part of</a:t>
            </a:r>
          </a:p>
          <a:p>
            <a:r>
              <a:rPr lang="en-US" dirty="0" smtClean="0"/>
              <a:t>the photon)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87057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Defining the absorptive effects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Talk Title Here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7" name="Picture 6" descr="Screen Shot 2017-11-01 at 4.39.1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709" y="1353448"/>
            <a:ext cx="5096197" cy="818139"/>
          </a:xfrm>
          <a:prstGeom prst="rect">
            <a:avLst/>
          </a:prstGeom>
        </p:spPr>
      </p:pic>
      <p:pic>
        <p:nvPicPr>
          <p:cNvPr id="8" name="Picture 7" descr="Screen Shot 2017-11-01 at 4.37.0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921" y="3358121"/>
            <a:ext cx="4284785" cy="595109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793494" y="2716567"/>
            <a:ext cx="7743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Less than 10% effect at high Q</a:t>
            </a:r>
            <a:r>
              <a:rPr lang="en-US" baseline="30000" dirty="0" smtClean="0"/>
              <a:t>2</a:t>
            </a:r>
            <a:r>
              <a:rPr lang="en-US" dirty="0"/>
              <a:t>?</a:t>
            </a:r>
            <a:r>
              <a:rPr lang="en-US" baseline="30000" dirty="0" smtClean="0"/>
              <a:t> </a:t>
            </a:r>
            <a:r>
              <a:rPr lang="en-US" dirty="0" smtClean="0"/>
              <a:t>:  </a:t>
            </a:r>
            <a:r>
              <a:rPr lang="en-US" dirty="0" err="1" smtClean="0"/>
              <a:t>D’Alessio</a:t>
            </a:r>
            <a:r>
              <a:rPr lang="en-US" dirty="0" smtClean="0"/>
              <a:t> and </a:t>
            </a:r>
            <a:r>
              <a:rPr lang="en-US" dirty="0" err="1" smtClean="0"/>
              <a:t>Pirner</a:t>
            </a:r>
            <a:r>
              <a:rPr lang="en-US" dirty="0" smtClean="0"/>
              <a:t> Eur. Phys. J. A7 (2000) 109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19430667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“Pion F</a:t>
            </a:r>
            <a:r>
              <a:rPr lang="en-US" baseline="-25000" dirty="0" smtClean="0"/>
              <a:t>2</a:t>
            </a:r>
            <a:r>
              <a:rPr lang="en-US" dirty="0" smtClean="0"/>
              <a:t>” as measured by ZEUS</a:t>
            </a:r>
            <a:endParaRPr lang="en-US" baseline="-25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Talk Title Here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7" name="Picture 6" descr="Screen Shot 2017-11-01 at 4.08.4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20" y="1261892"/>
            <a:ext cx="4523062" cy="452959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20477" y="1451626"/>
            <a:ext cx="36528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 now just using the “effective flux” (</a:t>
            </a:r>
            <a:r>
              <a:rPr lang="en-US" dirty="0" err="1" smtClean="0"/>
              <a:t>Bishari</a:t>
            </a:r>
            <a:r>
              <a:rPr lang="en-US" dirty="0" smtClean="0"/>
              <a:t>) and ignoring</a:t>
            </a:r>
          </a:p>
          <a:p>
            <a:r>
              <a:rPr lang="en-US" dirty="0" smtClean="0"/>
              <a:t>our normalization problems</a:t>
            </a:r>
            <a:r>
              <a:rPr lang="is-IS" dirty="0" smtClean="0"/>
              <a:t>…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071639" y="3785690"/>
            <a:ext cx="3701658" cy="166199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Looks like a scaled down proton F</a:t>
            </a:r>
            <a:r>
              <a:rPr lang="en-US" baseline="-25000" dirty="0" smtClean="0"/>
              <a:t>2</a:t>
            </a:r>
          </a:p>
          <a:p>
            <a:endParaRPr lang="en-US" baseline="-25000" dirty="0"/>
          </a:p>
          <a:p>
            <a:r>
              <a:rPr lang="en-US" dirty="0" smtClean="0"/>
              <a:t>Doesn’t match expectation from DY data at higher x </a:t>
            </a:r>
          </a:p>
          <a:p>
            <a:r>
              <a:rPr lang="en-US" dirty="0" smtClean="0"/>
              <a:t>(“GRV”) as expected from the normalization issues.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69376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from H1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Talk Title Here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7" name="Picture 6" descr="Screen Shot 2017-11-02 at 3.26.0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89" y="995815"/>
            <a:ext cx="4389670" cy="469026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417268" y="5607247"/>
            <a:ext cx="26032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dirty="0"/>
              <a:t>Eur.Phys.J.C68 (2010) 381 </a:t>
            </a:r>
            <a:endParaRPr lang="en-US" dirty="0"/>
          </a:p>
        </p:txBody>
      </p:sp>
      <p:pic>
        <p:nvPicPr>
          <p:cNvPr id="9" name="Picture 8" descr="Screen Shot 2017-11-02 at 3.28.1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212" y="1713727"/>
            <a:ext cx="4870788" cy="73986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020490" y="3049998"/>
            <a:ext cx="269823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Similar conclusion from H1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338337" y="1384130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Light Cone Flux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020490" y="4132591"/>
            <a:ext cx="35233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Hope of further data from DIS, maybe at high x?</a:t>
            </a:r>
          </a:p>
          <a:p>
            <a:r>
              <a:rPr lang="en-US" dirty="0" smtClean="0"/>
              <a:t>What about CEBAF 12 GeV?</a:t>
            </a:r>
          </a:p>
          <a:p>
            <a:r>
              <a:rPr lang="en-US" dirty="0" smtClean="0"/>
              <a:t>Difficult at fixed target but</a:t>
            </a:r>
            <a:r>
              <a:rPr lang="is-IS" dirty="0" smtClean="0"/>
              <a:t>….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9891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Measurement Possibilities at EIC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Talk Title Here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460" y="817580"/>
            <a:ext cx="3983798" cy="5672814"/>
          </a:xfrm>
          <a:prstGeom prst="rect">
            <a:avLst/>
          </a:prstGeom>
        </p:spPr>
      </p:pic>
      <p:sp>
        <p:nvSpPr>
          <p:cNvPr id="8" name="Right Triangle 7"/>
          <p:cNvSpPr/>
          <p:nvPr/>
        </p:nvSpPr>
        <p:spPr>
          <a:xfrm rot="16200000">
            <a:off x="2190425" y="4036286"/>
            <a:ext cx="1831682" cy="1745226"/>
          </a:xfrm>
          <a:prstGeom prst="rtTriangle">
            <a:avLst/>
          </a:prstGeom>
          <a:gradFill flip="none" rotWithShape="1">
            <a:gsLst>
              <a:gs pos="0">
                <a:srgbClr val="FFFF00">
                  <a:alpha val="66000"/>
                </a:srgbClr>
              </a:gs>
              <a:gs pos="100000">
                <a:srgbClr val="FFFFFF"/>
              </a:gs>
            </a:gsLst>
            <a:lin ang="774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18721059">
            <a:off x="3183914" y="4838756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EIC</a:t>
            </a:r>
            <a:endParaRPr lang="en-US" dirty="0"/>
          </a:p>
        </p:txBody>
      </p:sp>
      <p:pic>
        <p:nvPicPr>
          <p:cNvPr id="10" name="Picture 9" descr="Screen Shot 2017-11-02 at 4.34.4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258" y="1620109"/>
            <a:ext cx="4094441" cy="257214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64751" y="1359590"/>
            <a:ext cx="1613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Events at HERA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7405921" y="2401672"/>
            <a:ext cx="1677024" cy="1117932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226808" y="4428236"/>
            <a:ext cx="476209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HERA did not plan on doing forward physics:  </a:t>
            </a:r>
          </a:p>
          <a:p>
            <a:pPr lvl="1"/>
            <a:r>
              <a:rPr lang="en-US" dirty="0" smtClean="0"/>
              <a:t>FNC came as an after-thought (poor acceptance, limited space)</a:t>
            </a:r>
          </a:p>
          <a:p>
            <a:r>
              <a:rPr lang="en-US" dirty="0" smtClean="0"/>
              <a:t>HERA had difficulty reaching higher-x 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Luminosity was relatively low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Detectors were not designed for high-x measurements at lower Q</a:t>
            </a:r>
            <a:r>
              <a:rPr lang="en-US" baseline="30000" dirty="0" smtClean="0"/>
              <a:t>2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987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Pion Measurements from HERA</a:t>
            </a:r>
          </a:p>
          <a:p>
            <a:pPr lvl="1"/>
            <a:r>
              <a:rPr lang="en-US" dirty="0" smtClean="0"/>
              <a:t>What was measured</a:t>
            </a:r>
          </a:p>
          <a:p>
            <a:pPr lvl="1"/>
            <a:r>
              <a:rPr lang="en-US" dirty="0" smtClean="0"/>
              <a:t>How is was measured</a:t>
            </a:r>
          </a:p>
          <a:p>
            <a:pPr lvl="1"/>
            <a:r>
              <a:rPr lang="en-US" dirty="0" smtClean="0"/>
              <a:t>How pion structure was extracted</a:t>
            </a:r>
          </a:p>
          <a:p>
            <a:r>
              <a:rPr lang="en-US" dirty="0" smtClean="0"/>
              <a:t>Pion and </a:t>
            </a:r>
            <a:r>
              <a:rPr lang="en-US" dirty="0" err="1" smtClean="0"/>
              <a:t>Kaon</a:t>
            </a:r>
            <a:r>
              <a:rPr lang="en-US" dirty="0" smtClean="0"/>
              <a:t> structure measurements at EIC</a:t>
            </a:r>
          </a:p>
          <a:p>
            <a:pPr lvl="1"/>
            <a:r>
              <a:rPr lang="en-US" dirty="0" smtClean="0"/>
              <a:t>Forward particle measurements</a:t>
            </a:r>
          </a:p>
          <a:p>
            <a:pPr lvl="1"/>
            <a:r>
              <a:rPr lang="en-US" dirty="0" smtClean="0"/>
              <a:t>Reaching high-x</a:t>
            </a:r>
          </a:p>
          <a:p>
            <a:r>
              <a:rPr lang="en-US" dirty="0" smtClean="0"/>
              <a:t>Final remarks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Talk Title Here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7891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Measuring Forward Particles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Talk Title Here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20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577497" y="860426"/>
            <a:ext cx="8226425" cy="3175001"/>
            <a:chOff x="460375" y="3073399"/>
            <a:chExt cx="8226425" cy="3175001"/>
          </a:xfrm>
        </p:grpSpPr>
        <p:pic>
          <p:nvPicPr>
            <p:cNvPr id="8" name="Picture 10" descr="ir_layou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375" y="3825875"/>
              <a:ext cx="8226425" cy="2422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Left Brace 8"/>
            <p:cNvSpPr/>
            <p:nvPr/>
          </p:nvSpPr>
          <p:spPr>
            <a:xfrm rot="5400000" flipV="1">
              <a:off x="4241798" y="1955798"/>
              <a:ext cx="355600" cy="3352803"/>
            </a:xfrm>
            <a:prstGeom prst="leftBrace">
              <a:avLst/>
            </a:prstGeom>
            <a:ln w="19050" cmpd="sng">
              <a:solidFill>
                <a:srgbClr val="33333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90988" tIns="45497" rIns="90988" bIns="45497"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sto MT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200400" y="3073399"/>
              <a:ext cx="2728320" cy="368882"/>
            </a:xfrm>
            <a:prstGeom prst="rect">
              <a:avLst/>
            </a:prstGeom>
            <a:noFill/>
          </p:spPr>
          <p:txBody>
            <a:bodyPr wrap="none" lIns="90988" tIns="45497" rIns="90988" bIns="45497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srgbClr val="333333"/>
                  </a:solidFill>
                  <a:latin typeface="Calisto MT"/>
                  <a:ea typeface="+mn-ea"/>
                  <a:cs typeface="+mn-cs"/>
                </a:rPr>
                <a:t>Extended detector: 80+ m</a:t>
              </a: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8229600" y="3810000"/>
              <a:ext cx="457200" cy="2438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2979"/>
              <a:endParaRPr lang="en-US"/>
            </a:p>
          </p:txBody>
        </p:sp>
      </p:grpSp>
      <p:pic>
        <p:nvPicPr>
          <p:cNvPr id="12" name="Picture 11" descr="Screen Shot 2017-05-19 at 8.54.1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34" y="4145069"/>
            <a:ext cx="8686800" cy="175925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7012810" y="4145069"/>
            <a:ext cx="889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/>
                <a:cs typeface="Times New Roman"/>
              </a:rPr>
              <a:t>eRHIC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012810" y="1056760"/>
            <a:ext cx="864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/>
                <a:cs typeface="Times New Roman"/>
              </a:rPr>
              <a:t>JLEIC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39806" y="6107968"/>
            <a:ext cx="6951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/>
                <a:cs typeface="Times New Roman"/>
              </a:rPr>
              <a:t>EIC detectors must be extremely well integrated with the accelerator</a:t>
            </a:r>
          </a:p>
        </p:txBody>
      </p:sp>
    </p:spTree>
    <p:extLst>
      <p:ext uri="{BB962C8B-B14F-4D97-AF65-F5344CB8AC3E}">
        <p14:creationId xmlns:p14="http://schemas.microsoft.com/office/powerpoint/2010/main" val="27343642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Neutron Acceptance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Talk Title Here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146175" y="2136775"/>
            <a:ext cx="984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b="1">
                <a:latin typeface="Times New Roman" charset="0"/>
                <a:cs typeface="Times New Roman" charset="0"/>
              </a:rPr>
              <a:t>6 T max</a:t>
            </a:r>
            <a:endParaRPr lang="ru-RU" sz="1800" b="1">
              <a:latin typeface="Times New Roman" charset="0"/>
              <a:cs typeface="Times New Roman" charset="0"/>
            </a:endParaRP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4149725" y="2133600"/>
            <a:ext cx="984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b="1">
                <a:latin typeface="Times New Roman" charset="0"/>
                <a:cs typeface="Times New Roman" charset="0"/>
              </a:rPr>
              <a:t>9 T max</a:t>
            </a:r>
            <a:endParaRPr lang="ru-RU" sz="1800" b="1">
              <a:latin typeface="Times New Roman" charset="0"/>
              <a:cs typeface="Times New Roman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7259638" y="2136775"/>
            <a:ext cx="11001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b="1">
                <a:latin typeface="Times New Roman" charset="0"/>
                <a:cs typeface="Times New Roman" charset="0"/>
              </a:rPr>
              <a:t>12 T max</a:t>
            </a:r>
            <a:endParaRPr lang="ru-RU" sz="1800" b="1">
              <a:latin typeface="Times New Roman" charset="0"/>
              <a:cs typeface="Times New Roman" charset="0"/>
            </a:endParaRPr>
          </a:p>
        </p:txBody>
      </p:sp>
      <p:pic>
        <p:nvPicPr>
          <p:cNvPr id="10" name="Picture 13" descr="sigmaXp_sigmaYp_i_neut_06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2481263"/>
            <a:ext cx="2741613" cy="264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sigmaXp_sigmaYp_i_neut_09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775" y="2457450"/>
            <a:ext cx="2741613" cy="264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5" descr="sigmaXp_sigmaYp_i_neut_12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563" y="2481263"/>
            <a:ext cx="2741612" cy="264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ontent Placeholder 2"/>
          <p:cNvSpPr>
            <a:spLocks/>
          </p:cNvSpPr>
          <p:nvPr/>
        </p:nvSpPr>
        <p:spPr bwMode="auto">
          <a:xfrm>
            <a:off x="44450" y="882650"/>
            <a:ext cx="8951913" cy="544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30188" indent="-230188">
              <a:spcBef>
                <a:spcPct val="20000"/>
              </a:spcBef>
              <a:buFontTx/>
              <a:buChar char="•"/>
            </a:pPr>
            <a:r>
              <a:rPr lang="en-US" sz="1800" b="1">
                <a:latin typeface="Times New Roman" charset="0"/>
                <a:cs typeface="Times New Roman" charset="0"/>
              </a:rPr>
              <a:t>Neutrons uniformly distributed within </a:t>
            </a:r>
            <a:r>
              <a:rPr lang="en-US" sz="1800" b="1">
                <a:latin typeface="Times New Roman" charset="0"/>
                <a:cs typeface="Times New Roman" charset="0"/>
                <a:sym typeface="Symbol" charset="0"/>
              </a:rPr>
              <a:t>1 horizontal &amp; vertical angles around </a:t>
            </a:r>
            <a:br>
              <a:rPr lang="en-US" sz="1800" b="1">
                <a:latin typeface="Times New Roman" charset="0"/>
                <a:cs typeface="Times New Roman" charset="0"/>
                <a:sym typeface="Symbol" charset="0"/>
              </a:rPr>
            </a:br>
            <a:r>
              <a:rPr lang="en-US" sz="1800" b="1">
                <a:latin typeface="Times New Roman" charset="0"/>
                <a:cs typeface="Times New Roman" charset="0"/>
                <a:sym typeface="Symbol" charset="0"/>
              </a:rPr>
              <a:t>proton beam</a:t>
            </a:r>
            <a:r>
              <a:rPr lang="en-US" sz="1800" b="1">
                <a:latin typeface="Times New Roman" charset="0"/>
                <a:cs typeface="Times New Roman" charset="0"/>
              </a:rPr>
              <a:t> </a:t>
            </a:r>
          </a:p>
          <a:p>
            <a:pPr marL="230188" indent="-230188">
              <a:spcBef>
                <a:spcPct val="20000"/>
              </a:spcBef>
              <a:buFontTx/>
              <a:buChar char="•"/>
            </a:pPr>
            <a:r>
              <a:rPr lang="en-US" sz="1800" b="1">
                <a:latin typeface="Times New Roman" charset="0"/>
                <a:cs typeface="Times New Roman" charset="0"/>
              </a:rPr>
              <a:t>Each quad aperture = B max / (field gradient @ 100 GeV/c)</a:t>
            </a:r>
            <a:endParaRPr lang="ru-RU" sz="1800" b="1">
              <a:latin typeface="Times New Roman" charset="0"/>
              <a:cs typeface="Times New Roman" charset="0"/>
            </a:endParaRPr>
          </a:p>
        </p:txBody>
      </p:sp>
      <p:sp>
        <p:nvSpPr>
          <p:cNvPr id="14" name="Text Box 17"/>
          <p:cNvSpPr txBox="1">
            <a:spLocks noChangeArrowheads="1"/>
          </p:cNvSpPr>
          <p:nvPr/>
        </p:nvSpPr>
        <p:spPr bwMode="auto">
          <a:xfrm>
            <a:off x="990600" y="5181600"/>
            <a:ext cx="1371600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ru-RU" sz="1600" b="1">
                <a:solidFill>
                  <a:srgbClr val="FF0000"/>
                </a:solidFill>
                <a:latin typeface="Arial Narrow" charset="0"/>
                <a:sym typeface="Symbol" charset="0"/>
              </a:rPr>
              <a:t></a:t>
            </a:r>
            <a:r>
              <a:rPr lang="en-US" sz="1600" b="1">
                <a:solidFill>
                  <a:srgbClr val="FF0000"/>
                </a:solidFill>
                <a:latin typeface="Arial Narrow" charset="0"/>
                <a:sym typeface="Symbol" charset="0"/>
              </a:rPr>
              <a:t> electron beam</a:t>
            </a:r>
            <a:endParaRPr lang="ru-RU" sz="1600" b="1">
              <a:solidFill>
                <a:srgbClr val="FF0000"/>
              </a:solidFill>
              <a:latin typeface="Arial Narrow" charset="0"/>
              <a:sym typeface="Symbo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3718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5-31 at 11.21.4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91" y="303160"/>
            <a:ext cx="8494615" cy="600208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6/1/17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K/Pi  Argonne June 2017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7973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Charged Particle Acceptance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Talk Title Here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7" name="Content Placeholder 2"/>
          <p:cNvSpPr>
            <a:spLocks/>
          </p:cNvSpPr>
          <p:nvPr/>
        </p:nvSpPr>
        <p:spPr bwMode="auto">
          <a:xfrm>
            <a:off x="92075" y="882650"/>
            <a:ext cx="8951913" cy="544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30188" indent="-230188">
              <a:spcBef>
                <a:spcPct val="20000"/>
              </a:spcBef>
              <a:buFontTx/>
              <a:buChar char="•"/>
            </a:pPr>
            <a:r>
              <a:rPr lang="en-US" sz="1800" b="1">
                <a:latin typeface="Times New Roman" charset="0"/>
                <a:cs typeface="Times New Roman" charset="0"/>
              </a:rPr>
              <a:t>Quad apertures = B max / (field gradient @ 100 GeV/c)</a:t>
            </a:r>
            <a:endParaRPr lang="ru-RU" sz="1800" b="1">
              <a:latin typeface="Times New Roman" charset="0"/>
              <a:cs typeface="Times New Roman" charset="0"/>
            </a:endParaRPr>
          </a:p>
        </p:txBody>
      </p:sp>
      <p:pic>
        <p:nvPicPr>
          <p:cNvPr id="8" name="Picture 8" descr="sigmaP_sigmaXp_i_06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52575"/>
            <a:ext cx="2741613" cy="264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sigmaP_sigmaYp_i_06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2" b="2583"/>
          <a:stretch>
            <a:fillRect/>
          </a:stretch>
        </p:blipFill>
        <p:spPr bwMode="auto">
          <a:xfrm>
            <a:off x="152400" y="3879850"/>
            <a:ext cx="2741613" cy="249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 descr="sigmaP_sigmaXp_i_09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600" y="1552575"/>
            <a:ext cx="2741613" cy="264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1" descr="sigmaP_sigmaYp_i_09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3" b="2463"/>
          <a:stretch>
            <a:fillRect/>
          </a:stretch>
        </p:blipFill>
        <p:spPr bwMode="auto">
          <a:xfrm>
            <a:off x="3151188" y="3878263"/>
            <a:ext cx="2741612" cy="249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 descr="sigmaP_sigmaXp_i_12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788" y="1552575"/>
            <a:ext cx="2741612" cy="264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 descr="sigmaP_sigmaYp_i_12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3" b="2522"/>
          <a:stretch>
            <a:fillRect/>
          </a:stretch>
        </p:blipFill>
        <p:spPr bwMode="auto">
          <a:xfrm>
            <a:off x="6173788" y="3876675"/>
            <a:ext cx="2741612" cy="249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219200" y="1254125"/>
            <a:ext cx="984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b="1">
                <a:latin typeface="Times New Roman" charset="0"/>
                <a:cs typeface="Times New Roman" charset="0"/>
              </a:rPr>
              <a:t>6 T max</a:t>
            </a:r>
            <a:endParaRPr lang="ru-RU" sz="1800" b="1">
              <a:latin typeface="Times New Roman" charset="0"/>
              <a:cs typeface="Times New Roman" charset="0"/>
            </a:endParaRP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4210050" y="1250950"/>
            <a:ext cx="984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b="1">
                <a:latin typeface="Times New Roman" charset="0"/>
                <a:cs typeface="Times New Roman" charset="0"/>
              </a:rPr>
              <a:t>9 T max</a:t>
            </a:r>
            <a:endParaRPr lang="ru-RU" sz="1800" b="1">
              <a:latin typeface="Times New Roman" charset="0"/>
              <a:cs typeface="Times New Roman" charset="0"/>
            </a:endParaRPr>
          </a:p>
        </p:txBody>
      </p:sp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7162800" y="1254125"/>
            <a:ext cx="11001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b="1">
                <a:latin typeface="Times New Roman" charset="0"/>
                <a:cs typeface="Times New Roman" charset="0"/>
              </a:rPr>
              <a:t>12 T max</a:t>
            </a:r>
            <a:endParaRPr lang="ru-RU" sz="1800" b="1">
              <a:latin typeface="Times New Roman" charset="0"/>
              <a:cs typeface="Times New Roman" charset="0"/>
            </a:endParaRPr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 rot="16200000">
            <a:off x="2230438" y="2874962"/>
            <a:ext cx="1422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600" b="1">
                <a:solidFill>
                  <a:srgbClr val="FF0000"/>
                </a:solidFill>
                <a:latin typeface="Arial Narrow" charset="0"/>
                <a:sym typeface="Symbol" charset="0"/>
              </a:rPr>
              <a:t> electron beam</a:t>
            </a:r>
            <a:endParaRPr lang="ru-RU" sz="1600" b="1">
              <a:solidFill>
                <a:srgbClr val="FF0000"/>
              </a:solidFill>
              <a:latin typeface="Arial Narrow" charset="0"/>
              <a:sym typeface="Symbo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9654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Acceptance for </a:t>
            </a:r>
            <a:r>
              <a:rPr lang="en-US" dirty="0" err="1" smtClean="0"/>
              <a:t>ep</a:t>
            </a:r>
            <a:r>
              <a:rPr lang="en-US" dirty="0" smtClean="0"/>
              <a:t>-&gt;</a:t>
            </a:r>
            <a:r>
              <a:rPr lang="en-US" dirty="0" err="1" smtClean="0"/>
              <a:t>e’Xp</a:t>
            </a:r>
            <a:r>
              <a:rPr lang="en-US" dirty="0" smtClean="0"/>
              <a:t>’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Talk Title Here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7" name="Picture 3" descr="Screen Shot 2016-04-07 at 12.28.2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513" y="1451860"/>
            <a:ext cx="3338316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D:\Google Drive\eic\talk_mine\detector_meeting\20160406\proton_quad6T\acc_xlPt_al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14400"/>
            <a:ext cx="3629025" cy="3177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2944100" y="4927211"/>
            <a:ext cx="5514100" cy="1200328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dirty="0"/>
              <a:t>Acceptance in diffractive peak (X</a:t>
            </a:r>
            <a:r>
              <a:rPr lang="en-US" baseline="-25000" dirty="0"/>
              <a:t>L</a:t>
            </a:r>
            <a:r>
              <a:rPr lang="en-US" dirty="0"/>
              <a:t>&gt;~.98)</a:t>
            </a:r>
          </a:p>
          <a:p>
            <a:r>
              <a:rPr lang="en-US" dirty="0"/>
              <a:t>           ZEUS: ~2%</a:t>
            </a:r>
          </a:p>
          <a:p>
            <a:r>
              <a:rPr lang="en-US" dirty="0"/>
              <a:t>           JLEIC: ~100</a:t>
            </a:r>
            <a:r>
              <a:rPr lang="en-US" dirty="0" smtClean="0"/>
              <a:t>%</a:t>
            </a:r>
            <a:endParaRPr lang="en-US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985838" y="801688"/>
            <a:ext cx="9890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/>
              <a:t>JLEIC</a:t>
            </a:r>
          </a:p>
        </p:txBody>
      </p:sp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5330825" y="863600"/>
            <a:ext cx="38131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dirty="0"/>
              <a:t>ZEUS </a:t>
            </a:r>
          </a:p>
          <a:p>
            <a:r>
              <a:rPr lang="en-US" dirty="0"/>
              <a:t>Leading Proton Spectrometer</a:t>
            </a:r>
          </a:p>
        </p:txBody>
      </p: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2182813" y="3028192"/>
            <a:ext cx="17335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600" dirty="0">
                <a:solidFill>
                  <a:schemeClr val="bg1"/>
                </a:solidFill>
              </a:rPr>
              <a:t>Region 2 (Hi. Res)</a:t>
            </a: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1179740" y="1460500"/>
            <a:ext cx="9318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Region 1</a:t>
            </a:r>
          </a:p>
        </p:txBody>
      </p:sp>
      <p:pic>
        <p:nvPicPr>
          <p:cNvPr id="14" name="Picture 3" descr="D:\Google Drive\eic\talk_mine\detector_meeting\20160629\fullcooling_cutfocus_acctwoplanes_gaus\acc_xlt_al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0772" y="4535751"/>
            <a:ext cx="1817625" cy="1591788"/>
          </a:xfrm>
          <a:prstGeom prst="rect">
            <a:avLst/>
          </a:prstGeom>
          <a:noFill/>
        </p:spPr>
      </p:pic>
      <p:cxnSp>
        <p:nvCxnSpPr>
          <p:cNvPr id="15" name="Straight Connector 14"/>
          <p:cNvCxnSpPr/>
          <p:nvPr/>
        </p:nvCxnSpPr>
        <p:spPr>
          <a:xfrm flipH="1">
            <a:off x="908769" y="3753123"/>
            <a:ext cx="3007594" cy="970300"/>
          </a:xfrm>
          <a:prstGeom prst="line">
            <a:avLst/>
          </a:prstGeom>
          <a:noFill/>
          <a:ln w="25400" cap="flat">
            <a:solidFill>
              <a:schemeClr val="accent2">
                <a:lumMod val="75000"/>
              </a:schemeClr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6" name="Straight Connector 15"/>
          <p:cNvCxnSpPr/>
          <p:nvPr/>
        </p:nvCxnSpPr>
        <p:spPr>
          <a:xfrm flipH="1">
            <a:off x="2300241" y="3790139"/>
            <a:ext cx="1616122" cy="912839"/>
          </a:xfrm>
          <a:prstGeom prst="line">
            <a:avLst/>
          </a:prstGeom>
          <a:noFill/>
          <a:ln w="25400" cap="flat">
            <a:solidFill>
              <a:schemeClr val="accent2">
                <a:lumMod val="75000"/>
              </a:schemeClr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7" name="TextBox 16"/>
          <p:cNvSpPr txBox="1"/>
          <p:nvPr/>
        </p:nvSpPr>
        <p:spPr>
          <a:xfrm>
            <a:off x="363325" y="4535751"/>
            <a:ext cx="182099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Times"/>
              </a:rPr>
              <a:t>t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Time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777268" y="3999270"/>
            <a:ext cx="44773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X</a:t>
            </a:r>
            <a:r>
              <a:rPr lang="en-US" baseline="-25000" dirty="0" smtClean="0"/>
              <a:t>L</a:t>
            </a:r>
            <a:endParaRPr kumimoji="0" lang="en-US" sz="2400" b="0" i="0" u="none" strike="noStrike" cap="none" spc="0" normalizeH="0" baseline="-25000" dirty="0">
              <a:ln>
                <a:noFill/>
              </a:ln>
              <a:solidFill>
                <a:srgbClr val="000000"/>
              </a:solidFill>
              <a:effectLst/>
              <a:uFillTx/>
              <a:sym typeface="Time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826882" y="3749681"/>
            <a:ext cx="220571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Times"/>
              </a:rPr>
              <a:t>1</a:t>
            </a:r>
            <a:endParaRPr kumimoji="0" lang="en-US" sz="2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Time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9345" y="1032818"/>
            <a:ext cx="320508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Times"/>
              </a:rPr>
              <a:t>P</a:t>
            </a:r>
            <a:r>
              <a:rPr kumimoji="0" lang="en-US" sz="2400" b="0" i="0" u="none" strike="noStrike" cap="none" spc="0" normalizeH="0" baseline="-2500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Times"/>
              </a:rPr>
              <a:t>t</a:t>
            </a:r>
            <a:endParaRPr kumimoji="0" lang="en-US" sz="2400" b="0" i="0" u="none" strike="noStrike" cap="none" spc="0" normalizeH="0" baseline="-2500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Time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20077" y="3753123"/>
            <a:ext cx="412932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Times"/>
              </a:rPr>
              <a:t>0.2</a:t>
            </a:r>
            <a:endParaRPr kumimoji="0" lang="en-US" sz="2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Time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97289" y="5924559"/>
            <a:ext cx="669412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Times"/>
              </a:rPr>
              <a:t>0.994</a:t>
            </a:r>
            <a:endParaRPr kumimoji="0" lang="en-US" sz="2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Time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243254" y="5886146"/>
            <a:ext cx="220571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Times"/>
              </a:rPr>
              <a:t>1</a:t>
            </a:r>
            <a:endParaRPr kumimoji="0" lang="en-US" sz="2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Time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423121" y="5924559"/>
            <a:ext cx="44773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X</a:t>
            </a:r>
            <a:r>
              <a:rPr lang="en-US" baseline="-25000" dirty="0" smtClean="0"/>
              <a:t>L</a:t>
            </a:r>
            <a:endParaRPr kumimoji="0" lang="en-US" sz="2400" b="0" i="0" u="none" strike="noStrike" cap="none" spc="0" normalizeH="0" baseline="-25000" dirty="0">
              <a:ln>
                <a:noFill/>
              </a:ln>
              <a:solidFill>
                <a:srgbClr val="000000"/>
              </a:solidFill>
              <a:effectLst/>
              <a:uFillTx/>
              <a:sym typeface="Time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95376" y="1408928"/>
            <a:ext cx="68192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Times"/>
              </a:rPr>
              <a:t>(GeV)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Time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4655" y="4943494"/>
            <a:ext cx="75886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Times"/>
              </a:rPr>
              <a:t>(GeV</a:t>
            </a:r>
            <a:r>
              <a:rPr kumimoji="0" lang="en-US" sz="1800" b="0" i="0" u="none" strike="noStrike" cap="none" spc="0" normalizeH="0" baseline="3000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Times"/>
              </a:rPr>
              <a:t>2</a:t>
            </a: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Times"/>
              </a:rPr>
              <a:t>)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Time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87542" y="3539178"/>
            <a:ext cx="220571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Times"/>
              </a:rPr>
              <a:t>0</a:t>
            </a:r>
            <a:endParaRPr kumimoji="0" lang="en-US" sz="2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Time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17827" y="1021330"/>
            <a:ext cx="220571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b="1" dirty="0"/>
              <a:t>1</a:t>
            </a:r>
            <a:endParaRPr kumimoji="0" lang="en-US" sz="2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Time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49145" y="4491675"/>
            <a:ext cx="412932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b="1" dirty="0" smtClean="0"/>
              <a:t>2.5</a:t>
            </a:r>
            <a:endParaRPr kumimoji="0" lang="en-US" sz="2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2480086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Resolution for Charged Particles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Talk Title Here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7" name="Content Placeholder 2"/>
          <p:cNvSpPr>
            <a:spLocks/>
          </p:cNvSpPr>
          <p:nvPr/>
        </p:nvSpPr>
        <p:spPr bwMode="auto">
          <a:xfrm>
            <a:off x="92075" y="838200"/>
            <a:ext cx="8951913" cy="544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/>
          <a:lstStyle/>
          <a:p>
            <a:pPr marL="230188" indent="-230188">
              <a:spcBef>
                <a:spcPct val="20000"/>
              </a:spcBef>
              <a:buFontTx/>
              <a:buChar char="•"/>
            </a:pPr>
            <a:r>
              <a:rPr lang="en-US" sz="1800" b="1">
                <a:latin typeface="Times New Roman" charset="0"/>
                <a:cs typeface="Times New Roman" charset="0"/>
              </a:rPr>
              <a:t>Protons with </a:t>
            </a:r>
            <a:r>
              <a:rPr lang="en-US" sz="1800" b="1">
                <a:latin typeface="Times New Roman" charset="0"/>
                <a:cs typeface="Times New Roman" charset="0"/>
                <a:sym typeface="Symbol" charset="0"/>
              </a:rPr>
              <a:t>p/p spread launched at different angles to nominal </a:t>
            </a:r>
            <a:r>
              <a:rPr lang="en-US" sz="1800" b="1">
                <a:latin typeface="Times New Roman" charset="0"/>
                <a:cs typeface="Times New Roman" charset="0"/>
              </a:rPr>
              <a:t>trajectory</a:t>
            </a:r>
          </a:p>
        </p:txBody>
      </p:sp>
      <p:pic>
        <p:nvPicPr>
          <p:cNvPr id="8" name="Picture 7" descr="x_dpop_out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1900238"/>
            <a:ext cx="4113213" cy="395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8"/>
          <p:cNvSpPr txBox="1">
            <a:spLocks noChangeArrowheads="1"/>
          </p:cNvSpPr>
          <p:nvPr/>
        </p:nvSpPr>
        <p:spPr bwMode="auto">
          <a:xfrm rot="16200000">
            <a:off x="3830638" y="4398962"/>
            <a:ext cx="1422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600" b="1">
                <a:solidFill>
                  <a:srgbClr val="FF0000"/>
                </a:solidFill>
                <a:latin typeface="Arial Narrow" charset="0"/>
                <a:sym typeface="Symbol" charset="0"/>
              </a:rPr>
              <a:t> electron beam</a:t>
            </a:r>
            <a:endParaRPr lang="ru-RU" sz="1600" b="1">
              <a:solidFill>
                <a:srgbClr val="FF0000"/>
              </a:solidFill>
              <a:latin typeface="Arial Narrow" charset="0"/>
              <a:sym typeface="Symbol" charset="0"/>
            </a:endParaRPr>
          </a:p>
        </p:txBody>
      </p:sp>
      <p:grpSp>
        <p:nvGrpSpPr>
          <p:cNvPr id="10" name="Group 1"/>
          <p:cNvGrpSpPr>
            <a:grpSpLocks/>
          </p:cNvGrpSpPr>
          <p:nvPr/>
        </p:nvGrpSpPr>
        <p:grpSpPr bwMode="auto">
          <a:xfrm>
            <a:off x="4679950" y="1900238"/>
            <a:ext cx="4113213" cy="3952875"/>
            <a:chOff x="4679950" y="1900238"/>
            <a:chExt cx="4113213" cy="3952875"/>
          </a:xfrm>
        </p:grpSpPr>
        <p:pic>
          <p:nvPicPr>
            <p:cNvPr id="11" name="Picture 17" descr="x_dpop_out_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9950" y="1900238"/>
              <a:ext cx="4113213" cy="3952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Content Placeholder 2"/>
            <p:cNvSpPr>
              <a:spLocks/>
            </p:cNvSpPr>
            <p:nvPr/>
          </p:nvSpPr>
          <p:spPr bwMode="auto">
            <a:xfrm>
              <a:off x="5486400" y="2743200"/>
              <a:ext cx="1524000" cy="3429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xtLst/>
          </p:spPr>
          <p:txBody>
            <a:bodyPr/>
            <a:lstStyle/>
            <a:p>
              <a:pPr>
                <a:spcBef>
                  <a:spcPct val="20000"/>
                </a:spcBef>
                <a:defRPr/>
              </a:pPr>
              <a:r>
                <a:rPr lang="en-US" sz="1200" b="1">
                  <a:latin typeface="Times New Roman" charset="0"/>
                  <a:cs typeface="Times New Roman" charset="0"/>
                </a:rPr>
                <a:t>±10</a:t>
              </a:r>
              <a:r>
                <a:rPr lang="en-US" sz="1200" b="1">
                  <a:latin typeface="Times New Roman" charset="0"/>
                  <a:cs typeface="Times New Roman" charset="0"/>
                  <a:sym typeface="Symbol" charset="0"/>
                </a:rPr>
                <a:t>  @ 60 GeV/c</a:t>
              </a:r>
              <a:endParaRPr lang="en-US" sz="1200" b="1">
                <a:latin typeface="Times New Roman" charset="0"/>
                <a:cs typeface="Times New Roman" charset="0"/>
              </a:endParaRPr>
            </a:p>
          </p:txBody>
        </p:sp>
      </p:grp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6034088" y="1673225"/>
            <a:ext cx="20526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600" b="1">
                <a:solidFill>
                  <a:srgbClr val="0000FF"/>
                </a:solidFill>
                <a:latin typeface="Arial Narrow" charset="0"/>
                <a:sym typeface="Symbol" charset="0"/>
              </a:rPr>
              <a:t>|</a:t>
            </a:r>
            <a:r>
              <a:rPr lang="ru-RU" sz="1600" b="1">
                <a:solidFill>
                  <a:srgbClr val="0000FF"/>
                </a:solidFill>
                <a:latin typeface="Arial Narrow" charset="0"/>
                <a:sym typeface="Symbol" charset="0"/>
              </a:rPr>
              <a:t></a:t>
            </a:r>
            <a:r>
              <a:rPr lang="en-US" sz="1600" b="1">
                <a:solidFill>
                  <a:srgbClr val="0000FF"/>
                </a:solidFill>
                <a:latin typeface="Arial Narrow" charset="0"/>
                <a:sym typeface="Symbol" charset="0"/>
              </a:rPr>
              <a:t>p/p| &gt; 0.005 @ </a:t>
            </a:r>
            <a:r>
              <a:rPr lang="ru-RU" sz="1600" b="1">
                <a:solidFill>
                  <a:srgbClr val="0000FF"/>
                </a:solidFill>
                <a:latin typeface="Arial Narrow" charset="0"/>
                <a:sym typeface="Symbol" charset="0"/>
              </a:rPr>
              <a:t></a:t>
            </a:r>
            <a:r>
              <a:rPr lang="en-US" sz="1600" b="1" baseline="-25000">
                <a:solidFill>
                  <a:srgbClr val="0000FF"/>
                </a:solidFill>
                <a:latin typeface="Arial Narrow" charset="0"/>
                <a:sym typeface="Symbol" charset="0"/>
              </a:rPr>
              <a:t>x,y</a:t>
            </a:r>
            <a:r>
              <a:rPr lang="en-US" sz="1600" b="1">
                <a:solidFill>
                  <a:srgbClr val="0000FF"/>
                </a:solidFill>
                <a:latin typeface="Arial Narrow" charset="0"/>
                <a:sym typeface="Symbol" charset="0"/>
              </a:rPr>
              <a:t> = 0</a:t>
            </a:r>
            <a:endParaRPr lang="ru-RU" sz="1600" b="1">
              <a:solidFill>
                <a:srgbClr val="0000FF"/>
              </a:solidFill>
              <a:latin typeface="Arial Narrow" charset="0"/>
              <a:sym typeface="Symbo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96488" y="5987018"/>
            <a:ext cx="7518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For ZEUS LPS: resolution in X</a:t>
            </a:r>
            <a:r>
              <a:rPr lang="en-US" baseline="-25000" dirty="0" smtClean="0"/>
              <a:t>L</a:t>
            </a:r>
            <a:r>
              <a:rPr lang="en-US" dirty="0" smtClean="0"/>
              <a:t> was about 0.5% and Pt resolution was 5 MeV </a:t>
            </a:r>
          </a:p>
        </p:txBody>
      </p:sp>
    </p:spTree>
    <p:extLst>
      <p:ext uri="{BB962C8B-B14F-4D97-AF65-F5344CB8AC3E}">
        <p14:creationId xmlns:p14="http://schemas.microsoft.com/office/powerpoint/2010/main" val="8675456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Resolution for Neutral Particles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Talk Title Here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43936" y="1642495"/>
            <a:ext cx="4360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</a:t>
            </a:r>
            <a:r>
              <a:rPr lang="en-US" baseline="-25000" dirty="0" smtClean="0"/>
              <a:t>EIC </a:t>
            </a:r>
            <a:r>
              <a:rPr lang="en-US" dirty="0" smtClean="0"/>
              <a:t>= E</a:t>
            </a:r>
            <a:r>
              <a:rPr lang="en-US" baseline="-25000" dirty="0" smtClean="0"/>
              <a:t>HERA</a:t>
            </a:r>
            <a:r>
              <a:rPr lang="en-US" dirty="0" smtClean="0"/>
              <a:t>/10, so now neutrons are ~50 GeV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43936" y="2162474"/>
            <a:ext cx="2466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65%/√E </a:t>
            </a:r>
            <a:r>
              <a:rPr lang="en-US" dirty="0" smtClean="0">
                <a:sym typeface="Wingdings"/>
              </a:rPr>
              <a:t>9% resolution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43936" y="2924474"/>
            <a:ext cx="740877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ZEUS Uranium-Scintillator Calorimeter was  35%/√E so 5% resolution.</a:t>
            </a:r>
          </a:p>
          <a:p>
            <a:endParaRPr lang="en-US" dirty="0"/>
          </a:p>
          <a:p>
            <a:r>
              <a:rPr lang="en-US" dirty="0" smtClean="0"/>
              <a:t>Is this good enough?  Do we need something better?  What is the position </a:t>
            </a:r>
          </a:p>
          <a:p>
            <a:r>
              <a:rPr lang="en-US" dirty="0" smtClean="0"/>
              <a:t>resolution we need?</a:t>
            </a:r>
          </a:p>
          <a:p>
            <a:endParaRPr lang="en-US" dirty="0" smtClean="0"/>
          </a:p>
          <a:p>
            <a:r>
              <a:rPr lang="en-US" dirty="0" smtClean="0"/>
              <a:t>What about  Λ -&gt; n pi ?  36% br.    Is it possible?  Better acceptance than p pi?</a:t>
            </a:r>
          </a:p>
          <a:p>
            <a:r>
              <a:rPr lang="en-US" dirty="0" smtClean="0"/>
              <a:t>Can we reconstruct this?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89592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Tagging Lambda’s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Talk Title Here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7" name="Picture 6" descr="Screen Shot 2017-05-31 at 1.28.1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9" y="841373"/>
            <a:ext cx="7737441" cy="5543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5839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High-x Interaction looks like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Talk Title Here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02083" y="1274715"/>
            <a:ext cx="7969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Highly asymmetric collision at the parton level (the other way)</a:t>
            </a:r>
            <a:endParaRPr lang="en-US" sz="2400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919608" y="2596777"/>
            <a:ext cx="274999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167534" y="2746050"/>
            <a:ext cx="3493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parton </a:t>
            </a:r>
            <a:r>
              <a:rPr lang="en-US" dirty="0" smtClean="0"/>
              <a:t>carrying </a:t>
            </a:r>
            <a:r>
              <a:rPr lang="en-US" dirty="0" smtClean="0"/>
              <a:t>~x*0.5*</a:t>
            </a:r>
            <a:r>
              <a:rPr lang="en-US" dirty="0" err="1" smtClean="0"/>
              <a:t>E</a:t>
            </a:r>
            <a:r>
              <a:rPr lang="en-US" baseline="-25000" dirty="0" err="1" smtClean="0"/>
              <a:t>proton_beam</a:t>
            </a:r>
            <a:endParaRPr lang="en-US" baseline="-25000" dirty="0"/>
          </a:p>
        </p:txBody>
      </p:sp>
      <p:sp>
        <p:nvSpPr>
          <p:cNvPr id="11" name="TextBox 10"/>
          <p:cNvSpPr txBox="1"/>
          <p:nvPr/>
        </p:nvSpPr>
        <p:spPr>
          <a:xfrm>
            <a:off x="296665" y="3973621"/>
            <a:ext cx="5698996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Since x -&gt;1, this is like the </a:t>
            </a:r>
            <a:r>
              <a:rPr lang="en-US" sz="2400" dirty="0" smtClean="0"/>
              <a:t>0.5*beam </a:t>
            </a:r>
            <a:r>
              <a:rPr lang="en-US" sz="2400" dirty="0" smtClean="0"/>
              <a:t>energy</a:t>
            </a:r>
          </a:p>
          <a:p>
            <a:endParaRPr lang="en-US" sz="2400" dirty="0" smtClean="0"/>
          </a:p>
          <a:p>
            <a:r>
              <a:rPr lang="en-US" sz="2400" dirty="0" smtClean="0"/>
              <a:t>Parton energy </a:t>
            </a:r>
            <a:r>
              <a:rPr lang="en-US" sz="2400" dirty="0" smtClean="0"/>
              <a:t>~</a:t>
            </a:r>
            <a:r>
              <a:rPr lang="en-US" sz="2400" dirty="0" smtClean="0"/>
              <a:t>50</a:t>
            </a:r>
            <a:r>
              <a:rPr lang="en-US" sz="2400" dirty="0" smtClean="0"/>
              <a:t> </a:t>
            </a:r>
            <a:r>
              <a:rPr lang="en-US" sz="2400" dirty="0" smtClean="0"/>
              <a:t>GeV </a:t>
            </a:r>
            <a:endParaRPr lang="en-US" sz="2400" dirty="0"/>
          </a:p>
        </p:txBody>
      </p:sp>
      <p:sp>
        <p:nvSpPr>
          <p:cNvPr id="12" name="Oval 11"/>
          <p:cNvSpPr/>
          <p:nvPr/>
        </p:nvSpPr>
        <p:spPr>
          <a:xfrm>
            <a:off x="6070597" y="2616450"/>
            <a:ext cx="112316" cy="1296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6440080" y="2634196"/>
            <a:ext cx="569028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724594" y="2930716"/>
            <a:ext cx="1248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</a:t>
            </a:r>
            <a:r>
              <a:rPr lang="en-US" baseline="-25000" dirty="0" err="1" smtClean="0"/>
              <a:t>electron_beam</a:t>
            </a:r>
            <a:endParaRPr lang="en-US" baseline="-25000" dirty="0"/>
          </a:p>
        </p:txBody>
      </p:sp>
      <p:sp>
        <p:nvSpPr>
          <p:cNvPr id="15" name="TextBox 14"/>
          <p:cNvSpPr txBox="1"/>
          <p:nvPr/>
        </p:nvSpPr>
        <p:spPr>
          <a:xfrm>
            <a:off x="5660648" y="4342952"/>
            <a:ext cx="32111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 smtClean="0"/>
          </a:p>
          <a:p>
            <a:r>
              <a:rPr lang="en-US" sz="2400" dirty="0" smtClean="0"/>
              <a:t>Electron Beam  ~10 GeV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2913339" y="5510720"/>
            <a:ext cx="4018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Where does the final state go?</a:t>
            </a:r>
            <a:endParaRPr lang="en-US" sz="2400" dirty="0"/>
          </a:p>
        </p:txBody>
      </p:sp>
      <p:sp>
        <p:nvSpPr>
          <p:cNvPr id="2" name="Oval 1"/>
          <p:cNvSpPr/>
          <p:nvPr/>
        </p:nvSpPr>
        <p:spPr>
          <a:xfrm>
            <a:off x="797785" y="2076023"/>
            <a:ext cx="1121823" cy="103935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1226967" y="2238848"/>
            <a:ext cx="262304" cy="224492"/>
          </a:xfrm>
          <a:prstGeom prst="ellipse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1226967" y="2746050"/>
            <a:ext cx="262304" cy="224492"/>
          </a:xfrm>
          <a:prstGeom prst="ellipse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7218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State for 50 GeV pion vs. 10 GeV electron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Talk Title Here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4196" y="1717807"/>
            <a:ext cx="3770930" cy="36412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530" y="1652322"/>
            <a:ext cx="3746965" cy="36181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82708" y="1392157"/>
            <a:ext cx="2409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Electron energy </a:t>
            </a:r>
            <a:r>
              <a:rPr lang="en-US" dirty="0" err="1" smtClean="0"/>
              <a:t>isolines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468253" y="1467656"/>
            <a:ext cx="2203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Quark energy </a:t>
            </a:r>
            <a:r>
              <a:rPr lang="en-US" dirty="0" err="1" smtClean="0"/>
              <a:t>isolines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5761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HERA Experiments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Talk Title Here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6" name="Picture 3" descr="desy1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99742" y="1219200"/>
            <a:ext cx="3810000" cy="2757488"/>
          </a:xfrm>
          <a:noFill/>
          <a:ln/>
        </p:spPr>
      </p:pic>
      <p:pic>
        <p:nvPicPr>
          <p:cNvPr id="7" name="Picture 4" descr="parameter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470" y="4364284"/>
            <a:ext cx="3810000" cy="15065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" name="Line 5"/>
          <p:cNvSpPr>
            <a:spLocks noChangeShapeType="1"/>
          </p:cNvSpPr>
          <p:nvPr/>
        </p:nvSpPr>
        <p:spPr bwMode="auto">
          <a:xfrm>
            <a:off x="3900532" y="2209800"/>
            <a:ext cx="76200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Line 6"/>
          <p:cNvSpPr>
            <a:spLocks noChangeShapeType="1"/>
          </p:cNvSpPr>
          <p:nvPr/>
        </p:nvSpPr>
        <p:spPr bwMode="auto">
          <a:xfrm>
            <a:off x="3062332" y="3352800"/>
            <a:ext cx="762000" cy="0"/>
          </a:xfrm>
          <a:prstGeom prst="line">
            <a:avLst/>
          </a:prstGeom>
          <a:noFill/>
          <a:ln w="317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 rot="647840">
            <a:off x="3568930" y="1903936"/>
            <a:ext cx="10715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FF0000"/>
                </a:solidFill>
              </a:rPr>
              <a:t>electrons</a:t>
            </a: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2986132" y="3276600"/>
            <a:ext cx="9032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chemeClr val="bg1"/>
                </a:solidFill>
              </a:rPr>
              <a:t>protons</a:t>
            </a:r>
          </a:p>
        </p:txBody>
      </p:sp>
      <p:sp>
        <p:nvSpPr>
          <p:cNvPr id="12" name="Line 9"/>
          <p:cNvSpPr>
            <a:spLocks noChangeShapeType="1"/>
          </p:cNvSpPr>
          <p:nvPr/>
        </p:nvSpPr>
        <p:spPr bwMode="auto">
          <a:xfrm flipH="1">
            <a:off x="4891132" y="1371600"/>
            <a:ext cx="533400" cy="1371600"/>
          </a:xfrm>
          <a:prstGeom prst="line">
            <a:avLst/>
          </a:prstGeom>
          <a:noFill/>
          <a:ln w="412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5424532" y="1219200"/>
            <a:ext cx="1020763" cy="4572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ZEUS</a:t>
            </a: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776332" y="1219200"/>
            <a:ext cx="641350" cy="4953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FF"/>
                </a:solidFill>
              </a:rPr>
              <a:t>H1</a:t>
            </a:r>
          </a:p>
        </p:txBody>
      </p:sp>
      <p:sp>
        <p:nvSpPr>
          <p:cNvPr id="15" name="Line 13"/>
          <p:cNvSpPr>
            <a:spLocks noChangeShapeType="1"/>
          </p:cNvSpPr>
          <p:nvPr/>
        </p:nvSpPr>
        <p:spPr bwMode="auto">
          <a:xfrm>
            <a:off x="1157332" y="1676400"/>
            <a:ext cx="6096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2376532" y="1295400"/>
            <a:ext cx="114935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/>
              <a:t>HERMES</a:t>
            </a:r>
          </a:p>
        </p:txBody>
      </p:sp>
      <p:sp>
        <p:nvSpPr>
          <p:cNvPr id="17" name="Line 15"/>
          <p:cNvSpPr>
            <a:spLocks noChangeShapeType="1"/>
          </p:cNvSpPr>
          <p:nvPr/>
        </p:nvSpPr>
        <p:spPr bwMode="auto">
          <a:xfrm>
            <a:off x="2986132" y="1600200"/>
            <a:ext cx="457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852532" y="3505200"/>
            <a:ext cx="1150938" cy="40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/>
              <a:t>HERA-b</a:t>
            </a:r>
          </a:p>
        </p:txBody>
      </p:sp>
      <p:sp>
        <p:nvSpPr>
          <p:cNvPr id="19" name="Line 17"/>
          <p:cNvSpPr>
            <a:spLocks noChangeShapeType="1"/>
          </p:cNvSpPr>
          <p:nvPr/>
        </p:nvSpPr>
        <p:spPr bwMode="auto">
          <a:xfrm flipV="1">
            <a:off x="1995532" y="3276600"/>
            <a:ext cx="53340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5626471" y="1844910"/>
            <a:ext cx="3443288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dirty="0"/>
              <a:t>2 collider experiments</a:t>
            </a:r>
          </a:p>
          <a:p>
            <a:r>
              <a:rPr lang="en-US" sz="2000" dirty="0"/>
              <a:t>  </a:t>
            </a:r>
            <a:r>
              <a:rPr lang="en-US" sz="2000" dirty="0">
                <a:sym typeface="Wingdings" charset="0"/>
              </a:rPr>
              <a:t> ZEUS and H1</a:t>
            </a:r>
          </a:p>
          <a:p>
            <a:endParaRPr lang="en-US" sz="2000" dirty="0">
              <a:sym typeface="Wingdings" charset="0"/>
            </a:endParaRPr>
          </a:p>
          <a:p>
            <a:r>
              <a:rPr lang="en-US" sz="2000" dirty="0">
                <a:sym typeface="Wingdings" charset="0"/>
              </a:rPr>
              <a:t>2 fixed target experiments</a:t>
            </a:r>
          </a:p>
          <a:p>
            <a:r>
              <a:rPr lang="en-US" sz="2000" dirty="0">
                <a:sym typeface="Wingdings" charset="0"/>
              </a:rPr>
              <a:t>   HERMES and HERA-b</a:t>
            </a:r>
            <a:endParaRPr lang="en-US" sz="2000" dirty="0"/>
          </a:p>
        </p:txBody>
      </p:sp>
      <p:sp>
        <p:nvSpPr>
          <p:cNvPr id="21" name="Text Box 20"/>
          <p:cNvSpPr txBox="1">
            <a:spLocks noChangeArrowheads="1"/>
          </p:cNvSpPr>
          <p:nvPr/>
        </p:nvSpPr>
        <p:spPr bwMode="auto">
          <a:xfrm>
            <a:off x="5988094" y="3976688"/>
            <a:ext cx="2879477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/>
              <a:t>HERA </a:t>
            </a:r>
            <a:r>
              <a:rPr lang="en-US" dirty="0" smtClean="0"/>
              <a:t>Data taking 1991-2007</a:t>
            </a:r>
            <a:endParaRPr lang="en-US" dirty="0"/>
          </a:p>
        </p:txBody>
      </p:sp>
      <p:sp>
        <p:nvSpPr>
          <p:cNvPr id="22" name="Text Box 21"/>
          <p:cNvSpPr txBox="1">
            <a:spLocks noChangeArrowheads="1"/>
          </p:cNvSpPr>
          <p:nvPr/>
        </p:nvSpPr>
        <p:spPr bwMode="auto">
          <a:xfrm>
            <a:off x="1157332" y="914400"/>
            <a:ext cx="43132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/>
              <a:t>DESY laboratory in Hamburg, Germany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424532" y="4710017"/>
            <a:ext cx="3443039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Mission: Explore QCD at highest scale (Q</a:t>
            </a:r>
            <a:r>
              <a:rPr lang="en-US" baseline="30000" dirty="0" smtClean="0"/>
              <a:t>2</a:t>
            </a:r>
            <a:r>
              <a:rPr lang="en-US" dirty="0" smtClean="0"/>
              <a:t>). Search for new phenomena.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0620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High-X kinematics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Talk Title Here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32583" y="1786528"/>
            <a:ext cx="23715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Most of the time:</a:t>
            </a:r>
          </a:p>
        </p:txBody>
      </p:sp>
      <p:sp>
        <p:nvSpPr>
          <p:cNvPr id="8" name="Oval 7"/>
          <p:cNvSpPr/>
          <p:nvPr/>
        </p:nvSpPr>
        <p:spPr>
          <a:xfrm>
            <a:off x="3343183" y="3203067"/>
            <a:ext cx="112316" cy="1296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3700523" y="3397467"/>
            <a:ext cx="409176" cy="20856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Isosceles Triangle 9"/>
          <p:cNvSpPr/>
          <p:nvPr/>
        </p:nvSpPr>
        <p:spPr>
          <a:xfrm rot="16798138">
            <a:off x="4709119" y="2951979"/>
            <a:ext cx="397425" cy="1550880"/>
          </a:xfrm>
          <a:prstGeom prst="triangle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10"/>
          <p:cNvSpPr/>
          <p:nvPr/>
        </p:nvSpPr>
        <p:spPr>
          <a:xfrm rot="6345202">
            <a:off x="5468001" y="3643589"/>
            <a:ext cx="817877" cy="586014"/>
          </a:xfrm>
          <a:prstGeom prst="triangle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1618365" y="3610347"/>
            <a:ext cx="5529382" cy="86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800202" y="2486368"/>
            <a:ext cx="27436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E</a:t>
            </a:r>
            <a:r>
              <a:rPr lang="en-US" sz="2400" baseline="-25000" dirty="0" err="1" smtClean="0"/>
              <a:t>electron</a:t>
            </a:r>
            <a:r>
              <a:rPr lang="en-US" sz="2400" baseline="-25000" dirty="0" smtClean="0"/>
              <a:t> </a:t>
            </a:r>
            <a:r>
              <a:rPr lang="en-US" sz="2800" dirty="0" smtClean="0">
                <a:latin typeface="ＭＳ ゴシック"/>
                <a:ea typeface="ＭＳ ゴシック"/>
                <a:cs typeface="ＭＳ ゴシック"/>
              </a:rPr>
              <a:t>≅</a:t>
            </a:r>
            <a:r>
              <a:rPr lang="en-US" sz="2400" dirty="0" smtClean="0"/>
              <a:t> </a:t>
            </a:r>
            <a:r>
              <a:rPr lang="en-US" sz="2400" dirty="0" err="1" smtClean="0"/>
              <a:t>E</a:t>
            </a:r>
            <a:r>
              <a:rPr lang="en-US" sz="2400" baseline="-25000" dirty="0" err="1" smtClean="0"/>
              <a:t>electron_beam</a:t>
            </a:r>
            <a:endParaRPr lang="en-US" sz="2400" baseline="-25000" dirty="0"/>
          </a:p>
        </p:txBody>
      </p:sp>
      <p:sp>
        <p:nvSpPr>
          <p:cNvPr id="14" name="TextBox 13"/>
          <p:cNvSpPr txBox="1"/>
          <p:nvPr/>
        </p:nvSpPr>
        <p:spPr>
          <a:xfrm>
            <a:off x="2581436" y="3278801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θ</a:t>
            </a:r>
            <a:r>
              <a:rPr lang="en-US" dirty="0" smtClean="0"/>
              <a:t> ~ Q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15" name="TextBox 14"/>
          <p:cNvSpPr txBox="1"/>
          <p:nvPr/>
        </p:nvSpPr>
        <p:spPr>
          <a:xfrm>
            <a:off x="6534331" y="3921387"/>
            <a:ext cx="7058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smtClean="0"/>
              <a:t>E </a:t>
            </a:r>
            <a:r>
              <a:rPr lang="en-US" sz="2400" baseline="-25000" dirty="0" smtClean="0"/>
              <a:t>jet                    </a:t>
            </a:r>
          </a:p>
          <a:p>
            <a:r>
              <a:rPr lang="en-US" sz="2400" dirty="0" err="1" smtClean="0"/>
              <a:t>E</a:t>
            </a:r>
            <a:r>
              <a:rPr lang="en-US" sz="2400" baseline="-25000" dirty="0" err="1" smtClean="0"/>
              <a:t>pion</a:t>
            </a:r>
            <a:endParaRPr lang="en-US" sz="2400" baseline="-25000" dirty="0"/>
          </a:p>
        </p:txBody>
      </p:sp>
      <p:sp>
        <p:nvSpPr>
          <p:cNvPr id="16" name="TextBox 15"/>
          <p:cNvSpPr txBox="1"/>
          <p:nvPr/>
        </p:nvSpPr>
        <p:spPr>
          <a:xfrm>
            <a:off x="8146114" y="4146659"/>
            <a:ext cx="5672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= X</a:t>
            </a:r>
            <a:endParaRPr lang="en-US" sz="2400" dirty="0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3700523" y="4153067"/>
            <a:ext cx="2678294" cy="94176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08919" y="5079843"/>
            <a:ext cx="6293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This is hard to measure:  a jet close to beam pipe</a:t>
            </a:r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7199582" y="3411627"/>
            <a:ext cx="1057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beamline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2231913" y="1786528"/>
            <a:ext cx="2445846" cy="69984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818866" y="1417196"/>
            <a:ext cx="4160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Need a very precise measurement to get 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708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High-x Detector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Talk Title Here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7" name="5-Point Star 6"/>
          <p:cNvSpPr/>
          <p:nvPr/>
        </p:nvSpPr>
        <p:spPr>
          <a:xfrm>
            <a:off x="3091481" y="3038791"/>
            <a:ext cx="220133" cy="211666"/>
          </a:xfrm>
          <a:prstGeom prst="star5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Block Arc 7"/>
          <p:cNvSpPr/>
          <p:nvPr/>
        </p:nvSpPr>
        <p:spPr>
          <a:xfrm rot="16200000">
            <a:off x="2304080" y="2128615"/>
            <a:ext cx="1930399" cy="2032004"/>
          </a:xfrm>
          <a:prstGeom prst="blockArc">
            <a:avLst>
              <a:gd name="adj1" fmla="val 10800000"/>
              <a:gd name="adj2" fmla="val 97505"/>
              <a:gd name="adj3" fmla="val 11248"/>
            </a:avLst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2617348" y="2712824"/>
            <a:ext cx="592668" cy="43180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Block Arc 9"/>
          <p:cNvSpPr/>
          <p:nvPr/>
        </p:nvSpPr>
        <p:spPr>
          <a:xfrm rot="16200000">
            <a:off x="2693523" y="2619679"/>
            <a:ext cx="1109134" cy="1126067"/>
          </a:xfrm>
          <a:prstGeom prst="blockArc">
            <a:avLst>
              <a:gd name="adj1" fmla="val 10800000"/>
              <a:gd name="adj2" fmla="val 21488115"/>
              <a:gd name="adj3" fmla="val 290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2845934" y="2865207"/>
            <a:ext cx="711212" cy="643494"/>
          </a:xfrm>
          <a:prstGeom prst="blockArc">
            <a:avLst>
              <a:gd name="adj1" fmla="val 10800000"/>
              <a:gd name="adj2" fmla="val 21488115"/>
              <a:gd name="adj3" fmla="val 290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3252351" y="850177"/>
            <a:ext cx="0" cy="102446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139486" y="1239624"/>
            <a:ext cx="955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Field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986877" y="1994751"/>
            <a:ext cx="1892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Pb-Sci</a:t>
            </a:r>
            <a:r>
              <a:rPr lang="en-US" dirty="0" smtClean="0"/>
              <a:t> calorimeter</a:t>
            </a:r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3430148" y="3017626"/>
            <a:ext cx="0" cy="28363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582548" y="2746677"/>
            <a:ext cx="0" cy="83924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734948" y="2364083"/>
            <a:ext cx="0" cy="174573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659127" y="2487415"/>
            <a:ext cx="965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electron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285282" y="1154958"/>
            <a:ext cx="1303866" cy="40386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3887348" y="1994751"/>
            <a:ext cx="0" cy="25299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039748" y="1608956"/>
            <a:ext cx="0" cy="321206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378415" y="785626"/>
            <a:ext cx="4123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 Granularity Particle-flow Calorimeter</a:t>
            </a:r>
            <a:endParaRPr lang="en-US" dirty="0"/>
          </a:p>
        </p:txBody>
      </p:sp>
      <p:sp>
        <p:nvSpPr>
          <p:cNvPr id="23" name="Right Arrow 22"/>
          <p:cNvSpPr/>
          <p:nvPr/>
        </p:nvSpPr>
        <p:spPr>
          <a:xfrm>
            <a:off x="534549" y="3000692"/>
            <a:ext cx="982134" cy="351363"/>
          </a:xfrm>
          <a:prstGeom prst="right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619215" y="3301261"/>
            <a:ext cx="1409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Proton beam</a:t>
            </a:r>
            <a:endParaRPr lang="en-US" dirty="0"/>
          </a:p>
        </p:txBody>
      </p:sp>
      <p:sp>
        <p:nvSpPr>
          <p:cNvPr id="25" name="Left Arrow 24"/>
          <p:cNvSpPr/>
          <p:nvPr/>
        </p:nvSpPr>
        <p:spPr>
          <a:xfrm>
            <a:off x="6181817" y="3059956"/>
            <a:ext cx="889000" cy="118543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2379889" y="4340025"/>
            <a:ext cx="1355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Tracker/TRD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430148" y="1154958"/>
            <a:ext cx="7904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Dipole</a:t>
            </a:r>
          </a:p>
          <a:p>
            <a:r>
              <a:rPr lang="en-US" dirty="0" smtClean="0"/>
              <a:t>Field</a:t>
            </a:r>
            <a:endParaRPr lang="en-US" dirty="0"/>
          </a:p>
        </p:txBody>
      </p:sp>
      <p:cxnSp>
        <p:nvCxnSpPr>
          <p:cNvPr id="28" name="Straight Connector 27"/>
          <p:cNvCxnSpPr/>
          <p:nvPr/>
        </p:nvCxnSpPr>
        <p:spPr>
          <a:xfrm>
            <a:off x="4220639" y="790906"/>
            <a:ext cx="0" cy="102446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1516683" y="3120285"/>
            <a:ext cx="4580465" cy="486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Isosceles Triangle 29"/>
          <p:cNvSpPr/>
          <p:nvPr/>
        </p:nvSpPr>
        <p:spPr>
          <a:xfrm rot="17494156">
            <a:off x="3702328" y="2761321"/>
            <a:ext cx="270934" cy="1242999"/>
          </a:xfrm>
          <a:prstGeom prst="triangle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ight Triangle 30"/>
          <p:cNvSpPr/>
          <p:nvPr/>
        </p:nvSpPr>
        <p:spPr>
          <a:xfrm rot="14815464">
            <a:off x="4200512" y="3407068"/>
            <a:ext cx="364067" cy="348734"/>
          </a:xfrm>
          <a:prstGeom prst="rtTriangle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2448597" y="2774235"/>
            <a:ext cx="337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Θ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614309" y="3501259"/>
            <a:ext cx="6014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8000"/>
                </a:solidFill>
              </a:rPr>
              <a:t>E</a:t>
            </a:r>
            <a:r>
              <a:rPr lang="en-US" sz="2000" b="1" baseline="-25000" dirty="0" smtClean="0">
                <a:solidFill>
                  <a:srgbClr val="008000"/>
                </a:solidFill>
              </a:rPr>
              <a:t>jet</a:t>
            </a:r>
            <a:endParaRPr lang="en-US" sz="2000" b="1" baseline="-25000" dirty="0">
              <a:solidFill>
                <a:srgbClr val="008000"/>
              </a:solidFill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9268" y="1429630"/>
            <a:ext cx="2929466" cy="1381582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649728" y="5291956"/>
            <a:ext cx="79291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Electron is “always” 10 GeV: use TRD to ID, use conventional calorimeter. Measure</a:t>
            </a:r>
          </a:p>
          <a:p>
            <a:r>
              <a:rPr lang="en-US" dirty="0" smtClean="0"/>
              <a:t>angle to get Q</a:t>
            </a:r>
            <a:r>
              <a:rPr lang="en-US" baseline="30000" dirty="0" smtClean="0"/>
              <a:t>2</a:t>
            </a:r>
            <a:r>
              <a:rPr lang="en-US" dirty="0" smtClean="0"/>
              <a:t>. </a:t>
            </a:r>
          </a:p>
          <a:p>
            <a:r>
              <a:rPr lang="en-US" dirty="0" smtClean="0"/>
              <a:t>Jet energy needs to be measured as well as possible for x: use particle flow. </a:t>
            </a:r>
          </a:p>
          <a:p>
            <a:r>
              <a:rPr lang="en-US" dirty="0" smtClean="0"/>
              <a:t>30%/root(E)?  If so 3-5% resolution on x (0.5 to 1)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7145245" y="2982723"/>
            <a:ext cx="1549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electron beam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51649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919" y="1332792"/>
            <a:ext cx="8571718" cy="4876452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1394759" y="799676"/>
            <a:ext cx="3057309" cy="5472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Modified EIC Detector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Talk Title Here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090581" y="3308461"/>
            <a:ext cx="1003424" cy="7212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090581" y="4056692"/>
            <a:ext cx="1003424" cy="78400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101870" y="3209985"/>
            <a:ext cx="1003424" cy="78400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090581" y="4146377"/>
            <a:ext cx="1003424" cy="196957"/>
          </a:xfrm>
          <a:prstGeom prst="rect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EM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101870" y="3013017"/>
            <a:ext cx="1003424" cy="196957"/>
          </a:xfrm>
          <a:prstGeom prst="rect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EM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2090581" y="2916465"/>
            <a:ext cx="1003424" cy="784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101870" y="4370305"/>
            <a:ext cx="1003424" cy="784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230758" y="2739585"/>
            <a:ext cx="1003424" cy="784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273405" y="4475665"/>
            <a:ext cx="1003424" cy="784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470321" y="2750865"/>
            <a:ext cx="479154" cy="784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512968" y="4502625"/>
            <a:ext cx="479154" cy="784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>
            <a:off x="3360537" y="3480940"/>
            <a:ext cx="0" cy="391997"/>
          </a:xfrm>
          <a:prstGeom prst="lin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91332" y="3209974"/>
            <a:ext cx="0" cy="925118"/>
          </a:xfrm>
          <a:prstGeom prst="lin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829035" y="3013017"/>
            <a:ext cx="0" cy="1310248"/>
          </a:xfrm>
          <a:prstGeom prst="lin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075504" y="2916465"/>
            <a:ext cx="0" cy="1559200"/>
          </a:xfrm>
          <a:prstGeom prst="lin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949475" y="3480940"/>
            <a:ext cx="0" cy="391997"/>
          </a:xfrm>
          <a:prstGeom prst="lin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752564" y="3221259"/>
            <a:ext cx="0" cy="925118"/>
          </a:xfrm>
          <a:prstGeom prst="lin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569438" y="3033086"/>
            <a:ext cx="0" cy="1310248"/>
          </a:xfrm>
          <a:prstGeom prst="lin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1438963" y="1662070"/>
            <a:ext cx="3019071" cy="736956"/>
          </a:xfrm>
          <a:prstGeom prst="rect">
            <a:avLst/>
          </a:prstGeom>
          <a:solidFill>
            <a:srgbClr val="80008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HCAL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1432083" y="4715252"/>
            <a:ext cx="3025951" cy="736956"/>
          </a:xfrm>
          <a:prstGeom prst="rect">
            <a:avLst/>
          </a:prstGeom>
          <a:solidFill>
            <a:srgbClr val="800080"/>
          </a:solidFill>
          <a:ln>
            <a:solidFill>
              <a:srgbClr val="80008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HCAL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3360537" y="2338892"/>
            <a:ext cx="769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dipole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1349235" y="2397212"/>
            <a:ext cx="769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dipole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2016685" y="3350155"/>
            <a:ext cx="10886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V</a:t>
            </a:r>
            <a:r>
              <a:rPr lang="en-US" dirty="0" smtClean="0"/>
              <a:t>TX</a:t>
            </a:r>
          </a:p>
          <a:p>
            <a:pPr algn="ctr"/>
            <a:r>
              <a:rPr lang="en-US" dirty="0" smtClean="0"/>
              <a:t>+Tracking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2123535" y="2566199"/>
            <a:ext cx="981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solenoid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3031542" y="3987686"/>
            <a:ext cx="4411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TOP</a:t>
            </a:r>
            <a:endParaRPr lang="en-US" sz="1200" dirty="0"/>
          </a:p>
        </p:txBody>
      </p:sp>
      <p:sp>
        <p:nvSpPr>
          <p:cNvPr id="33" name="TextBox 32"/>
          <p:cNvSpPr txBox="1"/>
          <p:nvPr/>
        </p:nvSpPr>
        <p:spPr>
          <a:xfrm>
            <a:off x="3287444" y="4146385"/>
            <a:ext cx="9925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GEM Tracker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448403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Remarks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Discussed the pion structure measurement made at HERA.</a:t>
            </a:r>
          </a:p>
          <a:p>
            <a:pPr lvl="1"/>
            <a:r>
              <a:rPr lang="en-US" dirty="0" smtClean="0"/>
              <a:t>Didn’t understand the normalization.. Better understood now?</a:t>
            </a:r>
          </a:p>
          <a:p>
            <a:r>
              <a:rPr lang="en-US" dirty="0" smtClean="0"/>
              <a:t>Measuring pion (and </a:t>
            </a:r>
            <a:r>
              <a:rPr lang="en-US" dirty="0" err="1" smtClean="0"/>
              <a:t>kaon</a:t>
            </a:r>
            <a:r>
              <a:rPr lang="en-US" dirty="0" smtClean="0"/>
              <a:t>) structure at EIC.</a:t>
            </a:r>
          </a:p>
          <a:p>
            <a:pPr lvl="1"/>
            <a:r>
              <a:rPr lang="en-US" dirty="0" smtClean="0"/>
              <a:t>Can do better in the forward particle measurement</a:t>
            </a:r>
          </a:p>
          <a:p>
            <a:pPr lvl="1"/>
            <a:r>
              <a:rPr lang="en-US" dirty="0" smtClean="0"/>
              <a:t>Can do better in high-x measurement.</a:t>
            </a:r>
          </a:p>
          <a:p>
            <a:pPr lvl="1"/>
            <a:r>
              <a:rPr lang="en-US" dirty="0" smtClean="0"/>
              <a:t>But it’s not for free.  Pretty challenging detector questions need to be answered.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Talk Title Here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8802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Sullivan Processes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Talk Title Here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913" y="1974645"/>
            <a:ext cx="2874732" cy="31250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5990" y="2143922"/>
            <a:ext cx="2874732" cy="31250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33193" y="5025923"/>
            <a:ext cx="30316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Λ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6398935" y="3635148"/>
            <a:ext cx="30459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K</a:t>
            </a:r>
            <a:endParaRPr lang="en-US" dirty="0"/>
          </a:p>
        </p:txBody>
      </p:sp>
      <p:sp>
        <p:nvSpPr>
          <p:cNvPr id="10" name="Right Brace 9"/>
          <p:cNvSpPr/>
          <p:nvPr/>
        </p:nvSpPr>
        <p:spPr>
          <a:xfrm rot="19727749">
            <a:off x="2438613" y="1573161"/>
            <a:ext cx="393290" cy="2482645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Brace 10"/>
          <p:cNvSpPr/>
          <p:nvPr/>
        </p:nvSpPr>
        <p:spPr>
          <a:xfrm rot="19727749">
            <a:off x="7616497" y="1517935"/>
            <a:ext cx="393290" cy="2482645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014645" y="2400710"/>
            <a:ext cx="1255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 on pion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1931366" y="5099666"/>
            <a:ext cx="1666892" cy="60387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5325990" y="5203739"/>
            <a:ext cx="1277730" cy="49980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853451" y="2181613"/>
            <a:ext cx="1296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 on </a:t>
            </a:r>
            <a:r>
              <a:rPr lang="en-US" dirty="0" err="1"/>
              <a:t>k</a:t>
            </a:r>
            <a:r>
              <a:rPr lang="en-US" dirty="0" err="1" smtClean="0"/>
              <a:t>aon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078956" y="5719556"/>
            <a:ext cx="4985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Need to measure these, so “Tagged DIS” (t is small)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3364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HERA Publication connected to pion structure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Talk Title Here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26969" y="1107217"/>
            <a:ext cx="8868463" cy="4959048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H1 “Exclusive </a:t>
            </a:r>
            <a:r>
              <a:rPr lang="en-US" dirty="0"/>
              <a:t>rho0 Meson Photoproduction with a Leading Neutron at </a:t>
            </a:r>
            <a:r>
              <a:rPr lang="en-US" dirty="0" smtClean="0"/>
              <a:t>HERA” </a:t>
            </a:r>
            <a:r>
              <a:rPr lang="is-IS" dirty="0"/>
              <a:t>Eur.Phys.J.C77 (2017) 4, </a:t>
            </a:r>
            <a:r>
              <a:rPr lang="is-IS" dirty="0" smtClean="0"/>
              <a:t>215</a:t>
            </a:r>
          </a:p>
          <a:p>
            <a:r>
              <a:rPr lang="en-US" dirty="0" smtClean="0"/>
              <a:t>H1 </a:t>
            </a:r>
            <a:r>
              <a:rPr lang="en-US" dirty="0">
                <a:latin typeface="Zapf Dingbats"/>
                <a:ea typeface="Zapf Dingbats"/>
                <a:cs typeface="Zapf Dingbats"/>
                <a:sym typeface="Zapf Dingbats"/>
              </a:rPr>
              <a:t>✔ </a:t>
            </a:r>
            <a:r>
              <a:rPr lang="en-US" dirty="0" smtClean="0"/>
              <a:t>“Measurement </a:t>
            </a:r>
            <a:r>
              <a:rPr lang="en-US" dirty="0"/>
              <a:t>of Leading Neutron Production in Deep-Inelastic Scattering at </a:t>
            </a:r>
            <a:r>
              <a:rPr lang="en-US" dirty="0" smtClean="0"/>
              <a:t>HERA” </a:t>
            </a:r>
            <a:r>
              <a:rPr lang="is-IS" dirty="0"/>
              <a:t>Eur.Phys.J.C68 (2010) 381 </a:t>
            </a:r>
            <a:endParaRPr lang="is-IS" dirty="0" smtClean="0"/>
          </a:p>
          <a:p>
            <a:r>
              <a:rPr lang="en-US" dirty="0" smtClean="0"/>
              <a:t>H1 “Measurement </a:t>
            </a:r>
            <a:r>
              <a:rPr lang="en-US" dirty="0"/>
              <a:t>of Dijet Cross Sections in </a:t>
            </a:r>
            <a:r>
              <a:rPr lang="en-US" dirty="0" err="1"/>
              <a:t>ep</a:t>
            </a:r>
            <a:r>
              <a:rPr lang="en-US" dirty="0"/>
              <a:t> Interactions with a Leading Neutron at </a:t>
            </a:r>
            <a:r>
              <a:rPr lang="en-US" dirty="0" smtClean="0"/>
              <a:t>HERA” </a:t>
            </a:r>
            <a:r>
              <a:rPr lang="is-IS" dirty="0"/>
              <a:t>Eur.Phys.J.C41 (2005) 273-286 </a:t>
            </a:r>
            <a:endParaRPr lang="en-US" dirty="0" smtClean="0"/>
          </a:p>
          <a:p>
            <a:r>
              <a:rPr lang="en-US" dirty="0" smtClean="0"/>
              <a:t>ZEUS: </a:t>
            </a:r>
            <a:r>
              <a:rPr lang="en-US" dirty="0">
                <a:latin typeface="Zapf Dingbats"/>
                <a:ea typeface="Zapf Dingbats"/>
                <a:cs typeface="Zapf Dingbats"/>
                <a:sym typeface="Zapf Dingbats"/>
              </a:rPr>
              <a:t>✔ </a:t>
            </a:r>
            <a:r>
              <a:rPr lang="en-US" dirty="0" smtClean="0"/>
              <a:t>“Study of pion trajectory in the </a:t>
            </a:r>
            <a:r>
              <a:rPr lang="en-US" dirty="0" err="1" smtClean="0"/>
              <a:t>photoptoduction</a:t>
            </a:r>
            <a:r>
              <a:rPr lang="en-US" dirty="0" smtClean="0"/>
              <a:t> of leading neutrons at HERA” </a:t>
            </a:r>
            <a:r>
              <a:rPr lang="is-IS" dirty="0" smtClean="0">
                <a:hlinkClick r:id="rId2"/>
              </a:rPr>
              <a:t>Phys</a:t>
            </a:r>
            <a:r>
              <a:rPr lang="is-IS" dirty="0">
                <a:hlinkClick r:id="rId2"/>
              </a:rPr>
              <a:t>. Lett. B 610 (2005) 199-</a:t>
            </a:r>
            <a:r>
              <a:rPr lang="is-IS" dirty="0" smtClean="0">
                <a:hlinkClick r:id="rId2"/>
              </a:rPr>
              <a:t>211</a:t>
            </a:r>
            <a:endParaRPr lang="is-IS" dirty="0" smtClean="0"/>
          </a:p>
          <a:p>
            <a:r>
              <a:rPr lang="en-US" dirty="0" smtClean="0"/>
              <a:t>ZEUS: “</a:t>
            </a:r>
            <a:r>
              <a:rPr lang="en-US" dirty="0"/>
              <a:t>Photoproduction of D*^\pm Mesons Associated with a Leading </a:t>
            </a:r>
            <a:r>
              <a:rPr lang="en-US" dirty="0" smtClean="0"/>
              <a:t>Neutron”</a:t>
            </a:r>
            <a:r>
              <a:rPr lang="is-IS" dirty="0" smtClean="0">
                <a:hlinkClick r:id="rId3"/>
              </a:rPr>
              <a:t>Phys</a:t>
            </a:r>
            <a:r>
              <a:rPr lang="is-IS" dirty="0">
                <a:hlinkClick r:id="rId3"/>
              </a:rPr>
              <a:t>. Lett. B 590 (2004) 143-</a:t>
            </a:r>
            <a:r>
              <a:rPr lang="is-IS" dirty="0" smtClean="0">
                <a:hlinkClick r:id="rId3"/>
              </a:rPr>
              <a:t>160</a:t>
            </a:r>
            <a:endParaRPr lang="is-IS" dirty="0" smtClean="0"/>
          </a:p>
          <a:p>
            <a:r>
              <a:rPr lang="en-US" dirty="0" smtClean="0"/>
              <a:t>ZEUS: </a:t>
            </a:r>
            <a:r>
              <a:rPr lang="en-US" dirty="0" smtClean="0"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r>
              <a:rPr lang="en-US" dirty="0" smtClean="0"/>
              <a:t>“Leading Neutron production in </a:t>
            </a:r>
            <a:r>
              <a:rPr lang="en-US" dirty="0" err="1" smtClean="0"/>
              <a:t>e+p</a:t>
            </a:r>
            <a:r>
              <a:rPr lang="en-US" dirty="0" smtClean="0"/>
              <a:t> Collisions at HERA” </a:t>
            </a:r>
            <a:r>
              <a:rPr lang="is-IS" dirty="0"/>
              <a:t/>
            </a:r>
            <a:br>
              <a:rPr lang="is-IS" dirty="0"/>
            </a:br>
            <a:r>
              <a:rPr lang="is-IS" i="1" dirty="0" smtClean="0">
                <a:hlinkClick r:id="rId4"/>
              </a:rPr>
              <a:t>Nucl</a:t>
            </a:r>
            <a:r>
              <a:rPr lang="is-IS" i="1" dirty="0">
                <a:hlinkClick r:id="rId4"/>
              </a:rPr>
              <a:t>. Phys. B 637 (2002) 3-</a:t>
            </a:r>
            <a:r>
              <a:rPr lang="is-IS" i="1" dirty="0" smtClean="0">
                <a:hlinkClick r:id="rId4"/>
              </a:rPr>
              <a:t>56</a:t>
            </a:r>
            <a:endParaRPr lang="is-IS" i="1" dirty="0" smtClean="0"/>
          </a:p>
          <a:p>
            <a:r>
              <a:rPr lang="en-US" dirty="0" smtClean="0"/>
              <a:t>ZEUS: “</a:t>
            </a:r>
            <a:r>
              <a:rPr lang="en-US" dirty="0"/>
              <a:t>Measurement of </a:t>
            </a:r>
            <a:r>
              <a:rPr lang="en-US" dirty="0" err="1"/>
              <a:t>dijet</a:t>
            </a:r>
            <a:r>
              <a:rPr lang="en-US" dirty="0"/>
              <a:t> cross sections for events with a leading neutron in photoproduction at HERA </a:t>
            </a:r>
            <a:r>
              <a:rPr lang="en-US" dirty="0" smtClean="0"/>
              <a:t>“ </a:t>
            </a:r>
            <a:r>
              <a:rPr lang="en-US" dirty="0"/>
              <a:t/>
            </a:r>
            <a:br>
              <a:rPr lang="en-US" dirty="0"/>
            </a:br>
            <a:r>
              <a:rPr lang="en-US" i="1" dirty="0">
                <a:hlinkClick r:id="rId5"/>
              </a:rPr>
              <a:t>Nucl. Phys. B 596 (2001) 3-</a:t>
            </a:r>
            <a:r>
              <a:rPr lang="en-US" i="1" dirty="0" smtClean="0">
                <a:hlinkClick r:id="rId5"/>
              </a:rPr>
              <a:t>29</a:t>
            </a:r>
            <a:endParaRPr lang="en-US" i="1" dirty="0" smtClean="0"/>
          </a:p>
          <a:p>
            <a:r>
              <a:rPr lang="en-US" dirty="0" smtClean="0"/>
              <a:t>H1: “Measurement </a:t>
            </a:r>
            <a:r>
              <a:rPr lang="en-US" dirty="0"/>
              <a:t>of Leading Proton and Neutron Production in Deep Inelastic Scattering at </a:t>
            </a:r>
            <a:r>
              <a:rPr lang="en-US" dirty="0" smtClean="0"/>
              <a:t>HERA”</a:t>
            </a:r>
            <a:r>
              <a:rPr lang="is-IS" dirty="0"/>
              <a:t> Eur.Phys.J.C6 (1999) 587-602 </a:t>
            </a:r>
            <a:endParaRPr lang="en-US" dirty="0" smtClean="0"/>
          </a:p>
          <a:p>
            <a:r>
              <a:rPr lang="en-US" dirty="0" smtClean="0"/>
              <a:t>ZEUS: </a:t>
            </a:r>
            <a:r>
              <a:rPr lang="en-US" i="1" dirty="0" smtClean="0"/>
              <a:t>“</a:t>
            </a:r>
            <a:r>
              <a:rPr lang="en-US" dirty="0"/>
              <a:t>Observation of Events with an Energetic Forward Neutron in Deep Inelastic Scattering at </a:t>
            </a:r>
            <a:r>
              <a:rPr lang="en-US" dirty="0" smtClean="0"/>
              <a:t>HERA” 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hlinkClick r:id="rId6"/>
              </a:rPr>
              <a:t>Phys. Lett. B 384 (1996) 388-400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9157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Measuring the Forward Neutron (FNC) at ZEUS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Talk Title Here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6" name="Picture 5" descr="Screen Shot 2017-05-31 at 1.30.4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20" y="1100544"/>
            <a:ext cx="3124200" cy="266641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50686" y="4082015"/>
            <a:ext cx="57515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Lead-Scintillator (compensating) calorimeter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7 interaction-length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Had resolution of 65%/√</a:t>
            </a:r>
            <a:r>
              <a:rPr lang="en-US" dirty="0" smtClean="0"/>
              <a:t>E</a:t>
            </a:r>
            <a:endParaRPr lang="en-US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1395606" y="5517552"/>
            <a:ext cx="4154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500 GeV Neutron </a:t>
            </a:r>
            <a:r>
              <a:rPr lang="en-US" dirty="0" smtClean="0">
                <a:sym typeface="Wingdings"/>
              </a:rPr>
              <a:t> 3% Energy Resolution</a:t>
            </a:r>
            <a:endParaRPr lang="en-US" dirty="0"/>
          </a:p>
        </p:txBody>
      </p:sp>
      <p:pic>
        <p:nvPicPr>
          <p:cNvPr id="10" name="Picture 9" descr="Screen Shot 2017-11-01 at 3.44.4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939" y="882713"/>
            <a:ext cx="5576131" cy="139925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078458" y="922433"/>
            <a:ext cx="3436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~110m from ZEUS central detector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2577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Forward Neutron “Tracker”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Talk Title Here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6" name="Picture 5" descr="Screen Shot 2017-05-31 at 1.39.5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55" y="3534491"/>
            <a:ext cx="2754828" cy="2253950"/>
          </a:xfrm>
          <a:prstGeom prst="rect">
            <a:avLst/>
          </a:prstGeom>
        </p:spPr>
      </p:pic>
      <p:pic>
        <p:nvPicPr>
          <p:cNvPr id="7" name="Picture 6" descr="Screen Shot 2017-05-31 at 1.31.0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33" y="1147150"/>
            <a:ext cx="2669750" cy="23794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42393" y="2149295"/>
            <a:ext cx="50386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FNC acceptance was ~20% of 2π up to about 0.8 </a:t>
            </a:r>
            <a:r>
              <a:rPr lang="en-US" dirty="0" err="1" smtClean="0"/>
              <a:t>mr</a:t>
            </a:r>
            <a:endParaRPr lang="en-US" dirty="0" smtClean="0"/>
          </a:p>
          <a:p>
            <a:r>
              <a:rPr lang="en-US" dirty="0" smtClean="0"/>
              <a:t>(limited by beam elements)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2328230" y="2149295"/>
            <a:ext cx="1424616" cy="1709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997066" y="3834537"/>
            <a:ext cx="37159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Forward Neutron “Tracker” </a:t>
            </a:r>
          </a:p>
          <a:p>
            <a:r>
              <a:rPr lang="en-US" dirty="0" smtClean="0"/>
              <a:t>Scintillating fingers—1.5 cm wide was</a:t>
            </a:r>
          </a:p>
          <a:p>
            <a:r>
              <a:rPr lang="en-US" dirty="0" smtClean="0"/>
              <a:t>installed to measure t (P</a:t>
            </a:r>
            <a:r>
              <a:rPr lang="en-US" baseline="-25000" dirty="0" smtClean="0"/>
              <a:t>t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0973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Defining the measurement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Talk Title Here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6" name="Picture 5" descr="Screen Shot 2017-11-01 at 4.24.1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13" y="2165707"/>
            <a:ext cx="2617003" cy="767200"/>
          </a:xfrm>
          <a:prstGeom prst="rect">
            <a:avLst/>
          </a:prstGeom>
        </p:spPr>
      </p:pic>
      <p:pic>
        <p:nvPicPr>
          <p:cNvPr id="7" name="Picture 6" descr="Screen Shot 2017-11-01 at 4.24.0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13" y="1363295"/>
            <a:ext cx="3227569" cy="88582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31213" y="993963"/>
            <a:ext cx="2098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err="1" smtClean="0"/>
              <a:t>ep</a:t>
            </a:r>
            <a:r>
              <a:rPr lang="en-US" u="sng" dirty="0" smtClean="0"/>
              <a:t> DIS Cross-Section </a:t>
            </a:r>
            <a:endParaRPr lang="en-US" u="sng" dirty="0"/>
          </a:p>
        </p:txBody>
      </p:sp>
      <p:pic>
        <p:nvPicPr>
          <p:cNvPr id="9" name="Picture 8" descr="Screen Shot 2017-11-02 at 9.05.18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853" y="1340726"/>
            <a:ext cx="206146" cy="256426"/>
          </a:xfrm>
          <a:prstGeom prst="rect">
            <a:avLst/>
          </a:prstGeom>
        </p:spPr>
      </p:pic>
      <p:pic>
        <p:nvPicPr>
          <p:cNvPr id="10" name="Picture 9" descr="Screen Shot 2017-11-02 at 9.05.40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563" y="1274764"/>
            <a:ext cx="734080" cy="372068"/>
          </a:xfrm>
          <a:prstGeom prst="rect">
            <a:avLst/>
          </a:prstGeom>
        </p:spPr>
      </p:pic>
      <p:pic>
        <p:nvPicPr>
          <p:cNvPr id="11" name="Picture 10" descr="Screen Shot 2017-11-02 at 9.05.51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326" y="1345155"/>
            <a:ext cx="181006" cy="301677"/>
          </a:xfrm>
          <a:prstGeom prst="rect">
            <a:avLst/>
          </a:prstGeom>
        </p:spPr>
      </p:pic>
      <p:pic>
        <p:nvPicPr>
          <p:cNvPr id="12" name="Picture 11" descr="Screen Shot 2017-11-02 at 9.06.06 A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835" y="1337807"/>
            <a:ext cx="568159" cy="31173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417643" y="2035608"/>
            <a:ext cx="1245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Proton PDF 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6926496" y="1649540"/>
            <a:ext cx="8141" cy="49190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631213" y="5593051"/>
            <a:ext cx="29722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i="1" dirty="0">
                <a:hlinkClick r:id="rId8"/>
              </a:rPr>
              <a:t>Nucl. Phys. B 637 (2002) 3-56</a:t>
            </a:r>
            <a:endParaRPr lang="is-IS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5367434" y="971394"/>
            <a:ext cx="2100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Quark Parton Model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08257" y="5397660"/>
            <a:ext cx="5805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FROM</a:t>
            </a:r>
            <a:endParaRPr lang="en-US" sz="1200" b="1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74518" y="3098518"/>
            <a:ext cx="2236134" cy="2430823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 rot="2092528">
            <a:off x="2222783" y="3891928"/>
            <a:ext cx="339604" cy="128148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 descr="Screen Shot 2017-11-01 at 4.34.11 PM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006" y="4915292"/>
            <a:ext cx="1669401" cy="759367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4526909" y="3077400"/>
            <a:ext cx="2797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Now with a leading neutron</a:t>
            </a:r>
            <a:endParaRPr lang="en-US" dirty="0"/>
          </a:p>
        </p:txBody>
      </p:sp>
      <p:pic>
        <p:nvPicPr>
          <p:cNvPr id="33" name="Picture 32" descr="Screen Shot 2017-11-02 at 8.58.24 AM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680" y="4029449"/>
            <a:ext cx="2789544" cy="725604"/>
          </a:xfrm>
          <a:prstGeom prst="rect">
            <a:avLst/>
          </a:prstGeom>
        </p:spPr>
      </p:pic>
      <p:pic>
        <p:nvPicPr>
          <p:cNvPr id="34" name="Picture 33" descr="Screen Shot 2017-11-02 at 9.00.14 AM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332" y="3558628"/>
            <a:ext cx="2085348" cy="35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9237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Forward Neutron Deep Inelastic Scattering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Talk Title Here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6" name="Picture 5" descr="Screen Shot 2017-11-01 at 4.28.3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95" y="1690464"/>
            <a:ext cx="5288282" cy="8722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37965" y="1408442"/>
            <a:ext cx="3986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DIS Cross-Section with a leading neutron</a:t>
            </a:r>
            <a:endParaRPr lang="en-US" u="sng" dirty="0"/>
          </a:p>
        </p:txBody>
      </p:sp>
      <p:pic>
        <p:nvPicPr>
          <p:cNvPr id="8" name="Picture 7" descr="Screen Shot 2017-11-01 at 4.30.5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61" y="2715647"/>
            <a:ext cx="3687097" cy="751738"/>
          </a:xfrm>
          <a:prstGeom prst="rect">
            <a:avLst/>
          </a:prstGeom>
        </p:spPr>
      </p:pic>
      <p:pic>
        <p:nvPicPr>
          <p:cNvPr id="9" name="Picture 8" descr="Screen Shot 2017-11-01 at 4.32.0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071" y="2914020"/>
            <a:ext cx="2528904" cy="368910"/>
          </a:xfrm>
          <a:prstGeom prst="rect">
            <a:avLst/>
          </a:prstGeom>
        </p:spPr>
      </p:pic>
      <p:pic>
        <p:nvPicPr>
          <p:cNvPr id="10" name="Picture 9" descr="Screen Shot 2017-11-01 at 4.32.54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08" y="4136736"/>
            <a:ext cx="4755215" cy="6864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1052161" y="3780308"/>
            <a:ext cx="4876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Conditional (or Tagged) Proton Structure Function 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109146" y="5720728"/>
            <a:ext cx="288432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So far no model dependence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941205"/>
      </p:ext>
    </p:extLst>
  </p:cSld>
  <p:clrMapOvr>
    <a:masterClrMapping/>
  </p:clrMapOvr>
</p:sld>
</file>

<file path=ppt/theme/theme1.xml><?xml version="1.0" encoding="utf-8"?>
<a:theme xmlns:a="http://schemas.openxmlformats.org/drawingml/2006/main" name="pion-and-kaon-cua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JLabStandardPPTTemplate" id="{A76DDB89-9485-FD4D-98A9-DF1C06249F3D}" vid="{808B238C-84FF-B441-8654-84F07F73F6B9}"/>
    </a:ext>
  </a:extLst>
</a:theme>
</file>

<file path=ppt/theme/theme2.xml><?xml version="1.0" encoding="utf-8"?>
<a:theme xmlns:a="http://schemas.openxmlformats.org/drawingml/2006/main" name="JLabPresentation_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pion-and-kaon-cua.potx</Template>
  <TotalTime>138</TotalTime>
  <Words>1516</Words>
  <Application>Microsoft Macintosh PowerPoint</Application>
  <PresentationFormat>On-screen Show (4:3)</PresentationFormat>
  <Paragraphs>299</Paragraphs>
  <Slides>33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35" baseType="lpstr">
      <vt:lpstr>pion-and-kaon-cua</vt:lpstr>
      <vt:lpstr>JLabPresentation_4</vt:lpstr>
      <vt:lpstr>Pion and Kaon Structure from DIS: HERA to EIC</vt:lpstr>
      <vt:lpstr>Outline</vt:lpstr>
      <vt:lpstr>HERA Experiments</vt:lpstr>
      <vt:lpstr>Sullivan Processes</vt:lpstr>
      <vt:lpstr>HERA Publication connected to pion structure</vt:lpstr>
      <vt:lpstr>Measuring the Forward Neutron (FNC) at ZEUS</vt:lpstr>
      <vt:lpstr>Forward Neutron “Tracker”</vt:lpstr>
      <vt:lpstr>Defining the measurement</vt:lpstr>
      <vt:lpstr>Forward Neutron Deep Inelastic Scattering</vt:lpstr>
      <vt:lpstr>Measurements of Leading Neutron F2</vt:lpstr>
      <vt:lpstr>Going towards a Pion Structure: Flux factor</vt:lpstr>
      <vt:lpstr>Determining the Flux Factor</vt:lpstr>
      <vt:lpstr>Neutron Energy Distribution and the Flux Factor</vt:lpstr>
      <vt:lpstr>Pion Trajectory (t dependence)</vt:lpstr>
      <vt:lpstr>Final State Interactions?</vt:lpstr>
      <vt:lpstr>Defining the absorptive effects </vt:lpstr>
      <vt:lpstr>“Pion F2” as measured by ZEUS</vt:lpstr>
      <vt:lpstr>Results from H1</vt:lpstr>
      <vt:lpstr>Measurement Possibilities at EIC</vt:lpstr>
      <vt:lpstr>Measuring Forward Particles</vt:lpstr>
      <vt:lpstr>Neutron Acceptance</vt:lpstr>
      <vt:lpstr>PowerPoint Presentation</vt:lpstr>
      <vt:lpstr>Charged Particle Acceptance</vt:lpstr>
      <vt:lpstr>Acceptance for ep-&gt;e’Xp’</vt:lpstr>
      <vt:lpstr>Resolution for Charged Particles</vt:lpstr>
      <vt:lpstr>Resolution for Neutral Particles</vt:lpstr>
      <vt:lpstr>Tagging Lambda’s</vt:lpstr>
      <vt:lpstr>What High-x Interaction looks like</vt:lpstr>
      <vt:lpstr>Final State for 50 GeV pion vs. 10 GeV electron</vt:lpstr>
      <vt:lpstr>High-X kinematics</vt:lpstr>
      <vt:lpstr>High-x Detector</vt:lpstr>
      <vt:lpstr>Modified EIC Detector</vt:lpstr>
      <vt:lpstr>Final Remarks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Rik Yoshida</cp:lastModifiedBy>
  <cp:revision>15</cp:revision>
  <dcterms:created xsi:type="dcterms:W3CDTF">2017-10-25T13:41:42Z</dcterms:created>
  <dcterms:modified xsi:type="dcterms:W3CDTF">2018-05-23T17:04:32Z</dcterms:modified>
</cp:coreProperties>
</file>