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4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100" d="100"/>
          <a:sy n="100" d="100"/>
        </p:scale>
        <p:origin x="26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09C7A-A952-4F12-BCBF-E75DBCB5347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33F95-F5DF-4762-968B-4337BBDA4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4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E46A-74AC-4C62-8EC9-15AD914D369E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William GU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3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39364-62F0-4A3D-BAC2-03AD4C38BF43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0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C545-9D00-4536-89D3-71B6EEFD77E1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9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8F23-E88F-498A-87D4-9F0C36F0BD88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4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39DE-9CB3-4240-A424-B57C8C0769F7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9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99DE-D427-44FA-A1FF-806EF1BB8E5D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2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FCA7-8972-4390-9A03-A0C881111657}" type="datetime1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6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5C71-11B8-4940-AFC5-FA9948D7BB4F}" type="datetime1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4F5-B22B-4CA4-9E38-D2BD10457E48}" type="datetime1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2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DAD0-8BEA-446D-B333-AB0B7A6A9EE0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9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61D2-C395-4448-A836-F05254E2DF4A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5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F896-6216-402E-A666-49F35CFCAEC2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William GU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F1FF9-5DF6-4B54-ACEC-A21F1F358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6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56814" y="2855573"/>
            <a:ext cx="1644072" cy="164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FPGA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44388" y="5150376"/>
            <a:ext cx="1288500" cy="7573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FPGA_DAC</a:t>
            </a:r>
          </a:p>
          <a:p>
            <a:pPr algn="ctr"/>
            <a:r>
              <a:rPr lang="en-US" dirty="0" smtClean="0"/>
              <a:t>500 MSPS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10703" y="2309123"/>
            <a:ext cx="964232" cy="757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ADCs</a:t>
            </a:r>
          </a:p>
          <a:p>
            <a:pPr algn="ctr"/>
            <a:r>
              <a:rPr lang="en-US" dirty="0" smtClean="0"/>
              <a:t>monitor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571021" y="4932403"/>
            <a:ext cx="767953" cy="38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Switch </a:t>
            </a:r>
            <a:r>
              <a:rPr lang="en-US" sz="1100"/>
              <a:t>ADG1611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6878805" y="5778853"/>
            <a:ext cx="1410830" cy="763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LDOs</a:t>
            </a:r>
          </a:p>
          <a:p>
            <a:pPr algn="ctr"/>
            <a:r>
              <a:rPr lang="en-US" dirty="0" err="1" smtClean="0"/>
              <a:t>Vout</a:t>
            </a:r>
            <a:r>
              <a:rPr lang="en-US" dirty="0" smtClean="0"/>
              <a:t> adj.</a:t>
            </a:r>
            <a:endParaRPr lang="en-US" dirty="0"/>
          </a:p>
        </p:txBody>
      </p:sp>
      <p:cxnSp>
        <p:nvCxnSpPr>
          <p:cNvPr id="25" name="Straight Connector 24"/>
          <p:cNvCxnSpPr>
            <a:endCxn id="13" idx="3"/>
          </p:cNvCxnSpPr>
          <p:nvPr/>
        </p:nvCxnSpPr>
        <p:spPr>
          <a:xfrm flipH="1">
            <a:off x="8338974" y="5123791"/>
            <a:ext cx="299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702271" y="5123791"/>
            <a:ext cx="11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826096" y="5092678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821334" y="5092678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007071" y="5092678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821334" y="5160026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007071" y="5123791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702271" y="5283840"/>
            <a:ext cx="1190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826096" y="5252727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21334" y="5252727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007071" y="5252727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821334" y="5320075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9007071" y="5283840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9095177" y="5127205"/>
            <a:ext cx="0" cy="159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095177" y="519626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020481" y="5014368"/>
            <a:ext cx="546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2">
                    <a:lumMod val="50000"/>
                  </a:schemeClr>
                </a:solidFill>
              </a:rPr>
              <a:t>CH180</a:t>
            </a:r>
            <a:endParaRPr lang="en-US" sz="105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8549871" y="2359792"/>
            <a:ext cx="4644" cy="3599193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7571021" y="4437557"/>
            <a:ext cx="767953" cy="38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Switch </a:t>
            </a:r>
            <a:r>
              <a:rPr lang="en-US" sz="1100"/>
              <a:t>ADG1611</a:t>
            </a:r>
            <a:endParaRPr lang="en-US" sz="1400" dirty="0"/>
          </a:p>
        </p:txBody>
      </p:sp>
      <p:cxnSp>
        <p:nvCxnSpPr>
          <p:cNvPr id="88" name="Straight Connector 87"/>
          <p:cNvCxnSpPr>
            <a:endCxn id="83" idx="3"/>
          </p:cNvCxnSpPr>
          <p:nvPr/>
        </p:nvCxnSpPr>
        <p:spPr>
          <a:xfrm flipH="1">
            <a:off x="8338974" y="4628945"/>
            <a:ext cx="299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8702271" y="4628945"/>
            <a:ext cx="11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826096" y="4597832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821334" y="4597832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007071" y="4597832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821334" y="4665180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9007071" y="4628945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702271" y="4788994"/>
            <a:ext cx="1190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826096" y="4757881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821334" y="4757881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9007071" y="4757881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8821334" y="4825229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9007071" y="4788994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9095177" y="4632359"/>
            <a:ext cx="0" cy="159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9095177" y="4701416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9020481" y="4519522"/>
            <a:ext cx="546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CH108</a:t>
            </a:r>
            <a:endParaRPr lang="en-US" sz="1050" dirty="0"/>
          </a:p>
        </p:txBody>
      </p:sp>
      <p:sp>
        <p:nvSpPr>
          <p:cNvPr id="135" name="Rectangle 134"/>
          <p:cNvSpPr/>
          <p:nvPr/>
        </p:nvSpPr>
        <p:spPr>
          <a:xfrm>
            <a:off x="7571021" y="3459840"/>
            <a:ext cx="767953" cy="38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Switch </a:t>
            </a:r>
            <a:r>
              <a:rPr lang="en-US" sz="1100"/>
              <a:t>ADG1611</a:t>
            </a:r>
            <a:endParaRPr lang="en-US" sz="1400" dirty="0"/>
          </a:p>
        </p:txBody>
      </p:sp>
      <p:cxnSp>
        <p:nvCxnSpPr>
          <p:cNvPr id="136" name="Straight Connector 135"/>
          <p:cNvCxnSpPr/>
          <p:nvPr/>
        </p:nvCxnSpPr>
        <p:spPr>
          <a:xfrm>
            <a:off x="8637977" y="3585587"/>
            <a:ext cx="2382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8648278" y="3647537"/>
            <a:ext cx="57150" cy="6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699890" y="3585587"/>
            <a:ext cx="2381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 flipV="1">
            <a:off x="8642521" y="3582887"/>
            <a:ext cx="57150" cy="7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5" idx="3"/>
          </p:cNvCxnSpPr>
          <p:nvPr/>
        </p:nvCxnSpPr>
        <p:spPr>
          <a:xfrm flipH="1">
            <a:off x="8338974" y="3651228"/>
            <a:ext cx="299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8702271" y="3651228"/>
            <a:ext cx="11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8826096" y="3620115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8821334" y="3620115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007071" y="3620115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8821334" y="3687463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9007071" y="3651228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8637977" y="3745636"/>
            <a:ext cx="2382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8643264" y="3805366"/>
            <a:ext cx="57150" cy="69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8699890" y="3745636"/>
            <a:ext cx="2381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8641549" y="3739648"/>
            <a:ext cx="57150" cy="72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H="1">
            <a:off x="8549871" y="3811277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702271" y="3811277"/>
            <a:ext cx="1190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8826096" y="3780164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8821334" y="3780164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9007071" y="3780164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8821334" y="3847512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>
            <a:off x="9007071" y="3811277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9095177" y="3654642"/>
            <a:ext cx="0" cy="159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9095177" y="3723699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9020481" y="3541805"/>
            <a:ext cx="4071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CH3</a:t>
            </a:r>
            <a:endParaRPr lang="en-US" sz="1050" dirty="0"/>
          </a:p>
        </p:txBody>
      </p:sp>
      <p:sp>
        <p:nvSpPr>
          <p:cNvPr id="161" name="Rectangle 160"/>
          <p:cNvSpPr/>
          <p:nvPr/>
        </p:nvSpPr>
        <p:spPr>
          <a:xfrm>
            <a:off x="7571021" y="2964994"/>
            <a:ext cx="767953" cy="38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Switch </a:t>
            </a:r>
            <a:r>
              <a:rPr lang="en-US" sz="1100"/>
              <a:t>ADG1611</a:t>
            </a:r>
            <a:endParaRPr lang="en-US" sz="1400" dirty="0"/>
          </a:p>
        </p:txBody>
      </p:sp>
      <p:cxnSp>
        <p:nvCxnSpPr>
          <p:cNvPr id="166" name="Straight Connector 165"/>
          <p:cNvCxnSpPr>
            <a:endCxn id="161" idx="3"/>
          </p:cNvCxnSpPr>
          <p:nvPr/>
        </p:nvCxnSpPr>
        <p:spPr>
          <a:xfrm flipH="1">
            <a:off x="8338974" y="3156382"/>
            <a:ext cx="299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8702271" y="3156382"/>
            <a:ext cx="11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8826096" y="3125269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8821334" y="3125269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9007071" y="3125269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8821334" y="3192617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H="1">
            <a:off x="9007071" y="3156382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8702271" y="3316431"/>
            <a:ext cx="1190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8826096" y="3285318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8821334" y="3285318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9007071" y="3285318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8821334" y="3352666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>
            <a:off x="9007071" y="3316431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9095177" y="3159796"/>
            <a:ext cx="0" cy="159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9095177" y="3228853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9020481" y="3046959"/>
            <a:ext cx="4071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CH2</a:t>
            </a:r>
            <a:endParaRPr lang="en-US" sz="1050" dirty="0"/>
          </a:p>
        </p:txBody>
      </p:sp>
      <p:sp>
        <p:nvSpPr>
          <p:cNvPr id="187" name="Rectangle 186"/>
          <p:cNvSpPr/>
          <p:nvPr/>
        </p:nvSpPr>
        <p:spPr>
          <a:xfrm>
            <a:off x="7571021" y="2472798"/>
            <a:ext cx="767953" cy="38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Switch </a:t>
            </a:r>
            <a:r>
              <a:rPr lang="en-US" sz="1100"/>
              <a:t>ADG1611</a:t>
            </a:r>
            <a:endParaRPr lang="en-US" sz="1400" dirty="0"/>
          </a:p>
        </p:txBody>
      </p:sp>
      <p:cxnSp>
        <p:nvCxnSpPr>
          <p:cNvPr id="192" name="Straight Connector 191"/>
          <p:cNvCxnSpPr>
            <a:endCxn id="187" idx="3"/>
          </p:cNvCxnSpPr>
          <p:nvPr/>
        </p:nvCxnSpPr>
        <p:spPr>
          <a:xfrm flipH="1">
            <a:off x="8338974" y="2664186"/>
            <a:ext cx="299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8702271" y="2664186"/>
            <a:ext cx="11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8826096" y="2633073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8821334" y="2633073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9007071" y="2633073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8821334" y="2700421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9007071" y="2664186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8702271" y="2824235"/>
            <a:ext cx="1190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8826096" y="2793122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8821334" y="2793122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9007071" y="2793122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8821334" y="2860470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H="1">
            <a:off x="9007071" y="2824235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9095177" y="2667600"/>
            <a:ext cx="0" cy="159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9095177" y="2736657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9020481" y="2554763"/>
            <a:ext cx="4071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CH1</a:t>
            </a:r>
            <a:endParaRPr lang="en-US" sz="1050" dirty="0"/>
          </a:p>
        </p:txBody>
      </p:sp>
      <p:cxnSp>
        <p:nvCxnSpPr>
          <p:cNvPr id="214" name="Straight Connector 213"/>
          <p:cNvCxnSpPr/>
          <p:nvPr/>
        </p:nvCxnSpPr>
        <p:spPr>
          <a:xfrm>
            <a:off x="8176087" y="3934778"/>
            <a:ext cx="4763" cy="433387"/>
          </a:xfrm>
          <a:prstGeom prst="line">
            <a:avLst/>
          </a:prstGeom>
          <a:ln w="60325" cmpd="sng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Freeform 215"/>
          <p:cNvSpPr/>
          <p:nvPr/>
        </p:nvSpPr>
        <p:spPr>
          <a:xfrm>
            <a:off x="9338137" y="2576948"/>
            <a:ext cx="1628775" cy="319718"/>
          </a:xfrm>
          <a:custGeom>
            <a:avLst/>
            <a:gdLst>
              <a:gd name="connsiteX0" fmla="*/ 0 w 1628775"/>
              <a:gd name="connsiteY0" fmla="*/ 157680 h 319718"/>
              <a:gd name="connsiteX1" fmla="*/ 228600 w 1628775"/>
              <a:gd name="connsiteY1" fmla="*/ 517 h 319718"/>
              <a:gd name="connsiteX2" fmla="*/ 552450 w 1628775"/>
              <a:gd name="connsiteY2" fmla="*/ 114817 h 319718"/>
              <a:gd name="connsiteX3" fmla="*/ 733425 w 1628775"/>
              <a:gd name="connsiteY3" fmla="*/ 319605 h 319718"/>
              <a:gd name="connsiteX4" fmla="*/ 1028700 w 1628775"/>
              <a:gd name="connsiteY4" fmla="*/ 143392 h 319718"/>
              <a:gd name="connsiteX5" fmla="*/ 1285875 w 1628775"/>
              <a:gd name="connsiteY5" fmla="*/ 114817 h 319718"/>
              <a:gd name="connsiteX6" fmla="*/ 1628775 w 1628775"/>
              <a:gd name="connsiteY6" fmla="*/ 124342 h 319718"/>
              <a:gd name="connsiteX7" fmla="*/ 1628775 w 1628775"/>
              <a:gd name="connsiteY7" fmla="*/ 124342 h 31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8775" h="319718">
                <a:moveTo>
                  <a:pt x="0" y="157680"/>
                </a:moveTo>
                <a:cubicBezTo>
                  <a:pt x="68262" y="82670"/>
                  <a:pt x="136525" y="7661"/>
                  <a:pt x="228600" y="517"/>
                </a:cubicBezTo>
                <a:cubicBezTo>
                  <a:pt x="320675" y="-6627"/>
                  <a:pt x="468313" y="61636"/>
                  <a:pt x="552450" y="114817"/>
                </a:cubicBezTo>
                <a:cubicBezTo>
                  <a:pt x="636587" y="167998"/>
                  <a:pt x="654050" y="314843"/>
                  <a:pt x="733425" y="319605"/>
                </a:cubicBezTo>
                <a:cubicBezTo>
                  <a:pt x="812800" y="324367"/>
                  <a:pt x="936625" y="177523"/>
                  <a:pt x="1028700" y="143392"/>
                </a:cubicBezTo>
                <a:cubicBezTo>
                  <a:pt x="1120775" y="109261"/>
                  <a:pt x="1185863" y="117992"/>
                  <a:pt x="1285875" y="114817"/>
                </a:cubicBezTo>
                <a:lnTo>
                  <a:pt x="1628775" y="124342"/>
                </a:lnTo>
                <a:lnTo>
                  <a:pt x="1628775" y="124342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9327108" y="2658145"/>
            <a:ext cx="1628775" cy="319718"/>
          </a:xfrm>
          <a:custGeom>
            <a:avLst/>
            <a:gdLst>
              <a:gd name="connsiteX0" fmla="*/ 0 w 1628775"/>
              <a:gd name="connsiteY0" fmla="*/ 157680 h 319718"/>
              <a:gd name="connsiteX1" fmla="*/ 228600 w 1628775"/>
              <a:gd name="connsiteY1" fmla="*/ 517 h 319718"/>
              <a:gd name="connsiteX2" fmla="*/ 552450 w 1628775"/>
              <a:gd name="connsiteY2" fmla="*/ 114817 h 319718"/>
              <a:gd name="connsiteX3" fmla="*/ 733425 w 1628775"/>
              <a:gd name="connsiteY3" fmla="*/ 319605 h 319718"/>
              <a:gd name="connsiteX4" fmla="*/ 1028700 w 1628775"/>
              <a:gd name="connsiteY4" fmla="*/ 143392 h 319718"/>
              <a:gd name="connsiteX5" fmla="*/ 1285875 w 1628775"/>
              <a:gd name="connsiteY5" fmla="*/ 114817 h 319718"/>
              <a:gd name="connsiteX6" fmla="*/ 1628775 w 1628775"/>
              <a:gd name="connsiteY6" fmla="*/ 124342 h 319718"/>
              <a:gd name="connsiteX7" fmla="*/ 1628775 w 1628775"/>
              <a:gd name="connsiteY7" fmla="*/ 124342 h 31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8775" h="319718">
                <a:moveTo>
                  <a:pt x="0" y="157680"/>
                </a:moveTo>
                <a:cubicBezTo>
                  <a:pt x="68262" y="82670"/>
                  <a:pt x="136525" y="7661"/>
                  <a:pt x="228600" y="517"/>
                </a:cubicBezTo>
                <a:cubicBezTo>
                  <a:pt x="320675" y="-6627"/>
                  <a:pt x="468313" y="61636"/>
                  <a:pt x="552450" y="114817"/>
                </a:cubicBezTo>
                <a:cubicBezTo>
                  <a:pt x="636587" y="167998"/>
                  <a:pt x="654050" y="314843"/>
                  <a:pt x="733425" y="319605"/>
                </a:cubicBezTo>
                <a:cubicBezTo>
                  <a:pt x="812800" y="324367"/>
                  <a:pt x="936625" y="177523"/>
                  <a:pt x="1028700" y="143392"/>
                </a:cubicBezTo>
                <a:cubicBezTo>
                  <a:pt x="1120775" y="109261"/>
                  <a:pt x="1185863" y="117992"/>
                  <a:pt x="1285875" y="114817"/>
                </a:cubicBezTo>
                <a:lnTo>
                  <a:pt x="1628775" y="124342"/>
                </a:lnTo>
                <a:lnTo>
                  <a:pt x="1628775" y="124342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7" idx="5"/>
          </p:cNvCxnSpPr>
          <p:nvPr/>
        </p:nvCxnSpPr>
        <p:spPr>
          <a:xfrm>
            <a:off x="10612983" y="2772962"/>
            <a:ext cx="6267" cy="20490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10566862" y="2977863"/>
            <a:ext cx="104775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10612983" y="3046959"/>
            <a:ext cx="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Isosceles Triangle 223"/>
          <p:cNvSpPr/>
          <p:nvPr/>
        </p:nvSpPr>
        <p:spPr>
          <a:xfrm>
            <a:off x="11031977" y="2884275"/>
            <a:ext cx="422319" cy="335104"/>
          </a:xfrm>
          <a:prstGeom prst="triangle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/>
          <p:cNvCxnSpPr/>
          <p:nvPr/>
        </p:nvCxnSpPr>
        <p:spPr>
          <a:xfrm>
            <a:off x="11062162" y="3224438"/>
            <a:ext cx="38250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flipV="1">
            <a:off x="11444665" y="2893749"/>
            <a:ext cx="136610" cy="153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 flipV="1">
            <a:off x="11479545" y="2970354"/>
            <a:ext cx="136610" cy="15321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224" idx="0"/>
          </p:cNvCxnSpPr>
          <p:nvPr/>
        </p:nvCxnSpPr>
        <p:spPr>
          <a:xfrm flipH="1" flipV="1">
            <a:off x="11243136" y="2749120"/>
            <a:ext cx="1" cy="135155"/>
          </a:xfrm>
          <a:prstGeom prst="line">
            <a:avLst/>
          </a:prstGeom>
          <a:ln w="25400"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 flipV="1">
            <a:off x="11233504" y="3224438"/>
            <a:ext cx="1" cy="1351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Freeform 234"/>
          <p:cNvSpPr/>
          <p:nvPr/>
        </p:nvSpPr>
        <p:spPr>
          <a:xfrm>
            <a:off x="10860595" y="2787015"/>
            <a:ext cx="377780" cy="658069"/>
          </a:xfrm>
          <a:custGeom>
            <a:avLst/>
            <a:gdLst>
              <a:gd name="connsiteX0" fmla="*/ 77742 w 377780"/>
              <a:gd name="connsiteY0" fmla="*/ 0 h 658069"/>
              <a:gd name="connsiteX1" fmla="*/ 1542 w 377780"/>
              <a:gd name="connsiteY1" fmla="*/ 433388 h 658069"/>
              <a:gd name="connsiteX2" fmla="*/ 139655 w 377780"/>
              <a:gd name="connsiteY2" fmla="*/ 652463 h 658069"/>
              <a:gd name="connsiteX3" fmla="*/ 377780 w 377780"/>
              <a:gd name="connsiteY3" fmla="*/ 571500 h 65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780" h="658069">
                <a:moveTo>
                  <a:pt x="77742" y="0"/>
                </a:moveTo>
                <a:cubicBezTo>
                  <a:pt x="34482" y="162322"/>
                  <a:pt x="-8777" y="324644"/>
                  <a:pt x="1542" y="433388"/>
                </a:cubicBezTo>
                <a:cubicBezTo>
                  <a:pt x="11861" y="542132"/>
                  <a:pt x="76949" y="629444"/>
                  <a:pt x="139655" y="652463"/>
                </a:cubicBezTo>
                <a:cubicBezTo>
                  <a:pt x="202361" y="675482"/>
                  <a:pt x="290070" y="623491"/>
                  <a:pt x="377780" y="5715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10962150" y="2554714"/>
            <a:ext cx="280987" cy="213251"/>
          </a:xfrm>
          <a:custGeom>
            <a:avLst/>
            <a:gdLst>
              <a:gd name="connsiteX0" fmla="*/ 0 w 280987"/>
              <a:gd name="connsiteY0" fmla="*/ 141814 h 213251"/>
              <a:gd name="connsiteX1" fmla="*/ 42862 w 280987"/>
              <a:gd name="connsiteY1" fmla="*/ 22751 h 213251"/>
              <a:gd name="connsiteX2" fmla="*/ 214312 w 280987"/>
              <a:gd name="connsiteY2" fmla="*/ 17989 h 213251"/>
              <a:gd name="connsiteX3" fmla="*/ 280987 w 280987"/>
              <a:gd name="connsiteY3" fmla="*/ 213251 h 21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987" h="213251">
                <a:moveTo>
                  <a:pt x="0" y="141814"/>
                </a:moveTo>
                <a:cubicBezTo>
                  <a:pt x="3571" y="92601"/>
                  <a:pt x="7143" y="43388"/>
                  <a:pt x="42862" y="22751"/>
                </a:cubicBezTo>
                <a:cubicBezTo>
                  <a:pt x="78581" y="2113"/>
                  <a:pt x="174625" y="-13761"/>
                  <a:pt x="214312" y="17989"/>
                </a:cubicBezTo>
                <a:cubicBezTo>
                  <a:pt x="254000" y="49739"/>
                  <a:pt x="267493" y="131495"/>
                  <a:pt x="280987" y="2132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260768" y="5150376"/>
            <a:ext cx="1070968" cy="757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Amplifier AD8021</a:t>
            </a:r>
            <a:endParaRPr lang="en-US" dirty="0"/>
          </a:p>
        </p:txBody>
      </p:sp>
      <p:cxnSp>
        <p:nvCxnSpPr>
          <p:cNvPr id="239" name="Straight Connector 238"/>
          <p:cNvCxnSpPr>
            <a:stCxn id="11" idx="0"/>
          </p:cNvCxnSpPr>
          <p:nvPr/>
        </p:nvCxnSpPr>
        <p:spPr>
          <a:xfrm flipH="1" flipV="1">
            <a:off x="2961099" y="4517860"/>
            <a:ext cx="27539" cy="63251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11" idx="3"/>
            <a:endCxn id="237" idx="1"/>
          </p:cNvCxnSpPr>
          <p:nvPr/>
        </p:nvCxnSpPr>
        <p:spPr>
          <a:xfrm>
            <a:off x="3632888" y="5529067"/>
            <a:ext cx="627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12" idx="1"/>
          </p:cNvCxnSpPr>
          <p:nvPr/>
        </p:nvCxnSpPr>
        <p:spPr>
          <a:xfrm flipH="1">
            <a:off x="3900886" y="2687814"/>
            <a:ext cx="1409817" cy="407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7571021" y="2008355"/>
            <a:ext cx="767953" cy="38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Switch </a:t>
            </a:r>
            <a:r>
              <a:rPr lang="en-US" sz="1100" dirty="0" smtClean="0"/>
              <a:t>ADG1611</a:t>
            </a:r>
            <a:endParaRPr lang="en-US" sz="1400" dirty="0"/>
          </a:p>
        </p:txBody>
      </p:sp>
      <p:cxnSp>
        <p:nvCxnSpPr>
          <p:cNvPr id="254" name="Straight Connector 253"/>
          <p:cNvCxnSpPr>
            <a:endCxn id="249" idx="3"/>
          </p:cNvCxnSpPr>
          <p:nvPr/>
        </p:nvCxnSpPr>
        <p:spPr>
          <a:xfrm flipH="1">
            <a:off x="8338974" y="2199743"/>
            <a:ext cx="299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8702271" y="2199743"/>
            <a:ext cx="11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8826096" y="2168630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8821334" y="2168630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9007071" y="2168630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8821334" y="2235978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H="1">
            <a:off x="9007071" y="2199743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8702271" y="2359792"/>
            <a:ext cx="1190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8826096" y="2328679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8821334" y="2328679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9007071" y="2328679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8821334" y="2396027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H="1">
            <a:off x="9007071" y="2359792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V="1">
            <a:off x="9095177" y="2203157"/>
            <a:ext cx="0" cy="159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9095177" y="2272214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 txBox="1"/>
          <p:nvPr/>
        </p:nvSpPr>
        <p:spPr>
          <a:xfrm>
            <a:off x="9020480" y="2090320"/>
            <a:ext cx="7970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CHmonitor</a:t>
            </a:r>
            <a:endParaRPr lang="en-US" sz="1050" dirty="0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6285964" y="2273808"/>
            <a:ext cx="735728" cy="171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H="1">
            <a:off x="7314075" y="3780164"/>
            <a:ext cx="2569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 flipH="1">
            <a:off x="7117724" y="3585587"/>
            <a:ext cx="46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 flipH="1">
            <a:off x="7314075" y="3250790"/>
            <a:ext cx="2569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 flipH="1">
            <a:off x="7117724" y="3056213"/>
            <a:ext cx="46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 flipH="1">
            <a:off x="7300876" y="2738238"/>
            <a:ext cx="2569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H="1">
            <a:off x="7104525" y="2543661"/>
            <a:ext cx="46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 flipH="1">
            <a:off x="7300876" y="4714680"/>
            <a:ext cx="2569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H="1">
            <a:off x="7104525" y="4520103"/>
            <a:ext cx="46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 flipH="1">
            <a:off x="7300876" y="5235035"/>
            <a:ext cx="2569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H="1">
            <a:off x="7104525" y="5040458"/>
            <a:ext cx="46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H="1">
            <a:off x="7286859" y="2328679"/>
            <a:ext cx="27217" cy="3100933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H="1">
            <a:off x="7300876" y="2334542"/>
            <a:ext cx="2569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 flipH="1">
            <a:off x="7104525" y="2139965"/>
            <a:ext cx="46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H="1" flipV="1">
            <a:off x="5331736" y="5429611"/>
            <a:ext cx="1953866" cy="535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/>
          <p:cNvSpPr txBox="1"/>
          <p:nvPr/>
        </p:nvSpPr>
        <p:spPr>
          <a:xfrm>
            <a:off x="4362096" y="3904723"/>
            <a:ext cx="229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Bleach_En</a:t>
            </a:r>
            <a:r>
              <a:rPr lang="en-US" dirty="0" smtClean="0"/>
              <a:t>(6:1)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/(10:1)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08" name="Straight Connector 307"/>
          <p:cNvCxnSpPr>
            <a:stCxn id="6" idx="3"/>
          </p:cNvCxnSpPr>
          <p:nvPr/>
        </p:nvCxnSpPr>
        <p:spPr>
          <a:xfrm>
            <a:off x="3900886" y="3677610"/>
            <a:ext cx="3216838" cy="985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/>
          <p:cNvSpPr txBox="1"/>
          <p:nvPr/>
        </p:nvSpPr>
        <p:spPr>
          <a:xfrm>
            <a:off x="4111783" y="3379128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Channel_En</a:t>
            </a:r>
            <a:r>
              <a:rPr lang="en-US" dirty="0" smtClean="0"/>
              <a:t>(108:1)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/(180:1)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11" name="Straight Connector 310"/>
          <p:cNvCxnSpPr/>
          <p:nvPr/>
        </p:nvCxnSpPr>
        <p:spPr>
          <a:xfrm>
            <a:off x="7104525" y="2134102"/>
            <a:ext cx="13199" cy="29063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Elbow Connector 312"/>
          <p:cNvCxnSpPr/>
          <p:nvPr/>
        </p:nvCxnSpPr>
        <p:spPr>
          <a:xfrm>
            <a:off x="3900886" y="4203065"/>
            <a:ext cx="2950136" cy="1755920"/>
          </a:xfrm>
          <a:prstGeom prst="bentConnector3">
            <a:avLst>
              <a:gd name="adj1" fmla="val 79704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>
            <a:off x="2344387" y="2064137"/>
            <a:ext cx="1108075" cy="507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VME_64</a:t>
            </a:r>
            <a:endParaRPr lang="en-US" dirty="0"/>
          </a:p>
        </p:txBody>
      </p:sp>
      <p:cxnSp>
        <p:nvCxnSpPr>
          <p:cNvPr id="317" name="Straight Connector 316"/>
          <p:cNvCxnSpPr>
            <a:stCxn id="315" idx="2"/>
          </p:cNvCxnSpPr>
          <p:nvPr/>
        </p:nvCxnSpPr>
        <p:spPr>
          <a:xfrm>
            <a:off x="2898425" y="2571764"/>
            <a:ext cx="0" cy="283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925540" y="2840142"/>
            <a:ext cx="877977" cy="604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JTAG</a:t>
            </a:r>
          </a:p>
          <a:p>
            <a:pPr algn="ctr"/>
            <a:r>
              <a:rPr lang="en-US" dirty="0" smtClean="0"/>
              <a:t>engine</a:t>
            </a:r>
            <a:endParaRPr lang="en-US" dirty="0"/>
          </a:p>
        </p:txBody>
      </p:sp>
      <p:sp>
        <p:nvSpPr>
          <p:cNvPr id="321" name="Rectangle 320"/>
          <p:cNvSpPr/>
          <p:nvPr/>
        </p:nvSpPr>
        <p:spPr>
          <a:xfrm>
            <a:off x="925540" y="3736850"/>
            <a:ext cx="877978" cy="466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Config</a:t>
            </a:r>
            <a:endParaRPr lang="en-US" sz="1400" dirty="0" smtClean="0"/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cxnSp>
        <p:nvCxnSpPr>
          <p:cNvPr id="323" name="Straight Connector 322"/>
          <p:cNvCxnSpPr>
            <a:stCxn id="315" idx="1"/>
          </p:cNvCxnSpPr>
          <p:nvPr/>
        </p:nvCxnSpPr>
        <p:spPr>
          <a:xfrm flipH="1" flipV="1">
            <a:off x="1590163" y="2309123"/>
            <a:ext cx="754224" cy="8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H="1">
            <a:off x="1562562" y="2294151"/>
            <a:ext cx="6350" cy="545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>
            <a:stCxn id="320" idx="3"/>
          </p:cNvCxnSpPr>
          <p:nvPr/>
        </p:nvCxnSpPr>
        <p:spPr>
          <a:xfrm>
            <a:off x="1803517" y="3142613"/>
            <a:ext cx="445620" cy="13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stCxn id="321" idx="3"/>
          </p:cNvCxnSpPr>
          <p:nvPr/>
        </p:nvCxnSpPr>
        <p:spPr>
          <a:xfrm flipV="1">
            <a:off x="1803518" y="3967275"/>
            <a:ext cx="470608" cy="2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Freeform 329"/>
          <p:cNvSpPr/>
          <p:nvPr/>
        </p:nvSpPr>
        <p:spPr>
          <a:xfrm>
            <a:off x="2248362" y="3145790"/>
            <a:ext cx="246771" cy="825500"/>
          </a:xfrm>
          <a:custGeom>
            <a:avLst/>
            <a:gdLst>
              <a:gd name="connsiteX0" fmla="*/ 0 w 246771"/>
              <a:gd name="connsiteY0" fmla="*/ 0 h 825500"/>
              <a:gd name="connsiteX1" fmla="*/ 196850 w 246771"/>
              <a:gd name="connsiteY1" fmla="*/ 127000 h 825500"/>
              <a:gd name="connsiteX2" fmla="*/ 228600 w 246771"/>
              <a:gd name="connsiteY2" fmla="*/ 469900 h 825500"/>
              <a:gd name="connsiteX3" fmla="*/ 228600 w 246771"/>
              <a:gd name="connsiteY3" fmla="*/ 692150 h 825500"/>
              <a:gd name="connsiteX4" fmla="*/ 0 w 246771"/>
              <a:gd name="connsiteY4" fmla="*/ 825500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771" h="825500">
                <a:moveTo>
                  <a:pt x="0" y="0"/>
                </a:moveTo>
                <a:cubicBezTo>
                  <a:pt x="79375" y="24341"/>
                  <a:pt x="158750" y="48683"/>
                  <a:pt x="196850" y="127000"/>
                </a:cubicBezTo>
                <a:cubicBezTo>
                  <a:pt x="234950" y="205317"/>
                  <a:pt x="223308" y="375708"/>
                  <a:pt x="228600" y="469900"/>
                </a:cubicBezTo>
                <a:cubicBezTo>
                  <a:pt x="233892" y="564092"/>
                  <a:pt x="266700" y="632883"/>
                  <a:pt x="228600" y="692150"/>
                </a:cubicBezTo>
                <a:cubicBezTo>
                  <a:pt x="190500" y="751417"/>
                  <a:pt x="95250" y="788458"/>
                  <a:pt x="0" y="825500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925539" y="4517860"/>
            <a:ext cx="877977" cy="911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</a:t>
            </a:r>
          </a:p>
          <a:p>
            <a:pPr algn="ctr"/>
            <a:r>
              <a:rPr lang="en-US" dirty="0" smtClean="0"/>
              <a:t>Clock</a:t>
            </a:r>
          </a:p>
          <a:p>
            <a:pPr algn="ctr"/>
            <a:r>
              <a:rPr lang="en-US" dirty="0" smtClean="0"/>
              <a:t>In/Out</a:t>
            </a:r>
            <a:endParaRPr lang="en-US" dirty="0"/>
          </a:p>
        </p:txBody>
      </p:sp>
      <p:cxnSp>
        <p:nvCxnSpPr>
          <p:cNvPr id="3" name="Straight Arrow Connector 2"/>
          <p:cNvCxnSpPr>
            <a:stCxn id="215" idx="3"/>
          </p:cNvCxnSpPr>
          <p:nvPr/>
        </p:nvCxnSpPr>
        <p:spPr>
          <a:xfrm flipV="1">
            <a:off x="1803516" y="4499646"/>
            <a:ext cx="691617" cy="4740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8634988" y="3478663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>
            <a:off x="8663563" y="3481928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8461229" y="3516695"/>
            <a:ext cx="1218" cy="14161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>
            <a:off x="8462447" y="3520109"/>
            <a:ext cx="1698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>
            <a:off x="8663563" y="3520936"/>
            <a:ext cx="9525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>
            <a:off x="8758813" y="3528430"/>
            <a:ext cx="0" cy="12987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Rectangle 345"/>
          <p:cNvSpPr/>
          <p:nvPr/>
        </p:nvSpPr>
        <p:spPr>
          <a:xfrm>
            <a:off x="5237624" y="6096641"/>
            <a:ext cx="1048339" cy="316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VME +5V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6285964" y="6242206"/>
            <a:ext cx="56505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/>
          <p:cNvCxnSpPr/>
          <p:nvPr/>
        </p:nvCxnSpPr>
        <p:spPr>
          <a:xfrm>
            <a:off x="8279442" y="5958985"/>
            <a:ext cx="27507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/>
          <p:cNvSpPr txBox="1"/>
          <p:nvPr/>
        </p:nvSpPr>
        <p:spPr>
          <a:xfrm>
            <a:off x="2456477" y="4680212"/>
            <a:ext cx="127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DAC_D(5:0)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92032" y="2459053"/>
            <a:ext cx="12955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2x80ft ribbon cable</a:t>
            </a:r>
            <a:endParaRPr lang="en-US" sz="1100" dirty="0">
              <a:solidFill>
                <a:srgbClr val="7030A0"/>
              </a:solidFill>
            </a:endParaRPr>
          </a:p>
        </p:txBody>
      </p:sp>
      <p:cxnSp>
        <p:nvCxnSpPr>
          <p:cNvPr id="310" name="Straight Connector 309"/>
          <p:cNvCxnSpPr/>
          <p:nvPr/>
        </p:nvCxnSpPr>
        <p:spPr>
          <a:xfrm>
            <a:off x="8638103" y="4566717"/>
            <a:ext cx="2382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 flipV="1">
            <a:off x="8648404" y="4628667"/>
            <a:ext cx="57150" cy="6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>
            <a:off x="8700016" y="4566717"/>
            <a:ext cx="2381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flipH="1" flipV="1">
            <a:off x="8642647" y="4564017"/>
            <a:ext cx="57150" cy="7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>
            <a:off x="8638103" y="4726766"/>
            <a:ext cx="2382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 flipV="1">
            <a:off x="8643390" y="4786496"/>
            <a:ext cx="57150" cy="69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>
            <a:off x="8700016" y="4726766"/>
            <a:ext cx="2381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/>
          <p:nvPr/>
        </p:nvCxnSpPr>
        <p:spPr>
          <a:xfrm flipH="1" flipV="1">
            <a:off x="8641675" y="4720778"/>
            <a:ext cx="57150" cy="72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/>
          <p:nvPr/>
        </p:nvCxnSpPr>
        <p:spPr>
          <a:xfrm flipH="1">
            <a:off x="8549997" y="4792407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/>
          <p:nvPr/>
        </p:nvCxnSpPr>
        <p:spPr>
          <a:xfrm>
            <a:off x="8635114" y="4459793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>
            <a:off x="8663689" y="4463058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 flipV="1">
            <a:off x="8461355" y="4497825"/>
            <a:ext cx="1218" cy="14161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>
            <a:off x="8462573" y="4501239"/>
            <a:ext cx="1698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/>
          <p:nvPr/>
        </p:nvCxnSpPr>
        <p:spPr>
          <a:xfrm>
            <a:off x="8663689" y="4502066"/>
            <a:ext cx="9525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/>
          <p:nvPr/>
        </p:nvCxnSpPr>
        <p:spPr>
          <a:xfrm>
            <a:off x="8758939" y="4509560"/>
            <a:ext cx="0" cy="12987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>
            <a:off x="8637900" y="3086827"/>
            <a:ext cx="2382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Connector 357"/>
          <p:cNvCxnSpPr/>
          <p:nvPr/>
        </p:nvCxnSpPr>
        <p:spPr>
          <a:xfrm flipV="1">
            <a:off x="8648201" y="3148777"/>
            <a:ext cx="57150" cy="6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/>
          <p:nvPr/>
        </p:nvCxnSpPr>
        <p:spPr>
          <a:xfrm>
            <a:off x="8699813" y="3086827"/>
            <a:ext cx="2381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/>
          <p:nvPr/>
        </p:nvCxnSpPr>
        <p:spPr>
          <a:xfrm flipH="1" flipV="1">
            <a:off x="8642444" y="3084127"/>
            <a:ext cx="57150" cy="7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/>
          <p:nvPr/>
        </p:nvCxnSpPr>
        <p:spPr>
          <a:xfrm>
            <a:off x="8637900" y="3246876"/>
            <a:ext cx="2382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/>
          <p:nvPr/>
        </p:nvCxnSpPr>
        <p:spPr>
          <a:xfrm flipV="1">
            <a:off x="8643187" y="3306606"/>
            <a:ext cx="57150" cy="69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>
            <a:off x="8699813" y="3246876"/>
            <a:ext cx="2381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H="1" flipV="1">
            <a:off x="8641472" y="3240888"/>
            <a:ext cx="57150" cy="72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 flipH="1">
            <a:off x="8549794" y="3312517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8634911" y="2979903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8663486" y="2983168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 flipV="1">
            <a:off x="8461152" y="3017935"/>
            <a:ext cx="1218" cy="14161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8462370" y="3021349"/>
            <a:ext cx="1698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8663486" y="3022176"/>
            <a:ext cx="9525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>
          <a:xfrm>
            <a:off x="8758736" y="3029670"/>
            <a:ext cx="0" cy="12987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>
            <a:off x="8640451" y="2601907"/>
            <a:ext cx="2382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 flipV="1">
            <a:off x="8650752" y="2663857"/>
            <a:ext cx="57150" cy="6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/>
          <p:nvPr/>
        </p:nvCxnSpPr>
        <p:spPr>
          <a:xfrm>
            <a:off x="8702364" y="2601907"/>
            <a:ext cx="2381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 flipH="1" flipV="1">
            <a:off x="8644995" y="2599207"/>
            <a:ext cx="57150" cy="7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/>
          <p:nvPr/>
        </p:nvCxnSpPr>
        <p:spPr>
          <a:xfrm>
            <a:off x="8640451" y="2761956"/>
            <a:ext cx="2382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/>
          <p:nvPr/>
        </p:nvCxnSpPr>
        <p:spPr>
          <a:xfrm flipV="1">
            <a:off x="8645738" y="2821686"/>
            <a:ext cx="57150" cy="69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8702364" y="2761956"/>
            <a:ext cx="2381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 flipH="1" flipV="1">
            <a:off x="8644023" y="2755968"/>
            <a:ext cx="57150" cy="72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 flipH="1">
            <a:off x="8552345" y="2827597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8637462" y="2494983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/>
          <p:nvPr/>
        </p:nvCxnSpPr>
        <p:spPr>
          <a:xfrm>
            <a:off x="8666037" y="2498248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 flipV="1">
            <a:off x="8463703" y="2533015"/>
            <a:ext cx="1218" cy="14161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8464921" y="2536429"/>
            <a:ext cx="1698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>
            <a:off x="8666037" y="2537256"/>
            <a:ext cx="9525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>
            <a:off x="8761287" y="2544750"/>
            <a:ext cx="0" cy="12987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>
            <a:off x="8634075" y="2135943"/>
            <a:ext cx="2382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 flipV="1">
            <a:off x="8644376" y="2197893"/>
            <a:ext cx="57150" cy="6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8695988" y="2135943"/>
            <a:ext cx="2381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 flipH="1" flipV="1">
            <a:off x="8638619" y="2133243"/>
            <a:ext cx="57150" cy="7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8634075" y="2295992"/>
            <a:ext cx="2382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/>
          <p:nvPr/>
        </p:nvCxnSpPr>
        <p:spPr>
          <a:xfrm flipV="1">
            <a:off x="8639362" y="2355722"/>
            <a:ext cx="57150" cy="69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/>
          <p:nvPr/>
        </p:nvCxnSpPr>
        <p:spPr>
          <a:xfrm>
            <a:off x="8695988" y="2295992"/>
            <a:ext cx="2381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 flipH="1" flipV="1">
            <a:off x="8637647" y="2290004"/>
            <a:ext cx="57150" cy="72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/>
          <p:nvPr/>
        </p:nvCxnSpPr>
        <p:spPr>
          <a:xfrm flipH="1">
            <a:off x="8545969" y="2361633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>
            <a:off x="8631086" y="2029019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/>
          <p:nvPr/>
        </p:nvCxnSpPr>
        <p:spPr>
          <a:xfrm>
            <a:off x="8659661" y="2032284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 flipV="1">
            <a:off x="8457327" y="2067051"/>
            <a:ext cx="1218" cy="14161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>
            <a:off x="8458545" y="2070465"/>
            <a:ext cx="1698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/>
          <p:nvPr/>
        </p:nvCxnSpPr>
        <p:spPr>
          <a:xfrm>
            <a:off x="8659661" y="2071292"/>
            <a:ext cx="9525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/>
          <p:nvPr/>
        </p:nvCxnSpPr>
        <p:spPr>
          <a:xfrm>
            <a:off x="8754911" y="2078786"/>
            <a:ext cx="0" cy="12987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/>
          <p:nvPr/>
        </p:nvCxnSpPr>
        <p:spPr>
          <a:xfrm>
            <a:off x="8633332" y="5061126"/>
            <a:ext cx="2382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 flipV="1">
            <a:off x="8643633" y="5123076"/>
            <a:ext cx="57150" cy="6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>
            <a:off x="8695245" y="5061126"/>
            <a:ext cx="2381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/>
          <p:nvPr/>
        </p:nvCxnSpPr>
        <p:spPr>
          <a:xfrm flipH="1" flipV="1">
            <a:off x="8637876" y="5058426"/>
            <a:ext cx="57150" cy="7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/>
          <p:nvPr/>
        </p:nvCxnSpPr>
        <p:spPr>
          <a:xfrm>
            <a:off x="8633332" y="5221175"/>
            <a:ext cx="2382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 flipV="1">
            <a:off x="8638619" y="5280905"/>
            <a:ext cx="57150" cy="69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/>
          <p:nvPr/>
        </p:nvCxnSpPr>
        <p:spPr>
          <a:xfrm>
            <a:off x="8695245" y="5221175"/>
            <a:ext cx="2381" cy="13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 flipH="1" flipV="1">
            <a:off x="8636904" y="5215187"/>
            <a:ext cx="57150" cy="72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/>
          <p:nvPr/>
        </p:nvCxnSpPr>
        <p:spPr>
          <a:xfrm flipH="1">
            <a:off x="8545226" y="5286816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/>
          <p:nvPr/>
        </p:nvCxnSpPr>
        <p:spPr>
          <a:xfrm>
            <a:off x="8630343" y="4954202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/>
          <p:nvPr/>
        </p:nvCxnSpPr>
        <p:spPr>
          <a:xfrm>
            <a:off x="8658918" y="4957467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/>
          <p:cNvCxnSpPr/>
          <p:nvPr/>
        </p:nvCxnSpPr>
        <p:spPr>
          <a:xfrm flipV="1">
            <a:off x="8456584" y="4992234"/>
            <a:ext cx="1218" cy="14161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/>
          <p:cNvCxnSpPr/>
          <p:nvPr/>
        </p:nvCxnSpPr>
        <p:spPr>
          <a:xfrm>
            <a:off x="8457802" y="4995648"/>
            <a:ext cx="1698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/>
          <p:cNvCxnSpPr/>
          <p:nvPr/>
        </p:nvCxnSpPr>
        <p:spPr>
          <a:xfrm>
            <a:off x="8658918" y="4996475"/>
            <a:ext cx="9525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/>
          <p:cNvCxnSpPr/>
          <p:nvPr/>
        </p:nvCxnSpPr>
        <p:spPr>
          <a:xfrm>
            <a:off x="8754168" y="5003969"/>
            <a:ext cx="0" cy="12987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" name="TextBox 416"/>
          <p:cNvSpPr txBox="1"/>
          <p:nvPr/>
        </p:nvSpPr>
        <p:spPr>
          <a:xfrm>
            <a:off x="777988" y="193688"/>
            <a:ext cx="5071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VME LED </a:t>
            </a:r>
            <a:r>
              <a:rPr lang="en-US" sz="3200" b="1" dirty="0" smtClean="0"/>
              <a:t>Driver (VLD) design</a:t>
            </a:r>
          </a:p>
        </p:txBody>
      </p:sp>
      <p:cxnSp>
        <p:nvCxnSpPr>
          <p:cNvPr id="418" name="Straight Connector 417"/>
          <p:cNvCxnSpPr/>
          <p:nvPr/>
        </p:nvCxnSpPr>
        <p:spPr>
          <a:xfrm>
            <a:off x="9351497" y="6251827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>
            <a:off x="9346735" y="6251827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>
            <a:off x="9532472" y="6251827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9346735" y="6319175"/>
            <a:ext cx="185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 flipH="1">
            <a:off x="9532472" y="6282940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 flipH="1">
            <a:off x="9263391" y="6282940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608137" y="6123795"/>
            <a:ext cx="1836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Bleaching current limit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24" name="Straight Connector 423"/>
          <p:cNvCxnSpPr/>
          <p:nvPr/>
        </p:nvCxnSpPr>
        <p:spPr>
          <a:xfrm>
            <a:off x="9372929" y="5905613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>
            <a:off x="9368167" y="5905613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9553904" y="5905613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/>
          <p:nvPr/>
        </p:nvCxnSpPr>
        <p:spPr>
          <a:xfrm>
            <a:off x="9368167" y="5972961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/>
          <p:cNvCxnSpPr/>
          <p:nvPr/>
        </p:nvCxnSpPr>
        <p:spPr>
          <a:xfrm flipH="1">
            <a:off x="9553904" y="5936726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/>
          <p:cNvCxnSpPr/>
          <p:nvPr/>
        </p:nvCxnSpPr>
        <p:spPr>
          <a:xfrm flipH="1">
            <a:off x="9290232" y="5936726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592923" y="5649317"/>
            <a:ext cx="2251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‘Serial termination’,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Cable reflection suppression</a:t>
            </a:r>
            <a:endParaRPr lang="en-US" sz="1400" dirty="0">
              <a:solidFill>
                <a:srgbClr val="00B0F0"/>
              </a:solidFill>
            </a:endParaRPr>
          </a:p>
        </p:txBody>
      </p:sp>
      <p:cxnSp>
        <p:nvCxnSpPr>
          <p:cNvPr id="466" name="Straight Connector 465"/>
          <p:cNvCxnSpPr/>
          <p:nvPr/>
        </p:nvCxnSpPr>
        <p:spPr>
          <a:xfrm>
            <a:off x="10118888" y="4814286"/>
            <a:ext cx="11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/>
          <p:nvPr/>
        </p:nvCxnSpPr>
        <p:spPr>
          <a:xfrm>
            <a:off x="10050692" y="4750486"/>
            <a:ext cx="2382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/>
          <p:cNvCxnSpPr/>
          <p:nvPr/>
        </p:nvCxnSpPr>
        <p:spPr>
          <a:xfrm flipV="1">
            <a:off x="10060993" y="4812436"/>
            <a:ext cx="57150" cy="6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/>
          <p:cNvCxnSpPr/>
          <p:nvPr/>
        </p:nvCxnSpPr>
        <p:spPr>
          <a:xfrm>
            <a:off x="10112605" y="4750486"/>
            <a:ext cx="2381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 flipH="1" flipV="1">
            <a:off x="10055236" y="4747786"/>
            <a:ext cx="57150" cy="72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>
            <a:off x="10083811" y="4605274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>
            <a:off x="10112386" y="4608539"/>
            <a:ext cx="0" cy="8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>
            <a:off x="9911270" y="4646720"/>
            <a:ext cx="1698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Connector 475"/>
          <p:cNvCxnSpPr/>
          <p:nvPr/>
        </p:nvCxnSpPr>
        <p:spPr>
          <a:xfrm>
            <a:off x="10112386" y="4647547"/>
            <a:ext cx="9525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>
            <a:off x="9925919" y="4821190"/>
            <a:ext cx="11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188919" y="4438272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AC or DC coupling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To be determined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7368" y="771237"/>
            <a:ext cx="63121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1080 (30x36) LEDs, through long ribbon cables.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Calibration: individually controllable, up to 110 mA, ~ns pulses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Bleaching: All ON, 35 mA, many hours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992490" y="985379"/>
            <a:ext cx="2586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Design </a:t>
            </a:r>
            <a:r>
              <a:rPr lang="en-US" sz="2400" b="1" dirty="0" smtClean="0">
                <a:solidFill>
                  <a:srgbClr val="C00000"/>
                </a:solidFill>
              </a:rPr>
              <a:t>in </a:t>
            </a:r>
            <a:r>
              <a:rPr lang="en-US" sz="2400" b="1" dirty="0">
                <a:solidFill>
                  <a:srgbClr val="C00000"/>
                </a:solidFill>
              </a:rPr>
              <a:t>progress</a:t>
            </a:r>
          </a:p>
        </p:txBody>
      </p:sp>
      <p:sp>
        <p:nvSpPr>
          <p:cNvPr id="300" name="Footer Placeholder 1"/>
          <p:cNvSpPr txBox="1">
            <a:spLocks/>
          </p:cNvSpPr>
          <p:nvPr/>
        </p:nvSpPr>
        <p:spPr>
          <a:xfrm>
            <a:off x="10677237" y="6492875"/>
            <a:ext cx="15147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William GU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415338" y="1998785"/>
            <a:ext cx="3450" cy="206929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414140" y="1998785"/>
            <a:ext cx="388143" cy="2381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800906" y="2001166"/>
            <a:ext cx="2575" cy="196727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 flipV="1">
            <a:off x="8412797" y="2467846"/>
            <a:ext cx="3450" cy="206929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>
            <a:off x="8411599" y="2467846"/>
            <a:ext cx="388143" cy="2381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8798365" y="2470227"/>
            <a:ext cx="2575" cy="196727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flipV="1">
            <a:off x="8412797" y="2958227"/>
            <a:ext cx="3450" cy="206929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>
            <a:off x="8411599" y="2958227"/>
            <a:ext cx="388143" cy="2381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>
            <a:off x="8798365" y="2960608"/>
            <a:ext cx="2575" cy="196727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V="1">
            <a:off x="8402692" y="3449654"/>
            <a:ext cx="3450" cy="206929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>
            <a:off x="8401494" y="3449654"/>
            <a:ext cx="388143" cy="2381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/>
          <p:nvPr/>
        </p:nvCxnSpPr>
        <p:spPr>
          <a:xfrm>
            <a:off x="8788260" y="3452035"/>
            <a:ext cx="2575" cy="196727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8401809" y="4423697"/>
            <a:ext cx="3450" cy="206929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>
            <a:off x="8400611" y="4423697"/>
            <a:ext cx="388143" cy="2381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8787377" y="4426078"/>
            <a:ext cx="2575" cy="196727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V="1">
            <a:off x="8402588" y="4914091"/>
            <a:ext cx="3450" cy="206929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8401390" y="4914091"/>
            <a:ext cx="388143" cy="2381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8788156" y="4916472"/>
            <a:ext cx="2575" cy="196727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9946101" y="5091053"/>
            <a:ext cx="200435" cy="0"/>
          </a:xfrm>
          <a:prstGeom prst="line">
            <a:avLst/>
          </a:prstGeom>
          <a:ln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/>
          <p:cNvSpPr txBox="1"/>
          <p:nvPr/>
        </p:nvSpPr>
        <p:spPr>
          <a:xfrm>
            <a:off x="10187721" y="4915073"/>
            <a:ext cx="1346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</a:rPr>
              <a:t>No protection</a:t>
            </a:r>
            <a:endParaRPr lang="en-US" sz="1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Box 416"/>
          <p:cNvSpPr txBox="1"/>
          <p:nvPr/>
        </p:nvSpPr>
        <p:spPr>
          <a:xfrm>
            <a:off x="1038628" y="423256"/>
            <a:ext cx="2055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VLD design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1664152" y="1601139"/>
            <a:ext cx="1288500" cy="7573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FPGA_DAC</a:t>
            </a:r>
          </a:p>
          <a:p>
            <a:pPr algn="ctr"/>
            <a:r>
              <a:rPr lang="en-US" dirty="0" smtClean="0"/>
              <a:t>6-bit</a:t>
            </a:r>
          </a:p>
          <a:p>
            <a:pPr algn="ctr"/>
            <a:r>
              <a:rPr lang="en-US" dirty="0" smtClean="0"/>
              <a:t>500 MSPS</a:t>
            </a:r>
            <a:endParaRPr lang="en-US" dirty="0"/>
          </a:p>
        </p:txBody>
      </p:sp>
      <p:cxnSp>
        <p:nvCxnSpPr>
          <p:cNvPr id="276" name="Straight Connector 275"/>
          <p:cNvCxnSpPr/>
          <p:nvPr/>
        </p:nvCxnSpPr>
        <p:spPr>
          <a:xfrm>
            <a:off x="988219" y="3063632"/>
            <a:ext cx="327045" cy="2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1320026" y="3035080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>
            <a:off x="1315264" y="3035080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>
            <a:off x="1501001" y="3035080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>
            <a:off x="1315264" y="3102428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1557808" y="3141544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1550665" y="3141544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>
            <a:off x="1581622" y="3063632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>
            <a:off x="1550665" y="3301593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H="1">
            <a:off x="1501001" y="3066193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>
            <a:off x="1605776" y="3141544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/>
          <p:nvPr/>
        </p:nvCxnSpPr>
        <p:spPr>
          <a:xfrm>
            <a:off x="1581834" y="3299879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>
            <a:off x="980173" y="3365613"/>
            <a:ext cx="335091" cy="2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>
            <a:off x="1320026" y="3337061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>
            <a:off x="1315264" y="3337061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/>
          <p:cNvCxnSpPr/>
          <p:nvPr/>
        </p:nvCxnSpPr>
        <p:spPr>
          <a:xfrm>
            <a:off x="1501001" y="3337061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>
            <a:off x="1315264" y="3404409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>
            <a:off x="1557808" y="3443525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1550665" y="3443525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>
            <a:off x="1581622" y="3365613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>
            <a:off x="1550665" y="3603574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 flipH="1">
            <a:off x="1501001" y="3368174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>
            <a:off x="1605776" y="3443525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1581834" y="3601860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/>
          <p:nvPr/>
        </p:nvCxnSpPr>
        <p:spPr>
          <a:xfrm flipV="1">
            <a:off x="987528" y="3662909"/>
            <a:ext cx="327736" cy="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/>
          <p:cNvCxnSpPr/>
          <p:nvPr/>
        </p:nvCxnSpPr>
        <p:spPr>
          <a:xfrm>
            <a:off x="1320026" y="3631796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/>
          <p:cNvCxnSpPr/>
          <p:nvPr/>
        </p:nvCxnSpPr>
        <p:spPr>
          <a:xfrm>
            <a:off x="1315264" y="3631796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/>
          <p:cNvCxnSpPr/>
          <p:nvPr/>
        </p:nvCxnSpPr>
        <p:spPr>
          <a:xfrm>
            <a:off x="1501001" y="3631796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/>
          <p:nvPr/>
        </p:nvCxnSpPr>
        <p:spPr>
          <a:xfrm>
            <a:off x="1315264" y="3699144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/>
          <p:cNvCxnSpPr/>
          <p:nvPr/>
        </p:nvCxnSpPr>
        <p:spPr>
          <a:xfrm>
            <a:off x="1557808" y="3738260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/>
          <p:cNvCxnSpPr/>
          <p:nvPr/>
        </p:nvCxnSpPr>
        <p:spPr>
          <a:xfrm>
            <a:off x="1550665" y="3738260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/>
          <p:nvPr/>
        </p:nvCxnSpPr>
        <p:spPr>
          <a:xfrm>
            <a:off x="1581622" y="3660348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/>
          <p:cNvCxnSpPr/>
          <p:nvPr/>
        </p:nvCxnSpPr>
        <p:spPr>
          <a:xfrm>
            <a:off x="1550665" y="3898309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/>
          <p:cNvCxnSpPr/>
          <p:nvPr/>
        </p:nvCxnSpPr>
        <p:spPr>
          <a:xfrm flipH="1">
            <a:off x="1501001" y="3662909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/>
          <p:nvPr/>
        </p:nvCxnSpPr>
        <p:spPr>
          <a:xfrm>
            <a:off x="1605776" y="3738260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/>
          <p:cNvCxnSpPr/>
          <p:nvPr/>
        </p:nvCxnSpPr>
        <p:spPr>
          <a:xfrm>
            <a:off x="1581834" y="3896595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/>
          <p:nvPr/>
        </p:nvCxnSpPr>
        <p:spPr>
          <a:xfrm flipV="1">
            <a:off x="987528" y="3958202"/>
            <a:ext cx="330117" cy="4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/>
          <p:cNvCxnSpPr/>
          <p:nvPr/>
        </p:nvCxnSpPr>
        <p:spPr>
          <a:xfrm>
            <a:off x="1322407" y="3927089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/>
          <p:nvPr/>
        </p:nvCxnSpPr>
        <p:spPr>
          <a:xfrm>
            <a:off x="1317645" y="3927089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>
            <a:off x="1503382" y="3927089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/>
          <p:cNvCxnSpPr/>
          <p:nvPr/>
        </p:nvCxnSpPr>
        <p:spPr>
          <a:xfrm>
            <a:off x="1317645" y="3994437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/>
          <p:nvPr/>
        </p:nvCxnSpPr>
        <p:spPr>
          <a:xfrm>
            <a:off x="1560189" y="4033553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>
            <a:off x="1553046" y="4033553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>
            <a:off x="1584003" y="3955641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/>
          <p:cNvCxnSpPr/>
          <p:nvPr/>
        </p:nvCxnSpPr>
        <p:spPr>
          <a:xfrm>
            <a:off x="1553046" y="4193602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Connector 447"/>
          <p:cNvCxnSpPr/>
          <p:nvPr/>
        </p:nvCxnSpPr>
        <p:spPr>
          <a:xfrm flipH="1">
            <a:off x="1503382" y="3958202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/>
          <p:cNvCxnSpPr/>
          <p:nvPr/>
        </p:nvCxnSpPr>
        <p:spPr>
          <a:xfrm>
            <a:off x="1608157" y="4033553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/>
          <p:cNvCxnSpPr/>
          <p:nvPr/>
        </p:nvCxnSpPr>
        <p:spPr>
          <a:xfrm>
            <a:off x="1584215" y="4191888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>
            <a:off x="987529" y="2768030"/>
            <a:ext cx="325142" cy="2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>
            <a:off x="1317433" y="2739478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>
            <a:off x="1312671" y="2739478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>
            <a:off x="1498408" y="2739478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/>
          <p:cNvCxnSpPr/>
          <p:nvPr/>
        </p:nvCxnSpPr>
        <p:spPr>
          <a:xfrm>
            <a:off x="1312671" y="2806826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/>
          <p:nvPr/>
        </p:nvCxnSpPr>
        <p:spPr>
          <a:xfrm>
            <a:off x="1555215" y="2845942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/>
          <p:cNvCxnSpPr/>
          <p:nvPr/>
        </p:nvCxnSpPr>
        <p:spPr>
          <a:xfrm>
            <a:off x="1548072" y="2845942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>
            <a:off x="1579029" y="2768030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/>
          <p:cNvCxnSpPr/>
          <p:nvPr/>
        </p:nvCxnSpPr>
        <p:spPr>
          <a:xfrm>
            <a:off x="1548072" y="3005991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/>
          <p:cNvCxnSpPr/>
          <p:nvPr/>
        </p:nvCxnSpPr>
        <p:spPr>
          <a:xfrm flipH="1">
            <a:off x="1498408" y="2770591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/>
          <p:cNvCxnSpPr/>
          <p:nvPr/>
        </p:nvCxnSpPr>
        <p:spPr>
          <a:xfrm>
            <a:off x="1603183" y="2845942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>
            <a:off x="1579241" y="3004277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/>
          <p:cNvCxnSpPr/>
          <p:nvPr/>
        </p:nvCxnSpPr>
        <p:spPr>
          <a:xfrm flipV="1">
            <a:off x="1014222" y="4252936"/>
            <a:ext cx="305888" cy="5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/>
          <p:nvPr/>
        </p:nvCxnSpPr>
        <p:spPr>
          <a:xfrm>
            <a:off x="1324872" y="4221823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>
            <a:off x="1320110" y="4221823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>
            <a:off x="1505847" y="4221823"/>
            <a:ext cx="2381" cy="67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/>
          <p:cNvCxnSpPr/>
          <p:nvPr/>
        </p:nvCxnSpPr>
        <p:spPr>
          <a:xfrm>
            <a:off x="1320110" y="4289171"/>
            <a:ext cx="185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/>
          <p:nvPr/>
        </p:nvCxnSpPr>
        <p:spPr>
          <a:xfrm>
            <a:off x="1562654" y="4328287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Connector 468"/>
          <p:cNvCxnSpPr/>
          <p:nvPr/>
        </p:nvCxnSpPr>
        <p:spPr>
          <a:xfrm>
            <a:off x="1555511" y="4328287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/>
          <p:cNvCxnSpPr/>
          <p:nvPr/>
        </p:nvCxnSpPr>
        <p:spPr>
          <a:xfrm>
            <a:off x="1586468" y="4250375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>
            <a:off x="1555511" y="4488336"/>
            <a:ext cx="551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 flipH="1">
            <a:off x="1505847" y="4252936"/>
            <a:ext cx="881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>
            <a:off x="1610622" y="4328287"/>
            <a:ext cx="0" cy="160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1586680" y="4486622"/>
            <a:ext cx="2381" cy="673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 flipV="1">
            <a:off x="1518823" y="4554837"/>
            <a:ext cx="145329" cy="925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08110" y="4054544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DAC_D(5)</a:t>
            </a:r>
            <a:endParaRPr lang="en-US" sz="1050" dirty="0"/>
          </a:p>
        </p:txBody>
      </p:sp>
      <p:sp>
        <p:nvSpPr>
          <p:cNvPr id="475" name="TextBox 474"/>
          <p:cNvSpPr txBox="1"/>
          <p:nvPr/>
        </p:nvSpPr>
        <p:spPr>
          <a:xfrm>
            <a:off x="718958" y="3756702"/>
            <a:ext cx="718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DAC_D(4)</a:t>
            </a:r>
            <a:endParaRPr lang="en-US" sz="1050" dirty="0"/>
          </a:p>
        </p:txBody>
      </p:sp>
      <p:sp>
        <p:nvSpPr>
          <p:cNvPr id="476" name="TextBox 475"/>
          <p:cNvSpPr txBox="1"/>
          <p:nvPr/>
        </p:nvSpPr>
        <p:spPr>
          <a:xfrm>
            <a:off x="702653" y="3469186"/>
            <a:ext cx="718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DAC_D(3)</a:t>
            </a:r>
            <a:endParaRPr lang="en-US" sz="1050" dirty="0"/>
          </a:p>
        </p:txBody>
      </p:sp>
      <p:sp>
        <p:nvSpPr>
          <p:cNvPr id="477" name="TextBox 476"/>
          <p:cNvSpPr txBox="1"/>
          <p:nvPr/>
        </p:nvSpPr>
        <p:spPr>
          <a:xfrm>
            <a:off x="710549" y="3167204"/>
            <a:ext cx="718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DAC_D(2)</a:t>
            </a:r>
            <a:endParaRPr lang="en-US" sz="1050" dirty="0"/>
          </a:p>
        </p:txBody>
      </p:sp>
      <p:sp>
        <p:nvSpPr>
          <p:cNvPr id="478" name="TextBox 477"/>
          <p:cNvSpPr txBox="1"/>
          <p:nvPr/>
        </p:nvSpPr>
        <p:spPr>
          <a:xfrm>
            <a:off x="698952" y="2556796"/>
            <a:ext cx="718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DAC_D(0)</a:t>
            </a:r>
            <a:endParaRPr lang="en-US" sz="1050" dirty="0"/>
          </a:p>
        </p:txBody>
      </p:sp>
      <p:sp>
        <p:nvSpPr>
          <p:cNvPr id="479" name="TextBox 478"/>
          <p:cNvSpPr txBox="1"/>
          <p:nvPr/>
        </p:nvSpPr>
        <p:spPr>
          <a:xfrm>
            <a:off x="707203" y="2863341"/>
            <a:ext cx="718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DAC_D(1)</a:t>
            </a:r>
            <a:endParaRPr lang="en-US" sz="1050" dirty="0"/>
          </a:p>
        </p:txBody>
      </p:sp>
      <p:sp>
        <p:nvSpPr>
          <p:cNvPr id="70" name="Isosceles Triangle 69"/>
          <p:cNvSpPr/>
          <p:nvPr/>
        </p:nvSpPr>
        <p:spPr>
          <a:xfrm>
            <a:off x="2121199" y="4169636"/>
            <a:ext cx="597694" cy="477349"/>
          </a:xfrm>
          <a:prstGeom prst="triangl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1603183" y="4250375"/>
            <a:ext cx="56851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>
            <a:off x="2363097" y="4845108"/>
            <a:ext cx="2381" cy="6734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>
            <a:off x="2358335" y="4845108"/>
            <a:ext cx="18573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/>
          <p:cNvCxnSpPr/>
          <p:nvPr/>
        </p:nvCxnSpPr>
        <p:spPr>
          <a:xfrm>
            <a:off x="2544072" y="4845108"/>
            <a:ext cx="2381" cy="6734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Connector 482"/>
          <p:cNvCxnSpPr/>
          <p:nvPr/>
        </p:nvCxnSpPr>
        <p:spPr>
          <a:xfrm>
            <a:off x="2358335" y="4912456"/>
            <a:ext cx="18573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/>
          <p:cNvCxnSpPr/>
          <p:nvPr/>
        </p:nvCxnSpPr>
        <p:spPr>
          <a:xfrm>
            <a:off x="2029320" y="4990364"/>
            <a:ext cx="0" cy="16004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Connector 484"/>
          <p:cNvCxnSpPr/>
          <p:nvPr/>
        </p:nvCxnSpPr>
        <p:spPr>
          <a:xfrm>
            <a:off x="2022177" y="4990364"/>
            <a:ext cx="5511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Connector 485"/>
          <p:cNvCxnSpPr/>
          <p:nvPr/>
        </p:nvCxnSpPr>
        <p:spPr>
          <a:xfrm>
            <a:off x="2022177" y="5150413"/>
            <a:ext cx="5511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/>
          <p:cNvCxnSpPr/>
          <p:nvPr/>
        </p:nvCxnSpPr>
        <p:spPr>
          <a:xfrm>
            <a:off x="2077288" y="4990364"/>
            <a:ext cx="0" cy="16004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2029320" y="4590926"/>
            <a:ext cx="142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036523" y="4590926"/>
            <a:ext cx="7143" cy="39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043666" y="4890141"/>
            <a:ext cx="3146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Isosceles Triangle 487"/>
          <p:cNvSpPr/>
          <p:nvPr/>
        </p:nvSpPr>
        <p:spPr>
          <a:xfrm flipV="1">
            <a:off x="1978805" y="5295462"/>
            <a:ext cx="145329" cy="925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endCxn id="488" idx="3"/>
          </p:cNvCxnSpPr>
          <p:nvPr/>
        </p:nvCxnSpPr>
        <p:spPr>
          <a:xfrm flipH="1">
            <a:off x="2051470" y="5155406"/>
            <a:ext cx="1168" cy="14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669381" y="4409032"/>
            <a:ext cx="542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886075" y="4409032"/>
            <a:ext cx="0" cy="481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544072" y="4890141"/>
            <a:ext cx="342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148626" y="4252224"/>
            <a:ext cx="1651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231176" y="4184876"/>
            <a:ext cx="3175" cy="1321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156536" y="4604517"/>
            <a:ext cx="14525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TextBox 488"/>
          <p:cNvSpPr txBox="1"/>
          <p:nvPr/>
        </p:nvSpPr>
        <p:spPr>
          <a:xfrm>
            <a:off x="2604427" y="4169635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DAC_OUT</a:t>
            </a:r>
            <a:endParaRPr lang="en-US" sz="1050" dirty="0"/>
          </a:p>
        </p:txBody>
      </p:sp>
      <p:sp>
        <p:nvSpPr>
          <p:cNvPr id="490" name="TextBox 489"/>
          <p:cNvSpPr txBox="1"/>
          <p:nvPr/>
        </p:nvSpPr>
        <p:spPr>
          <a:xfrm>
            <a:off x="649013" y="4474156"/>
            <a:ext cx="688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FPGA</a:t>
            </a:r>
          </a:p>
          <a:p>
            <a:r>
              <a:rPr lang="en-US" sz="1400" dirty="0" smtClean="0"/>
              <a:t>1, 0, Z</a:t>
            </a:r>
            <a:endParaRPr lang="en-US" sz="1400" dirty="0"/>
          </a:p>
        </p:txBody>
      </p:sp>
      <p:pic>
        <p:nvPicPr>
          <p:cNvPr id="114" name="Picture 1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546" y="884847"/>
            <a:ext cx="2175452" cy="3669123"/>
          </a:xfrm>
          <a:prstGeom prst="rect">
            <a:avLst/>
          </a:prstGeom>
        </p:spPr>
      </p:pic>
      <p:cxnSp>
        <p:nvCxnSpPr>
          <p:cNvPr id="116" name="Straight Connector 115"/>
          <p:cNvCxnSpPr/>
          <p:nvPr/>
        </p:nvCxnSpPr>
        <p:spPr>
          <a:xfrm flipH="1">
            <a:off x="5236562" y="1383387"/>
            <a:ext cx="1995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236562" y="1014055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FPGA_enable</a:t>
            </a:r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491" name="Straight Connector 490"/>
          <p:cNvCxnSpPr/>
          <p:nvPr/>
        </p:nvCxnSpPr>
        <p:spPr>
          <a:xfrm flipH="1">
            <a:off x="5277726" y="3986397"/>
            <a:ext cx="1995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Box 491"/>
          <p:cNvSpPr txBox="1"/>
          <p:nvPr/>
        </p:nvSpPr>
        <p:spPr>
          <a:xfrm>
            <a:off x="5277726" y="3617065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FPGA_enable</a:t>
            </a:r>
            <a:r>
              <a:rPr lang="en-US" dirty="0" smtClean="0"/>
              <a:t>(180)</a:t>
            </a:r>
            <a:endParaRPr lang="en-US" dirty="0"/>
          </a:p>
        </p:txBody>
      </p:sp>
      <p:cxnSp>
        <p:nvCxnSpPr>
          <p:cNvPr id="493" name="Straight Connector 492"/>
          <p:cNvCxnSpPr/>
          <p:nvPr/>
        </p:nvCxnSpPr>
        <p:spPr>
          <a:xfrm flipH="1">
            <a:off x="5305909" y="3102701"/>
            <a:ext cx="1995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TextBox 493"/>
          <p:cNvSpPr txBox="1"/>
          <p:nvPr/>
        </p:nvSpPr>
        <p:spPr>
          <a:xfrm>
            <a:off x="5305909" y="2733369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FPGA_enable</a:t>
            </a:r>
            <a:r>
              <a:rPr lang="en-US" dirty="0" smtClean="0"/>
              <a:t>(…)</a:t>
            </a:r>
            <a:endParaRPr lang="en-US" dirty="0"/>
          </a:p>
        </p:txBody>
      </p:sp>
      <p:cxnSp>
        <p:nvCxnSpPr>
          <p:cNvPr id="495" name="Straight Connector 494"/>
          <p:cNvCxnSpPr/>
          <p:nvPr/>
        </p:nvCxnSpPr>
        <p:spPr>
          <a:xfrm flipH="1">
            <a:off x="5319923" y="2244915"/>
            <a:ext cx="1995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TextBox 495"/>
          <p:cNvSpPr txBox="1"/>
          <p:nvPr/>
        </p:nvSpPr>
        <p:spPr>
          <a:xfrm>
            <a:off x="5319923" y="1875583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FPGA_enable</a:t>
            </a:r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8589362" y="1620284"/>
            <a:ext cx="822037" cy="923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9429871" y="1601812"/>
            <a:ext cx="9237" cy="340821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7406640" y="5010030"/>
            <a:ext cx="2050941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/>
          <p:nvPr/>
        </p:nvCxnSpPr>
        <p:spPr>
          <a:xfrm flipV="1">
            <a:off x="8617071" y="2511577"/>
            <a:ext cx="822037" cy="923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Connector 497"/>
          <p:cNvCxnSpPr/>
          <p:nvPr/>
        </p:nvCxnSpPr>
        <p:spPr>
          <a:xfrm flipV="1">
            <a:off x="8617071" y="3368411"/>
            <a:ext cx="822037" cy="923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/>
          <p:cNvCxnSpPr/>
          <p:nvPr/>
        </p:nvCxnSpPr>
        <p:spPr>
          <a:xfrm flipV="1">
            <a:off x="8607834" y="4248665"/>
            <a:ext cx="822037" cy="923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TextBox 499"/>
          <p:cNvSpPr txBox="1"/>
          <p:nvPr/>
        </p:nvSpPr>
        <p:spPr>
          <a:xfrm>
            <a:off x="7469887" y="468693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LED Cal pulse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8589362" y="1084721"/>
            <a:ext cx="179647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" name="TextBox 500"/>
          <p:cNvSpPr txBox="1"/>
          <p:nvPr/>
        </p:nvSpPr>
        <p:spPr>
          <a:xfrm>
            <a:off x="9590424" y="816167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LED(1)</a:t>
            </a:r>
            <a:endParaRPr lang="en-US" dirty="0"/>
          </a:p>
        </p:txBody>
      </p:sp>
      <p:cxnSp>
        <p:nvCxnSpPr>
          <p:cNvPr id="502" name="Straight Connector 501"/>
          <p:cNvCxnSpPr/>
          <p:nvPr/>
        </p:nvCxnSpPr>
        <p:spPr>
          <a:xfrm>
            <a:off x="8610522" y="3724507"/>
            <a:ext cx="179647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TextBox 502"/>
          <p:cNvSpPr txBox="1"/>
          <p:nvPr/>
        </p:nvSpPr>
        <p:spPr>
          <a:xfrm>
            <a:off x="9611584" y="3455953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LED(180)</a:t>
            </a:r>
            <a:endParaRPr lang="en-US" dirty="0"/>
          </a:p>
        </p:txBody>
      </p:sp>
      <p:cxnSp>
        <p:nvCxnSpPr>
          <p:cNvPr id="504" name="Straight Connector 503"/>
          <p:cNvCxnSpPr/>
          <p:nvPr/>
        </p:nvCxnSpPr>
        <p:spPr>
          <a:xfrm>
            <a:off x="8589362" y="2842881"/>
            <a:ext cx="179647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TextBox 504"/>
          <p:cNvSpPr txBox="1"/>
          <p:nvPr/>
        </p:nvSpPr>
        <p:spPr>
          <a:xfrm>
            <a:off x="9590424" y="2574327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LED(…)</a:t>
            </a:r>
            <a:endParaRPr lang="en-US" dirty="0"/>
          </a:p>
        </p:txBody>
      </p:sp>
      <p:cxnSp>
        <p:nvCxnSpPr>
          <p:cNvPr id="506" name="Straight Connector 505"/>
          <p:cNvCxnSpPr/>
          <p:nvPr/>
        </p:nvCxnSpPr>
        <p:spPr>
          <a:xfrm>
            <a:off x="8568522" y="1982814"/>
            <a:ext cx="179647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>
            <a:off x="9569584" y="1714260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LED(2)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468343" y="5415038"/>
            <a:ext cx="483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DAC_D: width adjustable with steps of 2ns</a:t>
            </a:r>
          </a:p>
          <a:p>
            <a:r>
              <a:rPr lang="en-US" dirty="0" smtClean="0"/>
              <a:t>Amplitude: 3.3V, 0V, or high impedance (each bit)</a:t>
            </a:r>
            <a:endParaRPr lang="en-US" dirty="0"/>
          </a:p>
        </p:txBody>
      </p:sp>
      <p:sp>
        <p:nvSpPr>
          <p:cNvPr id="509" name="TextBox 508"/>
          <p:cNvSpPr txBox="1"/>
          <p:nvPr/>
        </p:nvSpPr>
        <p:spPr>
          <a:xfrm>
            <a:off x="5795712" y="5113695"/>
            <a:ext cx="27728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ADG1611:</a:t>
            </a:r>
          </a:p>
          <a:p>
            <a:r>
              <a:rPr lang="en-US" dirty="0" smtClean="0"/>
              <a:t>1 Ohm typical on resistance</a:t>
            </a:r>
            <a:endParaRPr lang="en-US" dirty="0"/>
          </a:p>
          <a:p>
            <a:r>
              <a:rPr lang="en-US" dirty="0" smtClean="0"/>
              <a:t>+3.3V enable control</a:t>
            </a:r>
          </a:p>
          <a:p>
            <a:r>
              <a:rPr lang="en-US" dirty="0" smtClean="0"/>
              <a:t>+12V single supply.</a:t>
            </a:r>
          </a:p>
        </p:txBody>
      </p:sp>
      <p:sp>
        <p:nvSpPr>
          <p:cNvPr id="133" name="Footer Placeholder 1"/>
          <p:cNvSpPr txBox="1">
            <a:spLocks/>
          </p:cNvSpPr>
          <p:nvPr/>
        </p:nvSpPr>
        <p:spPr>
          <a:xfrm>
            <a:off x="10677237" y="6492875"/>
            <a:ext cx="15147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William GU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8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8713" y="373379"/>
            <a:ext cx="1617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VLD PCB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06" y="1483699"/>
            <a:ext cx="6945937" cy="47973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2539" y="452735"/>
            <a:ext cx="155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80-pin 3M P5E</a:t>
            </a:r>
          </a:p>
          <a:p>
            <a:r>
              <a:rPr lang="en-US" dirty="0" smtClean="0"/>
              <a:t>36-LEDs    #3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96938" y="847898"/>
            <a:ext cx="8313" cy="75645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19650" y="452735"/>
            <a:ext cx="155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80-pin 3M P5E</a:t>
            </a:r>
          </a:p>
          <a:p>
            <a:r>
              <a:rPr lang="en-US" dirty="0" smtClean="0"/>
              <a:t>36-LEDs    #2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434049" y="847898"/>
            <a:ext cx="8313" cy="75645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348448" y="452735"/>
            <a:ext cx="155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80-pin 3M P5E</a:t>
            </a:r>
          </a:p>
          <a:p>
            <a:r>
              <a:rPr lang="en-US" dirty="0" smtClean="0"/>
              <a:t>36-LEDs    #1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262847" y="847898"/>
            <a:ext cx="8313" cy="75645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947032" y="452735"/>
            <a:ext cx="1488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LEMO I/O</a:t>
            </a:r>
          </a:p>
          <a:p>
            <a:r>
              <a:rPr lang="en-US" dirty="0" smtClean="0"/>
              <a:t>Trigger   Clock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691146" y="847898"/>
            <a:ext cx="8313" cy="75645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30284" y="2614475"/>
            <a:ext cx="1135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XC7A200T</a:t>
            </a:r>
          </a:p>
          <a:p>
            <a:r>
              <a:rPr lang="en-US" dirty="0" smtClean="0"/>
              <a:t>FPGA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948590" y="3040283"/>
            <a:ext cx="4212065" cy="543426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30284" y="4068493"/>
            <a:ext cx="15536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On-board (?)</a:t>
            </a:r>
          </a:p>
          <a:p>
            <a:r>
              <a:rPr lang="en-US" dirty="0" smtClean="0"/>
              <a:t>80-pin 3M P5E</a:t>
            </a:r>
          </a:p>
          <a:p>
            <a:r>
              <a:rPr lang="en-US" dirty="0" smtClean="0"/>
              <a:t>36-LEDs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144683" y="4660669"/>
            <a:ext cx="2067099" cy="0"/>
          </a:xfrm>
          <a:prstGeom prst="straightConnector1">
            <a:avLst/>
          </a:prstGeom>
          <a:ln w="4445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507287" y="2681316"/>
            <a:ext cx="1620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On-board (?)</a:t>
            </a:r>
          </a:p>
          <a:p>
            <a:r>
              <a:rPr lang="en-US" dirty="0" smtClean="0"/>
              <a:t>80-pin 3M P5E</a:t>
            </a:r>
          </a:p>
          <a:p>
            <a:r>
              <a:rPr lang="en-US" dirty="0" smtClean="0"/>
              <a:t>36-LEDs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8100293" y="3214257"/>
            <a:ext cx="2650834" cy="73888"/>
          </a:xfrm>
          <a:prstGeom prst="straightConnector1">
            <a:avLst/>
          </a:prstGeom>
          <a:ln w="4445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324794" y="5274086"/>
            <a:ext cx="1135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VME64x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8525165" y="5643418"/>
            <a:ext cx="2152071" cy="9237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5750" y="1034969"/>
            <a:ext cx="2720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/>
            <a:r>
              <a:rPr lang="en-US" dirty="0" smtClean="0"/>
              <a:t>1080 channels:</a:t>
            </a:r>
          </a:p>
          <a:p>
            <a:pPr algn="just"/>
            <a:r>
              <a:rPr lang="en-US" dirty="0" smtClean="0"/>
              <a:t>* 10 VLDs:  </a:t>
            </a:r>
            <a:r>
              <a:rPr lang="en-US" dirty="0" smtClean="0">
                <a:solidFill>
                  <a:srgbClr val="FF0000"/>
                </a:solidFill>
              </a:rPr>
              <a:t>the front panel</a:t>
            </a:r>
          </a:p>
          <a:p>
            <a:pPr algn="just"/>
            <a:r>
              <a:rPr lang="en-US" dirty="0" smtClean="0"/>
              <a:t>* 6 VLDs: </a:t>
            </a:r>
            <a:r>
              <a:rPr lang="en-US" dirty="0" smtClean="0">
                <a:solidFill>
                  <a:srgbClr val="C00000"/>
                </a:solidFill>
              </a:rPr>
              <a:t>the front panel and on-board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677237" y="6492875"/>
            <a:ext cx="1514764" cy="365125"/>
          </a:xfrm>
        </p:spPr>
        <p:txBody>
          <a:bodyPr/>
          <a:lstStyle/>
          <a:p>
            <a:r>
              <a:rPr lang="en-US" dirty="0" smtClean="0"/>
              <a:t>William GU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1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784" y="479021"/>
            <a:ext cx="4324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Trigger Interface for NPS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2075" y="1436698"/>
            <a:ext cx="1971675" cy="2038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2075" y="1994208"/>
            <a:ext cx="1971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Existing trigger/Clock/Sync distribution system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(SHMS/HMS)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1583" y="1530787"/>
            <a:ext cx="1122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TI_master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4875" y="1564871"/>
            <a:ext cx="1971675" cy="2038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91575" y="1483223"/>
            <a:ext cx="2009775" cy="809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05386" y="2869856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NPS#1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26565" y="1796388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TI_DC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2943" y="1564871"/>
            <a:ext cx="1776407" cy="10858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56233" y="1241705"/>
            <a:ext cx="660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Fiber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#1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3085" y="1250547"/>
            <a:ext cx="6608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Fiber</a:t>
            </a: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#5</a:t>
            </a: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#6</a:t>
            </a: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#7</a:t>
            </a: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#8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05911" y="1779123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NPS#2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8758228" y="1446611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810644" y="2465043"/>
            <a:ext cx="2009775" cy="809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324980" y="2760943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NPS#3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8777297" y="2428431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824922" y="3437368"/>
            <a:ext cx="2009775" cy="809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339258" y="3733268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NPS#4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8791575" y="3400756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824922" y="4439339"/>
            <a:ext cx="2009775" cy="809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339258" y="4735239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NPS#5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8791575" y="4402727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</a:t>
            </a:r>
            <a:endParaRPr lang="en-US" dirty="0"/>
          </a:p>
        </p:txBody>
      </p:sp>
      <p:cxnSp>
        <p:nvCxnSpPr>
          <p:cNvPr id="27" name="Elbow Connector 26"/>
          <p:cNvCxnSpPr>
            <a:stCxn id="7" idx="3"/>
          </p:cNvCxnSpPr>
          <p:nvPr/>
        </p:nvCxnSpPr>
        <p:spPr>
          <a:xfrm flipV="1">
            <a:off x="3483750" y="1712241"/>
            <a:ext cx="1329193" cy="3212"/>
          </a:xfrm>
          <a:prstGeom prst="bentConnector3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flipV="1">
            <a:off x="6589350" y="1666119"/>
            <a:ext cx="2235572" cy="2336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endCxn id="19" idx="1"/>
          </p:cNvCxnSpPr>
          <p:nvPr/>
        </p:nvCxnSpPr>
        <p:spPr>
          <a:xfrm>
            <a:off x="6566765" y="1948759"/>
            <a:ext cx="2210532" cy="664338"/>
          </a:xfrm>
          <a:prstGeom prst="bentConnector3">
            <a:avLst>
              <a:gd name="adj1" fmla="val 67925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endCxn id="22" idx="1"/>
          </p:cNvCxnSpPr>
          <p:nvPr/>
        </p:nvCxnSpPr>
        <p:spPr>
          <a:xfrm>
            <a:off x="6589350" y="2271448"/>
            <a:ext cx="2202225" cy="1313974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6589350" y="2544994"/>
            <a:ext cx="2202225" cy="2042399"/>
          </a:xfrm>
          <a:prstGeom prst="bentConnector3">
            <a:avLst>
              <a:gd name="adj1" fmla="val 29585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10345" y="3787530"/>
            <a:ext cx="62048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TI_DC</a:t>
            </a:r>
            <a:r>
              <a:rPr lang="en-US" sz="2400" b="1" dirty="0" smtClean="0">
                <a:solidFill>
                  <a:srgbClr val="7030A0"/>
                </a:solidFill>
              </a:rPr>
              <a:t>: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dirty="0" smtClean="0"/>
              <a:t>TI New </a:t>
            </a:r>
            <a:r>
              <a:rPr lang="en-US" dirty="0" smtClean="0"/>
              <a:t>mode of operations: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the TI_DC is set to master mode, these five crates behaves like an independent (DAQ)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the TI_DC is set to Daisy Chain mode, it receives Trigger/Sync/Clock from, and sends BUSY to the SHMS/HMS master TI via fiber#1 (as a salve TI); fans out the Trigger/Sync/Clock to, and accepts BUSY from fiber#5, #6, #7, and #8 as a TD (or master TI). 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631561" y="5441310"/>
            <a:ext cx="3357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TI_DC FPGA firmware is being developed/tested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74400" y="1806330"/>
            <a:ext cx="10278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Long fiber from CH to HUT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69633" y="1151993"/>
            <a:ext cx="1027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Short fibers inside HUT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677237" y="6492875"/>
            <a:ext cx="1514764" cy="365125"/>
          </a:xfrm>
        </p:spPr>
        <p:txBody>
          <a:bodyPr/>
          <a:lstStyle/>
          <a:p>
            <a:r>
              <a:rPr lang="en-US" dirty="0" smtClean="0"/>
              <a:t>William GU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784" y="6272307"/>
            <a:ext cx="854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Minimum fiber route (addition), minimum existing (SHMS/HMS) trigger interface change.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000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10335</TotalTime>
  <Words>420</Words>
  <Application>Microsoft Office PowerPoint</Application>
  <PresentationFormat>Widescreen</PresentationFormat>
  <Paragraphs>125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Gu</dc:creator>
  <cp:lastModifiedBy>William Gu</cp:lastModifiedBy>
  <cp:revision>110</cp:revision>
  <dcterms:created xsi:type="dcterms:W3CDTF">2020-07-30T11:13:51Z</dcterms:created>
  <dcterms:modified xsi:type="dcterms:W3CDTF">2020-11-11T14:28:33Z</dcterms:modified>
</cp:coreProperties>
</file>