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64" r:id="rId3"/>
    <p:sldId id="261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>
        <p:scale>
          <a:sx n="100" d="100"/>
          <a:sy n="100" d="100"/>
        </p:scale>
        <p:origin x="26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09C7A-A952-4F12-BCBF-E75DBCB5347F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33F95-F5DF-4762-968B-4337BBDA4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42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EE46A-74AC-4C62-8EC9-15AD914D369E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William GU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William GU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232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39364-62F0-4A3D-BAC2-03AD4C38BF43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William GU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1FF9-5DF6-4B54-ACEC-A21F1F358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08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C545-9D00-4536-89D3-71B6EEFD77E1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William GU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1FF9-5DF6-4B54-ACEC-A21F1F358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9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98F23-E88F-498A-87D4-9F0C36F0BD88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William GU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1FF9-5DF6-4B54-ACEC-A21F1F358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545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39DE-9CB3-4240-A424-B57C8C0769F7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William GU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1FF9-5DF6-4B54-ACEC-A21F1F358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90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99DE-D427-44FA-A1FF-806EF1BB8E5D}" type="datetime1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William GU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1FF9-5DF6-4B54-ACEC-A21F1F358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526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FCA7-8972-4390-9A03-A0C881111657}" type="datetime1">
              <a:rPr lang="en-US" smtClean="0"/>
              <a:t>11/9/2020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William GU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1FF9-5DF6-4B54-ACEC-A21F1F358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64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5C71-11B8-4940-AFC5-FA9948D7BB4F}" type="datetime1">
              <a:rPr lang="en-US" smtClean="0"/>
              <a:t>11/9/2020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William GU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1FF9-5DF6-4B54-ACEC-A21F1F358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51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4F5-B22B-4CA4-9E38-D2BD10457E48}" type="datetime1">
              <a:rPr lang="en-US" smtClean="0"/>
              <a:t>11/9/2020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William GU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1FF9-5DF6-4B54-ACEC-A21F1F358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520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4DAD0-8BEA-446D-B333-AB0B7A6A9EE0}" type="datetime1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William GU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1FF9-5DF6-4B54-ACEC-A21F1F358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97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61D2-C395-4448-A836-F05254E2DF4A}" type="datetime1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William GU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1FF9-5DF6-4B54-ACEC-A21F1F358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558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DF896-6216-402E-A666-49F35CFCAEC2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William GU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F1FF9-5DF6-4B54-ACEC-A21F1F358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60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56814" y="2855573"/>
            <a:ext cx="1644072" cy="1644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FPGA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44388" y="5150376"/>
            <a:ext cx="1288500" cy="75738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FPGA_DAC</a:t>
            </a:r>
          </a:p>
          <a:p>
            <a:pPr algn="ctr"/>
            <a:r>
              <a:rPr lang="en-US" dirty="0" smtClean="0"/>
              <a:t>500 MSPS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310703" y="2309123"/>
            <a:ext cx="964232" cy="7573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ADCs</a:t>
            </a:r>
          </a:p>
          <a:p>
            <a:pPr algn="ctr"/>
            <a:r>
              <a:rPr lang="en-US" dirty="0" smtClean="0"/>
              <a:t>monitor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571021" y="4932403"/>
            <a:ext cx="767953" cy="382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/>
              <a:t>Switch </a:t>
            </a:r>
            <a:r>
              <a:rPr lang="en-US" sz="1100"/>
              <a:t>ADG1611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6878805" y="5778853"/>
            <a:ext cx="1410830" cy="7635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LDOs</a:t>
            </a:r>
          </a:p>
          <a:p>
            <a:pPr algn="ctr"/>
            <a:r>
              <a:rPr lang="en-US" dirty="0" err="1" smtClean="0"/>
              <a:t>Vout</a:t>
            </a:r>
            <a:r>
              <a:rPr lang="en-US" dirty="0" smtClean="0"/>
              <a:t> adj.</a:t>
            </a:r>
            <a:endParaRPr lang="en-US" dirty="0"/>
          </a:p>
        </p:txBody>
      </p:sp>
      <p:cxnSp>
        <p:nvCxnSpPr>
          <p:cNvPr id="25" name="Straight Connector 24"/>
          <p:cNvCxnSpPr>
            <a:endCxn id="13" idx="3"/>
          </p:cNvCxnSpPr>
          <p:nvPr/>
        </p:nvCxnSpPr>
        <p:spPr>
          <a:xfrm flipH="1">
            <a:off x="8338974" y="5123791"/>
            <a:ext cx="2990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8702271" y="5123791"/>
            <a:ext cx="1190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826096" y="5092678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8821334" y="5092678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007071" y="5092678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8821334" y="5160026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9007071" y="5123791"/>
            <a:ext cx="881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8702271" y="5283840"/>
            <a:ext cx="1190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8826096" y="5252727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8821334" y="5252727"/>
            <a:ext cx="1857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9007071" y="5252727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8821334" y="5320075"/>
            <a:ext cx="1857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9007071" y="5283840"/>
            <a:ext cx="881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9095177" y="5127205"/>
            <a:ext cx="0" cy="159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9095177" y="5196262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9020481" y="5014368"/>
            <a:ext cx="5462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bg2">
                    <a:lumMod val="50000"/>
                  </a:schemeClr>
                </a:solidFill>
              </a:rPr>
              <a:t>CH180</a:t>
            </a:r>
            <a:endParaRPr lang="en-US" sz="105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8549871" y="2359792"/>
            <a:ext cx="4644" cy="3599193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7571021" y="4437557"/>
            <a:ext cx="767953" cy="382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/>
              <a:t>Switch </a:t>
            </a:r>
            <a:r>
              <a:rPr lang="en-US" sz="1100"/>
              <a:t>ADG1611</a:t>
            </a:r>
            <a:endParaRPr lang="en-US" sz="1400" dirty="0"/>
          </a:p>
        </p:txBody>
      </p:sp>
      <p:cxnSp>
        <p:nvCxnSpPr>
          <p:cNvPr id="88" name="Straight Connector 87"/>
          <p:cNvCxnSpPr>
            <a:endCxn id="83" idx="3"/>
          </p:cNvCxnSpPr>
          <p:nvPr/>
        </p:nvCxnSpPr>
        <p:spPr>
          <a:xfrm flipH="1">
            <a:off x="8338974" y="4628945"/>
            <a:ext cx="2990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8702271" y="4628945"/>
            <a:ext cx="1190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8826096" y="4597832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8821334" y="4597832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9007071" y="4597832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8821334" y="4665180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>
            <a:off x="9007071" y="4628945"/>
            <a:ext cx="881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702271" y="4788994"/>
            <a:ext cx="1190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8826096" y="4757881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8821334" y="4757881"/>
            <a:ext cx="1857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9007071" y="4757881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8821334" y="4825229"/>
            <a:ext cx="1857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H="1">
            <a:off x="9007071" y="4788994"/>
            <a:ext cx="881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9095177" y="4632359"/>
            <a:ext cx="0" cy="159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9095177" y="4701416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9020481" y="4519522"/>
            <a:ext cx="5462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CH108</a:t>
            </a:r>
            <a:endParaRPr lang="en-US" sz="1050" dirty="0"/>
          </a:p>
        </p:txBody>
      </p:sp>
      <p:sp>
        <p:nvSpPr>
          <p:cNvPr id="135" name="Rectangle 134"/>
          <p:cNvSpPr/>
          <p:nvPr/>
        </p:nvSpPr>
        <p:spPr>
          <a:xfrm>
            <a:off x="7571021" y="3459840"/>
            <a:ext cx="767953" cy="382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/>
              <a:t>Switch </a:t>
            </a:r>
            <a:r>
              <a:rPr lang="en-US" sz="1100"/>
              <a:t>ADG1611</a:t>
            </a:r>
            <a:endParaRPr lang="en-US" sz="1400" dirty="0"/>
          </a:p>
        </p:txBody>
      </p:sp>
      <p:cxnSp>
        <p:nvCxnSpPr>
          <p:cNvPr id="136" name="Straight Connector 135"/>
          <p:cNvCxnSpPr/>
          <p:nvPr/>
        </p:nvCxnSpPr>
        <p:spPr>
          <a:xfrm>
            <a:off x="8637977" y="3585587"/>
            <a:ext cx="2382" cy="13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V="1">
            <a:off x="8648278" y="3647537"/>
            <a:ext cx="57150" cy="69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8699890" y="3585587"/>
            <a:ext cx="2381" cy="13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H="1" flipV="1">
            <a:off x="8642521" y="3582887"/>
            <a:ext cx="57150" cy="72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endCxn id="135" idx="3"/>
          </p:cNvCxnSpPr>
          <p:nvPr/>
        </p:nvCxnSpPr>
        <p:spPr>
          <a:xfrm flipH="1">
            <a:off x="8338974" y="3651228"/>
            <a:ext cx="2990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8702271" y="3651228"/>
            <a:ext cx="1190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8826096" y="3620115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8821334" y="3620115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9007071" y="3620115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8821334" y="3687463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H="1">
            <a:off x="9007071" y="3651228"/>
            <a:ext cx="881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8637977" y="3745636"/>
            <a:ext cx="2382" cy="1381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V="1">
            <a:off x="8643264" y="3805366"/>
            <a:ext cx="57150" cy="690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8699890" y="3745636"/>
            <a:ext cx="2381" cy="1381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H="1" flipV="1">
            <a:off x="8641549" y="3739648"/>
            <a:ext cx="57150" cy="724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 flipH="1">
            <a:off x="8549871" y="3811277"/>
            <a:ext cx="881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8702271" y="3811277"/>
            <a:ext cx="1190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8826096" y="3780164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8821334" y="3780164"/>
            <a:ext cx="1857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9007071" y="3780164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8821334" y="3847512"/>
            <a:ext cx="1857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H="1">
            <a:off x="9007071" y="3811277"/>
            <a:ext cx="881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V="1">
            <a:off x="9095177" y="3654642"/>
            <a:ext cx="0" cy="159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9095177" y="3723699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9020481" y="3541805"/>
            <a:ext cx="4071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CH3</a:t>
            </a:r>
            <a:endParaRPr lang="en-US" sz="1050" dirty="0"/>
          </a:p>
        </p:txBody>
      </p:sp>
      <p:sp>
        <p:nvSpPr>
          <p:cNvPr id="161" name="Rectangle 160"/>
          <p:cNvSpPr/>
          <p:nvPr/>
        </p:nvSpPr>
        <p:spPr>
          <a:xfrm>
            <a:off x="7571021" y="2964994"/>
            <a:ext cx="767953" cy="382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/>
              <a:t>Switch </a:t>
            </a:r>
            <a:r>
              <a:rPr lang="en-US" sz="1100"/>
              <a:t>ADG1611</a:t>
            </a:r>
            <a:endParaRPr lang="en-US" sz="1400" dirty="0"/>
          </a:p>
        </p:txBody>
      </p:sp>
      <p:cxnSp>
        <p:nvCxnSpPr>
          <p:cNvPr id="166" name="Straight Connector 165"/>
          <p:cNvCxnSpPr>
            <a:endCxn id="161" idx="3"/>
          </p:cNvCxnSpPr>
          <p:nvPr/>
        </p:nvCxnSpPr>
        <p:spPr>
          <a:xfrm flipH="1">
            <a:off x="8338974" y="3156382"/>
            <a:ext cx="2990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8702271" y="3156382"/>
            <a:ext cx="1190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>
            <a:off x="8826096" y="3125269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8821334" y="3125269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9007071" y="3125269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8821334" y="3192617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 flipH="1">
            <a:off x="9007071" y="3156382"/>
            <a:ext cx="881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>
            <a:off x="8702271" y="3316431"/>
            <a:ext cx="1190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8826096" y="3285318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8821334" y="3285318"/>
            <a:ext cx="1857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9007071" y="3285318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8821334" y="3352666"/>
            <a:ext cx="1857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flipH="1">
            <a:off x="9007071" y="3316431"/>
            <a:ext cx="881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flipV="1">
            <a:off x="9095177" y="3159796"/>
            <a:ext cx="0" cy="159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9095177" y="3228853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TextBox 185"/>
          <p:cNvSpPr txBox="1"/>
          <p:nvPr/>
        </p:nvSpPr>
        <p:spPr>
          <a:xfrm>
            <a:off x="9020481" y="3046959"/>
            <a:ext cx="4071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CH2</a:t>
            </a:r>
            <a:endParaRPr lang="en-US" sz="1050" dirty="0"/>
          </a:p>
        </p:txBody>
      </p:sp>
      <p:sp>
        <p:nvSpPr>
          <p:cNvPr id="187" name="Rectangle 186"/>
          <p:cNvSpPr/>
          <p:nvPr/>
        </p:nvSpPr>
        <p:spPr>
          <a:xfrm>
            <a:off x="7571021" y="2472798"/>
            <a:ext cx="767953" cy="382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/>
              <a:t>Switch </a:t>
            </a:r>
            <a:r>
              <a:rPr lang="en-US" sz="1100"/>
              <a:t>ADG1611</a:t>
            </a:r>
            <a:endParaRPr lang="en-US" sz="1400" dirty="0"/>
          </a:p>
        </p:txBody>
      </p:sp>
      <p:cxnSp>
        <p:nvCxnSpPr>
          <p:cNvPr id="192" name="Straight Connector 191"/>
          <p:cNvCxnSpPr>
            <a:endCxn id="187" idx="3"/>
          </p:cNvCxnSpPr>
          <p:nvPr/>
        </p:nvCxnSpPr>
        <p:spPr>
          <a:xfrm flipH="1">
            <a:off x="8338974" y="2664186"/>
            <a:ext cx="2990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>
            <a:off x="8702271" y="2664186"/>
            <a:ext cx="1190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>
            <a:off x="8826096" y="2633073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8821334" y="2633073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9007071" y="2633073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>
            <a:off x="8821334" y="2700421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flipH="1">
            <a:off x="9007071" y="2664186"/>
            <a:ext cx="881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>
            <a:off x="8702271" y="2824235"/>
            <a:ext cx="1190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>
            <a:off x="8826096" y="2793122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>
            <a:off x="8821334" y="2793122"/>
            <a:ext cx="1857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>
            <a:off x="9007071" y="2793122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>
            <a:off x="8821334" y="2860470"/>
            <a:ext cx="1857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>
          <a:xfrm flipH="1">
            <a:off x="9007071" y="2824235"/>
            <a:ext cx="881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 flipV="1">
            <a:off x="9095177" y="2667600"/>
            <a:ext cx="0" cy="159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>
            <a:off x="9095177" y="2736657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TextBox 211"/>
          <p:cNvSpPr txBox="1"/>
          <p:nvPr/>
        </p:nvSpPr>
        <p:spPr>
          <a:xfrm>
            <a:off x="9020481" y="2554763"/>
            <a:ext cx="4071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CH1</a:t>
            </a:r>
            <a:endParaRPr lang="en-US" sz="1050" dirty="0"/>
          </a:p>
        </p:txBody>
      </p:sp>
      <p:cxnSp>
        <p:nvCxnSpPr>
          <p:cNvPr id="214" name="Straight Connector 213"/>
          <p:cNvCxnSpPr/>
          <p:nvPr/>
        </p:nvCxnSpPr>
        <p:spPr>
          <a:xfrm>
            <a:off x="8176087" y="3934778"/>
            <a:ext cx="4763" cy="433387"/>
          </a:xfrm>
          <a:prstGeom prst="line">
            <a:avLst/>
          </a:prstGeom>
          <a:ln w="60325" cmpd="sng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Freeform 215"/>
          <p:cNvSpPr/>
          <p:nvPr/>
        </p:nvSpPr>
        <p:spPr>
          <a:xfrm>
            <a:off x="9338137" y="2576948"/>
            <a:ext cx="1628775" cy="319718"/>
          </a:xfrm>
          <a:custGeom>
            <a:avLst/>
            <a:gdLst>
              <a:gd name="connsiteX0" fmla="*/ 0 w 1628775"/>
              <a:gd name="connsiteY0" fmla="*/ 157680 h 319718"/>
              <a:gd name="connsiteX1" fmla="*/ 228600 w 1628775"/>
              <a:gd name="connsiteY1" fmla="*/ 517 h 319718"/>
              <a:gd name="connsiteX2" fmla="*/ 552450 w 1628775"/>
              <a:gd name="connsiteY2" fmla="*/ 114817 h 319718"/>
              <a:gd name="connsiteX3" fmla="*/ 733425 w 1628775"/>
              <a:gd name="connsiteY3" fmla="*/ 319605 h 319718"/>
              <a:gd name="connsiteX4" fmla="*/ 1028700 w 1628775"/>
              <a:gd name="connsiteY4" fmla="*/ 143392 h 319718"/>
              <a:gd name="connsiteX5" fmla="*/ 1285875 w 1628775"/>
              <a:gd name="connsiteY5" fmla="*/ 114817 h 319718"/>
              <a:gd name="connsiteX6" fmla="*/ 1628775 w 1628775"/>
              <a:gd name="connsiteY6" fmla="*/ 124342 h 319718"/>
              <a:gd name="connsiteX7" fmla="*/ 1628775 w 1628775"/>
              <a:gd name="connsiteY7" fmla="*/ 124342 h 319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8775" h="319718">
                <a:moveTo>
                  <a:pt x="0" y="157680"/>
                </a:moveTo>
                <a:cubicBezTo>
                  <a:pt x="68262" y="82670"/>
                  <a:pt x="136525" y="7661"/>
                  <a:pt x="228600" y="517"/>
                </a:cubicBezTo>
                <a:cubicBezTo>
                  <a:pt x="320675" y="-6627"/>
                  <a:pt x="468313" y="61636"/>
                  <a:pt x="552450" y="114817"/>
                </a:cubicBezTo>
                <a:cubicBezTo>
                  <a:pt x="636587" y="167998"/>
                  <a:pt x="654050" y="314843"/>
                  <a:pt x="733425" y="319605"/>
                </a:cubicBezTo>
                <a:cubicBezTo>
                  <a:pt x="812800" y="324367"/>
                  <a:pt x="936625" y="177523"/>
                  <a:pt x="1028700" y="143392"/>
                </a:cubicBezTo>
                <a:cubicBezTo>
                  <a:pt x="1120775" y="109261"/>
                  <a:pt x="1185863" y="117992"/>
                  <a:pt x="1285875" y="114817"/>
                </a:cubicBezTo>
                <a:lnTo>
                  <a:pt x="1628775" y="124342"/>
                </a:lnTo>
                <a:lnTo>
                  <a:pt x="1628775" y="124342"/>
                </a:lnTo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Freeform 216"/>
          <p:cNvSpPr/>
          <p:nvPr/>
        </p:nvSpPr>
        <p:spPr>
          <a:xfrm>
            <a:off x="9327108" y="2658145"/>
            <a:ext cx="1628775" cy="319718"/>
          </a:xfrm>
          <a:custGeom>
            <a:avLst/>
            <a:gdLst>
              <a:gd name="connsiteX0" fmla="*/ 0 w 1628775"/>
              <a:gd name="connsiteY0" fmla="*/ 157680 h 319718"/>
              <a:gd name="connsiteX1" fmla="*/ 228600 w 1628775"/>
              <a:gd name="connsiteY1" fmla="*/ 517 h 319718"/>
              <a:gd name="connsiteX2" fmla="*/ 552450 w 1628775"/>
              <a:gd name="connsiteY2" fmla="*/ 114817 h 319718"/>
              <a:gd name="connsiteX3" fmla="*/ 733425 w 1628775"/>
              <a:gd name="connsiteY3" fmla="*/ 319605 h 319718"/>
              <a:gd name="connsiteX4" fmla="*/ 1028700 w 1628775"/>
              <a:gd name="connsiteY4" fmla="*/ 143392 h 319718"/>
              <a:gd name="connsiteX5" fmla="*/ 1285875 w 1628775"/>
              <a:gd name="connsiteY5" fmla="*/ 114817 h 319718"/>
              <a:gd name="connsiteX6" fmla="*/ 1628775 w 1628775"/>
              <a:gd name="connsiteY6" fmla="*/ 124342 h 319718"/>
              <a:gd name="connsiteX7" fmla="*/ 1628775 w 1628775"/>
              <a:gd name="connsiteY7" fmla="*/ 124342 h 319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8775" h="319718">
                <a:moveTo>
                  <a:pt x="0" y="157680"/>
                </a:moveTo>
                <a:cubicBezTo>
                  <a:pt x="68262" y="82670"/>
                  <a:pt x="136525" y="7661"/>
                  <a:pt x="228600" y="517"/>
                </a:cubicBezTo>
                <a:cubicBezTo>
                  <a:pt x="320675" y="-6627"/>
                  <a:pt x="468313" y="61636"/>
                  <a:pt x="552450" y="114817"/>
                </a:cubicBezTo>
                <a:cubicBezTo>
                  <a:pt x="636587" y="167998"/>
                  <a:pt x="654050" y="314843"/>
                  <a:pt x="733425" y="319605"/>
                </a:cubicBezTo>
                <a:cubicBezTo>
                  <a:pt x="812800" y="324367"/>
                  <a:pt x="936625" y="177523"/>
                  <a:pt x="1028700" y="143392"/>
                </a:cubicBezTo>
                <a:cubicBezTo>
                  <a:pt x="1120775" y="109261"/>
                  <a:pt x="1185863" y="117992"/>
                  <a:pt x="1285875" y="114817"/>
                </a:cubicBezTo>
                <a:lnTo>
                  <a:pt x="1628775" y="124342"/>
                </a:lnTo>
                <a:lnTo>
                  <a:pt x="1628775" y="124342"/>
                </a:lnTo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9" name="Straight Connector 218"/>
          <p:cNvCxnSpPr>
            <a:stCxn id="217" idx="5"/>
          </p:cNvCxnSpPr>
          <p:nvPr/>
        </p:nvCxnSpPr>
        <p:spPr>
          <a:xfrm>
            <a:off x="10612983" y="2772962"/>
            <a:ext cx="6267" cy="204901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/>
          <p:nvPr/>
        </p:nvCxnSpPr>
        <p:spPr>
          <a:xfrm>
            <a:off x="10566862" y="2977863"/>
            <a:ext cx="104775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/>
        </p:nvCxnSpPr>
        <p:spPr>
          <a:xfrm>
            <a:off x="10612983" y="3046959"/>
            <a:ext cx="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Isosceles Triangle 223"/>
          <p:cNvSpPr/>
          <p:nvPr/>
        </p:nvSpPr>
        <p:spPr>
          <a:xfrm>
            <a:off x="11031977" y="2884275"/>
            <a:ext cx="422319" cy="335104"/>
          </a:xfrm>
          <a:prstGeom prst="triangle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6" name="Straight Connector 225"/>
          <p:cNvCxnSpPr/>
          <p:nvPr/>
        </p:nvCxnSpPr>
        <p:spPr>
          <a:xfrm>
            <a:off x="11062162" y="3224438"/>
            <a:ext cx="38250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/>
          <p:nvPr/>
        </p:nvCxnSpPr>
        <p:spPr>
          <a:xfrm flipV="1">
            <a:off x="11444665" y="2893749"/>
            <a:ext cx="136610" cy="1532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/>
          <p:cNvCxnSpPr/>
          <p:nvPr/>
        </p:nvCxnSpPr>
        <p:spPr>
          <a:xfrm flipV="1">
            <a:off x="11479545" y="2970354"/>
            <a:ext cx="136610" cy="15321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>
            <a:stCxn id="224" idx="0"/>
          </p:cNvCxnSpPr>
          <p:nvPr/>
        </p:nvCxnSpPr>
        <p:spPr>
          <a:xfrm flipH="1" flipV="1">
            <a:off x="11243136" y="2749120"/>
            <a:ext cx="1" cy="135155"/>
          </a:xfrm>
          <a:prstGeom prst="line">
            <a:avLst/>
          </a:prstGeom>
          <a:ln w="25400"/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 flipH="1" flipV="1">
            <a:off x="11233504" y="3224438"/>
            <a:ext cx="1" cy="13515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Freeform 234"/>
          <p:cNvSpPr/>
          <p:nvPr/>
        </p:nvSpPr>
        <p:spPr>
          <a:xfrm>
            <a:off x="10860595" y="2787015"/>
            <a:ext cx="377780" cy="658069"/>
          </a:xfrm>
          <a:custGeom>
            <a:avLst/>
            <a:gdLst>
              <a:gd name="connsiteX0" fmla="*/ 77742 w 377780"/>
              <a:gd name="connsiteY0" fmla="*/ 0 h 658069"/>
              <a:gd name="connsiteX1" fmla="*/ 1542 w 377780"/>
              <a:gd name="connsiteY1" fmla="*/ 433388 h 658069"/>
              <a:gd name="connsiteX2" fmla="*/ 139655 w 377780"/>
              <a:gd name="connsiteY2" fmla="*/ 652463 h 658069"/>
              <a:gd name="connsiteX3" fmla="*/ 377780 w 377780"/>
              <a:gd name="connsiteY3" fmla="*/ 571500 h 658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780" h="658069">
                <a:moveTo>
                  <a:pt x="77742" y="0"/>
                </a:moveTo>
                <a:cubicBezTo>
                  <a:pt x="34482" y="162322"/>
                  <a:pt x="-8777" y="324644"/>
                  <a:pt x="1542" y="433388"/>
                </a:cubicBezTo>
                <a:cubicBezTo>
                  <a:pt x="11861" y="542132"/>
                  <a:pt x="76949" y="629444"/>
                  <a:pt x="139655" y="652463"/>
                </a:cubicBezTo>
                <a:cubicBezTo>
                  <a:pt x="202361" y="675482"/>
                  <a:pt x="290070" y="623491"/>
                  <a:pt x="377780" y="5715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Freeform 235"/>
          <p:cNvSpPr/>
          <p:nvPr/>
        </p:nvSpPr>
        <p:spPr>
          <a:xfrm>
            <a:off x="10962150" y="2554714"/>
            <a:ext cx="280987" cy="213251"/>
          </a:xfrm>
          <a:custGeom>
            <a:avLst/>
            <a:gdLst>
              <a:gd name="connsiteX0" fmla="*/ 0 w 280987"/>
              <a:gd name="connsiteY0" fmla="*/ 141814 h 213251"/>
              <a:gd name="connsiteX1" fmla="*/ 42862 w 280987"/>
              <a:gd name="connsiteY1" fmla="*/ 22751 h 213251"/>
              <a:gd name="connsiteX2" fmla="*/ 214312 w 280987"/>
              <a:gd name="connsiteY2" fmla="*/ 17989 h 213251"/>
              <a:gd name="connsiteX3" fmla="*/ 280987 w 280987"/>
              <a:gd name="connsiteY3" fmla="*/ 213251 h 213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987" h="213251">
                <a:moveTo>
                  <a:pt x="0" y="141814"/>
                </a:moveTo>
                <a:cubicBezTo>
                  <a:pt x="3571" y="92601"/>
                  <a:pt x="7143" y="43388"/>
                  <a:pt x="42862" y="22751"/>
                </a:cubicBezTo>
                <a:cubicBezTo>
                  <a:pt x="78581" y="2113"/>
                  <a:pt x="174625" y="-13761"/>
                  <a:pt x="214312" y="17989"/>
                </a:cubicBezTo>
                <a:cubicBezTo>
                  <a:pt x="254000" y="49739"/>
                  <a:pt x="267493" y="131495"/>
                  <a:pt x="280987" y="21325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Rectangle 236"/>
          <p:cNvSpPr/>
          <p:nvPr/>
        </p:nvSpPr>
        <p:spPr>
          <a:xfrm>
            <a:off x="4260768" y="5150376"/>
            <a:ext cx="1070968" cy="7573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Amplifier AD8021</a:t>
            </a:r>
            <a:endParaRPr lang="en-US" dirty="0"/>
          </a:p>
        </p:txBody>
      </p:sp>
      <p:cxnSp>
        <p:nvCxnSpPr>
          <p:cNvPr id="239" name="Straight Connector 238"/>
          <p:cNvCxnSpPr>
            <a:stCxn id="11" idx="0"/>
          </p:cNvCxnSpPr>
          <p:nvPr/>
        </p:nvCxnSpPr>
        <p:spPr>
          <a:xfrm flipH="1" flipV="1">
            <a:off x="2961099" y="4517860"/>
            <a:ext cx="27539" cy="63251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>
            <a:stCxn id="11" idx="3"/>
            <a:endCxn id="237" idx="1"/>
          </p:cNvCxnSpPr>
          <p:nvPr/>
        </p:nvCxnSpPr>
        <p:spPr>
          <a:xfrm>
            <a:off x="3632888" y="5529067"/>
            <a:ext cx="627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/>
          <p:cNvCxnSpPr>
            <a:stCxn id="12" idx="1"/>
          </p:cNvCxnSpPr>
          <p:nvPr/>
        </p:nvCxnSpPr>
        <p:spPr>
          <a:xfrm flipH="1">
            <a:off x="3900886" y="2687814"/>
            <a:ext cx="1409817" cy="407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Rectangle 248"/>
          <p:cNvSpPr/>
          <p:nvPr/>
        </p:nvSpPr>
        <p:spPr>
          <a:xfrm>
            <a:off x="7571021" y="2008355"/>
            <a:ext cx="767953" cy="382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Switch </a:t>
            </a:r>
            <a:r>
              <a:rPr lang="en-US" sz="1100" dirty="0" smtClean="0"/>
              <a:t>ADG1611</a:t>
            </a:r>
            <a:endParaRPr lang="en-US" sz="1400" dirty="0"/>
          </a:p>
        </p:txBody>
      </p:sp>
      <p:cxnSp>
        <p:nvCxnSpPr>
          <p:cNvPr id="254" name="Straight Connector 253"/>
          <p:cNvCxnSpPr>
            <a:endCxn id="249" idx="3"/>
          </p:cNvCxnSpPr>
          <p:nvPr/>
        </p:nvCxnSpPr>
        <p:spPr>
          <a:xfrm flipH="1">
            <a:off x="8338974" y="2199743"/>
            <a:ext cx="2990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/>
          <p:nvPr/>
        </p:nvCxnSpPr>
        <p:spPr>
          <a:xfrm>
            <a:off x="8702271" y="2199743"/>
            <a:ext cx="1190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/>
          <p:cNvCxnSpPr/>
          <p:nvPr/>
        </p:nvCxnSpPr>
        <p:spPr>
          <a:xfrm>
            <a:off x="8826096" y="2168630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/>
          <p:nvPr/>
        </p:nvCxnSpPr>
        <p:spPr>
          <a:xfrm>
            <a:off x="8821334" y="2168630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>
            <a:off x="9007071" y="2168630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>
            <a:off x="8821334" y="2235978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 flipH="1">
            <a:off x="9007071" y="2199743"/>
            <a:ext cx="881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8702271" y="2359792"/>
            <a:ext cx="1190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8826096" y="2328679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8821334" y="2328679"/>
            <a:ext cx="1857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>
            <a:off x="9007071" y="2328679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/>
          <p:cNvCxnSpPr/>
          <p:nvPr/>
        </p:nvCxnSpPr>
        <p:spPr>
          <a:xfrm>
            <a:off x="8821334" y="2396027"/>
            <a:ext cx="1857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/>
          <p:cNvCxnSpPr/>
          <p:nvPr/>
        </p:nvCxnSpPr>
        <p:spPr>
          <a:xfrm flipH="1">
            <a:off x="9007071" y="2359792"/>
            <a:ext cx="881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/>
          <p:nvPr/>
        </p:nvCxnSpPr>
        <p:spPr>
          <a:xfrm flipV="1">
            <a:off x="9095177" y="2203157"/>
            <a:ext cx="0" cy="159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/>
          <p:cNvCxnSpPr/>
          <p:nvPr/>
        </p:nvCxnSpPr>
        <p:spPr>
          <a:xfrm>
            <a:off x="9095177" y="2272214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 txBox="1"/>
          <p:nvPr/>
        </p:nvSpPr>
        <p:spPr>
          <a:xfrm>
            <a:off x="9020480" y="2090320"/>
            <a:ext cx="79708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 smtClean="0"/>
              <a:t>CHmonitor</a:t>
            </a:r>
            <a:endParaRPr lang="en-US" sz="1050" dirty="0"/>
          </a:p>
        </p:txBody>
      </p:sp>
      <p:cxnSp>
        <p:nvCxnSpPr>
          <p:cNvPr id="277" name="Straight Connector 276"/>
          <p:cNvCxnSpPr/>
          <p:nvPr/>
        </p:nvCxnSpPr>
        <p:spPr>
          <a:xfrm flipV="1">
            <a:off x="6285964" y="2273808"/>
            <a:ext cx="735728" cy="1713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/>
          <p:nvPr/>
        </p:nvCxnSpPr>
        <p:spPr>
          <a:xfrm flipH="1">
            <a:off x="7314075" y="3780164"/>
            <a:ext cx="256946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/>
          <p:nvPr/>
        </p:nvCxnSpPr>
        <p:spPr>
          <a:xfrm flipH="1">
            <a:off x="7117724" y="3585587"/>
            <a:ext cx="466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/>
          <p:cNvCxnSpPr/>
          <p:nvPr/>
        </p:nvCxnSpPr>
        <p:spPr>
          <a:xfrm flipH="1">
            <a:off x="7314075" y="3250790"/>
            <a:ext cx="256946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Connector 285"/>
          <p:cNvCxnSpPr/>
          <p:nvPr/>
        </p:nvCxnSpPr>
        <p:spPr>
          <a:xfrm flipH="1">
            <a:off x="7117724" y="3056213"/>
            <a:ext cx="466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 flipH="1">
            <a:off x="7300876" y="2738238"/>
            <a:ext cx="256946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/>
          <p:nvPr/>
        </p:nvCxnSpPr>
        <p:spPr>
          <a:xfrm flipH="1">
            <a:off x="7104525" y="2543661"/>
            <a:ext cx="466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88"/>
          <p:cNvCxnSpPr/>
          <p:nvPr/>
        </p:nvCxnSpPr>
        <p:spPr>
          <a:xfrm flipH="1">
            <a:off x="7300876" y="4714680"/>
            <a:ext cx="256946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/>
          <p:cNvCxnSpPr/>
          <p:nvPr/>
        </p:nvCxnSpPr>
        <p:spPr>
          <a:xfrm flipH="1">
            <a:off x="7104525" y="4520103"/>
            <a:ext cx="466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/>
          <p:cNvCxnSpPr/>
          <p:nvPr/>
        </p:nvCxnSpPr>
        <p:spPr>
          <a:xfrm flipH="1">
            <a:off x="7300876" y="5235035"/>
            <a:ext cx="256946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/>
          <p:cNvCxnSpPr/>
          <p:nvPr/>
        </p:nvCxnSpPr>
        <p:spPr>
          <a:xfrm flipH="1">
            <a:off x="7104525" y="5040458"/>
            <a:ext cx="466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/>
          <p:cNvCxnSpPr/>
          <p:nvPr/>
        </p:nvCxnSpPr>
        <p:spPr>
          <a:xfrm flipH="1">
            <a:off x="7286859" y="2328679"/>
            <a:ext cx="27217" cy="3100933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/>
          <p:cNvCxnSpPr/>
          <p:nvPr/>
        </p:nvCxnSpPr>
        <p:spPr>
          <a:xfrm flipH="1">
            <a:off x="7300876" y="2334542"/>
            <a:ext cx="256946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/>
          <p:cNvCxnSpPr/>
          <p:nvPr/>
        </p:nvCxnSpPr>
        <p:spPr>
          <a:xfrm flipH="1">
            <a:off x="7104525" y="2139965"/>
            <a:ext cx="466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Connector 300"/>
          <p:cNvCxnSpPr/>
          <p:nvPr/>
        </p:nvCxnSpPr>
        <p:spPr>
          <a:xfrm flipH="1" flipV="1">
            <a:off x="5331736" y="5429611"/>
            <a:ext cx="1953866" cy="5354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6" name="TextBox 305"/>
          <p:cNvSpPr txBox="1"/>
          <p:nvPr/>
        </p:nvSpPr>
        <p:spPr>
          <a:xfrm>
            <a:off x="4362096" y="3904723"/>
            <a:ext cx="2292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Bleach_En</a:t>
            </a:r>
            <a:r>
              <a:rPr lang="en-US" dirty="0" smtClean="0"/>
              <a:t>(6:1)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/(10:1)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308" name="Straight Connector 307"/>
          <p:cNvCxnSpPr>
            <a:stCxn id="6" idx="3"/>
          </p:cNvCxnSpPr>
          <p:nvPr/>
        </p:nvCxnSpPr>
        <p:spPr>
          <a:xfrm>
            <a:off x="3900886" y="3677610"/>
            <a:ext cx="3216838" cy="985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" name="TextBox 308"/>
          <p:cNvSpPr txBox="1"/>
          <p:nvPr/>
        </p:nvSpPr>
        <p:spPr>
          <a:xfrm>
            <a:off x="4111783" y="3379128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Channel_En</a:t>
            </a:r>
            <a:r>
              <a:rPr lang="en-US" dirty="0" smtClean="0"/>
              <a:t>(108:1)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/(180:1)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311" name="Straight Connector 310"/>
          <p:cNvCxnSpPr/>
          <p:nvPr/>
        </p:nvCxnSpPr>
        <p:spPr>
          <a:xfrm>
            <a:off x="7104525" y="2134102"/>
            <a:ext cx="13199" cy="2906356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Elbow Connector 312"/>
          <p:cNvCxnSpPr/>
          <p:nvPr/>
        </p:nvCxnSpPr>
        <p:spPr>
          <a:xfrm>
            <a:off x="3900886" y="4203065"/>
            <a:ext cx="2950136" cy="1755920"/>
          </a:xfrm>
          <a:prstGeom prst="bentConnector3">
            <a:avLst>
              <a:gd name="adj1" fmla="val 79704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Rectangle 314"/>
          <p:cNvSpPr/>
          <p:nvPr/>
        </p:nvSpPr>
        <p:spPr>
          <a:xfrm>
            <a:off x="2344387" y="2064137"/>
            <a:ext cx="1108075" cy="507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VME_64</a:t>
            </a:r>
            <a:endParaRPr lang="en-US" dirty="0"/>
          </a:p>
        </p:txBody>
      </p:sp>
      <p:cxnSp>
        <p:nvCxnSpPr>
          <p:cNvPr id="317" name="Straight Connector 316"/>
          <p:cNvCxnSpPr>
            <a:stCxn id="315" idx="2"/>
          </p:cNvCxnSpPr>
          <p:nvPr/>
        </p:nvCxnSpPr>
        <p:spPr>
          <a:xfrm>
            <a:off x="2898425" y="2571764"/>
            <a:ext cx="0" cy="2838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Rectangle 319"/>
          <p:cNvSpPr/>
          <p:nvPr/>
        </p:nvSpPr>
        <p:spPr>
          <a:xfrm>
            <a:off x="925540" y="2840142"/>
            <a:ext cx="877977" cy="604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JTAG</a:t>
            </a:r>
          </a:p>
          <a:p>
            <a:pPr algn="ctr"/>
            <a:r>
              <a:rPr lang="en-US" dirty="0" smtClean="0"/>
              <a:t>engine</a:t>
            </a:r>
            <a:endParaRPr lang="en-US" dirty="0"/>
          </a:p>
        </p:txBody>
      </p:sp>
      <p:sp>
        <p:nvSpPr>
          <p:cNvPr id="321" name="Rectangle 320"/>
          <p:cNvSpPr/>
          <p:nvPr/>
        </p:nvSpPr>
        <p:spPr>
          <a:xfrm>
            <a:off x="925540" y="3736850"/>
            <a:ext cx="877978" cy="4662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Config</a:t>
            </a:r>
            <a:endParaRPr lang="en-US" sz="1400" dirty="0" smtClean="0"/>
          </a:p>
          <a:p>
            <a:pPr algn="ctr"/>
            <a:r>
              <a:rPr lang="en-US" sz="1400" dirty="0" smtClean="0"/>
              <a:t>memory</a:t>
            </a:r>
            <a:endParaRPr lang="en-US" sz="1400" dirty="0"/>
          </a:p>
        </p:txBody>
      </p:sp>
      <p:cxnSp>
        <p:nvCxnSpPr>
          <p:cNvPr id="323" name="Straight Connector 322"/>
          <p:cNvCxnSpPr>
            <a:stCxn id="315" idx="1"/>
          </p:cNvCxnSpPr>
          <p:nvPr/>
        </p:nvCxnSpPr>
        <p:spPr>
          <a:xfrm flipH="1" flipV="1">
            <a:off x="1590163" y="2309123"/>
            <a:ext cx="754224" cy="88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/>
          <p:cNvCxnSpPr/>
          <p:nvPr/>
        </p:nvCxnSpPr>
        <p:spPr>
          <a:xfrm flipH="1">
            <a:off x="1562562" y="2294151"/>
            <a:ext cx="6350" cy="5459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/>
          <p:cNvCxnSpPr>
            <a:stCxn id="320" idx="3"/>
          </p:cNvCxnSpPr>
          <p:nvPr/>
        </p:nvCxnSpPr>
        <p:spPr>
          <a:xfrm>
            <a:off x="1803517" y="3142613"/>
            <a:ext cx="445620" cy="137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/>
          <p:cNvCxnSpPr>
            <a:stCxn id="321" idx="3"/>
          </p:cNvCxnSpPr>
          <p:nvPr/>
        </p:nvCxnSpPr>
        <p:spPr>
          <a:xfrm flipV="1">
            <a:off x="1803518" y="3967275"/>
            <a:ext cx="470608" cy="2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Freeform 329"/>
          <p:cNvSpPr/>
          <p:nvPr/>
        </p:nvSpPr>
        <p:spPr>
          <a:xfrm>
            <a:off x="2248362" y="3145790"/>
            <a:ext cx="246771" cy="825500"/>
          </a:xfrm>
          <a:custGeom>
            <a:avLst/>
            <a:gdLst>
              <a:gd name="connsiteX0" fmla="*/ 0 w 246771"/>
              <a:gd name="connsiteY0" fmla="*/ 0 h 825500"/>
              <a:gd name="connsiteX1" fmla="*/ 196850 w 246771"/>
              <a:gd name="connsiteY1" fmla="*/ 127000 h 825500"/>
              <a:gd name="connsiteX2" fmla="*/ 228600 w 246771"/>
              <a:gd name="connsiteY2" fmla="*/ 469900 h 825500"/>
              <a:gd name="connsiteX3" fmla="*/ 228600 w 246771"/>
              <a:gd name="connsiteY3" fmla="*/ 692150 h 825500"/>
              <a:gd name="connsiteX4" fmla="*/ 0 w 246771"/>
              <a:gd name="connsiteY4" fmla="*/ 825500 h 82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771" h="825500">
                <a:moveTo>
                  <a:pt x="0" y="0"/>
                </a:moveTo>
                <a:cubicBezTo>
                  <a:pt x="79375" y="24341"/>
                  <a:pt x="158750" y="48683"/>
                  <a:pt x="196850" y="127000"/>
                </a:cubicBezTo>
                <a:cubicBezTo>
                  <a:pt x="234950" y="205317"/>
                  <a:pt x="223308" y="375708"/>
                  <a:pt x="228600" y="469900"/>
                </a:cubicBezTo>
                <a:cubicBezTo>
                  <a:pt x="233892" y="564092"/>
                  <a:pt x="266700" y="632883"/>
                  <a:pt x="228600" y="692150"/>
                </a:cubicBezTo>
                <a:cubicBezTo>
                  <a:pt x="190500" y="751417"/>
                  <a:pt x="95250" y="788458"/>
                  <a:pt x="0" y="825500"/>
                </a:cubicBezTo>
              </a:path>
            </a:pathLst>
          </a:cu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ectangle 214"/>
          <p:cNvSpPr/>
          <p:nvPr/>
        </p:nvSpPr>
        <p:spPr>
          <a:xfrm>
            <a:off x="925539" y="4517860"/>
            <a:ext cx="877977" cy="9117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Trigger</a:t>
            </a:r>
          </a:p>
          <a:p>
            <a:pPr algn="ctr"/>
            <a:r>
              <a:rPr lang="en-US" dirty="0" smtClean="0"/>
              <a:t>Clock</a:t>
            </a:r>
          </a:p>
          <a:p>
            <a:pPr algn="ctr"/>
            <a:r>
              <a:rPr lang="en-US" dirty="0" smtClean="0"/>
              <a:t>In/Out</a:t>
            </a:r>
            <a:endParaRPr lang="en-US" dirty="0"/>
          </a:p>
        </p:txBody>
      </p:sp>
      <p:cxnSp>
        <p:nvCxnSpPr>
          <p:cNvPr id="3" name="Straight Arrow Connector 2"/>
          <p:cNvCxnSpPr>
            <a:stCxn id="215" idx="3"/>
          </p:cNvCxnSpPr>
          <p:nvPr/>
        </p:nvCxnSpPr>
        <p:spPr>
          <a:xfrm flipV="1">
            <a:off x="1803516" y="4499646"/>
            <a:ext cx="691617" cy="4740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/>
          <p:nvPr/>
        </p:nvCxnSpPr>
        <p:spPr>
          <a:xfrm>
            <a:off x="8634988" y="3478663"/>
            <a:ext cx="0" cy="82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/>
          <p:cNvCxnSpPr/>
          <p:nvPr/>
        </p:nvCxnSpPr>
        <p:spPr>
          <a:xfrm>
            <a:off x="8663563" y="3481928"/>
            <a:ext cx="0" cy="82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 flipV="1">
            <a:off x="8461229" y="3516695"/>
            <a:ext cx="1218" cy="141613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/>
          <p:cNvCxnSpPr/>
          <p:nvPr/>
        </p:nvCxnSpPr>
        <p:spPr>
          <a:xfrm>
            <a:off x="8462447" y="3520109"/>
            <a:ext cx="16982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Connector 296"/>
          <p:cNvCxnSpPr/>
          <p:nvPr/>
        </p:nvCxnSpPr>
        <p:spPr>
          <a:xfrm>
            <a:off x="8663563" y="3520936"/>
            <a:ext cx="9525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Connector 297"/>
          <p:cNvCxnSpPr/>
          <p:nvPr/>
        </p:nvCxnSpPr>
        <p:spPr>
          <a:xfrm>
            <a:off x="8758813" y="3528430"/>
            <a:ext cx="0" cy="12987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Rectangle 345"/>
          <p:cNvSpPr/>
          <p:nvPr/>
        </p:nvSpPr>
        <p:spPr>
          <a:xfrm>
            <a:off x="5237624" y="6096641"/>
            <a:ext cx="1048339" cy="3169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VME +5V</a:t>
            </a:r>
            <a:endParaRPr lang="en-US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6285964" y="6242206"/>
            <a:ext cx="56505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Straight Connector 346"/>
          <p:cNvCxnSpPr/>
          <p:nvPr/>
        </p:nvCxnSpPr>
        <p:spPr>
          <a:xfrm>
            <a:off x="8279442" y="5958985"/>
            <a:ext cx="27507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TextBox 298"/>
          <p:cNvSpPr txBox="1"/>
          <p:nvPr/>
        </p:nvSpPr>
        <p:spPr>
          <a:xfrm>
            <a:off x="2456477" y="4680212"/>
            <a:ext cx="1274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DAC_D(5:0)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692032" y="2459053"/>
            <a:ext cx="12955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7030A0"/>
                </a:solidFill>
              </a:rPr>
              <a:t>2x80ft ribbon cable</a:t>
            </a:r>
            <a:endParaRPr lang="en-US" sz="1100" dirty="0">
              <a:solidFill>
                <a:srgbClr val="7030A0"/>
              </a:solidFill>
            </a:endParaRPr>
          </a:p>
        </p:txBody>
      </p:sp>
      <p:cxnSp>
        <p:nvCxnSpPr>
          <p:cNvPr id="310" name="Straight Connector 309"/>
          <p:cNvCxnSpPr/>
          <p:nvPr/>
        </p:nvCxnSpPr>
        <p:spPr>
          <a:xfrm>
            <a:off x="8638103" y="4566717"/>
            <a:ext cx="2382" cy="13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/>
          <p:cNvCxnSpPr/>
          <p:nvPr/>
        </p:nvCxnSpPr>
        <p:spPr>
          <a:xfrm flipV="1">
            <a:off x="8648404" y="4628667"/>
            <a:ext cx="57150" cy="69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/>
          <p:cNvCxnSpPr/>
          <p:nvPr/>
        </p:nvCxnSpPr>
        <p:spPr>
          <a:xfrm>
            <a:off x="8700016" y="4566717"/>
            <a:ext cx="2381" cy="13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/>
          <p:cNvCxnSpPr/>
          <p:nvPr/>
        </p:nvCxnSpPr>
        <p:spPr>
          <a:xfrm flipH="1" flipV="1">
            <a:off x="8642647" y="4564017"/>
            <a:ext cx="57150" cy="72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/>
          <p:cNvCxnSpPr/>
          <p:nvPr/>
        </p:nvCxnSpPr>
        <p:spPr>
          <a:xfrm>
            <a:off x="8638103" y="4726766"/>
            <a:ext cx="2382" cy="1381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/>
          <p:cNvCxnSpPr/>
          <p:nvPr/>
        </p:nvCxnSpPr>
        <p:spPr>
          <a:xfrm flipV="1">
            <a:off x="8643390" y="4786496"/>
            <a:ext cx="57150" cy="690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Straight Connector 347"/>
          <p:cNvCxnSpPr/>
          <p:nvPr/>
        </p:nvCxnSpPr>
        <p:spPr>
          <a:xfrm>
            <a:off x="8700016" y="4726766"/>
            <a:ext cx="2381" cy="1381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Straight Connector 348"/>
          <p:cNvCxnSpPr/>
          <p:nvPr/>
        </p:nvCxnSpPr>
        <p:spPr>
          <a:xfrm flipH="1" flipV="1">
            <a:off x="8641675" y="4720778"/>
            <a:ext cx="57150" cy="724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Connector 349"/>
          <p:cNvCxnSpPr/>
          <p:nvPr/>
        </p:nvCxnSpPr>
        <p:spPr>
          <a:xfrm flipH="1">
            <a:off x="8549997" y="4792407"/>
            <a:ext cx="881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Straight Connector 350"/>
          <p:cNvCxnSpPr/>
          <p:nvPr/>
        </p:nvCxnSpPr>
        <p:spPr>
          <a:xfrm>
            <a:off x="8635114" y="4459793"/>
            <a:ext cx="0" cy="82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Straight Connector 351"/>
          <p:cNvCxnSpPr/>
          <p:nvPr/>
        </p:nvCxnSpPr>
        <p:spPr>
          <a:xfrm>
            <a:off x="8663689" y="4463058"/>
            <a:ext cx="0" cy="82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Straight Connector 352"/>
          <p:cNvCxnSpPr/>
          <p:nvPr/>
        </p:nvCxnSpPr>
        <p:spPr>
          <a:xfrm flipV="1">
            <a:off x="8461355" y="4497825"/>
            <a:ext cx="1218" cy="141613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Straight Connector 353"/>
          <p:cNvCxnSpPr/>
          <p:nvPr/>
        </p:nvCxnSpPr>
        <p:spPr>
          <a:xfrm>
            <a:off x="8462573" y="4501239"/>
            <a:ext cx="16982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Straight Connector 354"/>
          <p:cNvCxnSpPr/>
          <p:nvPr/>
        </p:nvCxnSpPr>
        <p:spPr>
          <a:xfrm>
            <a:off x="8663689" y="4502066"/>
            <a:ext cx="9525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Straight Connector 355"/>
          <p:cNvCxnSpPr/>
          <p:nvPr/>
        </p:nvCxnSpPr>
        <p:spPr>
          <a:xfrm>
            <a:off x="8758939" y="4509560"/>
            <a:ext cx="0" cy="12987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Straight Connector 356"/>
          <p:cNvCxnSpPr/>
          <p:nvPr/>
        </p:nvCxnSpPr>
        <p:spPr>
          <a:xfrm>
            <a:off x="8637900" y="3086827"/>
            <a:ext cx="2382" cy="13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Straight Connector 357"/>
          <p:cNvCxnSpPr/>
          <p:nvPr/>
        </p:nvCxnSpPr>
        <p:spPr>
          <a:xfrm flipV="1">
            <a:off x="8648201" y="3148777"/>
            <a:ext cx="57150" cy="69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Straight Connector 358"/>
          <p:cNvCxnSpPr/>
          <p:nvPr/>
        </p:nvCxnSpPr>
        <p:spPr>
          <a:xfrm>
            <a:off x="8699813" y="3086827"/>
            <a:ext cx="2381" cy="13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Straight Connector 359"/>
          <p:cNvCxnSpPr/>
          <p:nvPr/>
        </p:nvCxnSpPr>
        <p:spPr>
          <a:xfrm flipH="1" flipV="1">
            <a:off x="8642444" y="3084127"/>
            <a:ext cx="57150" cy="72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Connector 360"/>
          <p:cNvCxnSpPr/>
          <p:nvPr/>
        </p:nvCxnSpPr>
        <p:spPr>
          <a:xfrm>
            <a:off x="8637900" y="3246876"/>
            <a:ext cx="2382" cy="1381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Connector 361"/>
          <p:cNvCxnSpPr/>
          <p:nvPr/>
        </p:nvCxnSpPr>
        <p:spPr>
          <a:xfrm flipV="1">
            <a:off x="8643187" y="3306606"/>
            <a:ext cx="57150" cy="690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Straight Connector 362"/>
          <p:cNvCxnSpPr/>
          <p:nvPr/>
        </p:nvCxnSpPr>
        <p:spPr>
          <a:xfrm>
            <a:off x="8699813" y="3246876"/>
            <a:ext cx="2381" cy="1381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Straight Connector 363"/>
          <p:cNvCxnSpPr/>
          <p:nvPr/>
        </p:nvCxnSpPr>
        <p:spPr>
          <a:xfrm flipH="1" flipV="1">
            <a:off x="8641472" y="3240888"/>
            <a:ext cx="57150" cy="724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Straight Connector 364"/>
          <p:cNvCxnSpPr/>
          <p:nvPr/>
        </p:nvCxnSpPr>
        <p:spPr>
          <a:xfrm flipH="1">
            <a:off x="8549794" y="3312517"/>
            <a:ext cx="881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Connector 365"/>
          <p:cNvCxnSpPr/>
          <p:nvPr/>
        </p:nvCxnSpPr>
        <p:spPr>
          <a:xfrm>
            <a:off x="8634911" y="2979903"/>
            <a:ext cx="0" cy="82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Straight Connector 366"/>
          <p:cNvCxnSpPr/>
          <p:nvPr/>
        </p:nvCxnSpPr>
        <p:spPr>
          <a:xfrm>
            <a:off x="8663486" y="2983168"/>
            <a:ext cx="0" cy="82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Straight Connector 367"/>
          <p:cNvCxnSpPr/>
          <p:nvPr/>
        </p:nvCxnSpPr>
        <p:spPr>
          <a:xfrm flipV="1">
            <a:off x="8461152" y="3017935"/>
            <a:ext cx="1218" cy="141613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Straight Connector 368"/>
          <p:cNvCxnSpPr/>
          <p:nvPr/>
        </p:nvCxnSpPr>
        <p:spPr>
          <a:xfrm>
            <a:off x="8462370" y="3021349"/>
            <a:ext cx="16982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Straight Connector 369"/>
          <p:cNvCxnSpPr/>
          <p:nvPr/>
        </p:nvCxnSpPr>
        <p:spPr>
          <a:xfrm>
            <a:off x="8663486" y="3022176"/>
            <a:ext cx="9525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Straight Connector 370"/>
          <p:cNvCxnSpPr/>
          <p:nvPr/>
        </p:nvCxnSpPr>
        <p:spPr>
          <a:xfrm>
            <a:off x="8758736" y="3029670"/>
            <a:ext cx="0" cy="12987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Straight Connector 371"/>
          <p:cNvCxnSpPr/>
          <p:nvPr/>
        </p:nvCxnSpPr>
        <p:spPr>
          <a:xfrm>
            <a:off x="8640451" y="2601907"/>
            <a:ext cx="2382" cy="13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Straight Connector 372"/>
          <p:cNvCxnSpPr/>
          <p:nvPr/>
        </p:nvCxnSpPr>
        <p:spPr>
          <a:xfrm flipV="1">
            <a:off x="8650752" y="2663857"/>
            <a:ext cx="57150" cy="69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Connector 373"/>
          <p:cNvCxnSpPr/>
          <p:nvPr/>
        </p:nvCxnSpPr>
        <p:spPr>
          <a:xfrm>
            <a:off x="8702364" y="2601907"/>
            <a:ext cx="2381" cy="13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Straight Connector 374"/>
          <p:cNvCxnSpPr/>
          <p:nvPr/>
        </p:nvCxnSpPr>
        <p:spPr>
          <a:xfrm flipH="1" flipV="1">
            <a:off x="8644995" y="2599207"/>
            <a:ext cx="57150" cy="72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/>
          <p:cNvCxnSpPr/>
          <p:nvPr/>
        </p:nvCxnSpPr>
        <p:spPr>
          <a:xfrm>
            <a:off x="8640451" y="2761956"/>
            <a:ext cx="2382" cy="1381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Straight Connector 376"/>
          <p:cNvCxnSpPr/>
          <p:nvPr/>
        </p:nvCxnSpPr>
        <p:spPr>
          <a:xfrm flipV="1">
            <a:off x="8645738" y="2821686"/>
            <a:ext cx="57150" cy="690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Straight Connector 377"/>
          <p:cNvCxnSpPr/>
          <p:nvPr/>
        </p:nvCxnSpPr>
        <p:spPr>
          <a:xfrm>
            <a:off x="8702364" y="2761956"/>
            <a:ext cx="2381" cy="1381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Straight Connector 378"/>
          <p:cNvCxnSpPr/>
          <p:nvPr/>
        </p:nvCxnSpPr>
        <p:spPr>
          <a:xfrm flipH="1" flipV="1">
            <a:off x="8644023" y="2755968"/>
            <a:ext cx="57150" cy="724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/>
          <p:cNvCxnSpPr/>
          <p:nvPr/>
        </p:nvCxnSpPr>
        <p:spPr>
          <a:xfrm flipH="1">
            <a:off x="8552345" y="2827597"/>
            <a:ext cx="881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Connector 380"/>
          <p:cNvCxnSpPr/>
          <p:nvPr/>
        </p:nvCxnSpPr>
        <p:spPr>
          <a:xfrm>
            <a:off x="8637462" y="2494983"/>
            <a:ext cx="0" cy="82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Straight Connector 381"/>
          <p:cNvCxnSpPr/>
          <p:nvPr/>
        </p:nvCxnSpPr>
        <p:spPr>
          <a:xfrm>
            <a:off x="8666037" y="2498248"/>
            <a:ext cx="0" cy="82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Straight Connector 382"/>
          <p:cNvCxnSpPr/>
          <p:nvPr/>
        </p:nvCxnSpPr>
        <p:spPr>
          <a:xfrm flipV="1">
            <a:off x="8463703" y="2533015"/>
            <a:ext cx="1218" cy="141613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/>
          <p:cNvCxnSpPr/>
          <p:nvPr/>
        </p:nvCxnSpPr>
        <p:spPr>
          <a:xfrm>
            <a:off x="8464921" y="2536429"/>
            <a:ext cx="16982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Straight Connector 384"/>
          <p:cNvCxnSpPr/>
          <p:nvPr/>
        </p:nvCxnSpPr>
        <p:spPr>
          <a:xfrm>
            <a:off x="8666037" y="2537256"/>
            <a:ext cx="9525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/>
          <p:cNvCxnSpPr/>
          <p:nvPr/>
        </p:nvCxnSpPr>
        <p:spPr>
          <a:xfrm>
            <a:off x="8761287" y="2544750"/>
            <a:ext cx="0" cy="12987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Straight Connector 386"/>
          <p:cNvCxnSpPr/>
          <p:nvPr/>
        </p:nvCxnSpPr>
        <p:spPr>
          <a:xfrm>
            <a:off x="8634075" y="2135943"/>
            <a:ext cx="2382" cy="13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/>
          <p:cNvCxnSpPr/>
          <p:nvPr/>
        </p:nvCxnSpPr>
        <p:spPr>
          <a:xfrm flipV="1">
            <a:off x="8644376" y="2197893"/>
            <a:ext cx="57150" cy="69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Straight Connector 388"/>
          <p:cNvCxnSpPr/>
          <p:nvPr/>
        </p:nvCxnSpPr>
        <p:spPr>
          <a:xfrm>
            <a:off x="8695988" y="2135943"/>
            <a:ext cx="2381" cy="13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Straight Connector 389"/>
          <p:cNvCxnSpPr/>
          <p:nvPr/>
        </p:nvCxnSpPr>
        <p:spPr>
          <a:xfrm flipH="1" flipV="1">
            <a:off x="8638619" y="2133243"/>
            <a:ext cx="57150" cy="72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Connector 390"/>
          <p:cNvCxnSpPr/>
          <p:nvPr/>
        </p:nvCxnSpPr>
        <p:spPr>
          <a:xfrm>
            <a:off x="8634075" y="2295992"/>
            <a:ext cx="2382" cy="1381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/>
          <p:cNvCxnSpPr/>
          <p:nvPr/>
        </p:nvCxnSpPr>
        <p:spPr>
          <a:xfrm flipV="1">
            <a:off x="8639362" y="2355722"/>
            <a:ext cx="57150" cy="690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Straight Connector 392"/>
          <p:cNvCxnSpPr/>
          <p:nvPr/>
        </p:nvCxnSpPr>
        <p:spPr>
          <a:xfrm>
            <a:off x="8695988" y="2295992"/>
            <a:ext cx="2381" cy="1381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/>
          <p:cNvCxnSpPr/>
          <p:nvPr/>
        </p:nvCxnSpPr>
        <p:spPr>
          <a:xfrm flipH="1" flipV="1">
            <a:off x="8637647" y="2290004"/>
            <a:ext cx="57150" cy="724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Straight Connector 394"/>
          <p:cNvCxnSpPr/>
          <p:nvPr/>
        </p:nvCxnSpPr>
        <p:spPr>
          <a:xfrm flipH="1">
            <a:off x="8545969" y="2361633"/>
            <a:ext cx="881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Straight Connector 395"/>
          <p:cNvCxnSpPr/>
          <p:nvPr/>
        </p:nvCxnSpPr>
        <p:spPr>
          <a:xfrm>
            <a:off x="8631086" y="2029019"/>
            <a:ext cx="0" cy="82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/>
          <p:cNvCxnSpPr/>
          <p:nvPr/>
        </p:nvCxnSpPr>
        <p:spPr>
          <a:xfrm>
            <a:off x="8659661" y="2032284"/>
            <a:ext cx="0" cy="82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Straight Connector 397"/>
          <p:cNvCxnSpPr/>
          <p:nvPr/>
        </p:nvCxnSpPr>
        <p:spPr>
          <a:xfrm flipV="1">
            <a:off x="8457327" y="2067051"/>
            <a:ext cx="1218" cy="141613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Straight Connector 398"/>
          <p:cNvCxnSpPr/>
          <p:nvPr/>
        </p:nvCxnSpPr>
        <p:spPr>
          <a:xfrm>
            <a:off x="8458545" y="2070465"/>
            <a:ext cx="16982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Straight Connector 399"/>
          <p:cNvCxnSpPr/>
          <p:nvPr/>
        </p:nvCxnSpPr>
        <p:spPr>
          <a:xfrm>
            <a:off x="8659661" y="2071292"/>
            <a:ext cx="9525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Straight Connector 400"/>
          <p:cNvCxnSpPr/>
          <p:nvPr/>
        </p:nvCxnSpPr>
        <p:spPr>
          <a:xfrm>
            <a:off x="8754911" y="2078786"/>
            <a:ext cx="0" cy="12987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/>
          <p:cNvCxnSpPr/>
          <p:nvPr/>
        </p:nvCxnSpPr>
        <p:spPr>
          <a:xfrm>
            <a:off x="8633332" y="5061126"/>
            <a:ext cx="2382" cy="13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Straight Connector 402"/>
          <p:cNvCxnSpPr/>
          <p:nvPr/>
        </p:nvCxnSpPr>
        <p:spPr>
          <a:xfrm flipV="1">
            <a:off x="8643633" y="5123076"/>
            <a:ext cx="57150" cy="69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Straight Connector 403"/>
          <p:cNvCxnSpPr/>
          <p:nvPr/>
        </p:nvCxnSpPr>
        <p:spPr>
          <a:xfrm>
            <a:off x="8695245" y="5061126"/>
            <a:ext cx="2381" cy="13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Straight Connector 404"/>
          <p:cNvCxnSpPr/>
          <p:nvPr/>
        </p:nvCxnSpPr>
        <p:spPr>
          <a:xfrm flipH="1" flipV="1">
            <a:off x="8637876" y="5058426"/>
            <a:ext cx="57150" cy="72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Straight Connector 405"/>
          <p:cNvCxnSpPr/>
          <p:nvPr/>
        </p:nvCxnSpPr>
        <p:spPr>
          <a:xfrm>
            <a:off x="8633332" y="5221175"/>
            <a:ext cx="2382" cy="1381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Straight Connector 406"/>
          <p:cNvCxnSpPr/>
          <p:nvPr/>
        </p:nvCxnSpPr>
        <p:spPr>
          <a:xfrm flipV="1">
            <a:off x="8638619" y="5280905"/>
            <a:ext cx="57150" cy="690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Straight Connector 407"/>
          <p:cNvCxnSpPr/>
          <p:nvPr/>
        </p:nvCxnSpPr>
        <p:spPr>
          <a:xfrm>
            <a:off x="8695245" y="5221175"/>
            <a:ext cx="2381" cy="1381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Straight Connector 408"/>
          <p:cNvCxnSpPr/>
          <p:nvPr/>
        </p:nvCxnSpPr>
        <p:spPr>
          <a:xfrm flipH="1" flipV="1">
            <a:off x="8636904" y="5215187"/>
            <a:ext cx="57150" cy="724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Straight Connector 409"/>
          <p:cNvCxnSpPr/>
          <p:nvPr/>
        </p:nvCxnSpPr>
        <p:spPr>
          <a:xfrm flipH="1">
            <a:off x="8545226" y="5286816"/>
            <a:ext cx="881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Straight Connector 410"/>
          <p:cNvCxnSpPr/>
          <p:nvPr/>
        </p:nvCxnSpPr>
        <p:spPr>
          <a:xfrm>
            <a:off x="8630343" y="4954202"/>
            <a:ext cx="0" cy="82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Straight Connector 411"/>
          <p:cNvCxnSpPr/>
          <p:nvPr/>
        </p:nvCxnSpPr>
        <p:spPr>
          <a:xfrm>
            <a:off x="8658918" y="4957467"/>
            <a:ext cx="0" cy="82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Straight Connector 412"/>
          <p:cNvCxnSpPr/>
          <p:nvPr/>
        </p:nvCxnSpPr>
        <p:spPr>
          <a:xfrm flipV="1">
            <a:off x="8456584" y="4992234"/>
            <a:ext cx="1218" cy="141613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/>
          <p:cNvCxnSpPr/>
          <p:nvPr/>
        </p:nvCxnSpPr>
        <p:spPr>
          <a:xfrm>
            <a:off x="8457802" y="4995648"/>
            <a:ext cx="16982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Straight Connector 414"/>
          <p:cNvCxnSpPr/>
          <p:nvPr/>
        </p:nvCxnSpPr>
        <p:spPr>
          <a:xfrm>
            <a:off x="8658918" y="4996475"/>
            <a:ext cx="9525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Straight Connector 415"/>
          <p:cNvCxnSpPr/>
          <p:nvPr/>
        </p:nvCxnSpPr>
        <p:spPr>
          <a:xfrm>
            <a:off x="8754168" y="5003969"/>
            <a:ext cx="0" cy="12987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7" name="TextBox 416"/>
          <p:cNvSpPr txBox="1"/>
          <p:nvPr/>
        </p:nvSpPr>
        <p:spPr>
          <a:xfrm>
            <a:off x="777988" y="193688"/>
            <a:ext cx="50716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VME LED </a:t>
            </a:r>
            <a:r>
              <a:rPr lang="en-US" sz="3200" b="1" dirty="0" smtClean="0"/>
              <a:t>Driver (VLD) design</a:t>
            </a:r>
          </a:p>
        </p:txBody>
      </p:sp>
      <p:cxnSp>
        <p:nvCxnSpPr>
          <p:cNvPr id="418" name="Straight Connector 417"/>
          <p:cNvCxnSpPr/>
          <p:nvPr/>
        </p:nvCxnSpPr>
        <p:spPr>
          <a:xfrm>
            <a:off x="9351497" y="6251827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Straight Connector 418"/>
          <p:cNvCxnSpPr/>
          <p:nvPr/>
        </p:nvCxnSpPr>
        <p:spPr>
          <a:xfrm>
            <a:off x="9346735" y="6251827"/>
            <a:ext cx="1857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Straight Connector 419"/>
          <p:cNvCxnSpPr/>
          <p:nvPr/>
        </p:nvCxnSpPr>
        <p:spPr>
          <a:xfrm>
            <a:off x="9532472" y="6251827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/>
          <p:cNvCxnSpPr/>
          <p:nvPr/>
        </p:nvCxnSpPr>
        <p:spPr>
          <a:xfrm>
            <a:off x="9346735" y="6319175"/>
            <a:ext cx="1857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/>
          <p:cNvCxnSpPr/>
          <p:nvPr/>
        </p:nvCxnSpPr>
        <p:spPr>
          <a:xfrm flipH="1">
            <a:off x="9532472" y="6282940"/>
            <a:ext cx="881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Straight Connector 422"/>
          <p:cNvCxnSpPr/>
          <p:nvPr/>
        </p:nvCxnSpPr>
        <p:spPr>
          <a:xfrm flipH="1">
            <a:off x="9263391" y="6282940"/>
            <a:ext cx="881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608137" y="6123795"/>
            <a:ext cx="1836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Bleaching current limit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424" name="Straight Connector 423"/>
          <p:cNvCxnSpPr/>
          <p:nvPr/>
        </p:nvCxnSpPr>
        <p:spPr>
          <a:xfrm>
            <a:off x="9372929" y="5905613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/>
          <p:cNvCxnSpPr/>
          <p:nvPr/>
        </p:nvCxnSpPr>
        <p:spPr>
          <a:xfrm>
            <a:off x="9368167" y="5905613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Straight Connector 425"/>
          <p:cNvCxnSpPr/>
          <p:nvPr/>
        </p:nvCxnSpPr>
        <p:spPr>
          <a:xfrm>
            <a:off x="9553904" y="5905613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Straight Connector 426"/>
          <p:cNvCxnSpPr/>
          <p:nvPr/>
        </p:nvCxnSpPr>
        <p:spPr>
          <a:xfrm>
            <a:off x="9368167" y="5972961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8" name="Straight Connector 427"/>
          <p:cNvCxnSpPr/>
          <p:nvPr/>
        </p:nvCxnSpPr>
        <p:spPr>
          <a:xfrm flipH="1">
            <a:off x="9553904" y="5936726"/>
            <a:ext cx="881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Straight Connector 428"/>
          <p:cNvCxnSpPr/>
          <p:nvPr/>
        </p:nvCxnSpPr>
        <p:spPr>
          <a:xfrm flipH="1">
            <a:off x="9290232" y="5936726"/>
            <a:ext cx="881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592923" y="5649317"/>
            <a:ext cx="22510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F0"/>
                </a:solidFill>
              </a:rPr>
              <a:t>‘Serial termination’,</a:t>
            </a:r>
          </a:p>
          <a:p>
            <a:r>
              <a:rPr lang="en-US" sz="1400" dirty="0" smtClean="0">
                <a:solidFill>
                  <a:srgbClr val="00B0F0"/>
                </a:solidFill>
              </a:rPr>
              <a:t>Cable reflection suppression</a:t>
            </a:r>
            <a:endParaRPr lang="en-US" sz="1400" dirty="0">
              <a:solidFill>
                <a:srgbClr val="00B0F0"/>
              </a:solidFill>
            </a:endParaRPr>
          </a:p>
        </p:txBody>
      </p:sp>
      <p:cxnSp>
        <p:nvCxnSpPr>
          <p:cNvPr id="466" name="Straight Connector 465"/>
          <p:cNvCxnSpPr/>
          <p:nvPr/>
        </p:nvCxnSpPr>
        <p:spPr>
          <a:xfrm>
            <a:off x="10118888" y="4814286"/>
            <a:ext cx="1190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Connector 467"/>
          <p:cNvCxnSpPr/>
          <p:nvPr/>
        </p:nvCxnSpPr>
        <p:spPr>
          <a:xfrm>
            <a:off x="10050692" y="4750486"/>
            <a:ext cx="2382" cy="13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Straight Connector 468"/>
          <p:cNvCxnSpPr/>
          <p:nvPr/>
        </p:nvCxnSpPr>
        <p:spPr>
          <a:xfrm flipV="1">
            <a:off x="10060993" y="4812436"/>
            <a:ext cx="57150" cy="69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Straight Connector 469"/>
          <p:cNvCxnSpPr/>
          <p:nvPr/>
        </p:nvCxnSpPr>
        <p:spPr>
          <a:xfrm>
            <a:off x="10112605" y="4750486"/>
            <a:ext cx="2381" cy="13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Straight Connector 470"/>
          <p:cNvCxnSpPr/>
          <p:nvPr/>
        </p:nvCxnSpPr>
        <p:spPr>
          <a:xfrm flipH="1" flipV="1">
            <a:off x="10055236" y="4747786"/>
            <a:ext cx="57150" cy="72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/>
          <p:cNvCxnSpPr/>
          <p:nvPr/>
        </p:nvCxnSpPr>
        <p:spPr>
          <a:xfrm>
            <a:off x="10083811" y="4605274"/>
            <a:ext cx="0" cy="82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Straight Connector 472"/>
          <p:cNvCxnSpPr/>
          <p:nvPr/>
        </p:nvCxnSpPr>
        <p:spPr>
          <a:xfrm>
            <a:off x="10112386" y="4608539"/>
            <a:ext cx="0" cy="82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Straight Connector 474"/>
          <p:cNvCxnSpPr/>
          <p:nvPr/>
        </p:nvCxnSpPr>
        <p:spPr>
          <a:xfrm>
            <a:off x="9911270" y="4646720"/>
            <a:ext cx="16982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Connector 475"/>
          <p:cNvCxnSpPr/>
          <p:nvPr/>
        </p:nvCxnSpPr>
        <p:spPr>
          <a:xfrm>
            <a:off x="10112386" y="4647547"/>
            <a:ext cx="9525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Straight Connector 477"/>
          <p:cNvCxnSpPr/>
          <p:nvPr/>
        </p:nvCxnSpPr>
        <p:spPr>
          <a:xfrm>
            <a:off x="9925919" y="4821190"/>
            <a:ext cx="1190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0188919" y="4438272"/>
            <a:ext cx="16722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AC or DC coupling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To be determined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47368" y="771237"/>
            <a:ext cx="63121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1080 (30x36) LEDs, through long ribbon cables.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Calibration: individually controllable, up to 110 mA, ~ns pulses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Bleaching: All ON, 35 mA, many hours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992490" y="985379"/>
            <a:ext cx="25867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Design </a:t>
            </a:r>
            <a:r>
              <a:rPr lang="en-US" sz="2400" b="1" dirty="0" smtClean="0">
                <a:solidFill>
                  <a:srgbClr val="C00000"/>
                </a:solidFill>
              </a:rPr>
              <a:t>in </a:t>
            </a:r>
            <a:r>
              <a:rPr lang="en-US" sz="2400" b="1" dirty="0">
                <a:solidFill>
                  <a:srgbClr val="C00000"/>
                </a:solidFill>
              </a:rPr>
              <a:t>progress</a:t>
            </a:r>
          </a:p>
        </p:txBody>
      </p:sp>
      <p:sp>
        <p:nvSpPr>
          <p:cNvPr id="300" name="Footer Placeholder 1"/>
          <p:cNvSpPr txBox="1">
            <a:spLocks/>
          </p:cNvSpPr>
          <p:nvPr/>
        </p:nvSpPr>
        <p:spPr>
          <a:xfrm>
            <a:off x="10677237" y="6492875"/>
            <a:ext cx="15147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William GU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8415338" y="1998785"/>
            <a:ext cx="3450" cy="206929"/>
          </a:xfrm>
          <a:prstGeom prst="line">
            <a:avLst/>
          </a:prstGeom>
          <a:ln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414140" y="1998785"/>
            <a:ext cx="388143" cy="2381"/>
          </a:xfrm>
          <a:prstGeom prst="line">
            <a:avLst/>
          </a:prstGeom>
          <a:ln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800906" y="2001166"/>
            <a:ext cx="2575" cy="196727"/>
          </a:xfrm>
          <a:prstGeom prst="line">
            <a:avLst/>
          </a:prstGeom>
          <a:ln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/>
          <p:cNvCxnSpPr/>
          <p:nvPr/>
        </p:nvCxnSpPr>
        <p:spPr>
          <a:xfrm flipV="1">
            <a:off x="8412797" y="2467846"/>
            <a:ext cx="3450" cy="206929"/>
          </a:xfrm>
          <a:prstGeom prst="line">
            <a:avLst/>
          </a:prstGeom>
          <a:ln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/>
          <p:cNvCxnSpPr/>
          <p:nvPr/>
        </p:nvCxnSpPr>
        <p:spPr>
          <a:xfrm>
            <a:off x="8411599" y="2467846"/>
            <a:ext cx="388143" cy="2381"/>
          </a:xfrm>
          <a:prstGeom prst="line">
            <a:avLst/>
          </a:prstGeom>
          <a:ln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/>
          <p:cNvCxnSpPr/>
          <p:nvPr/>
        </p:nvCxnSpPr>
        <p:spPr>
          <a:xfrm>
            <a:off x="8798365" y="2470227"/>
            <a:ext cx="2575" cy="196727"/>
          </a:xfrm>
          <a:prstGeom prst="line">
            <a:avLst/>
          </a:prstGeom>
          <a:ln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Connector 304"/>
          <p:cNvCxnSpPr/>
          <p:nvPr/>
        </p:nvCxnSpPr>
        <p:spPr>
          <a:xfrm flipV="1">
            <a:off x="8412797" y="2958227"/>
            <a:ext cx="3450" cy="206929"/>
          </a:xfrm>
          <a:prstGeom prst="line">
            <a:avLst/>
          </a:prstGeom>
          <a:ln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Connector 306"/>
          <p:cNvCxnSpPr/>
          <p:nvPr/>
        </p:nvCxnSpPr>
        <p:spPr>
          <a:xfrm>
            <a:off x="8411599" y="2958227"/>
            <a:ext cx="388143" cy="2381"/>
          </a:xfrm>
          <a:prstGeom prst="line">
            <a:avLst/>
          </a:prstGeom>
          <a:ln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/>
          <p:cNvCxnSpPr/>
          <p:nvPr/>
        </p:nvCxnSpPr>
        <p:spPr>
          <a:xfrm>
            <a:off x="8798365" y="2960608"/>
            <a:ext cx="2575" cy="196727"/>
          </a:xfrm>
          <a:prstGeom prst="line">
            <a:avLst/>
          </a:prstGeom>
          <a:ln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/>
          <p:cNvCxnSpPr/>
          <p:nvPr/>
        </p:nvCxnSpPr>
        <p:spPr>
          <a:xfrm flipV="1">
            <a:off x="8402692" y="3449654"/>
            <a:ext cx="3450" cy="206929"/>
          </a:xfrm>
          <a:prstGeom prst="line">
            <a:avLst/>
          </a:prstGeom>
          <a:ln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/>
          <p:cNvCxnSpPr/>
          <p:nvPr/>
        </p:nvCxnSpPr>
        <p:spPr>
          <a:xfrm>
            <a:off x="8401494" y="3449654"/>
            <a:ext cx="388143" cy="2381"/>
          </a:xfrm>
          <a:prstGeom prst="line">
            <a:avLst/>
          </a:prstGeom>
          <a:ln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Straight Connector 327"/>
          <p:cNvCxnSpPr/>
          <p:nvPr/>
        </p:nvCxnSpPr>
        <p:spPr>
          <a:xfrm>
            <a:off x="8788260" y="3452035"/>
            <a:ext cx="2575" cy="196727"/>
          </a:xfrm>
          <a:prstGeom prst="line">
            <a:avLst/>
          </a:prstGeom>
          <a:ln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/>
          <p:cNvCxnSpPr/>
          <p:nvPr/>
        </p:nvCxnSpPr>
        <p:spPr>
          <a:xfrm flipV="1">
            <a:off x="8401809" y="4423697"/>
            <a:ext cx="3450" cy="206929"/>
          </a:xfrm>
          <a:prstGeom prst="line">
            <a:avLst/>
          </a:prstGeom>
          <a:ln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/>
          <p:cNvCxnSpPr/>
          <p:nvPr/>
        </p:nvCxnSpPr>
        <p:spPr>
          <a:xfrm>
            <a:off x="8400611" y="4423697"/>
            <a:ext cx="388143" cy="2381"/>
          </a:xfrm>
          <a:prstGeom prst="line">
            <a:avLst/>
          </a:prstGeom>
          <a:ln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8787377" y="4426078"/>
            <a:ext cx="2575" cy="196727"/>
          </a:xfrm>
          <a:prstGeom prst="line">
            <a:avLst/>
          </a:prstGeom>
          <a:ln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 flipV="1">
            <a:off x="8402588" y="4914091"/>
            <a:ext cx="3450" cy="206929"/>
          </a:xfrm>
          <a:prstGeom prst="line">
            <a:avLst/>
          </a:prstGeom>
          <a:ln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8401390" y="4914091"/>
            <a:ext cx="388143" cy="2381"/>
          </a:xfrm>
          <a:prstGeom prst="line">
            <a:avLst/>
          </a:prstGeom>
          <a:ln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8788156" y="4916472"/>
            <a:ext cx="2575" cy="196727"/>
          </a:xfrm>
          <a:prstGeom prst="line">
            <a:avLst/>
          </a:prstGeom>
          <a:ln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9946101" y="5091053"/>
            <a:ext cx="200435" cy="0"/>
          </a:xfrm>
          <a:prstGeom prst="line">
            <a:avLst/>
          </a:prstGeom>
          <a:ln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0" name="TextBox 339"/>
          <p:cNvSpPr txBox="1"/>
          <p:nvPr/>
        </p:nvSpPr>
        <p:spPr>
          <a:xfrm>
            <a:off x="10187721" y="4915073"/>
            <a:ext cx="13461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C000"/>
                </a:solidFill>
              </a:rPr>
              <a:t>No protection</a:t>
            </a:r>
            <a:endParaRPr lang="en-US" sz="1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7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TextBox 416"/>
          <p:cNvSpPr txBox="1"/>
          <p:nvPr/>
        </p:nvSpPr>
        <p:spPr>
          <a:xfrm>
            <a:off x="1038628" y="423256"/>
            <a:ext cx="20553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VLD design</a:t>
            </a:r>
          </a:p>
        </p:txBody>
      </p:sp>
      <p:sp>
        <p:nvSpPr>
          <p:cNvPr id="261" name="Rectangle 260"/>
          <p:cNvSpPr/>
          <p:nvPr/>
        </p:nvSpPr>
        <p:spPr>
          <a:xfrm>
            <a:off x="1664152" y="1601139"/>
            <a:ext cx="1288500" cy="75738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FPGA_DAC</a:t>
            </a:r>
          </a:p>
          <a:p>
            <a:pPr algn="ctr"/>
            <a:r>
              <a:rPr lang="en-US" dirty="0" smtClean="0"/>
              <a:t>6-bit</a:t>
            </a:r>
          </a:p>
          <a:p>
            <a:pPr algn="ctr"/>
            <a:r>
              <a:rPr lang="en-US" dirty="0" smtClean="0"/>
              <a:t>500 MSPS</a:t>
            </a:r>
            <a:endParaRPr lang="en-US" dirty="0"/>
          </a:p>
        </p:txBody>
      </p:sp>
      <p:cxnSp>
        <p:nvCxnSpPr>
          <p:cNvPr id="276" name="Straight Connector 275"/>
          <p:cNvCxnSpPr/>
          <p:nvPr/>
        </p:nvCxnSpPr>
        <p:spPr>
          <a:xfrm>
            <a:off x="988219" y="3063632"/>
            <a:ext cx="327045" cy="25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/>
          <p:cNvCxnSpPr/>
          <p:nvPr/>
        </p:nvCxnSpPr>
        <p:spPr>
          <a:xfrm>
            <a:off x="1320026" y="3035080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/>
          <p:cNvCxnSpPr/>
          <p:nvPr/>
        </p:nvCxnSpPr>
        <p:spPr>
          <a:xfrm>
            <a:off x="1315264" y="3035080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Connector 299"/>
          <p:cNvCxnSpPr/>
          <p:nvPr/>
        </p:nvCxnSpPr>
        <p:spPr>
          <a:xfrm>
            <a:off x="1501001" y="3035080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/>
          <p:cNvCxnSpPr/>
          <p:nvPr/>
        </p:nvCxnSpPr>
        <p:spPr>
          <a:xfrm>
            <a:off x="1315264" y="3102428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/>
          <p:cNvCxnSpPr/>
          <p:nvPr/>
        </p:nvCxnSpPr>
        <p:spPr>
          <a:xfrm>
            <a:off x="1557808" y="3141544"/>
            <a:ext cx="0" cy="16004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Connector 304"/>
          <p:cNvCxnSpPr/>
          <p:nvPr/>
        </p:nvCxnSpPr>
        <p:spPr>
          <a:xfrm>
            <a:off x="1550665" y="3141544"/>
            <a:ext cx="5511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Connector 306"/>
          <p:cNvCxnSpPr/>
          <p:nvPr/>
        </p:nvCxnSpPr>
        <p:spPr>
          <a:xfrm>
            <a:off x="1581622" y="3063632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/>
          <p:cNvCxnSpPr/>
          <p:nvPr/>
        </p:nvCxnSpPr>
        <p:spPr>
          <a:xfrm>
            <a:off x="1550665" y="3301593"/>
            <a:ext cx="5511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/>
          <p:cNvCxnSpPr/>
          <p:nvPr/>
        </p:nvCxnSpPr>
        <p:spPr>
          <a:xfrm flipH="1">
            <a:off x="1501001" y="3066193"/>
            <a:ext cx="881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/>
          <p:cNvCxnSpPr/>
          <p:nvPr/>
        </p:nvCxnSpPr>
        <p:spPr>
          <a:xfrm>
            <a:off x="1605776" y="3141544"/>
            <a:ext cx="0" cy="16004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Straight Connector 327"/>
          <p:cNvCxnSpPr/>
          <p:nvPr/>
        </p:nvCxnSpPr>
        <p:spPr>
          <a:xfrm>
            <a:off x="1581834" y="3299879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>
            <a:off x="980173" y="3365613"/>
            <a:ext cx="335091" cy="25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>
            <a:off x="1320026" y="3337061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Connector 344"/>
          <p:cNvCxnSpPr/>
          <p:nvPr/>
        </p:nvCxnSpPr>
        <p:spPr>
          <a:xfrm>
            <a:off x="1315264" y="3337061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Straight Connector 417"/>
          <p:cNvCxnSpPr/>
          <p:nvPr/>
        </p:nvCxnSpPr>
        <p:spPr>
          <a:xfrm>
            <a:off x="1501001" y="3337061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Straight Connector 418"/>
          <p:cNvCxnSpPr/>
          <p:nvPr/>
        </p:nvCxnSpPr>
        <p:spPr>
          <a:xfrm>
            <a:off x="1315264" y="3404409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Straight Connector 419"/>
          <p:cNvCxnSpPr/>
          <p:nvPr/>
        </p:nvCxnSpPr>
        <p:spPr>
          <a:xfrm>
            <a:off x="1557808" y="3443525"/>
            <a:ext cx="0" cy="16004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/>
          <p:cNvCxnSpPr/>
          <p:nvPr/>
        </p:nvCxnSpPr>
        <p:spPr>
          <a:xfrm>
            <a:off x="1550665" y="3443525"/>
            <a:ext cx="5511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/>
          <p:cNvCxnSpPr/>
          <p:nvPr/>
        </p:nvCxnSpPr>
        <p:spPr>
          <a:xfrm>
            <a:off x="1581622" y="3365613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Straight Connector 422"/>
          <p:cNvCxnSpPr/>
          <p:nvPr/>
        </p:nvCxnSpPr>
        <p:spPr>
          <a:xfrm>
            <a:off x="1550665" y="3603574"/>
            <a:ext cx="5511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Straight Connector 423"/>
          <p:cNvCxnSpPr/>
          <p:nvPr/>
        </p:nvCxnSpPr>
        <p:spPr>
          <a:xfrm flipH="1">
            <a:off x="1501001" y="3368174"/>
            <a:ext cx="881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/>
          <p:cNvCxnSpPr/>
          <p:nvPr/>
        </p:nvCxnSpPr>
        <p:spPr>
          <a:xfrm>
            <a:off x="1605776" y="3443525"/>
            <a:ext cx="0" cy="16004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Straight Connector 425"/>
          <p:cNvCxnSpPr/>
          <p:nvPr/>
        </p:nvCxnSpPr>
        <p:spPr>
          <a:xfrm>
            <a:off x="1581834" y="3601860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Straight Connector 426"/>
          <p:cNvCxnSpPr/>
          <p:nvPr/>
        </p:nvCxnSpPr>
        <p:spPr>
          <a:xfrm flipV="1">
            <a:off x="987528" y="3662909"/>
            <a:ext cx="327736" cy="5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8" name="Straight Connector 427"/>
          <p:cNvCxnSpPr/>
          <p:nvPr/>
        </p:nvCxnSpPr>
        <p:spPr>
          <a:xfrm>
            <a:off x="1320026" y="3631796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Straight Connector 428"/>
          <p:cNvCxnSpPr/>
          <p:nvPr/>
        </p:nvCxnSpPr>
        <p:spPr>
          <a:xfrm>
            <a:off x="1315264" y="3631796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Straight Connector 429"/>
          <p:cNvCxnSpPr/>
          <p:nvPr/>
        </p:nvCxnSpPr>
        <p:spPr>
          <a:xfrm>
            <a:off x="1501001" y="3631796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Straight Connector 430"/>
          <p:cNvCxnSpPr/>
          <p:nvPr/>
        </p:nvCxnSpPr>
        <p:spPr>
          <a:xfrm>
            <a:off x="1315264" y="3699144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Connector 431"/>
          <p:cNvCxnSpPr/>
          <p:nvPr/>
        </p:nvCxnSpPr>
        <p:spPr>
          <a:xfrm>
            <a:off x="1557808" y="3738260"/>
            <a:ext cx="0" cy="16004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3" name="Straight Connector 432"/>
          <p:cNvCxnSpPr/>
          <p:nvPr/>
        </p:nvCxnSpPr>
        <p:spPr>
          <a:xfrm>
            <a:off x="1550665" y="3738260"/>
            <a:ext cx="5511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Connector 433"/>
          <p:cNvCxnSpPr/>
          <p:nvPr/>
        </p:nvCxnSpPr>
        <p:spPr>
          <a:xfrm>
            <a:off x="1581622" y="3660348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Straight Connector 434"/>
          <p:cNvCxnSpPr/>
          <p:nvPr/>
        </p:nvCxnSpPr>
        <p:spPr>
          <a:xfrm>
            <a:off x="1550665" y="3898309"/>
            <a:ext cx="5511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Straight Connector 435"/>
          <p:cNvCxnSpPr/>
          <p:nvPr/>
        </p:nvCxnSpPr>
        <p:spPr>
          <a:xfrm flipH="1">
            <a:off x="1501001" y="3662909"/>
            <a:ext cx="881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/>
          <p:cNvCxnSpPr/>
          <p:nvPr/>
        </p:nvCxnSpPr>
        <p:spPr>
          <a:xfrm>
            <a:off x="1605776" y="3738260"/>
            <a:ext cx="0" cy="16004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Straight Connector 437"/>
          <p:cNvCxnSpPr/>
          <p:nvPr/>
        </p:nvCxnSpPr>
        <p:spPr>
          <a:xfrm>
            <a:off x="1581834" y="3896595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Straight Connector 438"/>
          <p:cNvCxnSpPr/>
          <p:nvPr/>
        </p:nvCxnSpPr>
        <p:spPr>
          <a:xfrm flipV="1">
            <a:off x="987528" y="3958202"/>
            <a:ext cx="330117" cy="4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Straight Connector 439"/>
          <p:cNvCxnSpPr/>
          <p:nvPr/>
        </p:nvCxnSpPr>
        <p:spPr>
          <a:xfrm>
            <a:off x="1322407" y="3927089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Straight Connector 440"/>
          <p:cNvCxnSpPr/>
          <p:nvPr/>
        </p:nvCxnSpPr>
        <p:spPr>
          <a:xfrm>
            <a:off x="1317645" y="3927089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/>
          <p:nvPr/>
        </p:nvCxnSpPr>
        <p:spPr>
          <a:xfrm>
            <a:off x="1503382" y="3927089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Straight Connector 442"/>
          <p:cNvCxnSpPr/>
          <p:nvPr/>
        </p:nvCxnSpPr>
        <p:spPr>
          <a:xfrm>
            <a:off x="1317645" y="3994437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Straight Connector 443"/>
          <p:cNvCxnSpPr/>
          <p:nvPr/>
        </p:nvCxnSpPr>
        <p:spPr>
          <a:xfrm>
            <a:off x="1560189" y="4033553"/>
            <a:ext cx="0" cy="16004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Straight Connector 444"/>
          <p:cNvCxnSpPr/>
          <p:nvPr/>
        </p:nvCxnSpPr>
        <p:spPr>
          <a:xfrm>
            <a:off x="1553046" y="4033553"/>
            <a:ext cx="5511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Connector 445"/>
          <p:cNvCxnSpPr/>
          <p:nvPr/>
        </p:nvCxnSpPr>
        <p:spPr>
          <a:xfrm>
            <a:off x="1584003" y="3955641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7" name="Straight Connector 446"/>
          <p:cNvCxnSpPr/>
          <p:nvPr/>
        </p:nvCxnSpPr>
        <p:spPr>
          <a:xfrm>
            <a:off x="1553046" y="4193602"/>
            <a:ext cx="5511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Straight Connector 447"/>
          <p:cNvCxnSpPr/>
          <p:nvPr/>
        </p:nvCxnSpPr>
        <p:spPr>
          <a:xfrm flipH="1">
            <a:off x="1503382" y="3958202"/>
            <a:ext cx="881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Straight Connector 448"/>
          <p:cNvCxnSpPr/>
          <p:nvPr/>
        </p:nvCxnSpPr>
        <p:spPr>
          <a:xfrm>
            <a:off x="1608157" y="4033553"/>
            <a:ext cx="0" cy="16004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Straight Connector 449"/>
          <p:cNvCxnSpPr/>
          <p:nvPr/>
        </p:nvCxnSpPr>
        <p:spPr>
          <a:xfrm>
            <a:off x="1584215" y="4191888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Straight Connector 450"/>
          <p:cNvCxnSpPr/>
          <p:nvPr/>
        </p:nvCxnSpPr>
        <p:spPr>
          <a:xfrm>
            <a:off x="987529" y="2768030"/>
            <a:ext cx="325142" cy="25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/>
          <p:cNvCxnSpPr/>
          <p:nvPr/>
        </p:nvCxnSpPr>
        <p:spPr>
          <a:xfrm>
            <a:off x="1317433" y="2739478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Straight Connector 452"/>
          <p:cNvCxnSpPr/>
          <p:nvPr/>
        </p:nvCxnSpPr>
        <p:spPr>
          <a:xfrm>
            <a:off x="1312671" y="2739478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Straight Connector 453"/>
          <p:cNvCxnSpPr/>
          <p:nvPr/>
        </p:nvCxnSpPr>
        <p:spPr>
          <a:xfrm>
            <a:off x="1498408" y="2739478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Straight Connector 454"/>
          <p:cNvCxnSpPr/>
          <p:nvPr/>
        </p:nvCxnSpPr>
        <p:spPr>
          <a:xfrm>
            <a:off x="1312671" y="2806826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Straight Connector 455"/>
          <p:cNvCxnSpPr/>
          <p:nvPr/>
        </p:nvCxnSpPr>
        <p:spPr>
          <a:xfrm>
            <a:off x="1555215" y="2845942"/>
            <a:ext cx="0" cy="16004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Straight Connector 456"/>
          <p:cNvCxnSpPr/>
          <p:nvPr/>
        </p:nvCxnSpPr>
        <p:spPr>
          <a:xfrm>
            <a:off x="1548072" y="2845942"/>
            <a:ext cx="5511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Straight Connector 457"/>
          <p:cNvCxnSpPr/>
          <p:nvPr/>
        </p:nvCxnSpPr>
        <p:spPr>
          <a:xfrm>
            <a:off x="1579029" y="2768030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Straight Connector 458"/>
          <p:cNvCxnSpPr/>
          <p:nvPr/>
        </p:nvCxnSpPr>
        <p:spPr>
          <a:xfrm>
            <a:off x="1548072" y="3005991"/>
            <a:ext cx="5511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Straight Connector 459"/>
          <p:cNvCxnSpPr/>
          <p:nvPr/>
        </p:nvCxnSpPr>
        <p:spPr>
          <a:xfrm flipH="1">
            <a:off x="1498408" y="2770591"/>
            <a:ext cx="881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Straight Connector 460"/>
          <p:cNvCxnSpPr/>
          <p:nvPr/>
        </p:nvCxnSpPr>
        <p:spPr>
          <a:xfrm>
            <a:off x="1603183" y="2845942"/>
            <a:ext cx="0" cy="16004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Straight Connector 461"/>
          <p:cNvCxnSpPr/>
          <p:nvPr/>
        </p:nvCxnSpPr>
        <p:spPr>
          <a:xfrm>
            <a:off x="1579241" y="3004277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Straight Connector 462"/>
          <p:cNvCxnSpPr/>
          <p:nvPr/>
        </p:nvCxnSpPr>
        <p:spPr>
          <a:xfrm flipV="1">
            <a:off x="1014222" y="4252936"/>
            <a:ext cx="305888" cy="51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Straight Connector 463"/>
          <p:cNvCxnSpPr/>
          <p:nvPr/>
        </p:nvCxnSpPr>
        <p:spPr>
          <a:xfrm>
            <a:off x="1324872" y="4221823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Straight Connector 464"/>
          <p:cNvCxnSpPr/>
          <p:nvPr/>
        </p:nvCxnSpPr>
        <p:spPr>
          <a:xfrm>
            <a:off x="1320110" y="4221823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Straight Connector 465"/>
          <p:cNvCxnSpPr/>
          <p:nvPr/>
        </p:nvCxnSpPr>
        <p:spPr>
          <a:xfrm>
            <a:off x="1505847" y="4221823"/>
            <a:ext cx="2381" cy="67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Straight Connector 466"/>
          <p:cNvCxnSpPr/>
          <p:nvPr/>
        </p:nvCxnSpPr>
        <p:spPr>
          <a:xfrm>
            <a:off x="1320110" y="4289171"/>
            <a:ext cx="185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Connector 467"/>
          <p:cNvCxnSpPr/>
          <p:nvPr/>
        </p:nvCxnSpPr>
        <p:spPr>
          <a:xfrm>
            <a:off x="1562654" y="4328287"/>
            <a:ext cx="0" cy="16004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Straight Connector 468"/>
          <p:cNvCxnSpPr/>
          <p:nvPr/>
        </p:nvCxnSpPr>
        <p:spPr>
          <a:xfrm>
            <a:off x="1555511" y="4328287"/>
            <a:ext cx="5511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Straight Connector 469"/>
          <p:cNvCxnSpPr/>
          <p:nvPr/>
        </p:nvCxnSpPr>
        <p:spPr>
          <a:xfrm>
            <a:off x="1586468" y="4250375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Straight Connector 470"/>
          <p:cNvCxnSpPr/>
          <p:nvPr/>
        </p:nvCxnSpPr>
        <p:spPr>
          <a:xfrm>
            <a:off x="1555511" y="4488336"/>
            <a:ext cx="5511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/>
          <p:cNvCxnSpPr/>
          <p:nvPr/>
        </p:nvCxnSpPr>
        <p:spPr>
          <a:xfrm flipH="1">
            <a:off x="1505847" y="4252936"/>
            <a:ext cx="881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Straight Connector 472"/>
          <p:cNvCxnSpPr/>
          <p:nvPr/>
        </p:nvCxnSpPr>
        <p:spPr>
          <a:xfrm>
            <a:off x="1610622" y="4328287"/>
            <a:ext cx="0" cy="16004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Straight Connector 473"/>
          <p:cNvCxnSpPr/>
          <p:nvPr/>
        </p:nvCxnSpPr>
        <p:spPr>
          <a:xfrm>
            <a:off x="1586680" y="4486622"/>
            <a:ext cx="2381" cy="673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Isosceles Triangle 9"/>
          <p:cNvSpPr/>
          <p:nvPr/>
        </p:nvSpPr>
        <p:spPr>
          <a:xfrm flipV="1">
            <a:off x="1518823" y="4554837"/>
            <a:ext cx="145329" cy="9255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708110" y="4054544"/>
            <a:ext cx="7441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DAC_D(5)</a:t>
            </a:r>
            <a:endParaRPr lang="en-US" sz="1050" dirty="0"/>
          </a:p>
        </p:txBody>
      </p:sp>
      <p:sp>
        <p:nvSpPr>
          <p:cNvPr id="475" name="TextBox 474"/>
          <p:cNvSpPr txBox="1"/>
          <p:nvPr/>
        </p:nvSpPr>
        <p:spPr>
          <a:xfrm>
            <a:off x="718958" y="3756702"/>
            <a:ext cx="7184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DAC_D(4)</a:t>
            </a:r>
            <a:endParaRPr lang="en-US" sz="1050" dirty="0"/>
          </a:p>
        </p:txBody>
      </p:sp>
      <p:sp>
        <p:nvSpPr>
          <p:cNvPr id="476" name="TextBox 475"/>
          <p:cNvSpPr txBox="1"/>
          <p:nvPr/>
        </p:nvSpPr>
        <p:spPr>
          <a:xfrm>
            <a:off x="702653" y="3469186"/>
            <a:ext cx="7184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DAC_D(3)</a:t>
            </a:r>
            <a:endParaRPr lang="en-US" sz="1050" dirty="0"/>
          </a:p>
        </p:txBody>
      </p:sp>
      <p:sp>
        <p:nvSpPr>
          <p:cNvPr id="477" name="TextBox 476"/>
          <p:cNvSpPr txBox="1"/>
          <p:nvPr/>
        </p:nvSpPr>
        <p:spPr>
          <a:xfrm>
            <a:off x="710549" y="3167204"/>
            <a:ext cx="7184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DAC_D(2)</a:t>
            </a:r>
            <a:endParaRPr lang="en-US" sz="1050" dirty="0"/>
          </a:p>
        </p:txBody>
      </p:sp>
      <p:sp>
        <p:nvSpPr>
          <p:cNvPr id="478" name="TextBox 477"/>
          <p:cNvSpPr txBox="1"/>
          <p:nvPr/>
        </p:nvSpPr>
        <p:spPr>
          <a:xfrm>
            <a:off x="698952" y="2556796"/>
            <a:ext cx="7184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DAC_D(0)</a:t>
            </a:r>
            <a:endParaRPr lang="en-US" sz="1050" dirty="0"/>
          </a:p>
        </p:txBody>
      </p:sp>
      <p:sp>
        <p:nvSpPr>
          <p:cNvPr id="479" name="TextBox 478"/>
          <p:cNvSpPr txBox="1"/>
          <p:nvPr/>
        </p:nvSpPr>
        <p:spPr>
          <a:xfrm>
            <a:off x="707203" y="2863341"/>
            <a:ext cx="7184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DAC_D(1)</a:t>
            </a:r>
            <a:endParaRPr lang="en-US" sz="1050" dirty="0"/>
          </a:p>
        </p:txBody>
      </p:sp>
      <p:sp>
        <p:nvSpPr>
          <p:cNvPr id="70" name="Isosceles Triangle 69"/>
          <p:cNvSpPr/>
          <p:nvPr/>
        </p:nvSpPr>
        <p:spPr>
          <a:xfrm>
            <a:off x="2121199" y="4169636"/>
            <a:ext cx="597694" cy="477349"/>
          </a:xfrm>
          <a:prstGeom prst="triangle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/>
          <p:cNvCxnSpPr/>
          <p:nvPr/>
        </p:nvCxnSpPr>
        <p:spPr>
          <a:xfrm>
            <a:off x="1603183" y="4250375"/>
            <a:ext cx="56851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Straight Connector 479"/>
          <p:cNvCxnSpPr/>
          <p:nvPr/>
        </p:nvCxnSpPr>
        <p:spPr>
          <a:xfrm>
            <a:off x="2363097" y="4845108"/>
            <a:ext cx="2381" cy="6734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Straight Connector 480"/>
          <p:cNvCxnSpPr/>
          <p:nvPr/>
        </p:nvCxnSpPr>
        <p:spPr>
          <a:xfrm>
            <a:off x="2358335" y="4845108"/>
            <a:ext cx="185737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Straight Connector 481"/>
          <p:cNvCxnSpPr/>
          <p:nvPr/>
        </p:nvCxnSpPr>
        <p:spPr>
          <a:xfrm>
            <a:off x="2544072" y="4845108"/>
            <a:ext cx="2381" cy="6734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3" name="Straight Connector 482"/>
          <p:cNvCxnSpPr/>
          <p:nvPr/>
        </p:nvCxnSpPr>
        <p:spPr>
          <a:xfrm>
            <a:off x="2358335" y="4912456"/>
            <a:ext cx="185737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4" name="Straight Connector 483"/>
          <p:cNvCxnSpPr/>
          <p:nvPr/>
        </p:nvCxnSpPr>
        <p:spPr>
          <a:xfrm>
            <a:off x="2029320" y="4990364"/>
            <a:ext cx="0" cy="160049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" name="Straight Connector 484"/>
          <p:cNvCxnSpPr/>
          <p:nvPr/>
        </p:nvCxnSpPr>
        <p:spPr>
          <a:xfrm>
            <a:off x="2022177" y="4990364"/>
            <a:ext cx="55111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Straight Connector 485"/>
          <p:cNvCxnSpPr/>
          <p:nvPr/>
        </p:nvCxnSpPr>
        <p:spPr>
          <a:xfrm>
            <a:off x="2022177" y="5150413"/>
            <a:ext cx="55111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Straight Connector 486"/>
          <p:cNvCxnSpPr/>
          <p:nvPr/>
        </p:nvCxnSpPr>
        <p:spPr>
          <a:xfrm>
            <a:off x="2077288" y="4990364"/>
            <a:ext cx="0" cy="160049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2029320" y="4590926"/>
            <a:ext cx="1423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2036523" y="4590926"/>
            <a:ext cx="7143" cy="391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2043666" y="4890141"/>
            <a:ext cx="3146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8" name="Isosceles Triangle 487"/>
          <p:cNvSpPr/>
          <p:nvPr/>
        </p:nvSpPr>
        <p:spPr>
          <a:xfrm flipV="1">
            <a:off x="1978805" y="5295462"/>
            <a:ext cx="145329" cy="9255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/>
          <p:cNvCxnSpPr>
            <a:endCxn id="488" idx="3"/>
          </p:cNvCxnSpPr>
          <p:nvPr/>
        </p:nvCxnSpPr>
        <p:spPr>
          <a:xfrm flipH="1">
            <a:off x="2051470" y="5155406"/>
            <a:ext cx="1168" cy="140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2669381" y="4409032"/>
            <a:ext cx="542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2886075" y="4409032"/>
            <a:ext cx="0" cy="481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2544072" y="4890141"/>
            <a:ext cx="3420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2148626" y="4252224"/>
            <a:ext cx="1651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2231176" y="4184876"/>
            <a:ext cx="3175" cy="13212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2156536" y="4604517"/>
            <a:ext cx="145257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9" name="TextBox 488"/>
          <p:cNvSpPr txBox="1"/>
          <p:nvPr/>
        </p:nvSpPr>
        <p:spPr>
          <a:xfrm>
            <a:off x="2604427" y="4169635"/>
            <a:ext cx="7280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DAC_OUT</a:t>
            </a:r>
            <a:endParaRPr lang="en-US" sz="1050" dirty="0"/>
          </a:p>
        </p:txBody>
      </p:sp>
      <p:sp>
        <p:nvSpPr>
          <p:cNvPr id="490" name="TextBox 489"/>
          <p:cNvSpPr txBox="1"/>
          <p:nvPr/>
        </p:nvSpPr>
        <p:spPr>
          <a:xfrm>
            <a:off x="649013" y="4474156"/>
            <a:ext cx="6880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FPGA</a:t>
            </a:r>
          </a:p>
          <a:p>
            <a:r>
              <a:rPr lang="en-US" sz="1400" dirty="0" smtClean="0"/>
              <a:t>1, 0, Z</a:t>
            </a:r>
            <a:endParaRPr lang="en-US" sz="1400" dirty="0"/>
          </a:p>
        </p:txBody>
      </p:sp>
      <p:pic>
        <p:nvPicPr>
          <p:cNvPr id="114" name="Picture 1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546" y="884847"/>
            <a:ext cx="2175452" cy="3669123"/>
          </a:xfrm>
          <a:prstGeom prst="rect">
            <a:avLst/>
          </a:prstGeom>
        </p:spPr>
      </p:pic>
      <p:cxnSp>
        <p:nvCxnSpPr>
          <p:cNvPr id="116" name="Straight Connector 115"/>
          <p:cNvCxnSpPr/>
          <p:nvPr/>
        </p:nvCxnSpPr>
        <p:spPr>
          <a:xfrm flipH="1">
            <a:off x="5236562" y="1383387"/>
            <a:ext cx="19950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5236562" y="1014055"/>
            <a:ext cx="1699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FPGA_enable</a:t>
            </a:r>
            <a:r>
              <a:rPr lang="en-US" dirty="0" smtClean="0"/>
              <a:t>(1)</a:t>
            </a:r>
            <a:endParaRPr lang="en-US" dirty="0"/>
          </a:p>
        </p:txBody>
      </p:sp>
      <p:cxnSp>
        <p:nvCxnSpPr>
          <p:cNvPr id="491" name="Straight Connector 490"/>
          <p:cNvCxnSpPr/>
          <p:nvPr/>
        </p:nvCxnSpPr>
        <p:spPr>
          <a:xfrm flipH="1">
            <a:off x="5277726" y="3986397"/>
            <a:ext cx="19950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2" name="TextBox 491"/>
          <p:cNvSpPr txBox="1"/>
          <p:nvPr/>
        </p:nvSpPr>
        <p:spPr>
          <a:xfrm>
            <a:off x="5277726" y="3617065"/>
            <a:ext cx="1933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FPGA_enable</a:t>
            </a:r>
            <a:r>
              <a:rPr lang="en-US" dirty="0" smtClean="0"/>
              <a:t>(180)</a:t>
            </a:r>
            <a:endParaRPr lang="en-US" dirty="0"/>
          </a:p>
        </p:txBody>
      </p:sp>
      <p:cxnSp>
        <p:nvCxnSpPr>
          <p:cNvPr id="493" name="Straight Connector 492"/>
          <p:cNvCxnSpPr/>
          <p:nvPr/>
        </p:nvCxnSpPr>
        <p:spPr>
          <a:xfrm flipH="1">
            <a:off x="5305909" y="3102701"/>
            <a:ext cx="19950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4" name="TextBox 493"/>
          <p:cNvSpPr txBox="1"/>
          <p:nvPr/>
        </p:nvSpPr>
        <p:spPr>
          <a:xfrm>
            <a:off x="5305909" y="2733369"/>
            <a:ext cx="1741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FPGA_enable</a:t>
            </a:r>
            <a:r>
              <a:rPr lang="en-US" dirty="0" smtClean="0"/>
              <a:t>(…)</a:t>
            </a:r>
            <a:endParaRPr lang="en-US" dirty="0"/>
          </a:p>
        </p:txBody>
      </p:sp>
      <p:cxnSp>
        <p:nvCxnSpPr>
          <p:cNvPr id="495" name="Straight Connector 494"/>
          <p:cNvCxnSpPr/>
          <p:nvPr/>
        </p:nvCxnSpPr>
        <p:spPr>
          <a:xfrm flipH="1">
            <a:off x="5319923" y="2244915"/>
            <a:ext cx="19950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6" name="TextBox 495"/>
          <p:cNvSpPr txBox="1"/>
          <p:nvPr/>
        </p:nvSpPr>
        <p:spPr>
          <a:xfrm>
            <a:off x="5319923" y="1875583"/>
            <a:ext cx="1699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FPGA_enable</a:t>
            </a:r>
            <a:r>
              <a:rPr lang="en-US" dirty="0" smtClean="0"/>
              <a:t>(2)</a:t>
            </a:r>
            <a:endParaRPr lang="en-US" dirty="0"/>
          </a:p>
        </p:txBody>
      </p:sp>
      <p:cxnSp>
        <p:nvCxnSpPr>
          <p:cNvPr id="119" name="Straight Connector 118"/>
          <p:cNvCxnSpPr/>
          <p:nvPr/>
        </p:nvCxnSpPr>
        <p:spPr>
          <a:xfrm flipV="1">
            <a:off x="8589362" y="1620284"/>
            <a:ext cx="822037" cy="9237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9429871" y="1601812"/>
            <a:ext cx="9237" cy="340821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H="1">
            <a:off x="7406640" y="5010030"/>
            <a:ext cx="2050941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Straight Connector 496"/>
          <p:cNvCxnSpPr/>
          <p:nvPr/>
        </p:nvCxnSpPr>
        <p:spPr>
          <a:xfrm flipV="1">
            <a:off x="8617071" y="2511577"/>
            <a:ext cx="822037" cy="9237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Straight Connector 497"/>
          <p:cNvCxnSpPr/>
          <p:nvPr/>
        </p:nvCxnSpPr>
        <p:spPr>
          <a:xfrm flipV="1">
            <a:off x="8617071" y="3368411"/>
            <a:ext cx="822037" cy="9237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Straight Connector 498"/>
          <p:cNvCxnSpPr/>
          <p:nvPr/>
        </p:nvCxnSpPr>
        <p:spPr>
          <a:xfrm flipV="1">
            <a:off x="8607834" y="4248665"/>
            <a:ext cx="822037" cy="9237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0" name="TextBox 499"/>
          <p:cNvSpPr txBox="1"/>
          <p:nvPr/>
        </p:nvSpPr>
        <p:spPr>
          <a:xfrm>
            <a:off x="7469887" y="4686932"/>
            <a:ext cx="1431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LED Cal pulse</a:t>
            </a:r>
            <a:endParaRPr lang="en-US" dirty="0"/>
          </a:p>
        </p:txBody>
      </p:sp>
      <p:cxnSp>
        <p:nvCxnSpPr>
          <p:cNvPr id="125" name="Straight Connector 124"/>
          <p:cNvCxnSpPr/>
          <p:nvPr/>
        </p:nvCxnSpPr>
        <p:spPr>
          <a:xfrm>
            <a:off x="8589362" y="1084721"/>
            <a:ext cx="1796473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" name="TextBox 500"/>
          <p:cNvSpPr txBox="1"/>
          <p:nvPr/>
        </p:nvSpPr>
        <p:spPr>
          <a:xfrm>
            <a:off x="9590424" y="816167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LED(1)</a:t>
            </a:r>
            <a:endParaRPr lang="en-US" dirty="0"/>
          </a:p>
        </p:txBody>
      </p:sp>
      <p:cxnSp>
        <p:nvCxnSpPr>
          <p:cNvPr id="502" name="Straight Connector 501"/>
          <p:cNvCxnSpPr/>
          <p:nvPr/>
        </p:nvCxnSpPr>
        <p:spPr>
          <a:xfrm>
            <a:off x="8610522" y="3724507"/>
            <a:ext cx="1796473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3" name="TextBox 502"/>
          <p:cNvSpPr txBox="1"/>
          <p:nvPr/>
        </p:nvSpPr>
        <p:spPr>
          <a:xfrm>
            <a:off x="9611584" y="3455953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LED(180)</a:t>
            </a:r>
            <a:endParaRPr lang="en-US" dirty="0"/>
          </a:p>
        </p:txBody>
      </p:sp>
      <p:cxnSp>
        <p:nvCxnSpPr>
          <p:cNvPr id="504" name="Straight Connector 503"/>
          <p:cNvCxnSpPr/>
          <p:nvPr/>
        </p:nvCxnSpPr>
        <p:spPr>
          <a:xfrm>
            <a:off x="8589362" y="2842881"/>
            <a:ext cx="1796473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5" name="TextBox 504"/>
          <p:cNvSpPr txBox="1"/>
          <p:nvPr/>
        </p:nvSpPr>
        <p:spPr>
          <a:xfrm>
            <a:off x="9590424" y="2574327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LED(…)</a:t>
            </a:r>
            <a:endParaRPr lang="en-US" dirty="0"/>
          </a:p>
        </p:txBody>
      </p:sp>
      <p:cxnSp>
        <p:nvCxnSpPr>
          <p:cNvPr id="506" name="Straight Connector 505"/>
          <p:cNvCxnSpPr/>
          <p:nvPr/>
        </p:nvCxnSpPr>
        <p:spPr>
          <a:xfrm>
            <a:off x="8568522" y="1982814"/>
            <a:ext cx="1796473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7" name="TextBox 506"/>
          <p:cNvSpPr txBox="1"/>
          <p:nvPr/>
        </p:nvSpPr>
        <p:spPr>
          <a:xfrm>
            <a:off x="9569584" y="1714260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LED(2)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468343" y="5415038"/>
            <a:ext cx="4836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DAC_D: width adjustable with steps of 2ns</a:t>
            </a:r>
          </a:p>
          <a:p>
            <a:r>
              <a:rPr lang="en-US" dirty="0" smtClean="0"/>
              <a:t>Amplitude: 3.3V, 0V, or high impedance (each bit)</a:t>
            </a:r>
            <a:endParaRPr lang="en-US" dirty="0"/>
          </a:p>
        </p:txBody>
      </p:sp>
      <p:sp>
        <p:nvSpPr>
          <p:cNvPr id="509" name="TextBox 508"/>
          <p:cNvSpPr txBox="1"/>
          <p:nvPr/>
        </p:nvSpPr>
        <p:spPr>
          <a:xfrm>
            <a:off x="5795712" y="5113695"/>
            <a:ext cx="27728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ADG1611:</a:t>
            </a:r>
          </a:p>
          <a:p>
            <a:r>
              <a:rPr lang="en-US" dirty="0" smtClean="0"/>
              <a:t>1 Ohm typical on resistance</a:t>
            </a:r>
            <a:endParaRPr lang="en-US" dirty="0"/>
          </a:p>
          <a:p>
            <a:r>
              <a:rPr lang="en-US" dirty="0" smtClean="0"/>
              <a:t>+3.3V enable control</a:t>
            </a:r>
          </a:p>
          <a:p>
            <a:r>
              <a:rPr lang="en-US" dirty="0" smtClean="0"/>
              <a:t>+12V single supply.</a:t>
            </a:r>
          </a:p>
        </p:txBody>
      </p:sp>
      <p:sp>
        <p:nvSpPr>
          <p:cNvPr id="133" name="Footer Placeholder 1"/>
          <p:cNvSpPr txBox="1">
            <a:spLocks/>
          </p:cNvSpPr>
          <p:nvPr/>
        </p:nvSpPr>
        <p:spPr>
          <a:xfrm>
            <a:off x="10677237" y="6492875"/>
            <a:ext cx="15147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William GU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786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8713" y="373379"/>
            <a:ext cx="16177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VLD PCB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6006" y="1483699"/>
            <a:ext cx="6945937" cy="47973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82539" y="452735"/>
            <a:ext cx="1553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80-pin 3M P5E</a:t>
            </a:r>
          </a:p>
          <a:p>
            <a:r>
              <a:rPr lang="en-US" dirty="0" smtClean="0"/>
              <a:t>36-LEDs    #3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596938" y="847898"/>
            <a:ext cx="8313" cy="756458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19650" y="452735"/>
            <a:ext cx="1553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80-pin 3M P5E</a:t>
            </a:r>
          </a:p>
          <a:p>
            <a:r>
              <a:rPr lang="en-US" dirty="0" smtClean="0"/>
              <a:t>36-LEDs    #2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434049" y="847898"/>
            <a:ext cx="8313" cy="756458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348448" y="452735"/>
            <a:ext cx="1553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80-pin 3M P5E</a:t>
            </a:r>
          </a:p>
          <a:p>
            <a:r>
              <a:rPr lang="en-US" dirty="0" smtClean="0"/>
              <a:t>36-LEDs    #1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8262847" y="847898"/>
            <a:ext cx="8313" cy="756458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947032" y="452735"/>
            <a:ext cx="14882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LEMO I/O</a:t>
            </a:r>
          </a:p>
          <a:p>
            <a:r>
              <a:rPr lang="en-US" dirty="0" smtClean="0"/>
              <a:t>Trigger   Clock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9691146" y="847898"/>
            <a:ext cx="8313" cy="756458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230284" y="2614475"/>
            <a:ext cx="1135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XC7A200T</a:t>
            </a:r>
          </a:p>
          <a:p>
            <a:r>
              <a:rPr lang="en-US" dirty="0" smtClean="0"/>
              <a:t>FPGA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948590" y="3040283"/>
            <a:ext cx="4212065" cy="543426"/>
          </a:xfrm>
          <a:prstGeom prst="straightConnector1">
            <a:avLst/>
          </a:prstGeom>
          <a:ln w="508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230284" y="4068493"/>
            <a:ext cx="15536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On-board (?)</a:t>
            </a:r>
          </a:p>
          <a:p>
            <a:r>
              <a:rPr lang="en-US" dirty="0" smtClean="0"/>
              <a:t>80-pin 3M P5E</a:t>
            </a:r>
          </a:p>
          <a:p>
            <a:r>
              <a:rPr lang="en-US" dirty="0" smtClean="0"/>
              <a:t>36-LEDs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144683" y="4660669"/>
            <a:ext cx="2067099" cy="0"/>
          </a:xfrm>
          <a:prstGeom prst="straightConnector1">
            <a:avLst/>
          </a:prstGeom>
          <a:ln w="4445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507287" y="2681316"/>
            <a:ext cx="16209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On-board (?)</a:t>
            </a:r>
          </a:p>
          <a:p>
            <a:r>
              <a:rPr lang="en-US" dirty="0" smtClean="0"/>
              <a:t>80-pin 3M P5E</a:t>
            </a:r>
          </a:p>
          <a:p>
            <a:r>
              <a:rPr lang="en-US" dirty="0" smtClean="0"/>
              <a:t>36-LEDs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8100293" y="3214257"/>
            <a:ext cx="2650834" cy="73888"/>
          </a:xfrm>
          <a:prstGeom prst="straightConnector1">
            <a:avLst/>
          </a:prstGeom>
          <a:ln w="4445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0324794" y="5274086"/>
            <a:ext cx="1135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VME64x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8525165" y="5643418"/>
            <a:ext cx="2152071" cy="9237"/>
          </a:xfrm>
          <a:prstGeom prst="straightConnector1">
            <a:avLst/>
          </a:prstGeom>
          <a:ln w="508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5750" y="1034969"/>
            <a:ext cx="27209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algn="just"/>
            <a:r>
              <a:rPr lang="en-US" dirty="0" smtClean="0"/>
              <a:t>1080 channels:</a:t>
            </a:r>
          </a:p>
          <a:p>
            <a:pPr algn="just"/>
            <a:r>
              <a:rPr lang="en-US" dirty="0" smtClean="0"/>
              <a:t>* 10 VLDs:  </a:t>
            </a:r>
            <a:r>
              <a:rPr lang="en-US" dirty="0" smtClean="0">
                <a:solidFill>
                  <a:srgbClr val="FF0000"/>
                </a:solidFill>
              </a:rPr>
              <a:t>the front panel</a:t>
            </a:r>
          </a:p>
          <a:p>
            <a:pPr algn="just"/>
            <a:r>
              <a:rPr lang="en-US" dirty="0" smtClean="0"/>
              <a:t>* 6 VLDs: </a:t>
            </a:r>
            <a:r>
              <a:rPr lang="en-US" dirty="0" smtClean="0">
                <a:solidFill>
                  <a:srgbClr val="C00000"/>
                </a:solidFill>
              </a:rPr>
              <a:t>the front panel and on-board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677237" y="6492875"/>
            <a:ext cx="1514764" cy="365125"/>
          </a:xfrm>
        </p:spPr>
        <p:txBody>
          <a:bodyPr/>
          <a:lstStyle/>
          <a:p>
            <a:r>
              <a:rPr lang="en-US" dirty="0" smtClean="0"/>
              <a:t>William GU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910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90784" y="479021"/>
            <a:ext cx="43248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Trigger Interface for NPS</a:t>
            </a:r>
          </a:p>
        </p:txBody>
      </p:sp>
      <p:sp>
        <p:nvSpPr>
          <p:cNvPr id="2" name="Rectangle 1"/>
          <p:cNvSpPr/>
          <p:nvPr/>
        </p:nvSpPr>
        <p:spPr>
          <a:xfrm>
            <a:off x="1512075" y="1436698"/>
            <a:ext cx="1971675" cy="2038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12075" y="1994208"/>
            <a:ext cx="1971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Existing trigger/Clock/Sync distribution system</a:t>
            </a:r>
          </a:p>
          <a:p>
            <a:pPr algn="ctr"/>
            <a:r>
              <a:rPr lang="en-US" dirty="0" smtClean="0">
                <a:solidFill>
                  <a:srgbClr val="00B050"/>
                </a:solidFill>
              </a:rPr>
              <a:t>(SHMS/HMS)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61583" y="1530787"/>
            <a:ext cx="1122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50"/>
                </a:solidFill>
              </a:rPr>
              <a:t>TI_master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14875" y="1564871"/>
            <a:ext cx="1971675" cy="2038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791575" y="1483223"/>
            <a:ext cx="2009775" cy="809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105386" y="2869856"/>
            <a:ext cx="113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NPS#1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326565" y="1796388"/>
            <a:ext cx="930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TI_DC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12943" y="1564871"/>
            <a:ext cx="1776407" cy="10858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756233" y="1241705"/>
            <a:ext cx="660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Fiber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#1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13085" y="1250547"/>
            <a:ext cx="66082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solidFill>
                  <a:srgbClr val="7030A0"/>
                </a:solidFill>
              </a:rPr>
              <a:t>Fiber</a:t>
            </a:r>
          </a:p>
          <a:p>
            <a:pPr algn="r"/>
            <a:r>
              <a:rPr lang="en-US" dirty="0" smtClean="0">
                <a:solidFill>
                  <a:srgbClr val="7030A0"/>
                </a:solidFill>
              </a:rPr>
              <a:t>#5</a:t>
            </a:r>
          </a:p>
          <a:p>
            <a:pPr algn="r"/>
            <a:r>
              <a:rPr lang="en-US" dirty="0" smtClean="0">
                <a:solidFill>
                  <a:srgbClr val="7030A0"/>
                </a:solidFill>
              </a:rPr>
              <a:t>#6</a:t>
            </a:r>
          </a:p>
          <a:p>
            <a:pPr algn="r"/>
            <a:r>
              <a:rPr lang="en-US" dirty="0" smtClean="0">
                <a:solidFill>
                  <a:srgbClr val="7030A0"/>
                </a:solidFill>
              </a:rPr>
              <a:t>#7</a:t>
            </a:r>
          </a:p>
          <a:p>
            <a:pPr algn="r"/>
            <a:r>
              <a:rPr lang="en-US" dirty="0" smtClean="0">
                <a:solidFill>
                  <a:srgbClr val="7030A0"/>
                </a:solidFill>
              </a:rPr>
              <a:t>#8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305911" y="1779123"/>
            <a:ext cx="113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NPS#2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8758228" y="1446611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TI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8810644" y="2465043"/>
            <a:ext cx="2009775" cy="809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9324980" y="2760943"/>
            <a:ext cx="113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NPS#3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8777297" y="2428431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TI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8824922" y="3437368"/>
            <a:ext cx="2009775" cy="809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9339258" y="3733268"/>
            <a:ext cx="113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NPS#4</a:t>
            </a:r>
            <a:endParaRPr lang="en-US" sz="2800" dirty="0"/>
          </a:p>
        </p:txBody>
      </p:sp>
      <p:sp>
        <p:nvSpPr>
          <p:cNvPr id="22" name="Rectangle 21"/>
          <p:cNvSpPr/>
          <p:nvPr/>
        </p:nvSpPr>
        <p:spPr>
          <a:xfrm>
            <a:off x="8791575" y="3400756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TI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8824922" y="4439339"/>
            <a:ext cx="2009775" cy="809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9339258" y="4735239"/>
            <a:ext cx="113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NPS#5</a:t>
            </a:r>
            <a:endParaRPr lang="en-US" sz="2800" dirty="0"/>
          </a:p>
        </p:txBody>
      </p:sp>
      <p:sp>
        <p:nvSpPr>
          <p:cNvPr id="25" name="Rectangle 24"/>
          <p:cNvSpPr/>
          <p:nvPr/>
        </p:nvSpPr>
        <p:spPr>
          <a:xfrm>
            <a:off x="8791575" y="4402727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TI</a:t>
            </a:r>
            <a:endParaRPr lang="en-US" dirty="0"/>
          </a:p>
        </p:txBody>
      </p:sp>
      <p:cxnSp>
        <p:nvCxnSpPr>
          <p:cNvPr id="27" name="Elbow Connector 26"/>
          <p:cNvCxnSpPr>
            <a:stCxn id="7" idx="3"/>
          </p:cNvCxnSpPr>
          <p:nvPr/>
        </p:nvCxnSpPr>
        <p:spPr>
          <a:xfrm flipV="1">
            <a:off x="3483750" y="1712241"/>
            <a:ext cx="1329193" cy="3212"/>
          </a:xfrm>
          <a:prstGeom prst="bentConnector3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/>
          <p:nvPr/>
        </p:nvCxnSpPr>
        <p:spPr>
          <a:xfrm flipV="1">
            <a:off x="6589350" y="1666119"/>
            <a:ext cx="2235572" cy="2336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endCxn id="19" idx="1"/>
          </p:cNvCxnSpPr>
          <p:nvPr/>
        </p:nvCxnSpPr>
        <p:spPr>
          <a:xfrm>
            <a:off x="6566765" y="1948759"/>
            <a:ext cx="2210532" cy="664338"/>
          </a:xfrm>
          <a:prstGeom prst="bentConnector3">
            <a:avLst>
              <a:gd name="adj1" fmla="val 67925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endCxn id="22" idx="1"/>
          </p:cNvCxnSpPr>
          <p:nvPr/>
        </p:nvCxnSpPr>
        <p:spPr>
          <a:xfrm>
            <a:off x="6589350" y="2271448"/>
            <a:ext cx="2202225" cy="1313974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/>
          <p:nvPr/>
        </p:nvCxnSpPr>
        <p:spPr>
          <a:xfrm>
            <a:off x="6589350" y="2544994"/>
            <a:ext cx="2202225" cy="2042399"/>
          </a:xfrm>
          <a:prstGeom prst="bentConnector3">
            <a:avLst>
              <a:gd name="adj1" fmla="val 29585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110345" y="3787530"/>
            <a:ext cx="620485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</a:rPr>
              <a:t>TI_DC</a:t>
            </a:r>
            <a:r>
              <a:rPr lang="en-US" sz="2400" b="1" dirty="0" smtClean="0">
                <a:solidFill>
                  <a:srgbClr val="7030A0"/>
                </a:solidFill>
              </a:rPr>
              <a:t>:</a:t>
            </a:r>
            <a:r>
              <a:rPr lang="en-US" b="1" dirty="0" smtClean="0">
                <a:solidFill>
                  <a:srgbClr val="7030A0"/>
                </a:solidFill>
              </a:rPr>
              <a:t>  </a:t>
            </a:r>
            <a:r>
              <a:rPr lang="en-US" dirty="0" smtClean="0"/>
              <a:t>TI New </a:t>
            </a:r>
            <a:r>
              <a:rPr lang="en-US" dirty="0" smtClean="0"/>
              <a:t>mode of operations: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When the TI_DC is set to master mode, these five crates behaves like an independent (DAQ) system.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When the TI_DC is set to Daisy Chain mode, it receives Trigger/Sync/Clock from, and sends BUSY to the SHMS/HMS master TI via fiber#1 (as a salve TI); fans out the Trigger/Sync/Clock to, and accepts BUSY from fiber#5, #6, #7, and #8 as a TD (or master TI). 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7631561" y="5441310"/>
            <a:ext cx="3357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TI_DC FPGA firmware is being developed/tested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74400" y="1806330"/>
            <a:ext cx="10278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Long fiber from CH to HUT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169633" y="1151993"/>
            <a:ext cx="1027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Short fibers inside HUT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3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677237" y="6492875"/>
            <a:ext cx="1514764" cy="365125"/>
          </a:xfrm>
        </p:spPr>
        <p:txBody>
          <a:bodyPr/>
          <a:lstStyle/>
          <a:p>
            <a:r>
              <a:rPr lang="en-US" dirty="0" smtClean="0"/>
              <a:t>William GU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784" y="6272307"/>
            <a:ext cx="8540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Minimum fiber route (addition), minimum existing (SHMS/HMS) trigger interface change.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000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10335</TotalTime>
  <Words>420</Words>
  <Application>Microsoft Office PowerPoint</Application>
  <PresentationFormat>Widescreen</PresentationFormat>
  <Paragraphs>125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Gu</dc:creator>
  <cp:lastModifiedBy>William Gu</cp:lastModifiedBy>
  <cp:revision>110</cp:revision>
  <dcterms:created xsi:type="dcterms:W3CDTF">2020-07-30T11:13:51Z</dcterms:created>
  <dcterms:modified xsi:type="dcterms:W3CDTF">2020-11-11T14:28:33Z</dcterms:modified>
</cp:coreProperties>
</file>