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6" r:id="rId2"/>
    <p:sldId id="1235" r:id="rId3"/>
    <p:sldId id="1232" r:id="rId4"/>
    <p:sldId id="1233" r:id="rId5"/>
    <p:sldId id="1234" r:id="rId6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26" autoAdjust="0"/>
  </p:normalViewPr>
  <p:slideViewPr>
    <p:cSldViewPr snapToGrid="0" snapToObjects="1">
      <p:cViewPr varScale="1">
        <p:scale>
          <a:sx n="64" d="100"/>
          <a:sy n="64" d="100"/>
        </p:scale>
        <p:origin x="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3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13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919" y="240541"/>
            <a:ext cx="8464378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9" y="966055"/>
            <a:ext cx="8464378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639" indent="-228546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2733" indent="-228546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6962" indent="-285684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6919" indent="-228546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921" y="6467336"/>
            <a:ext cx="3917888" cy="311322"/>
          </a:xfrm>
        </p:spPr>
        <p:txBody>
          <a:bodyPr lIns="91418" tIns="45709" rIns="91418" bIns="45709"/>
          <a:lstStyle>
            <a:lvl1pPr algn="l"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807" y="6467336"/>
            <a:ext cx="536158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50" y="6407801"/>
            <a:ext cx="1329050" cy="43039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-12355" y="735987"/>
            <a:ext cx="915635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96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2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6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7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0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1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62E05-57E2-7A42-B048-9371F03A3829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03761-64BA-7146-AA8E-D5DDF60B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3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ink.springer.com/article/10.1140/epja/i2019-12885-0" TargetMode="External"/><Relationship Id="rId13" Type="http://schemas.openxmlformats.org/officeDocument/2006/relationships/hyperlink" Target="https://www.ectstar.eu/workshops/mass-in-the-standard-model-and-consequences-of-its-emergence/" TargetMode="External"/><Relationship Id="rId3" Type="http://schemas.openxmlformats.org/officeDocument/2006/relationships/hyperlink" Target="https://www.jlab.org/conferences/pieic18/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s://www.ectstar.eu/workshops/mapping-parton-distribution-amplitudes-and-functions/" TargetMode="External"/><Relationship Id="rId2" Type="http://schemas.openxmlformats.org/officeDocument/2006/relationships/hyperlink" Target="https://www.phy.anl.gov/theory/workshops/pieic2017/index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emf"/><Relationship Id="rId11" Type="http://schemas.openxmlformats.org/officeDocument/2006/relationships/hyperlink" Target="https://indico.bnl.gov/event/8315/overview" TargetMode="External"/><Relationship Id="rId5" Type="http://schemas.openxmlformats.org/officeDocument/2006/relationships/image" Target="../media/image2.jpg"/><Relationship Id="rId10" Type="http://schemas.openxmlformats.org/officeDocument/2006/relationships/hyperlink" Target="https://indico.cern.ch/event/880248/" TargetMode="External"/><Relationship Id="rId4" Type="http://schemas.openxmlformats.org/officeDocument/2006/relationships/hyperlink" Target="https://www.ectstar.eu/node/4224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F6DD73-CF62-44ED-A40C-772FD01EE0DE}"/>
              </a:ext>
            </a:extLst>
          </p:cNvPr>
          <p:cNvSpPr txBox="1"/>
          <p:nvPr/>
        </p:nvSpPr>
        <p:spPr>
          <a:xfrm>
            <a:off x="143754" y="160007"/>
            <a:ext cx="7305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EIC Meson Structure Working Group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603080-13A3-4124-A84D-ABDF1DA9605D}"/>
              </a:ext>
            </a:extLst>
          </p:cNvPr>
          <p:cNvSpPr txBox="1"/>
          <p:nvPr/>
        </p:nvSpPr>
        <p:spPr>
          <a:xfrm>
            <a:off x="1616196" y="1702628"/>
            <a:ext cx="65911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02/22/2021</a:t>
            </a:r>
          </a:p>
          <a:p>
            <a:pPr>
              <a:spcAft>
                <a:spcPts val="6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Where we are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Next steps and goals for CY2021</a:t>
            </a:r>
          </a:p>
        </p:txBody>
      </p:sp>
    </p:spTree>
    <p:extLst>
      <p:ext uri="{BB962C8B-B14F-4D97-AF65-F5344CB8AC3E}">
        <p14:creationId xmlns:p14="http://schemas.microsoft.com/office/powerpoint/2010/main" val="107801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EE1C90-1750-4F87-AFFD-96A9B05E76A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79286"/>
            <a:ext cx="9144000" cy="53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Pion and Kaon Structure at the EIC – History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8D6F13A-7619-46A8-A369-89DF1B2B0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5" y="824053"/>
            <a:ext cx="8534400" cy="66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0000"/>
                </a:solidFill>
              </a:rPr>
              <a:t>PIEIC Workshops hosted at </a:t>
            </a:r>
            <a:r>
              <a:rPr lang="en-US" altLang="en-US" sz="1600" dirty="0">
                <a:solidFill>
                  <a:srgbClr val="000000"/>
                </a:solidFill>
                <a:hlinkClick r:id="rId2"/>
              </a:rPr>
              <a:t>ANL (2017) </a:t>
            </a:r>
            <a:r>
              <a:rPr lang="en-US" altLang="en-US" sz="1600" dirty="0">
                <a:solidFill>
                  <a:srgbClr val="000000"/>
                </a:solidFill>
              </a:rPr>
              <a:t>and </a:t>
            </a:r>
            <a:r>
              <a:rPr lang="en-US" altLang="en-US" sz="1600" dirty="0">
                <a:solidFill>
                  <a:srgbClr val="000000"/>
                </a:solidFill>
                <a:hlinkClick r:id="rId3"/>
              </a:rPr>
              <a:t>CUA (2018)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0000"/>
                </a:solidFill>
              </a:rPr>
              <a:t>ECT* Workshops: </a:t>
            </a:r>
            <a:r>
              <a:rPr lang="en-US" altLang="en-US" sz="1600" dirty="0">
                <a:solidFill>
                  <a:srgbClr val="000000"/>
                </a:solidFill>
                <a:hlinkClick r:id="rId4"/>
              </a:rPr>
              <a:t>Emergent Mass and its Consequences (2018)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9C5D2BC2-10F1-4A0E-B5CE-0687ECBB9FD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1628" tIns="40814" rIns="81628" bIns="40814" rtlCol="0" anchor="ctr"/>
          <a:lstStyle>
            <a:defPPr>
              <a:defRPr lang="en-GB"/>
            </a:defPPr>
            <a:lvl1pPr marL="0" algn="r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1pPr>
            <a:lvl2pPr marL="742950" indent="-28575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2pPr>
            <a:lvl3pPr marL="1143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3pPr>
            <a:lvl4pPr marL="1600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4pPr>
            <a:lvl5pPr marL="20574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Lucida Sans Unicode" panose="020B0602030504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7753E55C-932D-4DC8-8F7B-05C40656E761}" type="slidenum">
              <a:rPr lang="en-US" smtClean="0"/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7A6E6D-7389-42A3-91DF-3F30D2293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85" y="1679258"/>
            <a:ext cx="3048000" cy="37290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96DE39-54C4-4B96-AE1D-80F0DD65BF6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707" b="14782"/>
          <a:stretch/>
        </p:blipFill>
        <p:spPr>
          <a:xfrm>
            <a:off x="1161208" y="2046215"/>
            <a:ext cx="3513138" cy="36131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685EC3-3E32-4899-B398-ACE85D2F3A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1988" y="2123088"/>
            <a:ext cx="3021013" cy="4044950"/>
          </a:xfrm>
          <a:prstGeom prst="rect">
            <a:avLst/>
          </a:prstGeom>
          <a:ln w="12700">
            <a:solidFill>
              <a:srgbClr val="0000FF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4BFDADA3-8E4D-4AB3-9B1B-5548B6A42405}"/>
              </a:ext>
            </a:extLst>
          </p:cNvPr>
          <p:cNvSpPr>
            <a:spLocks noChangeArrowheads="1"/>
          </p:cNvSpPr>
          <p:nvPr/>
        </p:nvSpPr>
        <p:spPr bwMode="auto">
          <a:xfrm rot="19849114">
            <a:off x="3291368" y="2868259"/>
            <a:ext cx="3825875" cy="72007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Pion and Kaon Structure at an EIC</a:t>
            </a:r>
            <a:endParaRPr lang="en-US" altLang="en-US" sz="1800" b="1" dirty="0">
              <a:solidFill>
                <a:srgbClr val="0000FF"/>
              </a:solidFill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US" altLang="en-US" sz="1800" b="1" dirty="0">
                <a:solidFill>
                  <a:srgbClr val="0000FF"/>
                </a:solidFill>
                <a:hlinkClick r:id="rId8"/>
              </a:rPr>
              <a:t>Eur. Phys. J. A 55 (2019) 10, 190</a:t>
            </a:r>
            <a:endParaRPr lang="en-US" altLang="en-US" sz="1800" b="1" dirty="0">
              <a:solidFill>
                <a:srgbClr val="0000FF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2DCDF36-409A-4F55-BAFD-5B627480E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93" y="6012632"/>
            <a:ext cx="3173412" cy="39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1B3E2F7-F3A3-4015-A868-915967AE49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406" y="3679170"/>
            <a:ext cx="2863194" cy="2546350"/>
          </a:xfrm>
          <a:prstGeom prst="rect">
            <a:avLst/>
          </a:prstGeom>
          <a:ln w="158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Rectangle 3">
            <a:extLst>
              <a:ext uri="{FF2B5EF4-FFF2-40B4-BE49-F238E27FC236}">
                <a16:creationId xmlns:a16="http://schemas.microsoft.com/office/drawing/2014/main" id="{693CC1B8-92BB-424F-BB96-4FA38B105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5" y="5775255"/>
            <a:ext cx="3605114" cy="68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0000"/>
                </a:solidFill>
                <a:hlinkClick r:id="rId10"/>
              </a:rPr>
              <a:t>AMBER/CERN Workshop (2020)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0000"/>
                </a:solidFill>
                <a:hlinkClick r:id="rId11"/>
              </a:rPr>
              <a:t>CFNS Workshop (2020)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A0F8A55-06FF-4CAD-9106-97B000CEF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798" y="1438181"/>
            <a:ext cx="5871117" cy="50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en-US" sz="1600" b="0" i="1" u="none" strike="noStrike" dirty="0">
                <a:solidFill>
                  <a:srgbClr val="006580"/>
                </a:solidFill>
                <a:effectLst/>
                <a:latin typeface="Arial" panose="020B0604020202020204" pitchFamily="34" charset="0"/>
                <a:hlinkClick r:id="rId12"/>
              </a:rPr>
              <a:t>Mapping Parton Distribution Amplitudes and Functions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sz="1600" dirty="0">
                <a:solidFill>
                  <a:srgbClr val="222222"/>
                </a:solidFill>
              </a:rPr>
              <a:t>(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2018).</a:t>
            </a:r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D06ACC4-D273-4DE6-9246-36767460C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85" y="6411492"/>
            <a:ext cx="8797054" cy="30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0000"/>
                </a:solidFill>
                <a:hlinkClick r:id="rId13"/>
              </a:rPr>
              <a:t>ECT* Workshops (2021): Mass in the Standard Model and Consequences of its Emergence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A5820E-3652-4B87-AB00-674170F3F954}"/>
              </a:ext>
            </a:extLst>
          </p:cNvPr>
          <p:cNvSpPr txBox="1"/>
          <p:nvPr/>
        </p:nvSpPr>
        <p:spPr>
          <a:xfrm>
            <a:off x="402354" y="1376080"/>
            <a:ext cx="843855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 progress over the last year: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Synergy between Lattice QCD, QCD Phenomenology, and Global QCD Fits more refined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theory progress – interplay emergent- and Higgs-mass mechanisms, gluon pdfs in lattice, global pion structure pdf fits, pressure distributions 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kaons, etc., etc.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Tagged meson structure capabilities drove forward-detection definition at EIC. Community realization growing of importance and need to make beam line compatible with detection of n, </a:t>
            </a:r>
            <a:r>
              <a:rPr lang="en-US" dirty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L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(decay), etc.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Projections of pion structure functions and pion form factor at EIC shows unique opportunities at EIC.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Prominent appearance in EIC Yellow Report.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documented and article submitted: “Revealing the structure of light pseudoscalar mesons at the Electron-Ion Collider”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F6402C-6C75-4112-B136-82576603A84B}"/>
              </a:ext>
            </a:extLst>
          </p:cNvPr>
          <p:cNvSpPr txBox="1"/>
          <p:nvPr/>
        </p:nvSpPr>
        <p:spPr>
          <a:xfrm>
            <a:off x="143754" y="160007"/>
            <a:ext cx="8250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EIC Meson Structure WG – Where We Are</a:t>
            </a:r>
          </a:p>
        </p:txBody>
      </p:sp>
    </p:spTree>
    <p:extLst>
      <p:ext uri="{BB962C8B-B14F-4D97-AF65-F5344CB8AC3E}">
        <p14:creationId xmlns:p14="http://schemas.microsoft.com/office/powerpoint/2010/main" val="328686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A5820E-3652-4B87-AB00-674170F3F954}"/>
              </a:ext>
            </a:extLst>
          </p:cNvPr>
          <p:cNvSpPr txBox="1"/>
          <p:nvPr/>
        </p:nvSpPr>
        <p:spPr>
          <a:xfrm>
            <a:off x="193063" y="819461"/>
            <a:ext cx="87578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 CY2021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progress on defining mass sum rules for pion (and kaon) at physical-mass scale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Similar, make progress on major parts of theory interface as written in 2.4: direct lattice calculation of contributions, inclusion of lattice in global data analysis, benchmarking calculations with QCD fits and phenomenology, relating Euclidean lattice QCD and continuum methods, mapping the pion light-front wave function.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Similar, make progress on documenting gluon pdfs in pion and kaon from LQCD, pion and kaon pressure distributions, impact of emergent- and Higgs-mass interference on physical observables, and quantifying connections to understanding of the pion and kaon mass.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</a:t>
            </a:r>
            <a:r>
              <a:rPr lang="en-US" sz="1600" dirty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L</a:t>
            </a: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ratios from published and new L/T separated kaon electroproduction cross sections and make initial estimate if these can allow kaon form factor measurements at EIC.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 the forward beam line design and detector choice and placement for an alternate second detector/IR optics, and document science gain – this can directly feed into the call for detector proposals.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tagged kaon structure function data as possible at an EIC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their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impact as determined from a global QCD fit.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if tagged pion data at low –t can produce sufficient quality data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 pion pressure distribution measurement.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Correlated, make theoretical progress on QCD backgrounds to ensure one can obtain clean physical pion data for tagged structure function measurements and beyond (pion pressure distribution, pion TMDs) at EIC.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F6402C-6C75-4112-B136-82576603A84B}"/>
              </a:ext>
            </a:extLst>
          </p:cNvPr>
          <p:cNvSpPr txBox="1"/>
          <p:nvPr/>
        </p:nvSpPr>
        <p:spPr>
          <a:xfrm>
            <a:off x="143754" y="160007"/>
            <a:ext cx="7609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EIC Meson Structure WG – Next Steps</a:t>
            </a:r>
          </a:p>
        </p:txBody>
      </p:sp>
    </p:spTree>
    <p:extLst>
      <p:ext uri="{BB962C8B-B14F-4D97-AF65-F5344CB8AC3E}">
        <p14:creationId xmlns:p14="http://schemas.microsoft.com/office/powerpoint/2010/main" val="412025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A5820E-3652-4B87-AB00-674170F3F954}"/>
              </a:ext>
            </a:extLst>
          </p:cNvPr>
          <p:cNvSpPr txBox="1"/>
          <p:nvPr/>
        </p:nvSpPr>
        <p:spPr>
          <a:xfrm>
            <a:off x="193063" y="819461"/>
            <a:ext cx="8757874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 to add from 2/21/2021 Meeting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off-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shellness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structure functions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 dependence of impact studies on, e.g. pion flux model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background to analysis to validate event selection criteria</a:t>
            </a:r>
          </a:p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 to add 3/30/2021 – discussion with Garth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 beamline design: investigate forward angle charged particle momentum resolution – how does it impact t-reconstruction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F6402C-6C75-4112-B136-82576603A84B}"/>
              </a:ext>
            </a:extLst>
          </p:cNvPr>
          <p:cNvSpPr txBox="1"/>
          <p:nvPr/>
        </p:nvSpPr>
        <p:spPr>
          <a:xfrm>
            <a:off x="143754" y="160007"/>
            <a:ext cx="7609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EIC Meson Structure WG – Next Steps</a:t>
            </a:r>
          </a:p>
        </p:txBody>
      </p:sp>
    </p:spTree>
    <p:extLst>
      <p:ext uri="{BB962C8B-B14F-4D97-AF65-F5344CB8AC3E}">
        <p14:creationId xmlns:p14="http://schemas.microsoft.com/office/powerpoint/2010/main" val="304868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581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PingFangSC-Regular</vt:lpstr>
      <vt:lpstr>Symbol</vt:lpstr>
      <vt:lpstr>Wingdings</vt:lpstr>
      <vt:lpstr>Office Theme</vt:lpstr>
      <vt:lpstr>PowerPoint Presentation</vt:lpstr>
      <vt:lpstr>Pion and Kaon Structure at the EIC – History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Haiyan Gao</dc:creator>
  <cp:lastModifiedBy>Tanja Horn</cp:lastModifiedBy>
  <cp:revision>71</cp:revision>
  <cp:lastPrinted>2020-06-24T18:06:41Z</cp:lastPrinted>
  <dcterms:created xsi:type="dcterms:W3CDTF">2016-06-21T13:30:53Z</dcterms:created>
  <dcterms:modified xsi:type="dcterms:W3CDTF">2021-03-30T20:58:48Z</dcterms:modified>
</cp:coreProperties>
</file>