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7" r:id="rId18"/>
    <p:sldId id="261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F66-A52E-498D-BBC8-47970B784B6E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CAFE-42CD-4F00-A8ED-0B161025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91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F66-A52E-498D-BBC8-47970B784B6E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CAFE-42CD-4F00-A8ED-0B161025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10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F66-A52E-498D-BBC8-47970B784B6E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CAFE-42CD-4F00-A8ED-0B161025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42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F66-A52E-498D-BBC8-47970B784B6E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CAFE-42CD-4F00-A8ED-0B161025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F66-A52E-498D-BBC8-47970B784B6E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CAFE-42CD-4F00-A8ED-0B161025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F66-A52E-498D-BBC8-47970B784B6E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CAFE-42CD-4F00-A8ED-0B161025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27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F66-A52E-498D-BBC8-47970B784B6E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CAFE-42CD-4F00-A8ED-0B161025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1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F66-A52E-498D-BBC8-47970B784B6E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CAFE-42CD-4F00-A8ED-0B161025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08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F66-A52E-498D-BBC8-47970B784B6E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CAFE-42CD-4F00-A8ED-0B161025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12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F66-A52E-498D-BBC8-47970B784B6E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CAFE-42CD-4F00-A8ED-0B161025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48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F66-A52E-498D-BBC8-47970B784B6E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CAFE-42CD-4F00-A8ED-0B161025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57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9EF66-A52E-498D-BBC8-47970B784B6E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6CAFE-42CD-4F00-A8ED-0B161025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2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NPS </a:t>
            </a:r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Calorimeter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fr-F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7152" y="1938866"/>
            <a:ext cx="617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ERR, May 15 (2019)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7695" y="2504923"/>
            <a:ext cx="582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Carlos Munoz Camacho, IPN-Orsay</a:t>
            </a:r>
          </a:p>
          <a:p>
            <a:pPr algn="ctr"/>
            <a:r>
              <a:rPr lang="fr-FR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or the NPS Collaboration</a:t>
            </a:r>
            <a:endParaRPr lang="fr-FR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866" y="4910667"/>
            <a:ext cx="6553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IPN-Orsay NPS group: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8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omic Sans MS" panose="030F0702030302020204" pitchFamily="66" charset="0"/>
              </a:rPr>
              <a:t>E. </a:t>
            </a:r>
            <a:r>
              <a:rPr lang="fr-FR" dirty="0" err="1" smtClean="0">
                <a:latin typeface="Comic Sans MS" panose="030F0702030302020204" pitchFamily="66" charset="0"/>
              </a:rPr>
              <a:t>Rindel</a:t>
            </a:r>
            <a:r>
              <a:rPr lang="fr-FR" dirty="0" smtClean="0">
                <a:latin typeface="Comic Sans MS" panose="030F0702030302020204" pitchFamily="66" charset="0"/>
              </a:rPr>
              <a:t>, T. Nguyen Trung, G. Hull, J. </a:t>
            </a:r>
            <a:r>
              <a:rPr lang="fr-FR" dirty="0" err="1" smtClean="0">
                <a:latin typeface="Comic Sans MS" panose="030F0702030302020204" pitchFamily="66" charset="0"/>
              </a:rPr>
              <a:t>Bettane</a:t>
            </a:r>
            <a:endParaRPr lang="fr-FR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omic Sans MS" panose="030F0702030302020204" pitchFamily="66" charset="0"/>
              </a:rPr>
              <a:t>M. Imre, B. </a:t>
            </a:r>
            <a:r>
              <a:rPr lang="fr-FR" dirty="0" err="1" smtClean="0">
                <a:latin typeface="Comic Sans MS" panose="030F0702030302020204" pitchFamily="66" charset="0"/>
              </a:rPr>
              <a:t>Mathon</a:t>
            </a:r>
            <a:r>
              <a:rPr lang="fr-FR" dirty="0" smtClean="0">
                <a:latin typeface="Comic Sans MS" panose="030F0702030302020204" pitchFamily="66" charset="0"/>
              </a:rPr>
              <a:t>, L. </a:t>
            </a:r>
            <a:r>
              <a:rPr lang="fr-FR" dirty="0" err="1" smtClean="0">
                <a:latin typeface="Comic Sans MS" panose="030F0702030302020204" pitchFamily="66" charset="0"/>
              </a:rPr>
              <a:t>Seminor</a:t>
            </a:r>
            <a:r>
              <a:rPr lang="fr-FR" dirty="0" smtClean="0">
                <a:latin typeface="Comic Sans MS" panose="030F0702030302020204" pitchFamily="66" charset="0"/>
              </a:rPr>
              <a:t>, L. </a:t>
            </a:r>
            <a:r>
              <a:rPr lang="fr-FR" dirty="0" err="1" smtClean="0">
                <a:latin typeface="Comic Sans MS" panose="030F0702030302020204" pitchFamily="66" charset="0"/>
              </a:rPr>
              <a:t>Vatrinet</a:t>
            </a:r>
            <a:r>
              <a:rPr lang="fr-FR" dirty="0" smtClean="0">
                <a:latin typeface="Comic Sans MS" panose="030F0702030302020204" pitchFamily="66" charset="0"/>
              </a:rPr>
              <a:t>, B. Geoffroy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omic Sans MS" panose="030F0702030302020204" pitchFamily="66" charset="0"/>
              </a:rPr>
              <a:t>H. S. Ko, C. Munoz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6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152400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 smtClean="0">
                <a:latin typeface="Comic Sans MS" panose="030F0702030302020204" pitchFamily="66" charset="0"/>
              </a:rPr>
              <a:t>Full </a:t>
            </a:r>
            <a:r>
              <a:rPr lang="fr-FR" sz="2800" dirty="0" err="1" smtClean="0">
                <a:latin typeface="Comic Sans MS" panose="030F0702030302020204" pitchFamily="66" charset="0"/>
              </a:rPr>
              <a:t>scale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mock</a:t>
            </a:r>
            <a:r>
              <a:rPr lang="fr-FR" sz="2800" dirty="0" smtClean="0">
                <a:latin typeface="Comic Sans MS" panose="030F0702030302020204" pitchFamily="66" charset="0"/>
              </a:rPr>
              <a:t>-up of NPS frame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" name="Image 2" descr="Macintosh HD:Users:hull:Desktop:maquette bois.pd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15332" r="10476" b="16873"/>
          <a:stretch/>
        </p:blipFill>
        <p:spPr bwMode="auto">
          <a:xfrm rot="5400000">
            <a:off x="315790" y="2765342"/>
            <a:ext cx="3776869" cy="44084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0810" y="2064808"/>
            <a:ext cx="5477933" cy="41084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4124" y="931333"/>
            <a:ext cx="414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Cable</a:t>
            </a:r>
            <a:r>
              <a:rPr lang="fr-F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lengths</a:t>
            </a:r>
            <a:r>
              <a:rPr lang="fr-F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defined</a:t>
            </a:r>
            <a:r>
              <a:rPr lang="fr-F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fr-FR" sz="12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omic Sans MS" panose="030F0702030302020204" pitchFamily="66" charset="0"/>
              </a:rPr>
              <a:t>32 cm PMT-&gt;PCB (</a:t>
            </a:r>
            <a:r>
              <a:rPr lang="fr-FR" dirty="0" err="1" smtClean="0">
                <a:latin typeface="Comic Sans MS" panose="030F0702030302020204" pitchFamily="66" charset="0"/>
              </a:rPr>
              <a:t>HV+signal</a:t>
            </a:r>
            <a:r>
              <a:rPr lang="fr-FR" dirty="0" smtClean="0">
                <a:latin typeface="Comic Sans MS" panose="030F0702030302020204" pitchFamily="66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omic Sans MS" panose="030F0702030302020204" pitchFamily="66" charset="0"/>
              </a:rPr>
              <a:t>Signal PCB-&gt; top of box: 0.5-1.5 m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2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152400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 err="1" smtClean="0">
                <a:latin typeface="Comic Sans MS" panose="030F0702030302020204" pitchFamily="66" charset="0"/>
              </a:rPr>
              <a:t>Temperature</a:t>
            </a:r>
            <a:r>
              <a:rPr lang="fr-FR" sz="2800" dirty="0" smtClean="0">
                <a:latin typeface="Comic Sans MS" panose="030F0702030302020204" pitchFamily="66" charset="0"/>
              </a:rPr>
              <a:t> zones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31" y="1003615"/>
            <a:ext cx="5148572" cy="5761252"/>
          </a:xfrm>
          <a:prstGeom prst="rect">
            <a:avLst/>
          </a:prstGeom>
        </p:spPr>
      </p:pic>
      <p:sp>
        <p:nvSpPr>
          <p:cNvPr id="8" name="ZoneTexte 31"/>
          <p:cNvSpPr txBox="1"/>
          <p:nvPr/>
        </p:nvSpPr>
        <p:spPr>
          <a:xfrm>
            <a:off x="4122431" y="5244090"/>
            <a:ext cx="2376264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 smtClean="0"/>
              <a:t>Heating</a:t>
            </a:r>
            <a:r>
              <a:rPr lang="fr-FR" sz="1400" dirty="0" smtClean="0"/>
              <a:t> Zone  : 500mW/</a:t>
            </a:r>
            <a:r>
              <a:rPr lang="fr-FR" sz="1400" dirty="0" err="1" smtClean="0"/>
              <a:t>channel</a:t>
            </a:r>
            <a:r>
              <a:rPr lang="fr-FR" sz="1400" dirty="0" smtClean="0"/>
              <a:t> = 540 W</a:t>
            </a: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2034200" y="1291647"/>
            <a:ext cx="1341168" cy="466581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402351" y="1295277"/>
            <a:ext cx="387023" cy="466581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673109" y="931605"/>
            <a:ext cx="5544616" cy="56166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2" name="ZoneTexte 14"/>
          <p:cNvSpPr txBox="1"/>
          <p:nvPr/>
        </p:nvSpPr>
        <p:spPr>
          <a:xfrm>
            <a:off x="2082639" y="5213249"/>
            <a:ext cx="1244290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 smtClean="0"/>
              <a:t>Crystals</a:t>
            </a:r>
            <a:r>
              <a:rPr lang="fr-FR" sz="1400" dirty="0" smtClean="0"/>
              <a:t>  Zone  : @ 18°+/-0,1°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3834399" y="1277021"/>
            <a:ext cx="2808312" cy="46658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4" name="ZoneTexte 17"/>
          <p:cNvSpPr txBox="1"/>
          <p:nvPr/>
        </p:nvSpPr>
        <p:spPr>
          <a:xfrm>
            <a:off x="3257285" y="6121259"/>
            <a:ext cx="2376264" cy="3077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 smtClean="0"/>
              <a:t>External</a:t>
            </a:r>
            <a:r>
              <a:rPr lang="fr-FR" sz="1400" dirty="0" smtClean="0"/>
              <a:t> Zone  : T° = 22°c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3002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152400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 err="1" smtClean="0">
                <a:latin typeface="Comic Sans MS" panose="030F0702030302020204" pitchFamily="66" charset="0"/>
              </a:rPr>
              <a:t>Temperature</a:t>
            </a:r>
            <a:r>
              <a:rPr lang="fr-FR" sz="2800" dirty="0" smtClean="0">
                <a:latin typeface="Comic Sans MS" panose="030F0702030302020204" pitchFamily="66" charset="0"/>
              </a:rPr>
              <a:t> control: back </a:t>
            </a:r>
            <a:r>
              <a:rPr lang="fr-FR" sz="2800" dirty="0" err="1" smtClean="0">
                <a:latin typeface="Comic Sans MS" panose="030F0702030302020204" pitchFamily="66" charset="0"/>
              </a:rPr>
              <a:t>side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" y="931332"/>
            <a:ext cx="8193390" cy="5641621"/>
            <a:chOff x="197077" y="1063979"/>
            <a:chExt cx="7784646" cy="5610575"/>
          </a:xfrm>
        </p:grpSpPr>
        <p:pic>
          <p:nvPicPr>
            <p:cNvPr id="15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077" y="1063979"/>
              <a:ext cx="6192688" cy="5610575"/>
            </a:xfrm>
            <a:prstGeom prst="rect">
              <a:avLst/>
            </a:prstGeom>
          </p:spPr>
        </p:pic>
        <p:cxnSp>
          <p:nvCxnSpPr>
            <p:cNvPr id="16" name="Connecteur droit 12"/>
            <p:cNvCxnSpPr/>
            <p:nvPr/>
          </p:nvCxnSpPr>
          <p:spPr>
            <a:xfrm>
              <a:off x="4857205" y="1837472"/>
              <a:ext cx="24829" cy="37213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21"/>
            <p:cNvSpPr txBox="1"/>
            <p:nvPr/>
          </p:nvSpPr>
          <p:spPr>
            <a:xfrm>
              <a:off x="3032177" y="2158696"/>
              <a:ext cx="1825028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 err="1" smtClean="0"/>
                <a:t>Heating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electronic</a:t>
              </a:r>
              <a:r>
                <a:rPr lang="fr-FR" sz="1200" dirty="0" smtClean="0"/>
                <a:t> Zone  : 500mW/</a:t>
              </a:r>
              <a:r>
                <a:rPr lang="fr-FR" sz="1200" dirty="0" err="1" smtClean="0"/>
                <a:t>channel</a:t>
              </a:r>
              <a:r>
                <a:rPr lang="fr-FR" sz="1200" dirty="0" smtClean="0"/>
                <a:t> = 540 W</a:t>
              </a:r>
              <a:endParaRPr lang="fr-FR" sz="1200" dirty="0"/>
            </a:p>
          </p:txBody>
        </p:sp>
        <p:sp>
          <p:nvSpPr>
            <p:cNvPr id="18" name="ZoneTexte 22"/>
            <p:cNvSpPr txBox="1"/>
            <p:nvPr/>
          </p:nvSpPr>
          <p:spPr>
            <a:xfrm>
              <a:off x="4964842" y="3457652"/>
              <a:ext cx="3016881" cy="107721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 err="1" smtClean="0">
                  <a:solidFill>
                    <a:schemeClr val="tx1"/>
                  </a:solidFill>
                </a:rPr>
                <a:t>Heating</a:t>
              </a:r>
              <a:r>
                <a:rPr lang="fr-FR" sz="1600" dirty="0" smtClean="0">
                  <a:solidFill>
                    <a:schemeClr val="tx1"/>
                  </a:solidFill>
                </a:rPr>
                <a:t> zone </a:t>
              </a:r>
              <a:r>
                <a:rPr lang="fr-FR" sz="1600" dirty="0" err="1" smtClean="0">
                  <a:solidFill>
                    <a:schemeClr val="tx1"/>
                  </a:solidFill>
                </a:rPr>
                <a:t>cooled</a:t>
              </a:r>
              <a:r>
                <a:rPr lang="fr-FR" sz="1600" dirty="0" smtClean="0">
                  <a:solidFill>
                    <a:schemeClr val="tx1"/>
                  </a:solidFill>
                </a:rPr>
                <a:t> </a:t>
              </a:r>
              <a:r>
                <a:rPr lang="fr-FR" sz="1600" dirty="0" err="1" smtClean="0">
                  <a:solidFill>
                    <a:schemeClr val="tx1"/>
                  </a:solidFill>
                </a:rPr>
                <a:t>with</a:t>
              </a:r>
              <a:r>
                <a:rPr lang="fr-FR" sz="1600" dirty="0" smtClean="0">
                  <a:solidFill>
                    <a:schemeClr val="tx1"/>
                  </a:solidFill>
                </a:rPr>
                <a:t> 2 </a:t>
              </a:r>
              <a:r>
                <a:rPr lang="fr-FR" sz="1600" dirty="0" err="1" smtClean="0">
                  <a:solidFill>
                    <a:schemeClr val="tx1"/>
                  </a:solidFill>
                </a:rPr>
                <a:t>heat</a:t>
              </a:r>
              <a:r>
                <a:rPr lang="fr-FR" sz="1600" dirty="0" smtClean="0">
                  <a:solidFill>
                    <a:schemeClr val="tx1"/>
                  </a:solidFill>
                </a:rPr>
                <a:t> </a:t>
              </a:r>
              <a:r>
                <a:rPr lang="fr-FR" sz="1600" dirty="0" err="1" smtClean="0">
                  <a:solidFill>
                    <a:schemeClr val="tx1"/>
                  </a:solidFill>
                </a:rPr>
                <a:t>exchangers</a:t>
              </a:r>
              <a:r>
                <a:rPr lang="fr-FR" sz="1600" dirty="0" smtClean="0">
                  <a:solidFill>
                    <a:schemeClr val="tx1"/>
                  </a:solidFill>
                </a:rPr>
                <a:t> 6320G3SB (</a:t>
              </a:r>
              <a:r>
                <a:rPr lang="fr-FR" sz="1600" dirty="0" err="1" smtClean="0">
                  <a:solidFill>
                    <a:schemeClr val="tx1"/>
                  </a:solidFill>
                </a:rPr>
                <a:t>Lytron</a:t>
              </a:r>
              <a:r>
                <a:rPr lang="fr-FR" sz="16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fr-FR" sz="1600" dirty="0">
                  <a:solidFill>
                    <a:schemeClr val="tx1"/>
                  </a:solidFill>
                </a:rPr>
                <a:t>+</a:t>
              </a:r>
              <a:r>
                <a:rPr lang="fr-FR" sz="1600" dirty="0" smtClean="0">
                  <a:solidFill>
                    <a:schemeClr val="tx1"/>
                  </a:solidFill>
                </a:rPr>
                <a:t> funs + 1 </a:t>
              </a:r>
              <a:r>
                <a:rPr lang="fr-FR" sz="1600" dirty="0" err="1" smtClean="0">
                  <a:solidFill>
                    <a:schemeClr val="tx1"/>
                  </a:solidFill>
                </a:rPr>
                <a:t>chiller</a:t>
              </a:r>
              <a:r>
                <a:rPr lang="fr-FR" sz="1600" dirty="0" smtClean="0">
                  <a:solidFill>
                    <a:schemeClr val="tx1"/>
                  </a:solidFill>
                </a:rPr>
                <a:t> </a:t>
              </a:r>
              <a:r>
                <a:rPr lang="fr-FR" sz="1600" dirty="0" err="1" smtClean="0">
                  <a:solidFill>
                    <a:schemeClr val="tx1"/>
                  </a:solidFill>
                </a:rPr>
                <a:t>Kodiac</a:t>
              </a:r>
              <a:r>
                <a:rPr lang="fr-FR" sz="1600" dirty="0" smtClean="0">
                  <a:solidFill>
                    <a:schemeClr val="tx1"/>
                  </a:solidFill>
                </a:rPr>
                <a:t> RC006G03BG3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Connecteur droit avec flèche 24"/>
            <p:cNvCxnSpPr>
              <a:stCxn id="18" idx="1"/>
            </p:cNvCxnSpPr>
            <p:nvPr/>
          </p:nvCxnSpPr>
          <p:spPr>
            <a:xfrm flipH="1" flipV="1">
              <a:off x="2419735" y="2292989"/>
              <a:ext cx="2545107" cy="17032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25"/>
            <p:cNvCxnSpPr>
              <a:stCxn id="18" idx="1"/>
            </p:cNvCxnSpPr>
            <p:nvPr/>
          </p:nvCxnSpPr>
          <p:spPr>
            <a:xfrm flipH="1">
              <a:off x="2076225" y="3996261"/>
              <a:ext cx="2888617" cy="9375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3"/>
            <p:cNvCxnSpPr/>
            <p:nvPr/>
          </p:nvCxnSpPr>
          <p:spPr>
            <a:xfrm>
              <a:off x="1710453" y="1559680"/>
              <a:ext cx="0" cy="37444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15"/>
            <p:cNvCxnSpPr/>
            <p:nvPr/>
          </p:nvCxnSpPr>
          <p:spPr>
            <a:xfrm flipH="1" flipV="1">
              <a:off x="1710453" y="1559680"/>
              <a:ext cx="3165936" cy="2880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0"/>
            <p:cNvCxnSpPr/>
            <p:nvPr/>
          </p:nvCxnSpPr>
          <p:spPr>
            <a:xfrm flipH="1" flipV="1">
              <a:off x="1691269" y="5293856"/>
              <a:ext cx="3185120" cy="2880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6"/>
            <p:cNvSpPr/>
            <p:nvPr/>
          </p:nvSpPr>
          <p:spPr>
            <a:xfrm>
              <a:off x="1388579" y="1523933"/>
              <a:ext cx="279648" cy="3802672"/>
            </a:xfrm>
            <a:custGeom>
              <a:avLst/>
              <a:gdLst>
                <a:gd name="connsiteX0" fmla="*/ 0 w 279648"/>
                <a:gd name="connsiteY0" fmla="*/ 0 h 3888432"/>
                <a:gd name="connsiteX1" fmla="*/ 279648 w 279648"/>
                <a:gd name="connsiteY1" fmla="*/ 0 h 3888432"/>
                <a:gd name="connsiteX2" fmla="*/ 279648 w 279648"/>
                <a:gd name="connsiteY2" fmla="*/ 3888432 h 3888432"/>
                <a:gd name="connsiteX3" fmla="*/ 0 w 279648"/>
                <a:gd name="connsiteY3" fmla="*/ 3888432 h 3888432"/>
                <a:gd name="connsiteX4" fmla="*/ 0 w 279648"/>
                <a:gd name="connsiteY4" fmla="*/ 0 h 3888432"/>
                <a:gd name="connsiteX0" fmla="*/ 0 w 279648"/>
                <a:gd name="connsiteY0" fmla="*/ 0 h 3970934"/>
                <a:gd name="connsiteX1" fmla="*/ 279648 w 279648"/>
                <a:gd name="connsiteY1" fmla="*/ 82502 h 3970934"/>
                <a:gd name="connsiteX2" fmla="*/ 279648 w 279648"/>
                <a:gd name="connsiteY2" fmla="*/ 3970934 h 3970934"/>
                <a:gd name="connsiteX3" fmla="*/ 0 w 279648"/>
                <a:gd name="connsiteY3" fmla="*/ 3970934 h 3970934"/>
                <a:gd name="connsiteX4" fmla="*/ 0 w 279648"/>
                <a:gd name="connsiteY4" fmla="*/ 0 h 3970934"/>
                <a:gd name="connsiteX0" fmla="*/ 0 w 293399"/>
                <a:gd name="connsiteY0" fmla="*/ 0 h 3970934"/>
                <a:gd name="connsiteX1" fmla="*/ 293399 w 293399"/>
                <a:gd name="connsiteY1" fmla="*/ 144379 h 3970934"/>
                <a:gd name="connsiteX2" fmla="*/ 279648 w 293399"/>
                <a:gd name="connsiteY2" fmla="*/ 3970934 h 3970934"/>
                <a:gd name="connsiteX3" fmla="*/ 0 w 293399"/>
                <a:gd name="connsiteY3" fmla="*/ 3970934 h 3970934"/>
                <a:gd name="connsiteX4" fmla="*/ 0 w 293399"/>
                <a:gd name="connsiteY4" fmla="*/ 0 h 3970934"/>
                <a:gd name="connsiteX0" fmla="*/ 0 w 314025"/>
                <a:gd name="connsiteY0" fmla="*/ 0 h 3860931"/>
                <a:gd name="connsiteX1" fmla="*/ 314025 w 314025"/>
                <a:gd name="connsiteY1" fmla="*/ 34376 h 3860931"/>
                <a:gd name="connsiteX2" fmla="*/ 300274 w 314025"/>
                <a:gd name="connsiteY2" fmla="*/ 3860931 h 3860931"/>
                <a:gd name="connsiteX3" fmla="*/ 20626 w 314025"/>
                <a:gd name="connsiteY3" fmla="*/ 3860931 h 3860931"/>
                <a:gd name="connsiteX4" fmla="*/ 0 w 314025"/>
                <a:gd name="connsiteY4" fmla="*/ 0 h 3860931"/>
                <a:gd name="connsiteX0" fmla="*/ 0 w 314025"/>
                <a:gd name="connsiteY0" fmla="*/ 0 h 3860931"/>
                <a:gd name="connsiteX1" fmla="*/ 314025 w 314025"/>
                <a:gd name="connsiteY1" fmla="*/ 34376 h 3860931"/>
                <a:gd name="connsiteX2" fmla="*/ 300274 w 314025"/>
                <a:gd name="connsiteY2" fmla="*/ 3860931 h 3860931"/>
                <a:gd name="connsiteX3" fmla="*/ 20626 w 314025"/>
                <a:gd name="connsiteY3" fmla="*/ 3818895 h 3860931"/>
                <a:gd name="connsiteX4" fmla="*/ 0 w 314025"/>
                <a:gd name="connsiteY4" fmla="*/ 0 h 3860931"/>
                <a:gd name="connsiteX0" fmla="*/ 0 w 321731"/>
                <a:gd name="connsiteY0" fmla="*/ 0 h 3895959"/>
                <a:gd name="connsiteX1" fmla="*/ 314025 w 321731"/>
                <a:gd name="connsiteY1" fmla="*/ 34376 h 3895959"/>
                <a:gd name="connsiteX2" fmla="*/ 320899 w 321731"/>
                <a:gd name="connsiteY2" fmla="*/ 3895959 h 3895959"/>
                <a:gd name="connsiteX3" fmla="*/ 20626 w 321731"/>
                <a:gd name="connsiteY3" fmla="*/ 3818895 h 3895959"/>
                <a:gd name="connsiteX4" fmla="*/ 0 w 321731"/>
                <a:gd name="connsiteY4" fmla="*/ 0 h 3895959"/>
                <a:gd name="connsiteX0" fmla="*/ 0 w 321731"/>
                <a:gd name="connsiteY0" fmla="*/ 0 h 3895959"/>
                <a:gd name="connsiteX1" fmla="*/ 314025 w 321731"/>
                <a:gd name="connsiteY1" fmla="*/ 34376 h 3895959"/>
                <a:gd name="connsiteX2" fmla="*/ 320899 w 321731"/>
                <a:gd name="connsiteY2" fmla="*/ 3895959 h 3895959"/>
                <a:gd name="connsiteX3" fmla="*/ 34744 w 321731"/>
                <a:gd name="connsiteY3" fmla="*/ 3889589 h 3895959"/>
                <a:gd name="connsiteX4" fmla="*/ 0 w 321731"/>
                <a:gd name="connsiteY4" fmla="*/ 0 h 389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31" h="3895959">
                  <a:moveTo>
                    <a:pt x="0" y="0"/>
                  </a:moveTo>
                  <a:lnTo>
                    <a:pt x="314025" y="34376"/>
                  </a:lnTo>
                  <a:cubicBezTo>
                    <a:pt x="309441" y="1309894"/>
                    <a:pt x="325483" y="2620441"/>
                    <a:pt x="320899" y="3895959"/>
                  </a:cubicBezTo>
                  <a:lnTo>
                    <a:pt x="34744" y="388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552476" y="1463158"/>
              <a:ext cx="801864" cy="3884994"/>
            </a:xfrm>
            <a:custGeom>
              <a:avLst/>
              <a:gdLst>
                <a:gd name="connsiteX0" fmla="*/ 0 w 1341168"/>
                <a:gd name="connsiteY0" fmla="*/ 0 h 4665818"/>
                <a:gd name="connsiteX1" fmla="*/ 1341168 w 1341168"/>
                <a:gd name="connsiteY1" fmla="*/ 0 h 4665818"/>
                <a:gd name="connsiteX2" fmla="*/ 1341168 w 1341168"/>
                <a:gd name="connsiteY2" fmla="*/ 4665818 h 4665818"/>
                <a:gd name="connsiteX3" fmla="*/ 0 w 1341168"/>
                <a:gd name="connsiteY3" fmla="*/ 4665818 h 4665818"/>
                <a:gd name="connsiteX4" fmla="*/ 0 w 1341168"/>
                <a:gd name="connsiteY4" fmla="*/ 0 h 4665818"/>
                <a:gd name="connsiteX0" fmla="*/ 0 w 1341168"/>
                <a:gd name="connsiteY0" fmla="*/ 0 h 4665818"/>
                <a:gd name="connsiteX1" fmla="*/ 1327417 w 1341168"/>
                <a:gd name="connsiteY1" fmla="*/ 144379 h 4665818"/>
                <a:gd name="connsiteX2" fmla="*/ 1341168 w 1341168"/>
                <a:gd name="connsiteY2" fmla="*/ 4665818 h 4665818"/>
                <a:gd name="connsiteX3" fmla="*/ 0 w 1341168"/>
                <a:gd name="connsiteY3" fmla="*/ 4665818 h 4665818"/>
                <a:gd name="connsiteX4" fmla="*/ 0 w 1341168"/>
                <a:gd name="connsiteY4" fmla="*/ 0 h 4665818"/>
                <a:gd name="connsiteX0" fmla="*/ 625643 w 1341168"/>
                <a:gd name="connsiteY0" fmla="*/ 27500 h 4521439"/>
                <a:gd name="connsiteX1" fmla="*/ 1327417 w 1341168"/>
                <a:gd name="connsiteY1" fmla="*/ 0 h 4521439"/>
                <a:gd name="connsiteX2" fmla="*/ 1341168 w 1341168"/>
                <a:gd name="connsiteY2" fmla="*/ 4521439 h 4521439"/>
                <a:gd name="connsiteX3" fmla="*/ 0 w 1341168"/>
                <a:gd name="connsiteY3" fmla="*/ 4521439 h 4521439"/>
                <a:gd name="connsiteX4" fmla="*/ 625643 w 1341168"/>
                <a:gd name="connsiteY4" fmla="*/ 27500 h 4521439"/>
                <a:gd name="connsiteX0" fmla="*/ 570641 w 1341168"/>
                <a:gd name="connsiteY0" fmla="*/ 0 h 4521439"/>
                <a:gd name="connsiteX1" fmla="*/ 1327417 w 1341168"/>
                <a:gd name="connsiteY1" fmla="*/ 0 h 4521439"/>
                <a:gd name="connsiteX2" fmla="*/ 1341168 w 1341168"/>
                <a:gd name="connsiteY2" fmla="*/ 4521439 h 4521439"/>
                <a:gd name="connsiteX3" fmla="*/ 0 w 1341168"/>
                <a:gd name="connsiteY3" fmla="*/ 4521439 h 4521439"/>
                <a:gd name="connsiteX4" fmla="*/ 570641 w 1341168"/>
                <a:gd name="connsiteY4" fmla="*/ 0 h 4521439"/>
                <a:gd name="connsiteX0" fmla="*/ 570641 w 1348875"/>
                <a:gd name="connsiteY0" fmla="*/ 0 h 4521439"/>
                <a:gd name="connsiteX1" fmla="*/ 1348043 w 1348875"/>
                <a:gd name="connsiteY1" fmla="*/ 27501 h 4521439"/>
                <a:gd name="connsiteX2" fmla="*/ 1341168 w 1348875"/>
                <a:gd name="connsiteY2" fmla="*/ 4521439 h 4521439"/>
                <a:gd name="connsiteX3" fmla="*/ 0 w 1348875"/>
                <a:gd name="connsiteY3" fmla="*/ 4521439 h 4521439"/>
                <a:gd name="connsiteX4" fmla="*/ 570641 w 1348875"/>
                <a:gd name="connsiteY4" fmla="*/ 0 h 4521439"/>
                <a:gd name="connsiteX0" fmla="*/ 577516 w 1348875"/>
                <a:gd name="connsiteY0" fmla="*/ 0 h 4569565"/>
                <a:gd name="connsiteX1" fmla="*/ 1348043 w 1348875"/>
                <a:gd name="connsiteY1" fmla="*/ 75627 h 4569565"/>
                <a:gd name="connsiteX2" fmla="*/ 1341168 w 1348875"/>
                <a:gd name="connsiteY2" fmla="*/ 4569565 h 4569565"/>
                <a:gd name="connsiteX3" fmla="*/ 0 w 1348875"/>
                <a:gd name="connsiteY3" fmla="*/ 4569565 h 4569565"/>
                <a:gd name="connsiteX4" fmla="*/ 577516 w 1348875"/>
                <a:gd name="connsiteY4" fmla="*/ 0 h 4569565"/>
                <a:gd name="connsiteX0" fmla="*/ 27502 w 1348875"/>
                <a:gd name="connsiteY0" fmla="*/ 0 h 4561272"/>
                <a:gd name="connsiteX1" fmla="*/ 1348043 w 1348875"/>
                <a:gd name="connsiteY1" fmla="*/ 67334 h 4561272"/>
                <a:gd name="connsiteX2" fmla="*/ 1341168 w 1348875"/>
                <a:gd name="connsiteY2" fmla="*/ 4561272 h 4561272"/>
                <a:gd name="connsiteX3" fmla="*/ 0 w 1348875"/>
                <a:gd name="connsiteY3" fmla="*/ 4561272 h 4561272"/>
                <a:gd name="connsiteX4" fmla="*/ 27502 w 1348875"/>
                <a:gd name="connsiteY4" fmla="*/ 0 h 4561272"/>
                <a:gd name="connsiteX0" fmla="*/ 27502 w 1348381"/>
                <a:gd name="connsiteY0" fmla="*/ 0 h 4602102"/>
                <a:gd name="connsiteX1" fmla="*/ 1348043 w 1348381"/>
                <a:gd name="connsiteY1" fmla="*/ 67334 h 4602102"/>
                <a:gd name="connsiteX2" fmla="*/ 1313667 w 1348381"/>
                <a:gd name="connsiteY2" fmla="*/ 4602102 h 4602102"/>
                <a:gd name="connsiteX3" fmla="*/ 0 w 1348381"/>
                <a:gd name="connsiteY3" fmla="*/ 4561272 h 4602102"/>
                <a:gd name="connsiteX4" fmla="*/ 27502 w 1348381"/>
                <a:gd name="connsiteY4" fmla="*/ 0 h 4602102"/>
                <a:gd name="connsiteX0" fmla="*/ 68752 w 1389631"/>
                <a:gd name="connsiteY0" fmla="*/ 0 h 4602102"/>
                <a:gd name="connsiteX1" fmla="*/ 1389293 w 1389631"/>
                <a:gd name="connsiteY1" fmla="*/ 67334 h 4602102"/>
                <a:gd name="connsiteX2" fmla="*/ 1354917 w 1389631"/>
                <a:gd name="connsiteY2" fmla="*/ 4602102 h 4602102"/>
                <a:gd name="connsiteX3" fmla="*/ 0 w 1389631"/>
                <a:gd name="connsiteY3" fmla="*/ 4512277 h 4602102"/>
                <a:gd name="connsiteX4" fmla="*/ 68752 w 1389631"/>
                <a:gd name="connsiteY4" fmla="*/ 0 h 4602102"/>
                <a:gd name="connsiteX0" fmla="*/ 68752 w 1475535"/>
                <a:gd name="connsiteY0" fmla="*/ 0 h 4643187"/>
                <a:gd name="connsiteX1" fmla="*/ 1389293 w 1475535"/>
                <a:gd name="connsiteY1" fmla="*/ 67334 h 4643187"/>
                <a:gd name="connsiteX2" fmla="*/ 1475535 w 1475535"/>
                <a:gd name="connsiteY2" fmla="*/ 4643187 h 4643187"/>
                <a:gd name="connsiteX3" fmla="*/ 0 w 1475535"/>
                <a:gd name="connsiteY3" fmla="*/ 4512277 h 4643187"/>
                <a:gd name="connsiteX4" fmla="*/ 68752 w 1475535"/>
                <a:gd name="connsiteY4" fmla="*/ 0 h 4643187"/>
                <a:gd name="connsiteX0" fmla="*/ -1 w 1406782"/>
                <a:gd name="connsiteY0" fmla="*/ 0 h 4643187"/>
                <a:gd name="connsiteX1" fmla="*/ 1320540 w 1406782"/>
                <a:gd name="connsiteY1" fmla="*/ 67334 h 4643187"/>
                <a:gd name="connsiteX2" fmla="*/ 1406782 w 1406782"/>
                <a:gd name="connsiteY2" fmla="*/ 4643187 h 4643187"/>
                <a:gd name="connsiteX3" fmla="*/ 15681 w 1406782"/>
                <a:gd name="connsiteY3" fmla="*/ 4512278 h 4643187"/>
                <a:gd name="connsiteX4" fmla="*/ -1 w 1406782"/>
                <a:gd name="connsiteY4" fmla="*/ 0 h 464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6782" h="4643187">
                  <a:moveTo>
                    <a:pt x="-1" y="0"/>
                  </a:moveTo>
                  <a:lnTo>
                    <a:pt x="1320540" y="67334"/>
                  </a:lnTo>
                  <a:cubicBezTo>
                    <a:pt x="1325124" y="1574480"/>
                    <a:pt x="1402198" y="3136041"/>
                    <a:pt x="1406782" y="4643187"/>
                  </a:cubicBezTo>
                  <a:lnTo>
                    <a:pt x="15681" y="4512278"/>
                  </a:lnTo>
                  <a:cubicBezTo>
                    <a:pt x="10454" y="3008185"/>
                    <a:pt x="5226" y="1504093"/>
                    <a:pt x="-1" y="0"/>
                  </a:cubicBezTo>
                  <a:close/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26" name="ZoneTexte 14"/>
            <p:cNvSpPr txBox="1"/>
            <p:nvPr/>
          </p:nvSpPr>
          <p:spPr>
            <a:xfrm>
              <a:off x="254517" y="1498918"/>
              <a:ext cx="1023077" cy="677108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 err="1" smtClean="0"/>
                <a:t>Crystals</a:t>
              </a:r>
              <a:r>
                <a:rPr lang="fr-FR" sz="1200" dirty="0" smtClean="0"/>
                <a:t>  Zone  : @ 18°+/-0,1</a:t>
              </a:r>
              <a:r>
                <a:rPr lang="fr-FR" sz="1400" dirty="0" smtClean="0"/>
                <a:t>°</a:t>
              </a:r>
              <a:endParaRPr lang="fr-FR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70757" y="1385939"/>
            <a:ext cx="2362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Heat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exchangers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&amp; </a:t>
            </a:r>
            <a:r>
              <a:rPr lang="fr-FR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chiller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procured</a:t>
            </a:r>
            <a:endParaRPr lang="fr-FR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2288" y="4933919"/>
            <a:ext cx="2590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err="1" smtClean="0">
                <a:latin typeface="Comic Sans MS" panose="030F0702030302020204" pitchFamily="66" charset="0"/>
              </a:rPr>
              <a:t>Same</a:t>
            </a:r>
            <a:r>
              <a:rPr lang="fr-FR" sz="1600" dirty="0" smtClean="0">
                <a:latin typeface="Comic Sans MS" panose="030F0702030302020204" pitchFamily="66" charset="0"/>
              </a:rPr>
              <a:t> manufacturer </a:t>
            </a:r>
            <a:r>
              <a:rPr lang="fr-FR" sz="1600" dirty="0" err="1" smtClean="0">
                <a:latin typeface="Comic Sans MS" panose="030F0702030302020204" pitchFamily="66" charset="0"/>
              </a:rPr>
              <a:t>than</a:t>
            </a:r>
            <a:r>
              <a:rPr lang="fr-FR" sz="1600" dirty="0">
                <a:latin typeface="Comic Sans MS" panose="030F0702030302020204" pitchFamily="66" charset="0"/>
              </a:rPr>
              <a:t> </a:t>
            </a:r>
            <a:r>
              <a:rPr lang="fr-FR" sz="1600" dirty="0" smtClean="0">
                <a:latin typeface="Comic Sans MS" panose="030F0702030302020204" pitchFamily="66" charset="0"/>
              </a:rPr>
              <a:t>the </a:t>
            </a:r>
            <a:r>
              <a:rPr lang="fr-FR" sz="1600" dirty="0" err="1" smtClean="0">
                <a:latin typeface="Comic Sans MS" panose="030F0702030302020204" pitchFamily="66" charset="0"/>
              </a:rPr>
              <a:t>ones</a:t>
            </a:r>
            <a:r>
              <a:rPr lang="fr-FR" sz="1600" dirty="0" smtClean="0">
                <a:latin typeface="Comic Sans MS" panose="030F0702030302020204" pitchFamily="66" charset="0"/>
              </a:rPr>
              <a:t> </a:t>
            </a:r>
            <a:r>
              <a:rPr lang="fr-FR" sz="1600" dirty="0" err="1" smtClean="0">
                <a:latin typeface="Comic Sans MS" panose="030F0702030302020204" pitchFamily="66" charset="0"/>
              </a:rPr>
              <a:t>used</a:t>
            </a:r>
            <a:r>
              <a:rPr lang="fr-FR" sz="1600" dirty="0" smtClean="0">
                <a:latin typeface="Comic Sans MS" panose="030F0702030302020204" pitchFamily="66" charset="0"/>
              </a:rPr>
              <a:t> for </a:t>
            </a:r>
            <a:r>
              <a:rPr lang="fr-FR" sz="1600" dirty="0" err="1" smtClean="0">
                <a:latin typeface="Comic Sans MS" panose="030F0702030302020204" pitchFamily="66" charset="0"/>
              </a:rPr>
              <a:t>HyCal</a:t>
            </a:r>
            <a:endParaRPr lang="fr-FR" sz="1600" dirty="0" smtClean="0">
              <a:latin typeface="Comic Sans MS" panose="030F0702030302020204" pitchFamily="66" charset="0"/>
            </a:endParaRPr>
          </a:p>
          <a:p>
            <a:endParaRPr lang="fr-FR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err="1" smtClean="0">
                <a:latin typeface="Comic Sans MS" panose="030F0702030302020204" pitchFamily="66" charset="0"/>
              </a:rPr>
              <a:t>Higher</a:t>
            </a:r>
            <a:r>
              <a:rPr lang="fr-FR" sz="1600" dirty="0" smtClean="0">
                <a:latin typeface="Comic Sans MS" panose="030F0702030302020204" pitchFamily="66" charset="0"/>
              </a:rPr>
              <a:t> </a:t>
            </a:r>
            <a:r>
              <a:rPr lang="fr-FR" sz="1600" dirty="0" err="1" smtClean="0">
                <a:latin typeface="Comic Sans MS" panose="030F0702030302020204" pitchFamily="66" charset="0"/>
              </a:rPr>
              <a:t>heat</a:t>
            </a:r>
            <a:r>
              <a:rPr lang="fr-FR" sz="1600" dirty="0" smtClean="0">
                <a:latin typeface="Comic Sans MS" panose="030F0702030302020204" pitchFamily="66" charset="0"/>
              </a:rPr>
              <a:t> </a:t>
            </a:r>
            <a:r>
              <a:rPr lang="fr-FR" sz="1600" dirty="0" err="1" smtClean="0">
                <a:latin typeface="Comic Sans MS" panose="030F0702030302020204" pitchFamily="66" charset="0"/>
              </a:rPr>
              <a:t>load</a:t>
            </a:r>
            <a:r>
              <a:rPr lang="fr-FR" sz="1600" dirty="0" smtClean="0">
                <a:latin typeface="Comic Sans MS" panose="030F0702030302020204" pitchFamily="66" charset="0"/>
              </a:rPr>
              <a:t> </a:t>
            </a:r>
            <a:r>
              <a:rPr lang="fr-FR" sz="1600" dirty="0" err="1" smtClean="0">
                <a:latin typeface="Comic Sans MS" panose="030F0702030302020204" pitchFamily="66" charset="0"/>
              </a:rPr>
              <a:t>specification</a:t>
            </a:r>
            <a:endParaRPr lang="fr-F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5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152400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 err="1" smtClean="0">
                <a:latin typeface="Comic Sans MS" panose="030F0702030302020204" pitchFamily="66" charset="0"/>
              </a:rPr>
              <a:t>Temperature</a:t>
            </a:r>
            <a:r>
              <a:rPr lang="fr-FR" sz="2800" dirty="0" smtClean="0">
                <a:latin typeface="Comic Sans MS" panose="030F0702030302020204" pitchFamily="66" charset="0"/>
              </a:rPr>
              <a:t> control: </a:t>
            </a:r>
            <a:r>
              <a:rPr lang="fr-FR" sz="2800" dirty="0" err="1" smtClean="0">
                <a:latin typeface="Comic Sans MS" panose="030F0702030302020204" pitchFamily="66" charset="0"/>
              </a:rPr>
              <a:t>crystals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2" y="943371"/>
            <a:ext cx="4560072" cy="5513127"/>
          </a:xfrm>
          <a:prstGeom prst="rect">
            <a:avLst/>
          </a:prstGeom>
        </p:spPr>
      </p:pic>
      <p:sp>
        <p:nvSpPr>
          <p:cNvPr id="30" name="ZoneTexte 21"/>
          <p:cNvSpPr txBox="1"/>
          <p:nvPr/>
        </p:nvSpPr>
        <p:spPr>
          <a:xfrm>
            <a:off x="520016" y="948519"/>
            <a:ext cx="1244290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 smtClean="0"/>
              <a:t>Crystals</a:t>
            </a:r>
            <a:r>
              <a:rPr lang="fr-FR" sz="1400" dirty="0" smtClean="0"/>
              <a:t>  Zone  : @ 18°+/-0,1°</a:t>
            </a:r>
            <a:endParaRPr lang="fr-FR" sz="1400" dirty="0"/>
          </a:p>
        </p:txBody>
      </p:sp>
      <p:sp>
        <p:nvSpPr>
          <p:cNvPr id="31" name="ZoneTexte 24"/>
          <p:cNvSpPr txBox="1"/>
          <p:nvPr/>
        </p:nvSpPr>
        <p:spPr>
          <a:xfrm>
            <a:off x="5560576" y="4354336"/>
            <a:ext cx="2348622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err="1" smtClean="0">
                <a:solidFill>
                  <a:schemeClr val="tx1"/>
                </a:solidFill>
              </a:rPr>
              <a:t>Foam</a:t>
            </a:r>
            <a:r>
              <a:rPr lang="fr-FR" sz="1600" dirty="0" smtClean="0">
                <a:solidFill>
                  <a:schemeClr val="tx1"/>
                </a:solidFill>
              </a:rPr>
              <a:t> : thermal </a:t>
            </a:r>
            <a:r>
              <a:rPr lang="fr-FR" sz="1600" dirty="0" err="1" smtClean="0">
                <a:solidFill>
                  <a:schemeClr val="tx1"/>
                </a:solidFill>
              </a:rPr>
              <a:t>insulator</a:t>
            </a:r>
            <a:endParaRPr lang="fr-FR" sz="1600" dirty="0"/>
          </a:p>
        </p:txBody>
      </p:sp>
      <p:sp>
        <p:nvSpPr>
          <p:cNvPr id="32" name="ZoneTexte 6"/>
          <p:cNvSpPr txBox="1"/>
          <p:nvPr/>
        </p:nvSpPr>
        <p:spPr>
          <a:xfrm>
            <a:off x="5488568" y="2122088"/>
            <a:ext cx="3016881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>
                <a:solidFill>
                  <a:schemeClr val="tx1"/>
                </a:solidFill>
              </a:rPr>
              <a:t>4 </a:t>
            </a:r>
            <a:r>
              <a:rPr lang="fr-FR" sz="1600" dirty="0" err="1" smtClean="0">
                <a:solidFill>
                  <a:schemeClr val="tx1"/>
                </a:solidFill>
              </a:rPr>
              <a:t>copper</a:t>
            </a:r>
            <a:r>
              <a:rPr lang="fr-FR" sz="1600" dirty="0" smtClean="0">
                <a:solidFill>
                  <a:schemeClr val="tx1"/>
                </a:solidFill>
              </a:rPr>
              <a:t> plates </a:t>
            </a:r>
            <a:r>
              <a:rPr lang="fr-FR" sz="1600" dirty="0" err="1" smtClean="0">
                <a:solidFill>
                  <a:schemeClr val="tx1"/>
                </a:solidFill>
              </a:rPr>
              <a:t>around</a:t>
            </a:r>
            <a:r>
              <a:rPr lang="fr-FR" sz="1600" dirty="0" smtClean="0">
                <a:solidFill>
                  <a:schemeClr val="tx1"/>
                </a:solidFill>
              </a:rPr>
              <a:t> + 1 </a:t>
            </a:r>
            <a:r>
              <a:rPr lang="fr-FR" sz="1600" dirty="0" err="1" smtClean="0">
                <a:solidFill>
                  <a:schemeClr val="tx1"/>
                </a:solidFill>
              </a:rPr>
              <a:t>intermediate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copper</a:t>
            </a:r>
            <a:r>
              <a:rPr lang="fr-FR" sz="1600" dirty="0" smtClean="0">
                <a:solidFill>
                  <a:schemeClr val="tx1"/>
                </a:solidFill>
              </a:rPr>
              <a:t> plate  + 1 </a:t>
            </a:r>
            <a:r>
              <a:rPr lang="fr-FR" sz="1600" dirty="0" err="1" smtClean="0">
                <a:solidFill>
                  <a:schemeClr val="tx1"/>
                </a:solidFill>
              </a:rPr>
              <a:t>other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chiller</a:t>
            </a:r>
            <a:r>
              <a:rPr lang="fr-FR" sz="1600" dirty="0" smtClean="0">
                <a:solidFill>
                  <a:schemeClr val="tx1"/>
                </a:solidFill>
              </a:rPr>
              <a:t>  ( </a:t>
            </a:r>
            <a:r>
              <a:rPr lang="fr-FR" sz="1600" dirty="0" err="1" smtClean="0">
                <a:solidFill>
                  <a:schemeClr val="tx1"/>
                </a:solidFill>
              </a:rPr>
              <a:t>cooling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separated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from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backward</a:t>
            </a:r>
            <a:r>
              <a:rPr lang="fr-FR" sz="1600" dirty="0" smtClean="0">
                <a:solidFill>
                  <a:schemeClr val="tx1"/>
                </a:solidFill>
              </a:rPr>
              <a:t> zone)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33" name="Connecteur droit avec flèche 7"/>
          <p:cNvCxnSpPr>
            <a:stCxn id="31" idx="1"/>
          </p:cNvCxnSpPr>
          <p:nvPr/>
        </p:nvCxnSpPr>
        <p:spPr>
          <a:xfrm flipH="1" flipV="1">
            <a:off x="3184312" y="3130200"/>
            <a:ext cx="2376264" cy="13934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9"/>
          <p:cNvCxnSpPr>
            <a:stCxn id="32" idx="1"/>
          </p:cNvCxnSpPr>
          <p:nvPr/>
        </p:nvCxnSpPr>
        <p:spPr>
          <a:xfrm flipH="1" flipV="1">
            <a:off x="2892006" y="2127901"/>
            <a:ext cx="2596562" cy="5327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10"/>
          <p:cNvCxnSpPr>
            <a:stCxn id="32" idx="1"/>
          </p:cNvCxnSpPr>
          <p:nvPr/>
        </p:nvCxnSpPr>
        <p:spPr>
          <a:xfrm flipH="1">
            <a:off x="4279592" y="2660697"/>
            <a:ext cx="1208976" cy="374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11"/>
          <p:cNvCxnSpPr>
            <a:stCxn id="31" idx="1"/>
          </p:cNvCxnSpPr>
          <p:nvPr/>
        </p:nvCxnSpPr>
        <p:spPr>
          <a:xfrm flipH="1">
            <a:off x="4190289" y="4523613"/>
            <a:ext cx="1370287" cy="13428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14"/>
          <p:cNvCxnSpPr>
            <a:stCxn id="31" idx="1"/>
          </p:cNvCxnSpPr>
          <p:nvPr/>
        </p:nvCxnSpPr>
        <p:spPr>
          <a:xfrm flipH="1" flipV="1">
            <a:off x="3663630" y="2884669"/>
            <a:ext cx="1896946" cy="16389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2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152400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 smtClean="0">
                <a:latin typeface="Comic Sans MS" panose="030F0702030302020204" pitchFamily="66" charset="0"/>
              </a:rPr>
              <a:t>Calibration and </a:t>
            </a:r>
            <a:r>
              <a:rPr lang="fr-FR" sz="2800" dirty="0" err="1" smtClean="0">
                <a:latin typeface="Comic Sans MS" panose="030F0702030302020204" pitchFamily="66" charset="0"/>
              </a:rPr>
              <a:t>curing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0" y="2140084"/>
            <a:ext cx="4658651" cy="228273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159739" y="4543291"/>
            <a:ext cx="3746884" cy="2245508"/>
            <a:chOff x="5532582" y="924847"/>
            <a:chExt cx="4248472" cy="2763253"/>
          </a:xfrm>
        </p:grpSpPr>
        <p:pic>
          <p:nvPicPr>
            <p:cNvPr id="15" name="Imag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21"/>
            <a:stretch/>
          </p:blipFill>
          <p:spPr>
            <a:xfrm>
              <a:off x="5532582" y="924847"/>
              <a:ext cx="4248472" cy="2169889"/>
            </a:xfrm>
            <a:prstGeom prst="rect">
              <a:avLst/>
            </a:prstGeom>
          </p:spPr>
        </p:pic>
        <p:sp>
          <p:nvSpPr>
            <p:cNvPr id="16" name="ZoneTexte 7"/>
            <p:cNvSpPr txBox="1"/>
            <p:nvPr/>
          </p:nvSpPr>
          <p:spPr>
            <a:xfrm>
              <a:off x="8459378" y="331876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glue</a:t>
              </a:r>
              <a:endParaRPr lang="fr-FR" dirty="0"/>
            </a:p>
          </p:txBody>
        </p:sp>
        <p:cxnSp>
          <p:nvCxnSpPr>
            <p:cNvPr id="17" name="Connecteur droit avec flèche 10"/>
            <p:cNvCxnSpPr>
              <a:stCxn id="16" idx="0"/>
            </p:cNvCxnSpPr>
            <p:nvPr/>
          </p:nvCxnSpPr>
          <p:spPr>
            <a:xfrm flipH="1" flipV="1">
              <a:off x="8701442" y="2526680"/>
              <a:ext cx="153980" cy="7920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" y="2458967"/>
            <a:ext cx="4248472" cy="3927712"/>
          </a:xfrm>
          <a:prstGeom prst="rect">
            <a:avLst/>
          </a:prstGeom>
        </p:spPr>
      </p:pic>
      <p:cxnSp>
        <p:nvCxnSpPr>
          <p:cNvPr id="20" name="Connecteur droit avec flèche 8"/>
          <p:cNvCxnSpPr>
            <a:stCxn id="22" idx="1"/>
          </p:cNvCxnSpPr>
          <p:nvPr/>
        </p:nvCxnSpPr>
        <p:spPr>
          <a:xfrm flipH="1" flipV="1">
            <a:off x="1283365" y="4744668"/>
            <a:ext cx="537521" cy="1928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13"/>
          <p:cNvCxnSpPr>
            <a:stCxn id="22" idx="1"/>
          </p:cNvCxnSpPr>
          <p:nvPr/>
        </p:nvCxnSpPr>
        <p:spPr>
          <a:xfrm flipH="1" flipV="1">
            <a:off x="911267" y="4329672"/>
            <a:ext cx="909619" cy="23436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6"/>
          <p:cNvSpPr txBox="1"/>
          <p:nvPr/>
        </p:nvSpPr>
        <p:spPr>
          <a:xfrm>
            <a:off x="1820886" y="6488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grease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99616" y="912433"/>
            <a:ext cx="7723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 blue LED per channel (onto the PCB board)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Comic Sans MS" panose="030F0702030302020204" pitchFamily="66" charset="0"/>
              </a:rPr>
              <a:t>Pulsed mode for calibration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Comic Sans MS" panose="030F0702030302020204" pitchFamily="66" charset="0"/>
              </a:rPr>
              <a:t>Continuous mode for curing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Comic Sans MS" panose="030F0702030302020204" pitchFamily="66" charset="0"/>
              </a:rPr>
              <a:t>Light through 800 </a:t>
            </a:r>
            <a:r>
              <a:rPr lang="en-US" sz="1600" dirty="0" smtClean="0">
                <a:latin typeface="Symbol" panose="05050102010706020507" pitchFamily="18" charset="2"/>
              </a:rPr>
              <a:t>m</a:t>
            </a:r>
            <a:r>
              <a:rPr lang="en-US" sz="1600" dirty="0" smtClean="0">
                <a:latin typeface="Comic Sans MS" panose="030F0702030302020204" pitchFamily="66" charset="0"/>
              </a:rPr>
              <a:t>m diameter silicate fiber (radiation hard)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152400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 smtClean="0">
                <a:latin typeface="Comic Sans MS" panose="030F0702030302020204" pitchFamily="66" charset="0"/>
              </a:rPr>
              <a:t>Irradiation and </a:t>
            </a:r>
            <a:r>
              <a:rPr lang="fr-FR" sz="2800" dirty="0" err="1">
                <a:latin typeface="Comic Sans MS" panose="030F0702030302020204" pitchFamily="66" charset="0"/>
              </a:rPr>
              <a:t>c</a:t>
            </a:r>
            <a:r>
              <a:rPr lang="fr-FR" sz="2800" dirty="0" err="1" smtClean="0">
                <a:latin typeface="Comic Sans MS" panose="030F0702030302020204" pitchFamily="66" charset="0"/>
              </a:rPr>
              <a:t>uring</a:t>
            </a:r>
            <a:r>
              <a:rPr lang="fr-FR" sz="2800" dirty="0" smtClean="0">
                <a:latin typeface="Comic Sans MS" panose="030F0702030302020204" pitchFamily="66" charset="0"/>
              </a:rPr>
              <a:t> tests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81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152400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 err="1" smtClean="0">
                <a:latin typeface="Comic Sans MS" panose="030F0702030302020204" pitchFamily="66" charset="0"/>
              </a:rPr>
              <a:t>Summary</a:t>
            </a:r>
            <a:r>
              <a:rPr lang="fr-FR" sz="2800" dirty="0" smtClean="0">
                <a:latin typeface="Comic Sans MS" panose="030F0702030302020204" pitchFamily="66" charset="0"/>
              </a:rPr>
              <a:t> and </a:t>
            </a:r>
            <a:r>
              <a:rPr lang="fr-FR" sz="2800" dirty="0" err="1" smtClean="0">
                <a:latin typeface="Comic Sans MS" panose="030F0702030302020204" pitchFamily="66" charset="0"/>
              </a:rPr>
              <a:t>outlook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19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921933"/>
            <a:ext cx="5884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Comic Sans MS" panose="030F0702030302020204" pitchFamily="66" charset="0"/>
              </a:rPr>
              <a:t>Back-up</a:t>
            </a:r>
            <a:endParaRPr lang="fr-FR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7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73080" y="1273272"/>
            <a:ext cx="6820691" cy="5059793"/>
            <a:chOff x="749746" y="1120872"/>
            <a:chExt cx="6820691" cy="505979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746" y="1120872"/>
              <a:ext cx="6820691" cy="505979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09118" y="4834466"/>
              <a:ext cx="459808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latin typeface="Comic Sans MS" panose="030F0702030302020204" pitchFamily="66" charset="0"/>
                </a:rPr>
                <a:t>1% constant </a:t>
              </a:r>
              <a:r>
                <a:rPr lang="fr-FR" sz="2000" dirty="0" err="1" smtClean="0">
                  <a:latin typeface="Comic Sans MS" panose="030F0702030302020204" pitchFamily="66" charset="0"/>
                </a:rPr>
                <a:t>term</a:t>
              </a:r>
              <a:r>
                <a:rPr lang="fr-FR" sz="2000" dirty="0" smtClean="0">
                  <a:latin typeface="Comic Sans MS" panose="030F0702030302020204" pitchFamily="66" charset="0"/>
                </a:rPr>
                <a:t> </a:t>
              </a:r>
              <a:r>
                <a:rPr lang="fr-FR" sz="2000" dirty="0" err="1" smtClean="0">
                  <a:latin typeface="Comic Sans MS" panose="030F0702030302020204" pitchFamily="66" charset="0"/>
                </a:rPr>
                <a:t>added</a:t>
              </a:r>
              <a:r>
                <a:rPr lang="fr-FR" sz="2000" dirty="0" smtClean="0">
                  <a:latin typeface="Comic Sans MS" panose="030F0702030302020204" pitchFamily="66" charset="0"/>
                </a:rPr>
                <a:t> to </a:t>
              </a:r>
            </a:p>
            <a:p>
              <a:pPr algn="ctr"/>
              <a:r>
                <a:rPr lang="fr-FR" sz="2000" dirty="0" smtClean="0">
                  <a:latin typeface="Comic Sans MS" panose="030F0702030302020204" pitchFamily="66" charset="0"/>
                </a:rPr>
                <a:t>simulation (</a:t>
              </a:r>
              <a:r>
                <a:rPr lang="fr-FR" sz="2000" dirty="0" err="1" smtClean="0">
                  <a:latin typeface="Comic Sans MS" panose="030F0702030302020204" pitchFamily="66" charset="0"/>
                </a:rPr>
                <a:t>miscalibration</a:t>
              </a:r>
              <a:r>
                <a:rPr lang="fr-FR" sz="2000" dirty="0" smtClean="0">
                  <a:latin typeface="Comic Sans MS" panose="030F0702030302020204" pitchFamily="66" charset="0"/>
                </a:rPr>
                <a:t>, </a:t>
              </a:r>
              <a:r>
                <a:rPr lang="fr-FR" sz="2000" dirty="0" err="1" smtClean="0">
                  <a:latin typeface="Comic Sans MS" panose="030F0702030302020204" pitchFamily="66" charset="0"/>
                </a:rPr>
                <a:t>etc</a:t>
              </a:r>
              <a:r>
                <a:rPr lang="fr-FR" sz="2000" dirty="0" smtClean="0">
                  <a:latin typeface="Comic Sans MS" panose="030F0702030302020204" pitchFamily="66" charset="0"/>
                </a:rPr>
                <a:t>)</a:t>
              </a:r>
              <a:endParaRPr lang="fr-FR" sz="20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59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152400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 err="1" smtClean="0"/>
              <a:t>Conceptual</a:t>
            </a:r>
            <a:r>
              <a:rPr lang="fr-FR" sz="2800" dirty="0" smtClean="0"/>
              <a:t> design</a:t>
            </a:r>
            <a:endParaRPr lang="fr-FR" sz="2800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13" y="2973158"/>
            <a:ext cx="5036187" cy="388484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6286" y="819353"/>
            <a:ext cx="3854576" cy="3904343"/>
            <a:chOff x="72571" y="1066800"/>
            <a:chExt cx="3854576" cy="3904343"/>
          </a:xfrm>
        </p:grpSpPr>
        <p:pic>
          <p:nvPicPr>
            <p:cNvPr id="11" name="Imag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7" t="5398" b="3255"/>
            <a:stretch/>
          </p:blipFill>
          <p:spPr>
            <a:xfrm>
              <a:off x="72571" y="1066800"/>
              <a:ext cx="3854576" cy="390434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510971" y="1066800"/>
              <a:ext cx="1313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Front </a:t>
              </a:r>
              <a:r>
                <a:rPr lang="fr-FR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view</a:t>
              </a:r>
              <a:endParaRPr lang="fr-FR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07813" y="2973157"/>
            <a:ext cx="131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Back </a:t>
            </a:r>
            <a:r>
              <a:rPr lang="fr-FR" dirty="0" err="1">
                <a:solidFill>
                  <a:schemeClr val="bg1"/>
                </a:solidFill>
                <a:latin typeface="Comic Sans MS" panose="030F0702030302020204" pitchFamily="66" charset="0"/>
              </a:rPr>
              <a:t>view</a:t>
            </a:r>
            <a:endParaRPr lang="fr-F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45" y="6458857"/>
            <a:ext cx="192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100% </a:t>
            </a:r>
            <a:r>
              <a:rPr lang="fr-FR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completed</a:t>
            </a:r>
            <a:endParaRPr lang="fr-FR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7813" y="951476"/>
            <a:ext cx="48257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Comic Sans MS" panose="030F0702030302020204" pitchFamily="66" charset="0"/>
              </a:rPr>
              <a:t>30x36 (1080) PbWO</a:t>
            </a:r>
            <a:r>
              <a:rPr lang="fr-FR" sz="1400" baseline="-25000" dirty="0" smtClean="0">
                <a:latin typeface="Comic Sans MS" panose="030F0702030302020204" pitchFamily="66" charset="0"/>
              </a:rPr>
              <a:t>4</a:t>
            </a:r>
            <a:r>
              <a:rPr lang="fr-FR" sz="1400" dirty="0" smtClean="0">
                <a:latin typeface="Comic Sans MS" panose="030F0702030302020204" pitchFamily="66" charset="0"/>
              </a:rPr>
              <a:t> </a:t>
            </a:r>
            <a:r>
              <a:rPr lang="fr-FR" sz="1400" dirty="0" err="1" smtClean="0">
                <a:latin typeface="Comic Sans MS" panose="030F0702030302020204" pitchFamily="66" charset="0"/>
              </a:rPr>
              <a:t>crystals</a:t>
            </a:r>
            <a:r>
              <a:rPr lang="fr-FR" sz="1400" dirty="0" smtClean="0">
                <a:latin typeface="Comic Sans MS" panose="030F0702030302020204" pitchFamily="66" charset="0"/>
              </a:rPr>
              <a:t> (2x2x20 cm</a:t>
            </a:r>
            <a:r>
              <a:rPr lang="fr-FR" sz="1400" baseline="30000" dirty="0" smtClean="0">
                <a:latin typeface="Comic Sans MS" panose="030F0702030302020204" pitchFamily="66" charset="0"/>
              </a:rPr>
              <a:t>3</a:t>
            </a:r>
            <a:r>
              <a:rPr lang="fr-FR" sz="1400" dirty="0" smtClean="0">
                <a:latin typeface="Comic Sans MS" panose="030F0702030302020204" pitchFamily="66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Comic Sans MS" panose="030F0702030302020204" pitchFamily="66" charset="0"/>
              </a:rPr>
              <a:t>Hamamatsu R4125 </a:t>
            </a:r>
            <a:r>
              <a:rPr lang="fr-FR" sz="1400" dirty="0" err="1" smtClean="0">
                <a:latin typeface="Comic Sans MS" panose="030F0702030302020204" pitchFamily="66" charset="0"/>
              </a:rPr>
              <a:t>PMTs</a:t>
            </a:r>
            <a:endParaRPr lang="fr-FR" sz="1400" dirty="0" smtClean="0">
              <a:latin typeface="Comic Sans MS" panose="030F0702030302020204" pitchFamily="66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Comic Sans MS" panose="030F0702030302020204" pitchFamily="66" charset="0"/>
              </a:rPr>
              <a:t>Custom-made active bases (</a:t>
            </a:r>
            <a:r>
              <a:rPr lang="fr-FR" sz="1400" dirty="0" err="1" smtClean="0">
                <a:latin typeface="Comic Sans MS" panose="030F0702030302020204" pitchFamily="66" charset="0"/>
              </a:rPr>
              <a:t>covered</a:t>
            </a:r>
            <a:r>
              <a:rPr lang="fr-FR" sz="1400" dirty="0" smtClean="0">
                <a:latin typeface="Comic Sans MS" panose="030F0702030302020204" pitchFamily="66" charset="0"/>
              </a:rPr>
              <a:t> in </a:t>
            </a:r>
            <a:r>
              <a:rPr lang="fr-FR" sz="1400" dirty="0" err="1" smtClean="0">
                <a:latin typeface="Comic Sans MS" panose="030F0702030302020204" pitchFamily="66" charset="0"/>
              </a:rPr>
              <a:t>some</a:t>
            </a:r>
            <a:r>
              <a:rPr lang="fr-FR" sz="1400" dirty="0" smtClean="0">
                <a:latin typeface="Comic Sans MS" panose="030F0702030302020204" pitchFamily="66" charset="0"/>
              </a:rPr>
              <a:t> </a:t>
            </a:r>
            <a:r>
              <a:rPr lang="fr-FR" sz="1400" dirty="0" err="1" smtClean="0">
                <a:latin typeface="Comic Sans MS" panose="030F0702030302020204" pitchFamily="66" charset="0"/>
              </a:rPr>
              <a:t>other</a:t>
            </a:r>
            <a:r>
              <a:rPr lang="fr-FR" sz="1400" dirty="0" smtClean="0">
                <a:latin typeface="Comic Sans MS" panose="030F0702030302020204" pitchFamily="66" charset="0"/>
              </a:rPr>
              <a:t> talk?)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45" y="4862665"/>
            <a:ext cx="39509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omic Sans MS" panose="030F0702030302020204" pitchFamily="66" charset="0"/>
              </a:rPr>
              <a:t>Crystals placed in a 0.5 mm-thick carbon frame to ensure good positioning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omic Sans MS" panose="030F0702030302020204" pitchFamily="66" charset="0"/>
              </a:rPr>
              <a:t>PMTs accessible from the back side to allow maintenance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omic Sans MS" panose="030F0702030302020204" pitchFamily="66" charset="0"/>
              </a:rPr>
              <a:t>Calibration and radiation curing with blue LED light though quartz optical fiber</a:t>
            </a:r>
            <a:endParaRPr 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3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152400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 err="1" smtClean="0"/>
              <a:t>Crystals</a:t>
            </a:r>
            <a:r>
              <a:rPr lang="fr-FR" sz="2800" dirty="0" smtClean="0"/>
              <a:t> </a:t>
            </a:r>
            <a:r>
              <a:rPr lang="fr-FR" sz="2800" dirty="0" err="1" smtClean="0"/>
              <a:t>status</a:t>
            </a:r>
            <a:endParaRPr lang="fr-FR" sz="2800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581" y="6089525"/>
            <a:ext cx="270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Comic Sans MS" panose="030F0702030302020204" pitchFamily="66" charset="0"/>
              </a:rPr>
              <a:t>?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% </a:t>
            </a:r>
            <a:r>
              <a:rPr lang="fr-FR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crystals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onsite</a:t>
            </a:r>
            <a:endParaRPr lang="fr-FR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fr-FR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Procurement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timeline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…</a:t>
            </a:r>
            <a:endParaRPr lang="fr-FR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" y="984871"/>
            <a:ext cx="2869813" cy="117135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69" y="995932"/>
            <a:ext cx="6228931" cy="232058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54" y="4108693"/>
            <a:ext cx="3033766" cy="224768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65" y="4108693"/>
            <a:ext cx="2952606" cy="22683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74011" y="3490346"/>
            <a:ext cx="268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Quality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analysis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fr-F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6051" y="3770139"/>
            <a:ext cx="1291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SICCAS</a:t>
            </a:r>
            <a:endParaRPr lang="fr-FR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1182" y="3770139"/>
            <a:ext cx="1291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CRYTUR</a:t>
            </a:r>
            <a:endParaRPr lang="fr-FR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5089" y="6289580"/>
            <a:ext cx="222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160 </a:t>
            </a:r>
            <a:r>
              <a:rPr lang="fr-FR" sz="1600" dirty="0" err="1" smtClean="0">
                <a:solidFill>
                  <a:srgbClr val="FF0000"/>
                </a:solidFill>
              </a:rPr>
              <a:t>rejected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crystals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619586">
            <a:off x="130628" y="4636047"/>
            <a:ext cx="210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w</a:t>
            </a:r>
            <a:r>
              <a:rPr lang="fr-FR" sz="14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ill</a:t>
            </a:r>
            <a:r>
              <a:rPr lang="fr-FR" sz="1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fr-FR" sz="14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request</a:t>
            </a:r>
            <a:r>
              <a:rPr lang="fr-FR" sz="1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update </a:t>
            </a:r>
            <a:r>
              <a:rPr lang="fr-FR" sz="14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from</a:t>
            </a:r>
            <a:r>
              <a:rPr lang="fr-FR" sz="1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Vladimir/Tanja</a:t>
            </a:r>
            <a:endParaRPr lang="fr-FR" sz="1400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9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152400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 smtClean="0">
                <a:latin typeface="Comic Sans MS" panose="030F0702030302020204" pitchFamily="66" charset="0"/>
              </a:rPr>
              <a:t>PMT and voltage </a:t>
            </a:r>
            <a:r>
              <a:rPr lang="fr-FR" sz="2800" dirty="0" err="1" smtClean="0">
                <a:latin typeface="Comic Sans MS" panose="030F0702030302020204" pitchFamily="66" charset="0"/>
              </a:rPr>
              <a:t>dividers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7029" y="1219200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PMT: all </a:t>
            </a:r>
            <a:r>
              <a:rPr lang="fr-FR" dirty="0" err="1" smtClean="0"/>
              <a:t>ordered</a:t>
            </a:r>
            <a:r>
              <a:rPr lang="fr-FR" dirty="0" smtClean="0"/>
              <a:t> (?% </a:t>
            </a:r>
            <a:r>
              <a:rPr lang="fr-FR" dirty="0" err="1" smtClean="0"/>
              <a:t>onsite</a:t>
            </a:r>
            <a:r>
              <a:rPr lang="fr-FR" dirty="0" smtClean="0"/>
              <a:t>)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Bases: % </a:t>
            </a:r>
            <a:r>
              <a:rPr lang="fr-FR" dirty="0" err="1" smtClean="0"/>
              <a:t>produced</a:t>
            </a:r>
            <a:r>
              <a:rPr lang="fr-FR" dirty="0" smtClean="0"/>
              <a:t>? (</a:t>
            </a:r>
            <a:r>
              <a:rPr lang="fr-FR" dirty="0" err="1" smtClean="0"/>
              <a:t>Details</a:t>
            </a:r>
            <a:r>
              <a:rPr lang="fr-FR" dirty="0" smtClean="0"/>
              <a:t> on </a:t>
            </a:r>
            <a:r>
              <a:rPr lang="fr-FR" dirty="0" err="1" smtClean="0"/>
              <a:t>potential</a:t>
            </a:r>
            <a:r>
              <a:rPr lang="fr-FR" dirty="0" smtClean="0"/>
              <a:t> modifications, </a:t>
            </a:r>
            <a:r>
              <a:rPr lang="fr-FR" dirty="0" err="1" smtClean="0"/>
              <a:t>etc</a:t>
            </a:r>
            <a:r>
              <a:rPr lang="fr-FR" dirty="0" smtClean="0"/>
              <a:t>) ?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 rot="19619586">
            <a:off x="130628" y="4636047"/>
            <a:ext cx="210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w</a:t>
            </a:r>
            <a:r>
              <a:rPr lang="fr-FR" sz="14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ill</a:t>
            </a:r>
            <a:r>
              <a:rPr lang="fr-FR" sz="1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fr-FR" sz="14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request</a:t>
            </a:r>
            <a:r>
              <a:rPr lang="fr-FR" sz="1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update </a:t>
            </a:r>
            <a:r>
              <a:rPr lang="fr-FR" sz="14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from</a:t>
            </a:r>
            <a:r>
              <a:rPr lang="fr-FR" sz="1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Julie</a:t>
            </a:r>
            <a:endParaRPr lang="fr-FR" sz="1400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5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152400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 err="1" smtClean="0">
                <a:latin typeface="Comic Sans MS" panose="030F0702030302020204" pitchFamily="66" charset="0"/>
              </a:rPr>
              <a:t>Calorimeter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carbon</a:t>
            </a:r>
            <a:r>
              <a:rPr lang="fr-FR" sz="2800" dirty="0" smtClean="0">
                <a:latin typeface="Comic Sans MS" panose="030F0702030302020204" pitchFamily="66" charset="0"/>
              </a:rPr>
              <a:t> frame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/>
          <a:stretch/>
        </p:blipFill>
        <p:spPr>
          <a:xfrm>
            <a:off x="0" y="840334"/>
            <a:ext cx="3877430" cy="2957956"/>
          </a:xfrm>
          <a:prstGeom prst="rect">
            <a:avLst/>
          </a:prstGeom>
        </p:spPr>
      </p:pic>
      <p:pic>
        <p:nvPicPr>
          <p:cNvPr id="8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/>
          <a:stretch/>
        </p:blipFill>
        <p:spPr>
          <a:xfrm>
            <a:off x="3916651" y="880531"/>
            <a:ext cx="2574900" cy="25317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3306" y="5291668"/>
            <a:ext cx="4940969" cy="1561709"/>
            <a:chOff x="42391" y="4905195"/>
            <a:chExt cx="5451264" cy="1803658"/>
          </a:xfrm>
        </p:grpSpPr>
        <p:pic>
          <p:nvPicPr>
            <p:cNvPr id="9" name="Imag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" t="13298" r="6641" b="11100"/>
            <a:stretch/>
          </p:blipFill>
          <p:spPr>
            <a:xfrm>
              <a:off x="42391" y="4905195"/>
              <a:ext cx="5413828" cy="180365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55600" y="4963886"/>
              <a:ext cx="1582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PMT </a:t>
              </a:r>
              <a:r>
                <a:rPr lang="fr-FR" sz="1600" dirty="0" err="1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assembly</a:t>
              </a:r>
              <a:endParaRPr lang="fr-FR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20913140">
              <a:off x="776515" y="5558969"/>
              <a:ext cx="16981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latin typeface="Symbol" panose="05050102010706020507" pitchFamily="18" charset="2"/>
                </a:rPr>
                <a:t>m</a:t>
              </a:r>
              <a:r>
                <a:rPr lang="fr-FR" sz="16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-</a:t>
              </a:r>
              <a:r>
                <a:rPr lang="fr-FR" sz="1600" dirty="0" err="1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metal</a:t>
              </a:r>
              <a:r>
                <a:rPr lang="fr-FR" sz="16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lang="fr-FR" sz="1600" dirty="0" err="1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shield</a:t>
              </a:r>
              <a:endParaRPr lang="fr-FR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181990">
              <a:off x="168532" y="6030686"/>
              <a:ext cx="616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PMT</a:t>
              </a:r>
              <a:endParaRPr lang="fr-FR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913140">
              <a:off x="3795484" y="5269601"/>
              <a:ext cx="16981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latin typeface="Symbol" panose="05050102010706020507" pitchFamily="18" charset="2"/>
                </a:rPr>
                <a:t> </a:t>
              </a:r>
              <a:r>
                <a:rPr lang="fr-FR" sz="16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HV </a:t>
              </a:r>
              <a:r>
                <a:rPr lang="fr-FR" sz="1600" dirty="0" err="1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divider</a:t>
              </a:r>
              <a:endParaRPr lang="fr-FR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61950" y="3860437"/>
            <a:ext cx="3732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omic Sans MS" panose="030F0702030302020204" pitchFamily="66" charset="0"/>
              </a:rPr>
              <a:t>2-cm of C (0.5 mm </a:t>
            </a:r>
            <a:r>
              <a:rPr lang="fr-FR" sz="1400" dirty="0" err="1" smtClean="0">
                <a:latin typeface="Comic Sans MS" panose="030F0702030302020204" pitchFamily="66" charset="0"/>
              </a:rPr>
              <a:t>thick</a:t>
            </a:r>
            <a:r>
              <a:rPr lang="fr-FR" sz="1400" dirty="0" smtClean="0">
                <a:latin typeface="Comic Sans MS" panose="030F0702030302020204" pitchFamily="66" charset="0"/>
              </a:rPr>
              <a:t>) at the front and </a:t>
            </a:r>
          </a:p>
          <a:p>
            <a:pPr algn="ctr"/>
            <a:r>
              <a:rPr lang="fr-FR" sz="1400" dirty="0" smtClean="0">
                <a:latin typeface="Comic Sans MS" panose="030F0702030302020204" pitchFamily="66" charset="0"/>
              </a:rPr>
              <a:t>back of the </a:t>
            </a:r>
            <a:r>
              <a:rPr lang="fr-FR" sz="1400" dirty="0" err="1" smtClean="0">
                <a:latin typeface="Comic Sans MS" panose="030F0702030302020204" pitchFamily="66" charset="0"/>
              </a:rPr>
              <a:t>crystals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483538" y="877256"/>
            <a:ext cx="2967188" cy="2352486"/>
            <a:chOff x="6069391" y="3642203"/>
            <a:chExt cx="2967188" cy="2352486"/>
          </a:xfrm>
        </p:grpSpPr>
        <p:pic>
          <p:nvPicPr>
            <p:cNvPr id="10" name="Imag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0" r="11420"/>
            <a:stretch/>
          </p:blipFill>
          <p:spPr>
            <a:xfrm>
              <a:off x="6126465" y="3642203"/>
              <a:ext cx="2910114" cy="183363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069391" y="5502246"/>
              <a:ext cx="26268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Comic Sans MS" panose="030F0702030302020204" pitchFamily="66" charset="0"/>
                </a:rPr>
                <a:t>Easy disassembly of PMT block </a:t>
              </a:r>
            </a:p>
            <a:p>
              <a:r>
                <a:rPr lang="en-US" sz="1300" dirty="0" smtClean="0">
                  <a:latin typeface="Comic Sans MS" panose="030F0702030302020204" pitchFamily="66" charset="0"/>
                </a:rPr>
                <a:t>with one single captive screw</a:t>
              </a:r>
              <a:endParaRPr lang="en-US" sz="1300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Flèche courbée vers la droite 8"/>
            <p:cNvSpPr/>
            <p:nvPr/>
          </p:nvSpPr>
          <p:spPr>
            <a:xfrm>
              <a:off x="7267549" y="4628457"/>
              <a:ext cx="180020" cy="370461"/>
            </a:xfrm>
            <a:prstGeom prst="curved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4832" b="2683"/>
          <a:stretch/>
        </p:blipFill>
        <p:spPr>
          <a:xfrm>
            <a:off x="4004732" y="3462861"/>
            <a:ext cx="5088694" cy="176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4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1774"/>
            <a:ext cx="914399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600" dirty="0" err="1" smtClean="0">
                <a:latin typeface="Comic Sans MS" panose="030F0702030302020204" pitchFamily="66" charset="0"/>
              </a:rPr>
              <a:t>Carbon</a:t>
            </a:r>
            <a:r>
              <a:rPr lang="fr-FR" sz="2600" dirty="0" smtClean="0">
                <a:latin typeface="Comic Sans MS" panose="030F0702030302020204" pitchFamily="66" charset="0"/>
              </a:rPr>
              <a:t> frame: impact on </a:t>
            </a:r>
            <a:r>
              <a:rPr lang="fr-FR" sz="2600" dirty="0" err="1" smtClean="0">
                <a:latin typeface="Comic Sans MS" panose="030F0702030302020204" pitchFamily="66" charset="0"/>
              </a:rPr>
              <a:t>energy</a:t>
            </a:r>
            <a:r>
              <a:rPr lang="fr-FR" sz="2600" dirty="0" smtClean="0">
                <a:latin typeface="Comic Sans MS" panose="030F0702030302020204" pitchFamily="66" charset="0"/>
              </a:rPr>
              <a:t> </a:t>
            </a:r>
            <a:r>
              <a:rPr lang="fr-FR" sz="2600" dirty="0" err="1" smtClean="0">
                <a:latin typeface="Comic Sans MS" panose="030F0702030302020204" pitchFamily="66" charset="0"/>
              </a:rPr>
              <a:t>resolution</a:t>
            </a:r>
            <a:r>
              <a:rPr lang="fr-FR" sz="2600" dirty="0" smtClean="0">
                <a:latin typeface="Comic Sans MS" panose="030F0702030302020204" pitchFamily="66" charset="0"/>
              </a:rPr>
              <a:t> &amp; </a:t>
            </a:r>
            <a:r>
              <a:rPr lang="fr-FR" sz="2600" dirty="0" err="1" smtClean="0">
                <a:latin typeface="Comic Sans MS" panose="030F0702030302020204" pitchFamily="66" charset="0"/>
              </a:rPr>
              <a:t>efficiency</a:t>
            </a:r>
            <a:endParaRPr lang="fr-FR" sz="2600" dirty="0">
              <a:latin typeface="Comic Sans MS" panose="030F0702030302020204" pitchFamily="66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558804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75" y="658173"/>
            <a:ext cx="3210943" cy="3354005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"/>
          <a:stretch/>
        </p:blipFill>
        <p:spPr>
          <a:xfrm>
            <a:off x="0" y="3982978"/>
            <a:ext cx="7670799" cy="28750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1250" y="1287584"/>
            <a:ext cx="5326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omic Sans MS" panose="030F0702030302020204" pitchFamily="66" charset="0"/>
              </a:rPr>
              <a:t>1.2% (</a:t>
            </a:r>
            <a:r>
              <a:rPr lang="fr-FR" sz="1400" dirty="0" err="1" smtClean="0">
                <a:latin typeface="Comic Sans MS" panose="030F0702030302020204" pitchFamily="66" charset="0"/>
              </a:rPr>
              <a:t>ideal</a:t>
            </a:r>
            <a:r>
              <a:rPr lang="fr-FR" sz="1400" dirty="0" smtClean="0">
                <a:latin typeface="Comic Sans MS" panose="030F0702030302020204" pitchFamily="66" charset="0"/>
              </a:rPr>
              <a:t> case) to 1.6% at 10 </a:t>
            </a:r>
            <a:r>
              <a:rPr lang="fr-FR" sz="1400" dirty="0" err="1" smtClean="0">
                <a:latin typeface="Comic Sans MS" panose="030F0702030302020204" pitchFamily="66" charset="0"/>
              </a:rPr>
              <a:t>GeV</a:t>
            </a:r>
            <a:r>
              <a:rPr lang="fr-FR" sz="1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smtClean="0">
                <a:latin typeface="Comic Sans MS" panose="030F0702030302020204" pitchFamily="66" charset="0"/>
              </a:rPr>
              <a:t>     </a:t>
            </a:r>
            <a:r>
              <a:rPr lang="fr-FR" sz="1400" dirty="0" err="1" smtClean="0">
                <a:latin typeface="Comic Sans MS" panose="030F0702030302020204" pitchFamily="66" charset="0"/>
              </a:rPr>
              <a:t>with</a:t>
            </a:r>
            <a:r>
              <a:rPr lang="fr-FR" sz="1400" dirty="0" smtClean="0">
                <a:latin typeface="Comic Sans MS" panose="030F0702030302020204" pitchFamily="66" charset="0"/>
              </a:rPr>
              <a:t> 1mm of air </a:t>
            </a:r>
            <a:r>
              <a:rPr lang="fr-FR" sz="1400" dirty="0" err="1" smtClean="0">
                <a:latin typeface="Comic Sans MS" panose="030F0702030302020204" pitchFamily="66" charset="0"/>
              </a:rPr>
              <a:t>between</a:t>
            </a:r>
            <a:r>
              <a:rPr lang="fr-FR" sz="1400" dirty="0" smtClean="0">
                <a:latin typeface="Comic Sans MS" panose="030F0702030302020204" pitchFamily="66" charset="0"/>
              </a:rPr>
              <a:t> </a:t>
            </a:r>
            <a:r>
              <a:rPr lang="fr-FR" sz="1400" dirty="0" err="1" smtClean="0">
                <a:latin typeface="Comic Sans MS" panose="030F0702030302020204" pitchFamily="66" charset="0"/>
              </a:rPr>
              <a:t>crystals</a:t>
            </a:r>
            <a:endParaRPr lang="fr-FR" sz="1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omic Sans MS" panose="030F0702030302020204" pitchFamily="66" charset="0"/>
              </a:rPr>
              <a:t>More </a:t>
            </a:r>
            <a:r>
              <a:rPr lang="fr-FR" sz="1400" dirty="0" err="1" smtClean="0">
                <a:latin typeface="Comic Sans MS" panose="030F0702030302020204" pitchFamily="66" charset="0"/>
              </a:rPr>
              <a:t>than</a:t>
            </a:r>
            <a:r>
              <a:rPr lang="fr-FR" sz="1400" dirty="0" smtClean="0">
                <a:latin typeface="Comic Sans MS" panose="030F0702030302020204" pitchFamily="66" charset="0"/>
              </a:rPr>
              <a:t> 97% of </a:t>
            </a:r>
            <a:r>
              <a:rPr lang="fr-FR" sz="1400" dirty="0" err="1" smtClean="0">
                <a:latin typeface="Comic Sans MS" panose="030F0702030302020204" pitchFamily="66" charset="0"/>
              </a:rPr>
              <a:t>energy</a:t>
            </a:r>
            <a:r>
              <a:rPr lang="fr-FR" sz="1400" dirty="0" smtClean="0">
                <a:latin typeface="Comic Sans MS" panose="030F0702030302020204" pitchFamily="66" charset="0"/>
              </a:rPr>
              <a:t> </a:t>
            </a:r>
            <a:r>
              <a:rPr lang="fr-FR" sz="1400" dirty="0" err="1" smtClean="0">
                <a:latin typeface="Comic Sans MS" panose="030F0702030302020204" pitchFamily="66" charset="0"/>
              </a:rPr>
              <a:t>collected</a:t>
            </a:r>
            <a:r>
              <a:rPr lang="fr-FR" sz="1400" dirty="0" smtClean="0">
                <a:latin typeface="Comic Sans MS" panose="030F0702030302020204" pitchFamily="66" charset="0"/>
              </a:rPr>
              <a:t> </a:t>
            </a:r>
            <a:r>
              <a:rPr lang="fr-FR" sz="1400" dirty="0" err="1" smtClean="0">
                <a:latin typeface="Comic Sans MS" panose="030F0702030302020204" pitchFamily="66" charset="0"/>
              </a:rPr>
              <a:t>after</a:t>
            </a:r>
            <a:r>
              <a:rPr lang="fr-FR" sz="1400" dirty="0" smtClean="0">
                <a:latin typeface="Comic Sans MS" panose="030F0702030302020204" pitchFamily="66" charset="0"/>
              </a:rPr>
              <a:t> 22 X</a:t>
            </a:r>
            <a:r>
              <a:rPr lang="fr-FR" sz="1400" baseline="-25000" dirty="0" smtClean="0">
                <a:latin typeface="Comic Sans MS" panose="030F0702030302020204" pitchFamily="66" charset="0"/>
              </a:rPr>
              <a:t>0</a:t>
            </a:r>
            <a:endParaRPr lang="fr-FR" sz="1400" baseline="-25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1774"/>
            <a:ext cx="914399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600" dirty="0" err="1" smtClean="0">
                <a:latin typeface="Comic Sans MS" panose="030F0702030302020204" pitchFamily="66" charset="0"/>
              </a:rPr>
              <a:t>Carbon</a:t>
            </a:r>
            <a:r>
              <a:rPr lang="fr-FR" sz="2600" dirty="0" smtClean="0">
                <a:latin typeface="Comic Sans MS" panose="030F0702030302020204" pitchFamily="66" charset="0"/>
              </a:rPr>
              <a:t> frame: </a:t>
            </a:r>
            <a:r>
              <a:rPr lang="fr-FR" sz="2600" dirty="0" err="1" smtClean="0">
                <a:latin typeface="Comic Sans MS" panose="030F0702030302020204" pitchFamily="66" charset="0"/>
              </a:rPr>
              <a:t>mechanical</a:t>
            </a:r>
            <a:r>
              <a:rPr lang="fr-FR" sz="2600" dirty="0" smtClean="0">
                <a:latin typeface="Comic Sans MS" panose="030F0702030302020204" pitchFamily="66" charset="0"/>
              </a:rPr>
              <a:t> simulations and tests</a:t>
            </a:r>
            <a:endParaRPr lang="fr-FR" sz="2600" dirty="0">
              <a:latin typeface="Comic Sans MS" panose="030F0702030302020204" pitchFamily="66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558804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5600"/>
            <a:ext cx="6214533" cy="3204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3867" y="939800"/>
            <a:ext cx="2700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Simulations:</a:t>
            </a:r>
          </a:p>
          <a:p>
            <a:endParaRPr lang="fr-FR" sz="1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Comic Sans MS" panose="030F0702030302020204" pitchFamily="66" charset="0"/>
              </a:rPr>
              <a:t>Less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than</a:t>
            </a:r>
            <a:r>
              <a:rPr lang="fr-FR" dirty="0" smtClean="0">
                <a:latin typeface="Comic Sans MS" panose="030F0702030302020204" pitchFamily="66" charset="0"/>
              </a:rPr>
              <a:t> 0.2 </a:t>
            </a:r>
            <a:r>
              <a:rPr lang="fr-FR" dirty="0" smtClean="0">
                <a:latin typeface="Symbol" panose="05050102010706020507" pitchFamily="18" charset="2"/>
              </a:rPr>
              <a:t>m</a:t>
            </a:r>
            <a:r>
              <a:rPr lang="fr-FR" dirty="0" smtClean="0">
                <a:latin typeface="Comic Sans MS" panose="030F0702030302020204" pitchFamily="66" charset="0"/>
              </a:rPr>
              <a:t>m </a:t>
            </a:r>
            <a:r>
              <a:rPr lang="fr-FR" dirty="0" err="1" smtClean="0">
                <a:latin typeface="Comic Sans MS" panose="030F0702030302020204" pitchFamily="66" charset="0"/>
              </a:rPr>
              <a:t>deformation</a:t>
            </a:r>
            <a:r>
              <a:rPr lang="fr-FR" dirty="0" smtClean="0">
                <a:latin typeface="Comic Sans MS" panose="030F0702030302020204" pitchFamily="66" charset="0"/>
              </a:rPr>
              <a:t> at the center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omic Sans MS" panose="030F0702030302020204" pitchFamily="66" charset="0"/>
              </a:rPr>
              <a:t>0.4 </a:t>
            </a:r>
            <a:r>
              <a:rPr lang="fr-FR" dirty="0" smtClean="0">
                <a:latin typeface="Symbol" panose="05050102010706020507" pitchFamily="18" charset="2"/>
              </a:rPr>
              <a:t>m</a:t>
            </a:r>
            <a:r>
              <a:rPr lang="fr-FR" dirty="0" smtClean="0">
                <a:latin typeface="Comic Sans MS" panose="030F0702030302020204" pitchFamily="66" charset="0"/>
              </a:rPr>
              <a:t>m </a:t>
            </a:r>
            <a:r>
              <a:rPr lang="fr-FR" dirty="0" err="1" smtClean="0">
                <a:latin typeface="Comic Sans MS" panose="030F0702030302020204" pitchFamily="66" charset="0"/>
              </a:rPr>
              <a:t>deformation</a:t>
            </a:r>
            <a:r>
              <a:rPr lang="fr-FR" dirty="0" smtClean="0">
                <a:latin typeface="Comic Sans MS" panose="030F0702030302020204" pitchFamily="66" charset="0"/>
              </a:rPr>
              <a:t> on </a:t>
            </a:r>
            <a:r>
              <a:rPr lang="fr-FR" dirty="0" err="1" smtClean="0">
                <a:latin typeface="Comic Sans MS" panose="030F0702030302020204" pitchFamily="66" charset="0"/>
              </a:rPr>
              <a:t>external</a:t>
            </a:r>
            <a:r>
              <a:rPr lang="fr-FR" dirty="0" smtClean="0">
                <a:latin typeface="Comic Sans MS" panose="030F0702030302020204" pitchFamily="66" charset="0"/>
              </a:rPr>
              <a:t> layer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3867" y="3022600"/>
            <a:ext cx="245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Very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resistant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structure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000" y="4141926"/>
            <a:ext cx="481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Real tests on the </a:t>
            </a: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bench</a:t>
            </a: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ongoing</a:t>
            </a: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  <a:endParaRPr lang="fr-FR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44" y="4536659"/>
            <a:ext cx="6106377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9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" y="152400"/>
            <a:ext cx="38438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 err="1" smtClean="0">
                <a:latin typeface="Comic Sans MS" panose="030F0702030302020204" pitchFamily="66" charset="0"/>
              </a:rPr>
              <a:t>Cables</a:t>
            </a:r>
            <a:r>
              <a:rPr lang="fr-FR" sz="2800" dirty="0" smtClean="0">
                <a:latin typeface="Comic Sans MS" panose="030F0702030302020204" pitchFamily="66" charset="0"/>
              </a:rPr>
              <a:t> and </a:t>
            </a:r>
            <a:r>
              <a:rPr lang="fr-FR" sz="2800" dirty="0" err="1" smtClean="0">
                <a:latin typeface="Comic Sans MS" panose="030F0702030302020204" pitchFamily="66" charset="0"/>
              </a:rPr>
              <a:t>fibers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8" y="1081859"/>
            <a:ext cx="3229449" cy="5557882"/>
          </a:xfrm>
          <a:prstGeom prst="rect">
            <a:avLst/>
          </a:prstGeom>
        </p:spPr>
      </p:pic>
      <p:pic>
        <p:nvPicPr>
          <p:cNvPr id="19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9"/>
          <a:stretch/>
        </p:blipFill>
        <p:spPr>
          <a:xfrm>
            <a:off x="5289321" y="0"/>
            <a:ext cx="3854679" cy="310726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346730" y="3259667"/>
            <a:ext cx="3739859" cy="3598333"/>
            <a:chOff x="171741" y="1772816"/>
            <a:chExt cx="4353753" cy="4314717"/>
          </a:xfrm>
        </p:grpSpPr>
        <p:pic>
          <p:nvPicPr>
            <p:cNvPr id="21" name="Imag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51"/>
            <a:stretch/>
          </p:blipFill>
          <p:spPr>
            <a:xfrm>
              <a:off x="171741" y="1772816"/>
              <a:ext cx="4353753" cy="4314717"/>
            </a:xfrm>
            <a:prstGeom prst="rect">
              <a:avLst/>
            </a:prstGeom>
          </p:spPr>
        </p:pic>
        <p:grpSp>
          <p:nvGrpSpPr>
            <p:cNvPr id="22" name="Groupe 32"/>
            <p:cNvGrpSpPr/>
            <p:nvPr/>
          </p:nvGrpSpPr>
          <p:grpSpPr>
            <a:xfrm>
              <a:off x="1868422" y="1772816"/>
              <a:ext cx="1152128" cy="1686277"/>
              <a:chOff x="6012160" y="978571"/>
              <a:chExt cx="1152128" cy="1686277"/>
            </a:xfrm>
          </p:grpSpPr>
          <p:cxnSp>
            <p:nvCxnSpPr>
              <p:cNvPr id="24" name="Connecteur droit avec flèche 12"/>
              <p:cNvCxnSpPr/>
              <p:nvPr/>
            </p:nvCxnSpPr>
            <p:spPr>
              <a:xfrm>
                <a:off x="6012160" y="2664848"/>
                <a:ext cx="115212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1"/>
              <p:cNvCxnSpPr/>
              <p:nvPr/>
            </p:nvCxnSpPr>
            <p:spPr>
              <a:xfrm>
                <a:off x="6012160" y="978571"/>
                <a:ext cx="1080120" cy="168627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8"/>
              <p:cNvCxnSpPr/>
              <p:nvPr/>
            </p:nvCxnSpPr>
            <p:spPr>
              <a:xfrm flipV="1">
                <a:off x="6023874" y="978572"/>
                <a:ext cx="0" cy="168627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ZoneTexte 17"/>
          <p:cNvSpPr txBox="1"/>
          <p:nvPr/>
        </p:nvSpPr>
        <p:spPr>
          <a:xfrm>
            <a:off x="6833454" y="4818367"/>
            <a:ext cx="89853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180mm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567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47533" y="84664"/>
            <a:ext cx="55964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 smtClean="0">
                <a:latin typeface="Comic Sans MS" panose="030F0702030302020204" pitchFamily="66" charset="0"/>
              </a:rPr>
              <a:t>PCB design (HV, signal, LED)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618066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1"/>
          <a:stretch/>
        </p:blipFill>
        <p:spPr>
          <a:xfrm>
            <a:off x="1" y="0"/>
            <a:ext cx="29718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r="15855" b="64522"/>
          <a:stretch/>
        </p:blipFill>
        <p:spPr>
          <a:xfrm>
            <a:off x="4150581" y="695823"/>
            <a:ext cx="4579951" cy="4666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3436" y="1375276"/>
            <a:ext cx="197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Routing of the board completed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4290" y="5647747"/>
            <a:ext cx="1188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 connectors (signal)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504290" y="5023078"/>
            <a:ext cx="548640" cy="62466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263999" y="4776587"/>
            <a:ext cx="692576" cy="87116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94428" y="4156385"/>
            <a:ext cx="104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5037" y="5449325"/>
            <a:ext cx="1952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Ficher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conector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HV (smaller than regular SHV)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917407" y="5053384"/>
            <a:ext cx="1248941" cy="39594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78404" y="4591921"/>
            <a:ext cx="95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LEDs</a:t>
            </a:r>
            <a:endParaRPr lang="fr-F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1580" y="6359590"/>
            <a:ext cx="140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LED control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590261" y="6359590"/>
            <a:ext cx="230588" cy="2161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93760" y="2320707"/>
            <a:ext cx="76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HV input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0345" y="3348726"/>
            <a:ext cx="13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Signal outputs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902452" y="3348726"/>
            <a:ext cx="810313" cy="80765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380931" y="3262155"/>
            <a:ext cx="2228467" cy="101789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09398" y="2714983"/>
            <a:ext cx="1240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Slots for rails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0340" y="6256526"/>
            <a:ext cx="550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Design 100% </a:t>
            </a:r>
            <a:r>
              <a:rPr lang="fr-FR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completed</a:t>
            </a:r>
            <a:endParaRPr lang="fr-FR" sz="16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fr-FR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1st </a:t>
            </a:r>
            <a:r>
              <a:rPr lang="fr-FR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board</a:t>
            </a:r>
            <a:r>
              <a:rPr lang="fr-FR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being</a:t>
            </a:r>
            <a:r>
              <a:rPr lang="fr-FR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manufactured</a:t>
            </a:r>
            <a:r>
              <a:rPr lang="fr-FR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(</a:t>
            </a:r>
            <a:r>
              <a:rPr lang="fr-FR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delivery</a:t>
            </a:r>
            <a:r>
              <a:rPr lang="fr-FR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by end of May) </a:t>
            </a:r>
            <a:endParaRPr lang="fr-FR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54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548</Words>
  <Application>Microsoft Office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Office Theme</vt:lpstr>
      <vt:lpstr>NPS Calorimeter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</dc:creator>
  <cp:lastModifiedBy>Carlos</cp:lastModifiedBy>
  <cp:revision>22</cp:revision>
  <dcterms:created xsi:type="dcterms:W3CDTF">2019-03-21T11:55:37Z</dcterms:created>
  <dcterms:modified xsi:type="dcterms:W3CDTF">2019-04-17T15:04:11Z</dcterms:modified>
</cp:coreProperties>
</file>