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 autoAdjust="0"/>
    <p:restoredTop sz="94674" autoAdjust="0"/>
  </p:normalViewPr>
  <p:slideViewPr>
    <p:cSldViewPr snapToGrid="0" snapToObjects="1" showGuides="1">
      <p:cViewPr varScale="1">
        <p:scale>
          <a:sx n="25" d="100"/>
          <a:sy n="25" d="100"/>
        </p:scale>
        <p:origin x="2520" y="248"/>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2/28/24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1246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F0052-EB2B-214A-A571-468A263B568E}"/>
              </a:ext>
            </a:extLst>
          </p:cNvPr>
          <p:cNvGrpSpPr/>
          <p:nvPr userDrawn="1"/>
        </p:nvGrpSpPr>
        <p:grpSpPr>
          <a:xfrm>
            <a:off x="-122803" y="-102882"/>
            <a:ext cx="44106584" cy="33075071"/>
            <a:chOff x="-122803" y="-102882"/>
            <a:chExt cx="44106584" cy="33075071"/>
          </a:xfrm>
        </p:grpSpPr>
        <p:sp>
          <p:nvSpPr>
            <p:cNvPr id="64" name="Freeform 63"/>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42" name="Table 41">
            <a:extLst>
              <a:ext uri="{FF2B5EF4-FFF2-40B4-BE49-F238E27FC236}">
                <a16:creationId xmlns:a16="http://schemas.microsoft.com/office/drawing/2014/main" id="{7F520963-52F0-244C-B2F9-F8BB83527D05}"/>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DC8CE15-5DBB-194A-B2D5-DDFD80C156A0}"/>
              </a:ext>
            </a:extLst>
          </p:cNvPr>
          <p:cNvGraphicFramePr>
            <a:graphicFrameLocks noGrp="1"/>
          </p:cNvGraphicFramePr>
          <p:nvPr userDrawn="1">
            <p:extLst>
              <p:ext uri="{D42A27DB-BD31-4B8C-83A1-F6EECF244321}">
                <p14:modId xmlns:p14="http://schemas.microsoft.com/office/powerpoint/2010/main" val="1918879497"/>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307AA-AA8A-9611-9216-A36726AF07D1}"/>
              </a:ext>
            </a:extLst>
          </p:cNvPr>
          <p:cNvSpPr>
            <a:spLocks noGrp="1"/>
          </p:cNvSpPr>
          <p:nvPr>
            <p:ph type="body" sz="quarter" idx="10"/>
          </p:nvPr>
        </p:nvSpPr>
        <p:spPr>
          <a:xfrm>
            <a:off x="32140996" y="7072522"/>
            <a:ext cx="10503294" cy="6863395"/>
          </a:xfrm>
        </p:spPr>
        <p:txBody>
          <a:bodyPr/>
          <a:lstStyle/>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Deployment of a distributed (quasi) real-time SRO data processing model includes data calibration and full traditional off-line reconstruction.</a:t>
            </a:r>
            <a:endParaRPr lang="en-US"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Framework optimization using GEANT-generated and archived beam-on data.</a:t>
            </a:r>
            <a:endParaRPr lang="en-US"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Optimized framework validation with beam-on tests.</a:t>
            </a:r>
            <a:endParaRPr lang="en-US"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Assessment of needed network and computing resources.</a:t>
            </a:r>
            <a:endParaRPr lang="en-US"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Assessment of the performance for different hardware platforms.</a:t>
            </a:r>
            <a:endParaRPr lang="en-US"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Identify potential issues relevant to a future HPDF in receiving and processing SRO data.</a:t>
            </a:r>
            <a:endParaRPr lang="en-US" sz="3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3ACBE33-3880-5736-DE37-307CE997EA06}"/>
              </a:ext>
            </a:extLst>
          </p:cNvPr>
          <p:cNvSpPr>
            <a:spLocks noGrp="1"/>
          </p:cNvSpPr>
          <p:nvPr>
            <p:ph type="body" sz="quarter" idx="11"/>
          </p:nvPr>
        </p:nvSpPr>
        <p:spPr>
          <a:xfrm>
            <a:off x="694468" y="5943375"/>
            <a:ext cx="10503294" cy="1674296"/>
          </a:xfrm>
        </p:spPr>
        <p:txBody>
          <a:bodyPr/>
          <a:lstStyle/>
          <a:p>
            <a:r>
              <a:rPr lang="en-US" sz="4400" b="1" u="none" cap="all" spc="221" dirty="0">
                <a:solidFill>
                  <a:srgbClr val="A80432"/>
                </a:solidFill>
                <a:latin typeface="Arial"/>
                <a:cs typeface="Arial"/>
              </a:rPr>
              <a:t>motivation</a:t>
            </a:r>
          </a:p>
          <a:p>
            <a:endParaRPr lang="en-US" sz="4400" dirty="0"/>
          </a:p>
        </p:txBody>
      </p:sp>
      <p:sp>
        <p:nvSpPr>
          <p:cNvPr id="16" name="Text Placeholder 15">
            <a:extLst>
              <a:ext uri="{FF2B5EF4-FFF2-40B4-BE49-F238E27FC236}">
                <a16:creationId xmlns:a16="http://schemas.microsoft.com/office/drawing/2014/main" id="{D7DFA17A-7F91-2D79-7A30-C912A7F54E47}"/>
              </a:ext>
            </a:extLst>
          </p:cNvPr>
          <p:cNvSpPr>
            <a:spLocks noGrp="1"/>
          </p:cNvSpPr>
          <p:nvPr>
            <p:ph type="body" sz="quarter" idx="150"/>
          </p:nvPr>
        </p:nvSpPr>
        <p:spPr>
          <a:xfrm>
            <a:off x="8042696" y="3431333"/>
            <a:ext cx="28785860" cy="2308324"/>
          </a:xfrm>
        </p:spPr>
        <p:txBody>
          <a:bodyPr/>
          <a:lstStyle/>
          <a:p>
            <a:r>
              <a:rPr lang="en-US" sz="4800" dirty="0">
                <a:latin typeface="Roboto Light" panose="020F0302020204030204" pitchFamily="34" charset="0"/>
              </a:rPr>
              <a:t>Authors: </a:t>
            </a:r>
            <a:r>
              <a:rPr lang="en-US" sz="4800" b="0" i="0" dirty="0">
                <a:effectLst/>
                <a:latin typeface="Roboto Light" panose="020F0302020204030204" pitchFamily="34" charset="0"/>
              </a:rPr>
              <a:t>Ayan Roy, David Lawrence, </a:t>
            </a:r>
            <a:r>
              <a:rPr lang="en-US" sz="4800" b="0" i="0" dirty="0" err="1">
                <a:effectLst/>
                <a:latin typeface="Roboto Light" panose="020F0302020204030204" pitchFamily="34" charset="0"/>
              </a:rPr>
              <a:t>Jeng</a:t>
            </a:r>
            <a:r>
              <a:rPr lang="en-US" sz="4800" b="0" i="0" dirty="0">
                <a:effectLst/>
                <a:latin typeface="Roboto Light" panose="020F0302020204030204" pitchFamily="34" charset="0"/>
              </a:rPr>
              <a:t>-Yuan Tsai, Marco </a:t>
            </a:r>
            <a:r>
              <a:rPr lang="en-US" sz="4800" b="0" i="0" dirty="0" err="1">
                <a:effectLst/>
                <a:latin typeface="Roboto Light" panose="020F0302020204030204" pitchFamily="34" charset="0"/>
              </a:rPr>
              <a:t>Battaglieri</a:t>
            </a:r>
            <a:r>
              <a:rPr lang="en-US" sz="4800" b="0" i="0" dirty="0">
                <a:effectLst/>
                <a:latin typeface="Roboto Light" panose="020F0302020204030204" pitchFamily="34" charset="0"/>
              </a:rPr>
              <a:t>, Markus </a:t>
            </a:r>
            <a:r>
              <a:rPr lang="en-US" sz="4800" b="0" i="0" dirty="0" err="1">
                <a:effectLst/>
                <a:latin typeface="Roboto Light" panose="020F0302020204030204" pitchFamily="34" charset="0"/>
              </a:rPr>
              <a:t>Diefenthaler</a:t>
            </a:r>
            <a:r>
              <a:rPr lang="en-US" sz="4800" b="0" i="0" dirty="0">
                <a:effectLst/>
                <a:latin typeface="Roboto Light" panose="020F0302020204030204" pitchFamily="34" charset="0"/>
              </a:rPr>
              <a:t>, Vardan </a:t>
            </a:r>
            <a:r>
              <a:rPr lang="en-US" sz="4800" b="0" i="0" dirty="0" err="1">
                <a:effectLst/>
                <a:latin typeface="Roboto Light" panose="020F0302020204030204" pitchFamily="34" charset="0"/>
              </a:rPr>
              <a:t>Gyurjyan</a:t>
            </a:r>
            <a:r>
              <a:rPr lang="en-US" sz="4800" b="0" i="0" dirty="0">
                <a:effectLst/>
                <a:latin typeface="Roboto Light" panose="020F0302020204030204" pitchFamily="34" charset="0"/>
              </a:rPr>
              <a:t>, </a:t>
            </a:r>
            <a:r>
              <a:rPr lang="en-US" sz="4800" b="0" i="0" dirty="0" err="1">
                <a:effectLst/>
                <a:latin typeface="Roboto Light" panose="020F0302020204030204" pitchFamily="34" charset="0"/>
              </a:rPr>
              <a:t>Xinxin</a:t>
            </a:r>
            <a:r>
              <a:rPr lang="en-US" sz="4800" b="0" i="0" dirty="0">
                <a:effectLst/>
                <a:latin typeface="Roboto Light" panose="020F0302020204030204" pitchFamily="34" charset="0"/>
              </a:rPr>
              <a:t> (</a:t>
            </a:r>
            <a:r>
              <a:rPr lang="en-US" sz="4800" b="0" i="0" dirty="0" err="1">
                <a:effectLst/>
                <a:latin typeface="Roboto Light" panose="020F0302020204030204" pitchFamily="34" charset="0"/>
              </a:rPr>
              <a:t>Cissie</a:t>
            </a:r>
            <a:r>
              <a:rPr lang="en-US" sz="4800" b="0" i="0" dirty="0">
                <a:effectLst/>
                <a:latin typeface="Roboto Light" panose="020F0302020204030204" pitchFamily="34" charset="0"/>
              </a:rPr>
              <a:t>) Mei</a:t>
            </a:r>
            <a:br>
              <a:rPr lang="en-US" sz="4800" b="0" i="0" dirty="0">
                <a:effectLst/>
                <a:latin typeface="Roboto Light" panose="020F0302020204030204" pitchFamily="34" charset="0"/>
              </a:rPr>
            </a:br>
            <a:endParaRPr lang="en-US" sz="4800" dirty="0"/>
          </a:p>
        </p:txBody>
      </p:sp>
      <p:sp>
        <p:nvSpPr>
          <p:cNvPr id="18" name="Text Placeholder 17">
            <a:extLst>
              <a:ext uri="{FF2B5EF4-FFF2-40B4-BE49-F238E27FC236}">
                <a16:creationId xmlns:a16="http://schemas.microsoft.com/office/drawing/2014/main" id="{69007284-0BF7-5ECF-14DC-6A99C6F30547}"/>
              </a:ext>
            </a:extLst>
          </p:cNvPr>
          <p:cNvSpPr>
            <a:spLocks noGrp="1"/>
          </p:cNvSpPr>
          <p:nvPr>
            <p:ph type="body" sz="quarter" idx="153"/>
          </p:nvPr>
        </p:nvSpPr>
        <p:spPr>
          <a:xfrm>
            <a:off x="5946116" y="147840"/>
            <a:ext cx="31998968" cy="4647426"/>
          </a:xfrm>
        </p:spPr>
        <p:txBody>
          <a:bodyPr/>
          <a:lstStyle/>
          <a:p>
            <a:r>
              <a:rPr lang="en-US" sz="10000" b="1" i="0" dirty="0">
                <a:solidFill>
                  <a:srgbClr val="C00000"/>
                </a:solidFill>
                <a:effectLst/>
                <a:latin typeface="Roboto Light" panose="020F0302020204030204" pitchFamily="34" charset="0"/>
              </a:rPr>
              <a:t>RTDP: Streaming Readout Real-Time Development and Testing Platform</a:t>
            </a:r>
            <a:br>
              <a:rPr lang="en-US" sz="7200" b="0" i="0" dirty="0">
                <a:solidFill>
                  <a:srgbClr val="CB6D04"/>
                </a:solidFill>
                <a:effectLst/>
                <a:latin typeface="Roboto Light" panose="020F0302020204030204" pitchFamily="34" charset="0"/>
              </a:rPr>
            </a:br>
            <a:endParaRPr lang="en-US" dirty="0"/>
          </a:p>
        </p:txBody>
      </p:sp>
      <p:sp>
        <p:nvSpPr>
          <p:cNvPr id="19" name="Text Placeholder 2">
            <a:extLst>
              <a:ext uri="{FF2B5EF4-FFF2-40B4-BE49-F238E27FC236}">
                <a16:creationId xmlns:a16="http://schemas.microsoft.com/office/drawing/2014/main" id="{1F62593D-879C-77D1-69CA-DAA7F31A10EE}"/>
              </a:ext>
            </a:extLst>
          </p:cNvPr>
          <p:cNvSpPr txBox="1">
            <a:spLocks/>
          </p:cNvSpPr>
          <p:nvPr/>
        </p:nvSpPr>
        <p:spPr>
          <a:xfrm>
            <a:off x="898042" y="13552498"/>
            <a:ext cx="10503294" cy="167429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Application</a:t>
            </a:r>
          </a:p>
          <a:p>
            <a:endParaRPr lang="en-US" sz="4400" dirty="0"/>
          </a:p>
        </p:txBody>
      </p:sp>
      <p:sp>
        <p:nvSpPr>
          <p:cNvPr id="20" name="Text Placeholder 1">
            <a:extLst>
              <a:ext uri="{FF2B5EF4-FFF2-40B4-BE49-F238E27FC236}">
                <a16:creationId xmlns:a16="http://schemas.microsoft.com/office/drawing/2014/main" id="{2C4CE4C4-4EC4-DEE3-361B-A423B98E16BF}"/>
              </a:ext>
            </a:extLst>
          </p:cNvPr>
          <p:cNvSpPr txBox="1">
            <a:spLocks/>
          </p:cNvSpPr>
          <p:nvPr/>
        </p:nvSpPr>
        <p:spPr>
          <a:xfrm>
            <a:off x="557316" y="14941936"/>
            <a:ext cx="10633343" cy="5189091"/>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lgn="just">
              <a:buFont typeface="Arial" panose="020B0604020202020204" pitchFamily="34" charset="0"/>
              <a:buChar char="•"/>
              <a:tabLst>
                <a:tab pos="2571868" algn="l"/>
              </a:tabLst>
            </a:pPr>
            <a:r>
              <a:rPr lang="en-US" sz="3200" dirty="0">
                <a:latin typeface="Arial" panose="020B0604020202020204" pitchFamily="34" charset="0"/>
                <a:cs typeface="Arial" panose="020B0604020202020204" pitchFamily="34" charset="0"/>
              </a:rPr>
              <a:t>SRO Experiments requiring intricate configurations can be defined with user-friendly YAML</a:t>
            </a:r>
          </a:p>
          <a:p>
            <a:pPr marL="457200" indent="-457200" algn="just">
              <a:buFont typeface="Arial" panose="020B0604020202020204" pitchFamily="34" charset="0"/>
              <a:buChar char="•"/>
              <a:tabLst>
                <a:tab pos="2571868" algn="l"/>
              </a:tabLst>
            </a:pPr>
            <a:r>
              <a:rPr lang="en-US" sz="3200" dirty="0">
                <a:latin typeface="Arial" panose="020B0604020202020204" pitchFamily="34" charset="0"/>
                <a:cs typeface="Arial" panose="020B0604020202020204" pitchFamily="34" charset="0"/>
              </a:rPr>
              <a:t>Individual components such as calibration or data transport can be represented by software simulation modules</a:t>
            </a:r>
          </a:p>
          <a:p>
            <a:pPr marL="457200" indent="-457200" algn="just">
              <a:buFont typeface="Arial" panose="020B0604020202020204" pitchFamily="34" charset="0"/>
              <a:buChar char="•"/>
              <a:tabLst>
                <a:tab pos="2571868" algn="l"/>
              </a:tabLst>
            </a:pPr>
            <a:r>
              <a:rPr lang="en-US" sz="3200" dirty="0">
                <a:latin typeface="Arial" panose="020B0604020202020204" pitchFamily="34" charset="0"/>
                <a:cs typeface="Arial" panose="020B0604020202020204" pitchFamily="34" charset="0"/>
              </a:rPr>
              <a:t>Full simulation can include mixture of real and simulated components</a:t>
            </a:r>
          </a:p>
          <a:p>
            <a:pPr marL="457200" indent="-457200" algn="just">
              <a:buFont typeface="Arial" panose="020B0604020202020204" pitchFamily="34" charset="0"/>
              <a:buChar char="•"/>
              <a:tabLst>
                <a:tab pos="2571868" algn="l"/>
              </a:tabLst>
            </a:pPr>
            <a:r>
              <a:rPr lang="en-US" sz="3200" dirty="0">
                <a:latin typeface="Arial" panose="020B0604020202020204" pitchFamily="34" charset="0"/>
                <a:cs typeface="Arial" panose="020B0604020202020204" pitchFamily="34" charset="0"/>
              </a:rPr>
              <a:t>Scale from fully simulated on single PC to full use of hardware in distributed system</a:t>
            </a:r>
          </a:p>
        </p:txBody>
      </p:sp>
      <p:sp>
        <p:nvSpPr>
          <p:cNvPr id="21" name="Text Placeholder 2">
            <a:extLst>
              <a:ext uri="{FF2B5EF4-FFF2-40B4-BE49-F238E27FC236}">
                <a16:creationId xmlns:a16="http://schemas.microsoft.com/office/drawing/2014/main" id="{1051B32C-DD0B-4B08-7EFA-BD7D856BA5D3}"/>
              </a:ext>
            </a:extLst>
          </p:cNvPr>
          <p:cNvSpPr txBox="1">
            <a:spLocks/>
          </p:cNvSpPr>
          <p:nvPr/>
        </p:nvSpPr>
        <p:spPr>
          <a:xfrm>
            <a:off x="498616" y="21686001"/>
            <a:ext cx="10503294" cy="167429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Goal</a:t>
            </a:r>
          </a:p>
          <a:p>
            <a:endParaRPr lang="en-US" sz="4400" dirty="0"/>
          </a:p>
        </p:txBody>
      </p:sp>
      <p:sp>
        <p:nvSpPr>
          <p:cNvPr id="22" name="Text Placeholder 1">
            <a:extLst>
              <a:ext uri="{FF2B5EF4-FFF2-40B4-BE49-F238E27FC236}">
                <a16:creationId xmlns:a16="http://schemas.microsoft.com/office/drawing/2014/main" id="{B593212F-41E6-4533-F1D4-57576245568A}"/>
              </a:ext>
            </a:extLst>
          </p:cNvPr>
          <p:cNvSpPr txBox="1">
            <a:spLocks/>
          </p:cNvSpPr>
          <p:nvPr/>
        </p:nvSpPr>
        <p:spPr>
          <a:xfrm>
            <a:off x="774543" y="23064567"/>
            <a:ext cx="10280053" cy="5681533"/>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lgn="just">
              <a:buFont typeface="Arial" panose="020B0604020202020204" pitchFamily="34" charset="0"/>
              <a:buChar char="•"/>
              <a:tabLst>
                <a:tab pos="2571868" algn="l"/>
              </a:tabLst>
            </a:pPr>
            <a:r>
              <a:rPr lang="en-US" sz="3200" b="0" i="0" dirty="0">
                <a:effectLst/>
                <a:latin typeface="Arial" panose="020B0604020202020204" pitchFamily="34" charset="0"/>
                <a:cs typeface="Arial" panose="020B0604020202020204" pitchFamily="34" charset="0"/>
              </a:rPr>
              <a:t>Create a platform to seamlessly process data from SRO to analysis on compute centers in various configurations</a:t>
            </a:r>
          </a:p>
          <a:p>
            <a:pPr marL="457200" indent="-457200" algn="just">
              <a:buFont typeface="Arial" panose="020B0604020202020204" pitchFamily="34" charset="0"/>
              <a:buChar char="•"/>
              <a:tabLst>
                <a:tab pos="2571868" algn="l"/>
              </a:tabLst>
            </a:pPr>
            <a:r>
              <a:rPr lang="en-US" sz="3200" dirty="0">
                <a:effectLst/>
                <a:latin typeface="Arial" panose="020B0604020202020204" pitchFamily="34" charset="0"/>
                <a:cs typeface="Arial" panose="020B0604020202020204" pitchFamily="34" charset="0"/>
              </a:rPr>
              <a:t>Fully developed software platform that is capable of monitoring the components in a fully developed streaming system. </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Tools for fully simulating a real-time SRO data processing network from Front End Electronics to large compute. </a:t>
            </a:r>
            <a:endParaRPr lang="en-US" sz="3200" dirty="0">
              <a:latin typeface="Arial" panose="020B0604020202020204" pitchFamily="34" charset="0"/>
              <a:cs typeface="Arial" panose="020B0604020202020204" pitchFamily="34" charset="0"/>
            </a:endParaRPr>
          </a:p>
          <a:p>
            <a:endParaRPr lang="en-US" sz="3200" dirty="0"/>
          </a:p>
        </p:txBody>
      </p:sp>
      <p:sp>
        <p:nvSpPr>
          <p:cNvPr id="23" name="Text Placeholder 2">
            <a:extLst>
              <a:ext uri="{FF2B5EF4-FFF2-40B4-BE49-F238E27FC236}">
                <a16:creationId xmlns:a16="http://schemas.microsoft.com/office/drawing/2014/main" id="{B3A7C414-AAA4-B621-B602-9BB96AA97368}"/>
              </a:ext>
            </a:extLst>
          </p:cNvPr>
          <p:cNvSpPr txBox="1">
            <a:spLocks/>
          </p:cNvSpPr>
          <p:nvPr/>
        </p:nvSpPr>
        <p:spPr>
          <a:xfrm>
            <a:off x="30907502" y="5943375"/>
            <a:ext cx="10503294" cy="167429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Objective</a:t>
            </a:r>
          </a:p>
          <a:p>
            <a:endParaRPr lang="en-US" sz="4400" dirty="0"/>
          </a:p>
        </p:txBody>
      </p:sp>
      <p:sp>
        <p:nvSpPr>
          <p:cNvPr id="24" name="Text Placeholder 2">
            <a:extLst>
              <a:ext uri="{FF2B5EF4-FFF2-40B4-BE49-F238E27FC236}">
                <a16:creationId xmlns:a16="http://schemas.microsoft.com/office/drawing/2014/main" id="{D918B15C-9D97-5D0D-4EE8-C06D02D60ECB}"/>
              </a:ext>
            </a:extLst>
          </p:cNvPr>
          <p:cNvSpPr txBox="1">
            <a:spLocks/>
          </p:cNvSpPr>
          <p:nvPr/>
        </p:nvSpPr>
        <p:spPr>
          <a:xfrm>
            <a:off x="31773474" y="14905447"/>
            <a:ext cx="10503294" cy="167429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Measure of success</a:t>
            </a:r>
          </a:p>
          <a:p>
            <a:endParaRPr lang="en-US" sz="4400" dirty="0"/>
          </a:p>
        </p:txBody>
      </p:sp>
      <p:sp>
        <p:nvSpPr>
          <p:cNvPr id="25" name="Text Placeholder 2">
            <a:extLst>
              <a:ext uri="{FF2B5EF4-FFF2-40B4-BE49-F238E27FC236}">
                <a16:creationId xmlns:a16="http://schemas.microsoft.com/office/drawing/2014/main" id="{D49B969D-55BC-FAE9-061B-F1F939DDC76B}"/>
              </a:ext>
            </a:extLst>
          </p:cNvPr>
          <p:cNvSpPr txBox="1">
            <a:spLocks/>
          </p:cNvSpPr>
          <p:nvPr/>
        </p:nvSpPr>
        <p:spPr>
          <a:xfrm>
            <a:off x="21387335" y="23129145"/>
            <a:ext cx="10503294" cy="86176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progress</a:t>
            </a:r>
            <a:endParaRPr lang="en-US" sz="4400" dirty="0"/>
          </a:p>
        </p:txBody>
      </p:sp>
      <p:sp>
        <p:nvSpPr>
          <p:cNvPr id="27" name="Text Placeholder 1">
            <a:extLst>
              <a:ext uri="{FF2B5EF4-FFF2-40B4-BE49-F238E27FC236}">
                <a16:creationId xmlns:a16="http://schemas.microsoft.com/office/drawing/2014/main" id="{0501FABE-21DA-B72F-D576-5C25B0A6FDA1}"/>
              </a:ext>
            </a:extLst>
          </p:cNvPr>
          <p:cNvSpPr txBox="1">
            <a:spLocks/>
          </p:cNvSpPr>
          <p:nvPr/>
        </p:nvSpPr>
        <p:spPr>
          <a:xfrm>
            <a:off x="945097" y="7072522"/>
            <a:ext cx="10056813" cy="5189091"/>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Experimental Nuclear Physics is moving towards a Streaming Readout (SRO) paradigm</a:t>
            </a:r>
          </a:p>
          <a:p>
            <a:r>
              <a:rPr lang="en-US" sz="3200" dirty="0">
                <a:latin typeface="Arial" panose="020B0604020202020204" pitchFamily="34" charset="0"/>
                <a:cs typeface="Arial" panose="020B0604020202020204" pitchFamily="34" charset="0"/>
              </a:rPr>
              <a:t>Complex pipelines integrating heterogeneous hardware and varied software may have interference effects</a:t>
            </a:r>
          </a:p>
          <a:p>
            <a:r>
              <a:rPr lang="en-US" sz="3200" dirty="0">
                <a:latin typeface="Arial" panose="020B0604020202020204" pitchFamily="34" charset="0"/>
                <a:cs typeface="Arial" panose="020B0604020202020204" pitchFamily="34" charset="0"/>
              </a:rPr>
              <a:t>Simulation and testing of complex SRO systems is needed to assist in their design and validation</a:t>
            </a:r>
          </a:p>
          <a:p>
            <a:r>
              <a:rPr lang="en-US" sz="3200" dirty="0">
                <a:latin typeface="Arial" panose="020B0604020202020204" pitchFamily="34" charset="0"/>
                <a:cs typeface="Arial" panose="020B0604020202020204" pitchFamily="34" charset="0"/>
              </a:rPr>
              <a:t>Testing of complete, integrated SRO systems at scale for future experiments requires new tooling</a:t>
            </a:r>
          </a:p>
        </p:txBody>
      </p:sp>
      <p:sp>
        <p:nvSpPr>
          <p:cNvPr id="28" name="Text Placeholder 1">
            <a:extLst>
              <a:ext uri="{FF2B5EF4-FFF2-40B4-BE49-F238E27FC236}">
                <a16:creationId xmlns:a16="http://schemas.microsoft.com/office/drawing/2014/main" id="{36BEEC9E-80E0-B820-F034-5C9E9EAA686C}"/>
              </a:ext>
            </a:extLst>
          </p:cNvPr>
          <p:cNvSpPr txBox="1">
            <a:spLocks/>
          </p:cNvSpPr>
          <p:nvPr/>
        </p:nvSpPr>
        <p:spPr>
          <a:xfrm>
            <a:off x="32138480" y="16117146"/>
            <a:ext cx="10503294" cy="6272464"/>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a:effectLst/>
                <a:latin typeface="Arial" panose="020B0604020202020204" pitchFamily="34" charset="0"/>
                <a:cs typeface="Arial" panose="020B0604020202020204" pitchFamily="34" charset="0"/>
              </a:rPr>
              <a:t>Specific milestones and objectives of the project include:</a:t>
            </a: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Ability to launch synchronized processes across multiple nodes</a:t>
            </a: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Integrated monitoring of all components in the system</a:t>
            </a: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Ability to configure and simulate an experiment similar in size to the planned </a:t>
            </a:r>
            <a:r>
              <a:rPr lang="en-US" sz="3200" dirty="0" err="1">
                <a:effectLst/>
                <a:latin typeface="Arial" panose="020B0604020202020204" pitchFamily="34" charset="0"/>
                <a:cs typeface="Arial" panose="020B0604020202020204" pitchFamily="34" charset="0"/>
              </a:rPr>
              <a:t>SoLID</a:t>
            </a:r>
            <a:r>
              <a:rPr lang="en-US" sz="3200" dirty="0">
                <a:effectLst/>
                <a:latin typeface="Arial" panose="020B0604020202020204" pitchFamily="34" charset="0"/>
                <a:cs typeface="Arial" panose="020B0604020202020204" pitchFamily="34" charset="0"/>
              </a:rPr>
              <a:t> experiment at </a:t>
            </a:r>
            <a:r>
              <a:rPr lang="en-US" sz="3200" dirty="0" err="1">
                <a:effectLst/>
                <a:latin typeface="Arial" panose="020B0604020202020204" pitchFamily="34" charset="0"/>
                <a:cs typeface="Arial" panose="020B0604020202020204" pitchFamily="34" charset="0"/>
              </a:rPr>
              <a:t>JLab</a:t>
            </a:r>
            <a:endParaRPr lang="en-US" sz="3200" dirty="0">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Test with 400Gbps transfer speed, at least one FPGA and at least 1 GPU component</a:t>
            </a:r>
          </a:p>
        </p:txBody>
      </p:sp>
      <p:pic>
        <p:nvPicPr>
          <p:cNvPr id="29" name="Picture 28">
            <a:extLst>
              <a:ext uri="{FF2B5EF4-FFF2-40B4-BE49-F238E27FC236}">
                <a16:creationId xmlns:a16="http://schemas.microsoft.com/office/drawing/2014/main" id="{6908AE99-B5B6-5E58-35BB-268A372BEAB1}"/>
              </a:ext>
            </a:extLst>
          </p:cNvPr>
          <p:cNvPicPr>
            <a:picLocks noChangeAspect="1"/>
          </p:cNvPicPr>
          <p:nvPr/>
        </p:nvPicPr>
        <p:blipFill>
          <a:blip r:embed="rId3"/>
          <a:stretch>
            <a:fillRect/>
          </a:stretch>
        </p:blipFill>
        <p:spPr>
          <a:xfrm>
            <a:off x="11696744" y="5943376"/>
            <a:ext cx="19551357" cy="7992541"/>
          </a:xfrm>
          <a:prstGeom prst="rect">
            <a:avLst/>
          </a:prstGeom>
        </p:spPr>
      </p:pic>
      <p:pic>
        <p:nvPicPr>
          <p:cNvPr id="30" name="Picture 29">
            <a:extLst>
              <a:ext uri="{FF2B5EF4-FFF2-40B4-BE49-F238E27FC236}">
                <a16:creationId xmlns:a16="http://schemas.microsoft.com/office/drawing/2014/main" id="{6C28803F-48D1-0234-685F-92E7A33057C2}"/>
              </a:ext>
            </a:extLst>
          </p:cNvPr>
          <p:cNvPicPr>
            <a:picLocks noChangeAspect="1"/>
          </p:cNvPicPr>
          <p:nvPr/>
        </p:nvPicPr>
        <p:blipFill>
          <a:blip r:embed="rId4"/>
          <a:stretch>
            <a:fillRect/>
          </a:stretch>
        </p:blipFill>
        <p:spPr>
          <a:xfrm>
            <a:off x="11612013" y="14675616"/>
            <a:ext cx="19997839" cy="7749793"/>
          </a:xfrm>
          <a:prstGeom prst="rect">
            <a:avLst/>
          </a:prstGeom>
        </p:spPr>
      </p:pic>
      <p:sp>
        <p:nvSpPr>
          <p:cNvPr id="31" name="Text Placeholder 1">
            <a:extLst>
              <a:ext uri="{FF2B5EF4-FFF2-40B4-BE49-F238E27FC236}">
                <a16:creationId xmlns:a16="http://schemas.microsoft.com/office/drawing/2014/main" id="{2AEA6E15-3D10-A3CB-2039-9FD5FB8257D3}"/>
              </a:ext>
            </a:extLst>
          </p:cNvPr>
          <p:cNvSpPr txBox="1">
            <a:spLocks/>
          </p:cNvSpPr>
          <p:nvPr/>
        </p:nvSpPr>
        <p:spPr>
          <a:xfrm>
            <a:off x="21387335" y="24331234"/>
            <a:ext cx="11173343" cy="5287579"/>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spcBef>
                <a:spcPts val="600"/>
              </a:spcBef>
              <a:tabLst>
                <a:tab pos="2571868" algn="l"/>
              </a:tabLst>
            </a:pPr>
            <a:r>
              <a:rPr lang="en-US" sz="3200" dirty="0">
                <a:latin typeface="Arial" panose="020B0604020202020204" pitchFamily="34" charset="0"/>
                <a:cs typeface="Arial" panose="020B0604020202020204" pitchFamily="34" charset="0"/>
              </a:rPr>
              <a:t>RTDP is at the early stages of development. Here are some out of many things we have worked on: </a:t>
            </a: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Captured CLAS12 data, streamed across the </a:t>
            </a:r>
            <a:r>
              <a:rPr lang="en-US" sz="3200" dirty="0" err="1">
                <a:effectLst/>
                <a:latin typeface="Arial" panose="020B0604020202020204" pitchFamily="34" charset="0"/>
                <a:cs typeface="Arial" panose="020B0604020202020204" pitchFamily="34" charset="0"/>
              </a:rPr>
              <a:t>Jlab</a:t>
            </a:r>
            <a:r>
              <a:rPr lang="en-US" sz="3200" dirty="0">
                <a:effectLst/>
                <a:latin typeface="Arial" panose="020B0604020202020204" pitchFamily="34" charset="0"/>
                <a:cs typeface="Arial" panose="020B0604020202020204" pitchFamily="34" charset="0"/>
              </a:rPr>
              <a:t> campus using a 100Gbps high-speed NIC featuring hardware timestamps.</a:t>
            </a:r>
          </a:p>
          <a:p>
            <a:pPr marL="457200" indent="-457200" algn="just">
              <a:buFont typeface="Arial" panose="020B0604020202020204" pitchFamily="34" charset="0"/>
              <a:buChar char="•"/>
            </a:pPr>
            <a:r>
              <a:rPr lang="en-US" sz="3200" dirty="0">
                <a:effectLst/>
                <a:latin typeface="Arial" panose="020B0604020202020204" pitchFamily="34" charset="0"/>
                <a:cs typeface="Arial" panose="020B0604020202020204" pitchFamily="34" charset="0"/>
              </a:rPr>
              <a:t>Captured data using synchronized streams from multiple network sources.</a:t>
            </a:r>
          </a:p>
          <a:p>
            <a:pPr marL="457200" indent="-457200" algn="just">
              <a:buFont typeface="Arial" panose="020B0604020202020204" pitchFamily="34" charset="0"/>
              <a:buChar char="•"/>
            </a:pPr>
            <a:endParaRPr lang="en-US" sz="3200" dirty="0">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3200" dirty="0">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53BF46E-4205-32B0-3E14-42B74E715751}"/>
              </a:ext>
            </a:extLst>
          </p:cNvPr>
          <p:cNvSpPr/>
          <p:nvPr/>
        </p:nvSpPr>
        <p:spPr>
          <a:xfrm>
            <a:off x="3135086" y="29324911"/>
            <a:ext cx="38275710" cy="6684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Text&#10;&#10;Description automatically generated">
            <a:extLst>
              <a:ext uri="{FF2B5EF4-FFF2-40B4-BE49-F238E27FC236}">
                <a16:creationId xmlns:a16="http://schemas.microsoft.com/office/drawing/2014/main" id="{0EA2DCCE-145D-14F4-9B97-4E3FF8DDA677}"/>
              </a:ext>
            </a:extLst>
          </p:cNvPr>
          <p:cNvPicPr>
            <a:picLocks noChangeAspect="1"/>
          </p:cNvPicPr>
          <p:nvPr/>
        </p:nvPicPr>
        <p:blipFill rotWithShape="1">
          <a:blip r:embed="rId5"/>
          <a:srcRect t="7143"/>
          <a:stretch/>
        </p:blipFill>
        <p:spPr>
          <a:xfrm>
            <a:off x="14325551" y="30291521"/>
            <a:ext cx="7123990" cy="2234732"/>
          </a:xfrm>
          <a:prstGeom prst="rect">
            <a:avLst/>
          </a:prstGeom>
          <a:solidFill>
            <a:schemeClr val="tx2">
              <a:lumMod val="40000"/>
              <a:lumOff val="60000"/>
            </a:schemeClr>
          </a:solidFill>
        </p:spPr>
      </p:pic>
      <p:sp>
        <p:nvSpPr>
          <p:cNvPr id="35" name="Text Placeholder 2">
            <a:extLst>
              <a:ext uri="{FF2B5EF4-FFF2-40B4-BE49-F238E27FC236}">
                <a16:creationId xmlns:a16="http://schemas.microsoft.com/office/drawing/2014/main" id="{05FE255C-8A6D-7C63-A3AB-7AECC72F2DA7}"/>
              </a:ext>
            </a:extLst>
          </p:cNvPr>
          <p:cNvSpPr txBox="1">
            <a:spLocks/>
          </p:cNvSpPr>
          <p:nvPr/>
        </p:nvSpPr>
        <p:spPr>
          <a:xfrm>
            <a:off x="10884041" y="23293217"/>
            <a:ext cx="10503294" cy="86176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Acknowledgement</a:t>
            </a:r>
            <a:endParaRPr lang="en-US" sz="4400" dirty="0"/>
          </a:p>
        </p:txBody>
      </p:sp>
      <p:sp>
        <p:nvSpPr>
          <p:cNvPr id="36" name="Text Placeholder 1">
            <a:extLst>
              <a:ext uri="{FF2B5EF4-FFF2-40B4-BE49-F238E27FC236}">
                <a16:creationId xmlns:a16="http://schemas.microsoft.com/office/drawing/2014/main" id="{E3500674-DFCB-984C-84BA-6F3D64A274A0}"/>
              </a:ext>
            </a:extLst>
          </p:cNvPr>
          <p:cNvSpPr txBox="1">
            <a:spLocks/>
          </p:cNvSpPr>
          <p:nvPr/>
        </p:nvSpPr>
        <p:spPr>
          <a:xfrm>
            <a:off x="12191919" y="24558016"/>
            <a:ext cx="9004066" cy="3416298"/>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spcBef>
                <a:spcPts val="600"/>
              </a:spcBef>
              <a:tabLst>
                <a:tab pos="2571868" algn="l"/>
              </a:tabLst>
            </a:pPr>
            <a:r>
              <a:rPr lang="en-US" sz="3200" dirty="0">
                <a:effectLst/>
                <a:latin typeface="Arial" panose="020B0604020202020204" pitchFamily="34" charset="0"/>
                <a:cs typeface="Arial" panose="020B0604020202020204" pitchFamily="34" charset="0"/>
              </a:rPr>
              <a:t>This project is funded through the Thomas Jefferson National Accelerator Facility LDRD program. This material is based upon work supported by the U.S. Department of Energy, Office of Science, Office of Nuclear Physics under contract DE-AC05-06OR23177.</a:t>
            </a:r>
          </a:p>
        </p:txBody>
      </p:sp>
      <p:pic>
        <p:nvPicPr>
          <p:cNvPr id="38" name="Picture 37">
            <a:extLst>
              <a:ext uri="{FF2B5EF4-FFF2-40B4-BE49-F238E27FC236}">
                <a16:creationId xmlns:a16="http://schemas.microsoft.com/office/drawing/2014/main" id="{D46A5E79-EC06-D8A7-305C-9EBD814A1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76973" y="30399319"/>
            <a:ext cx="6710843" cy="2126934"/>
          </a:xfrm>
          <a:prstGeom prst="rect">
            <a:avLst/>
          </a:prstGeom>
        </p:spPr>
      </p:pic>
      <p:pic>
        <p:nvPicPr>
          <p:cNvPr id="40" name="Picture 39">
            <a:extLst>
              <a:ext uri="{FF2B5EF4-FFF2-40B4-BE49-F238E27FC236}">
                <a16:creationId xmlns:a16="http://schemas.microsoft.com/office/drawing/2014/main" id="{968D4EE9-752E-8C94-E8BE-611A7FC05F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6914" y="30199453"/>
            <a:ext cx="7123990" cy="2234731"/>
          </a:xfrm>
          <a:prstGeom prst="rect">
            <a:avLst/>
          </a:prstGeom>
        </p:spPr>
      </p:pic>
      <p:pic>
        <p:nvPicPr>
          <p:cNvPr id="42" name="Picture 41">
            <a:extLst>
              <a:ext uri="{FF2B5EF4-FFF2-40B4-BE49-F238E27FC236}">
                <a16:creationId xmlns:a16="http://schemas.microsoft.com/office/drawing/2014/main" id="{C8E90DD7-CF78-CBC0-F166-53B5E0D17E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8286" y="30291521"/>
            <a:ext cx="6115580" cy="2126934"/>
          </a:xfrm>
          <a:prstGeom prst="rect">
            <a:avLst/>
          </a:prstGeom>
        </p:spPr>
      </p:pic>
      <p:sp>
        <p:nvSpPr>
          <p:cNvPr id="4" name="Text Placeholder 2">
            <a:extLst>
              <a:ext uri="{FF2B5EF4-FFF2-40B4-BE49-F238E27FC236}">
                <a16:creationId xmlns:a16="http://schemas.microsoft.com/office/drawing/2014/main" id="{EA3AE9C6-A298-AE57-CAFC-7971A2D9BFA1}"/>
              </a:ext>
            </a:extLst>
          </p:cNvPr>
          <p:cNvSpPr txBox="1">
            <a:spLocks/>
          </p:cNvSpPr>
          <p:nvPr/>
        </p:nvSpPr>
        <p:spPr>
          <a:xfrm>
            <a:off x="32073166" y="22929539"/>
            <a:ext cx="10503294" cy="861766"/>
          </a:xfrm>
          <a:prstGeom prst="rect">
            <a:avLst/>
          </a:prstGeom>
          <a:noFill/>
        </p:spPr>
        <p:txBody>
          <a:bodyPr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cap="all" spc="221" dirty="0">
                <a:solidFill>
                  <a:srgbClr val="A80432"/>
                </a:solidFill>
                <a:latin typeface="Arial"/>
                <a:cs typeface="Arial"/>
              </a:rPr>
              <a:t>Future works</a:t>
            </a:r>
            <a:endParaRPr lang="en-US" sz="4400" dirty="0"/>
          </a:p>
        </p:txBody>
      </p:sp>
      <p:sp>
        <p:nvSpPr>
          <p:cNvPr id="5" name="Text Placeholder 1">
            <a:extLst>
              <a:ext uri="{FF2B5EF4-FFF2-40B4-BE49-F238E27FC236}">
                <a16:creationId xmlns:a16="http://schemas.microsoft.com/office/drawing/2014/main" id="{2C6609BC-7E6A-A5EA-B882-2C5548DCBC31}"/>
              </a:ext>
            </a:extLst>
          </p:cNvPr>
          <p:cNvSpPr txBox="1">
            <a:spLocks/>
          </p:cNvSpPr>
          <p:nvPr/>
        </p:nvSpPr>
        <p:spPr>
          <a:xfrm>
            <a:off x="33295821" y="23990911"/>
            <a:ext cx="9178045" cy="4168363"/>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effectLst/>
                <a:latin typeface="Arial" panose="020B0604020202020204" pitchFamily="34" charset="0"/>
                <a:cs typeface="Arial" panose="020B0604020202020204" pitchFamily="34" charset="0"/>
              </a:rPr>
              <a:t>Create stream splitter program for EVIO or HIPO data formatted files </a:t>
            </a:r>
          </a:p>
          <a:p>
            <a:pPr marL="457200" indent="-457200">
              <a:buFont typeface="Arial" panose="020B0604020202020204" pitchFamily="34" charset="0"/>
              <a:buChar char="•"/>
            </a:pPr>
            <a:r>
              <a:rPr lang="en-US" sz="3200" dirty="0">
                <a:effectLst/>
                <a:latin typeface="Arial" panose="020B0604020202020204" pitchFamily="34" charset="0"/>
                <a:cs typeface="Arial" panose="020B0604020202020204" pitchFamily="34" charset="0"/>
              </a:rPr>
              <a:t>Create stream splitter program for simulated data in PODIO for </a:t>
            </a:r>
            <a:r>
              <a:rPr lang="en-US" sz="3200" dirty="0" err="1">
                <a:effectLst/>
                <a:latin typeface="Arial" panose="020B0604020202020204" pitchFamily="34" charset="0"/>
                <a:cs typeface="Arial" panose="020B0604020202020204" pitchFamily="34" charset="0"/>
              </a:rPr>
              <a:t>ePIC</a:t>
            </a:r>
            <a:r>
              <a:rPr lang="en-US" sz="3200" dirty="0">
                <a:effectLst/>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3200" dirty="0">
                <a:effectLst/>
                <a:latin typeface="Arial" panose="020B0604020202020204" pitchFamily="34" charset="0"/>
                <a:cs typeface="Arial" panose="020B0604020202020204" pitchFamily="34" charset="0"/>
              </a:rPr>
              <a:t>Create VTP emulator using files produced by stream splitter </a:t>
            </a:r>
          </a:p>
          <a:p>
            <a:pPr marL="457200" indent="-457200">
              <a:lnSpc>
                <a:spcPts val="4000"/>
              </a:lnSpc>
              <a:spcBef>
                <a:spcPts val="600"/>
              </a:spcBef>
              <a:buFont typeface="Arial" panose="020B0604020202020204" pitchFamily="34" charset="0"/>
              <a:buChar char="•"/>
              <a:tabLst>
                <a:tab pos="2571868" algn="l"/>
              </a:tabLst>
            </a:pPr>
            <a:r>
              <a:rPr lang="en-US" sz="3200" dirty="0">
                <a:effectLst/>
                <a:latin typeface="Arial" panose="020B0604020202020204" pitchFamily="34" charset="0"/>
                <a:cs typeface="Arial" panose="020B0604020202020204" pitchFamily="34" charset="0"/>
              </a:rPr>
              <a:t>Integrate Hydra as monitoring component. </a:t>
            </a:r>
          </a:p>
        </p:txBody>
      </p:sp>
    </p:spTree>
    <p:extLst>
      <p:ext uri="{BB962C8B-B14F-4D97-AF65-F5344CB8AC3E}">
        <p14:creationId xmlns:p14="http://schemas.microsoft.com/office/powerpoint/2010/main" val="235289332"/>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10903</TotalTime>
  <Words>464</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Roboto Light</vt:lpstr>
      <vt:lpstr>Times New Roman</vt:lpstr>
      <vt:lpstr>Trebuchet MS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Microsoft Office User</cp:lastModifiedBy>
  <cp:revision>92</cp:revision>
  <dcterms:created xsi:type="dcterms:W3CDTF">2012-02-03T19:11:35Z</dcterms:created>
  <dcterms:modified xsi:type="dcterms:W3CDTF">2024-03-01T18:10:29Z</dcterms:modified>
</cp:coreProperties>
</file>