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4CFF"/>
    <a:srgbClr val="9230A0"/>
    <a:srgbClr val="E6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2"/>
    <p:restoredTop sz="94717"/>
  </p:normalViewPr>
  <p:slideViewPr>
    <p:cSldViewPr snapToGrid="0" snapToObjects="1">
      <p:cViewPr varScale="1">
        <p:scale>
          <a:sx n="121" d="100"/>
          <a:sy n="121" d="100"/>
        </p:scale>
        <p:origin x="168" y="1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5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3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6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2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8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7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3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0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4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9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04CE4-273C-1945-923E-F24C2167DEA7}" type="datetimeFigureOut">
              <a:rPr lang="en-US" smtClean="0"/>
              <a:t>1/9/24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0D6D-7BC8-4B4A-B9E1-7EEA6769B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8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93820" y="283386"/>
            <a:ext cx="1127051" cy="659219"/>
            <a:chOff x="935665" y="616688"/>
            <a:chExt cx="1127051" cy="659219"/>
          </a:xfrm>
        </p:grpSpPr>
        <p:sp>
          <p:nvSpPr>
            <p:cNvPr id="6" name="Rounded Rectangle 5"/>
            <p:cNvSpPr/>
            <p:nvPr/>
          </p:nvSpPr>
          <p:spPr>
            <a:xfrm>
              <a:off x="935665" y="616688"/>
              <a:ext cx="1127051" cy="659219"/>
            </a:xfrm>
            <a:prstGeom prst="round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69581" y="765544"/>
              <a:ext cx="7549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FPGA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11838" y="1382234"/>
            <a:ext cx="2286000" cy="659219"/>
            <a:chOff x="2721935" y="616688"/>
            <a:chExt cx="2286000" cy="659219"/>
          </a:xfrm>
        </p:grpSpPr>
        <p:sp>
          <p:nvSpPr>
            <p:cNvPr id="9" name="Rectangle 8"/>
            <p:cNvSpPr/>
            <p:nvPr/>
          </p:nvSpPr>
          <p:spPr>
            <a:xfrm>
              <a:off x="2721935" y="616688"/>
              <a:ext cx="2286000" cy="659219"/>
            </a:xfrm>
            <a:prstGeom prst="rect">
              <a:avLst/>
            </a:prstGeom>
            <a:noFill/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53069" y="752104"/>
              <a:ext cx="19847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UDP socket reader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363969" y="2888514"/>
            <a:ext cx="4104654" cy="1747284"/>
            <a:chOff x="2853070" y="2239926"/>
            <a:chExt cx="4104654" cy="1747284"/>
          </a:xfrm>
        </p:grpSpPr>
        <p:sp>
          <p:nvSpPr>
            <p:cNvPr id="40" name="Rounded Rectangle 39"/>
            <p:cNvSpPr/>
            <p:nvPr/>
          </p:nvSpPr>
          <p:spPr>
            <a:xfrm>
              <a:off x="3329114" y="2700669"/>
              <a:ext cx="2416249" cy="818707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853070" y="2239926"/>
              <a:ext cx="4104654" cy="1747284"/>
            </a:xfrm>
            <a:prstGeom prst="roundRect">
              <a:avLst/>
            </a:prstGeom>
            <a:noFill/>
            <a:ln w="25400">
              <a:solidFill>
                <a:srgbClr val="B24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71052" y="2890651"/>
              <a:ext cx="118667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B24CFF"/>
                  </a:solidFill>
                </a:rPr>
                <a:t>ET system</a:t>
              </a: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040912" y="2402958"/>
              <a:ext cx="606056" cy="606056"/>
              <a:chOff x="3040912" y="2402958"/>
              <a:chExt cx="606056" cy="606056"/>
            </a:xfrm>
            <a:solidFill>
              <a:schemeClr val="bg1"/>
            </a:solidFill>
          </p:grpSpPr>
          <p:sp>
            <p:nvSpPr>
              <p:cNvPr id="15" name="Oval 14"/>
              <p:cNvSpPr/>
              <p:nvPr/>
            </p:nvSpPr>
            <p:spPr>
              <a:xfrm>
                <a:off x="3040912" y="2402958"/>
                <a:ext cx="606056" cy="606056"/>
              </a:xfrm>
              <a:prstGeom prst="ellipse">
                <a:avLst/>
              </a:prstGeom>
              <a:grpFill/>
              <a:ln w="25400">
                <a:solidFill>
                  <a:srgbClr val="E6A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106160" y="2521320"/>
                <a:ext cx="455747" cy="369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GC</a:t>
                </a:r>
                <a:endParaRPr 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185928" y="3163552"/>
              <a:ext cx="985924" cy="606056"/>
              <a:chOff x="3040912" y="2402958"/>
              <a:chExt cx="606056" cy="606056"/>
            </a:xfrm>
            <a:solidFill>
              <a:schemeClr val="bg1"/>
            </a:solidFill>
          </p:grpSpPr>
          <p:sp>
            <p:nvSpPr>
              <p:cNvPr id="27" name="Oval 26"/>
              <p:cNvSpPr/>
              <p:nvPr/>
            </p:nvSpPr>
            <p:spPr>
              <a:xfrm>
                <a:off x="3040912" y="2402958"/>
                <a:ext cx="606056" cy="606056"/>
              </a:xfrm>
              <a:prstGeom prst="ellipse">
                <a:avLst/>
              </a:prstGeom>
              <a:grpFill/>
              <a:ln w="25400">
                <a:solidFill>
                  <a:srgbClr val="E6A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106160" y="2521320"/>
                <a:ext cx="455747" cy="369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Users</a:t>
                </a:r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>
            <a:xfrm flipH="1">
              <a:off x="3627155" y="2699264"/>
              <a:ext cx="640850" cy="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3824908" y="3519376"/>
              <a:ext cx="335331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Curved Connector 53"/>
          <p:cNvCxnSpPr>
            <a:stCxn id="15" idx="1"/>
          </p:cNvCxnSpPr>
          <p:nvPr/>
        </p:nvCxnSpPr>
        <p:spPr>
          <a:xfrm rot="16200000" flipV="1">
            <a:off x="1775634" y="2275369"/>
            <a:ext cx="1098848" cy="631016"/>
          </a:xfrm>
          <a:prstGeom prst="curvedConnector3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55"/>
          <p:cNvCxnSpPr>
            <a:endCxn id="15" idx="7"/>
          </p:cNvCxnSpPr>
          <p:nvPr/>
        </p:nvCxnSpPr>
        <p:spPr>
          <a:xfrm rot="5400000">
            <a:off x="2824983" y="2294145"/>
            <a:ext cx="1090285" cy="602026"/>
          </a:xfrm>
          <a:prstGeom prst="curvedConnector3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6" idx="2"/>
            <a:endCxn id="9" idx="0"/>
          </p:cNvCxnSpPr>
          <p:nvPr/>
        </p:nvCxnSpPr>
        <p:spPr>
          <a:xfrm flipH="1">
            <a:off x="2854838" y="942605"/>
            <a:ext cx="2508" cy="439629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7" idx="3"/>
          </p:cNvCxnSpPr>
          <p:nvPr/>
        </p:nvCxnSpPr>
        <p:spPr>
          <a:xfrm flipH="1">
            <a:off x="3370125" y="4329441"/>
            <a:ext cx="471087" cy="1153417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77146" y="2185206"/>
            <a:ext cx="194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Get array of empty ET buffers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392339" y="2185206"/>
            <a:ext cx="2136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Put array of full ET buffers (one tick)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2975469" y="5482859"/>
            <a:ext cx="2396408" cy="808074"/>
            <a:chOff x="935665" y="616688"/>
            <a:chExt cx="1127051" cy="659219"/>
          </a:xfrm>
        </p:grpSpPr>
        <p:sp>
          <p:nvSpPr>
            <p:cNvPr id="68" name="Rounded Rectangle 67"/>
            <p:cNvSpPr/>
            <p:nvPr/>
          </p:nvSpPr>
          <p:spPr>
            <a:xfrm>
              <a:off x="935665" y="616688"/>
              <a:ext cx="1127051" cy="659219"/>
            </a:xfrm>
            <a:prstGeom prst="roundRect">
              <a:avLst/>
            </a:prstGeom>
            <a:noFill/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07237" y="795649"/>
              <a:ext cx="785027" cy="301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Data Consumer</a:t>
              </a:r>
            </a:p>
          </p:txBody>
        </p:sp>
      </p:grpSp>
      <p:cxnSp>
        <p:nvCxnSpPr>
          <p:cNvPr id="72" name="Straight Arrow Connector 71"/>
          <p:cNvCxnSpPr>
            <a:endCxn id="27" idx="5"/>
          </p:cNvCxnSpPr>
          <p:nvPr/>
        </p:nvCxnSpPr>
        <p:spPr>
          <a:xfrm flipH="1" flipV="1">
            <a:off x="4538366" y="4329441"/>
            <a:ext cx="471087" cy="1144856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839460" y="4754160"/>
            <a:ext cx="1654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Get array of </a:t>
            </a:r>
            <a:r>
              <a:rPr lang="en-US" sz="1600"/>
              <a:t>full buffers </a:t>
            </a:r>
            <a:r>
              <a:rPr lang="en-US" sz="1600" dirty="0"/>
              <a:t>(one tick)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743509" y="4754160"/>
            <a:ext cx="154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Put array </a:t>
            </a:r>
            <a:r>
              <a:rPr lang="en-US" sz="1600"/>
              <a:t>of used </a:t>
            </a:r>
            <a:r>
              <a:rPr lang="en-US" sz="1600" dirty="0"/>
              <a:t>buffers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861783" y="701749"/>
            <a:ext cx="425987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Event Transport or ET system, based on shared memory, can be used as a data storage FIFO, decoupling the reading thread from data users.</a:t>
            </a:r>
          </a:p>
          <a:p>
            <a:endParaRPr lang="en-US" dirty="0"/>
          </a:p>
          <a:p>
            <a:r>
              <a:rPr lang="en-US" dirty="0"/>
              <a:t>Since we’re reading UDP packets, only 1 reading thread can be used. In this scheme, it does not have to allocate memory but can use pre-allocated ET system buffers. These buffers are reused.</a:t>
            </a:r>
          </a:p>
          <a:p>
            <a:endParaRPr lang="en-US" dirty="0"/>
          </a:p>
          <a:p>
            <a:r>
              <a:rPr lang="en-US" dirty="0"/>
              <a:t>When initially configured, the ET system needs to know how many data sources max will be used.</a:t>
            </a:r>
          </a:p>
          <a:p>
            <a:endParaRPr lang="en-US" dirty="0"/>
          </a:p>
          <a:p>
            <a:r>
              <a:rPr lang="en-US" dirty="0"/>
              <a:t>If there are no (or slow) consumers, the reader may be unable to obtain more buffers and will dump the incoming data.</a:t>
            </a:r>
          </a:p>
          <a:p>
            <a:endParaRPr lang="en-US" sz="1600" dirty="0"/>
          </a:p>
          <a:p>
            <a:r>
              <a:rPr lang="en-US" sz="1600" dirty="0"/>
              <a:t>ET code can be C, C++ or Java.</a:t>
            </a:r>
          </a:p>
        </p:txBody>
      </p:sp>
    </p:spTree>
    <p:extLst>
      <p:ext uri="{BB962C8B-B14F-4D97-AF65-F5344CB8AC3E}">
        <p14:creationId xmlns:p14="http://schemas.microsoft.com/office/powerpoint/2010/main" val="183763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32571" y="3156249"/>
            <a:ext cx="1127051" cy="659219"/>
            <a:chOff x="935665" y="616688"/>
            <a:chExt cx="1127051" cy="659219"/>
          </a:xfrm>
        </p:grpSpPr>
        <p:sp>
          <p:nvSpPr>
            <p:cNvPr id="5" name="Rounded Rectangle 4"/>
            <p:cNvSpPr/>
            <p:nvPr/>
          </p:nvSpPr>
          <p:spPr>
            <a:xfrm>
              <a:off x="935665" y="616688"/>
              <a:ext cx="1127051" cy="659219"/>
            </a:xfrm>
            <a:prstGeom prst="round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9581" y="765544"/>
              <a:ext cx="7549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FPGA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691348" y="3000636"/>
            <a:ext cx="988677" cy="956856"/>
            <a:chOff x="3093684" y="2298631"/>
            <a:chExt cx="988677" cy="956856"/>
          </a:xfrm>
        </p:grpSpPr>
        <p:sp>
          <p:nvSpPr>
            <p:cNvPr id="8" name="Rectangle 7"/>
            <p:cNvSpPr/>
            <p:nvPr/>
          </p:nvSpPr>
          <p:spPr>
            <a:xfrm>
              <a:off x="3093684" y="2298631"/>
              <a:ext cx="988677" cy="956856"/>
            </a:xfrm>
            <a:prstGeom prst="rect">
              <a:avLst/>
            </a:prstGeom>
            <a:noFill/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28397" y="2317943"/>
              <a:ext cx="953964" cy="898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UDP socket reader</a:t>
              </a: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5371877" y="369509"/>
            <a:ext cx="4889397" cy="4673132"/>
          </a:xfrm>
          <a:prstGeom prst="roundRect">
            <a:avLst/>
          </a:prstGeom>
          <a:noFill/>
          <a:ln w="25400">
            <a:solidFill>
              <a:srgbClr val="B24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51245" y="3058474"/>
            <a:ext cx="777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B24CFF"/>
                </a:solidFill>
              </a:rPr>
              <a:t>ET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726027" y="1060957"/>
            <a:ext cx="1282155" cy="1190498"/>
            <a:chOff x="3040912" y="2402958"/>
            <a:chExt cx="606056" cy="606056"/>
          </a:xfrm>
          <a:solidFill>
            <a:schemeClr val="bg1"/>
          </a:solidFill>
        </p:grpSpPr>
        <p:sp>
          <p:nvSpPr>
            <p:cNvPr id="20" name="Oval 19"/>
            <p:cNvSpPr/>
            <p:nvPr/>
          </p:nvSpPr>
          <p:spPr>
            <a:xfrm>
              <a:off x="3040912" y="2402958"/>
              <a:ext cx="606056" cy="606056"/>
            </a:xfrm>
            <a:prstGeom prst="ellipse">
              <a:avLst/>
            </a:prstGeom>
            <a:grpFill/>
            <a:ln w="25400">
              <a:solidFill>
                <a:srgbClr val="E6A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83727" y="2568292"/>
              <a:ext cx="320425" cy="2663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GC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179328" y="4543657"/>
            <a:ext cx="2191553" cy="974819"/>
            <a:chOff x="3010955" y="2402958"/>
            <a:chExt cx="606056" cy="606056"/>
          </a:xfrm>
          <a:solidFill>
            <a:schemeClr val="bg1"/>
          </a:solidFill>
        </p:grpSpPr>
        <p:sp>
          <p:nvSpPr>
            <p:cNvPr id="18" name="Oval 17"/>
            <p:cNvSpPr/>
            <p:nvPr/>
          </p:nvSpPr>
          <p:spPr>
            <a:xfrm>
              <a:off x="3010955" y="2402958"/>
              <a:ext cx="606056" cy="606056"/>
            </a:xfrm>
            <a:prstGeom prst="ellipse">
              <a:avLst/>
            </a:prstGeom>
            <a:grp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66454" y="2543340"/>
              <a:ext cx="286887" cy="32529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Users</a:t>
              </a:r>
            </a:p>
          </p:txBody>
        </p:sp>
      </p:grpSp>
      <p:cxnSp>
        <p:nvCxnSpPr>
          <p:cNvPr id="17" name="Straight Arrow Connector 16"/>
          <p:cNvCxnSpPr>
            <a:stCxn id="18" idx="6"/>
          </p:cNvCxnSpPr>
          <p:nvPr/>
        </p:nvCxnSpPr>
        <p:spPr>
          <a:xfrm flipV="1">
            <a:off x="9370881" y="5031066"/>
            <a:ext cx="343715" cy="1"/>
          </a:xfrm>
          <a:prstGeom prst="straightConnector1">
            <a:avLst/>
          </a:prstGeom>
          <a:ln w="25400">
            <a:solidFill>
              <a:srgbClr val="B24C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20" idx="2"/>
            <a:endCxn id="9" idx="0"/>
          </p:cNvCxnSpPr>
          <p:nvPr/>
        </p:nvCxnSpPr>
        <p:spPr>
          <a:xfrm rot="10800000" flipV="1">
            <a:off x="4203043" y="1656206"/>
            <a:ext cx="522984" cy="1363742"/>
          </a:xfrm>
          <a:prstGeom prst="curvedConnector2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9" idx="3"/>
            <a:endCxn id="20" idx="3"/>
          </p:cNvCxnSpPr>
          <p:nvPr/>
        </p:nvCxnSpPr>
        <p:spPr>
          <a:xfrm flipV="1">
            <a:off x="4680025" y="2077111"/>
            <a:ext cx="233769" cy="1392084"/>
          </a:xfrm>
          <a:prstGeom prst="curvedConnector2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8" idx="1"/>
          </p:cNvCxnSpPr>
          <p:nvPr/>
        </p:nvCxnSpPr>
        <p:spPr>
          <a:xfrm flipV="1">
            <a:off x="3259622" y="3479064"/>
            <a:ext cx="431726" cy="6795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3"/>
          </p:cNvCxnSpPr>
          <p:nvPr/>
        </p:nvCxnSpPr>
        <p:spPr>
          <a:xfrm flipH="1">
            <a:off x="7456783" y="5375717"/>
            <a:ext cx="43491" cy="4246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67004" y="202285"/>
            <a:ext cx="35563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ET System as FIFO</a:t>
            </a:r>
          </a:p>
          <a:p>
            <a:pPr algn="ctr"/>
            <a:r>
              <a:rPr lang="en-US" sz="2000" dirty="0" err="1"/>
              <a:t>et_start_fifo</a:t>
            </a:r>
            <a:r>
              <a:rPr lang="en-US" sz="2000" dirty="0"/>
              <a:t> –n N –e 4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679457" y="5800405"/>
            <a:ext cx="3213104" cy="808074"/>
            <a:chOff x="935665" y="616688"/>
            <a:chExt cx="1642519" cy="659219"/>
          </a:xfrm>
        </p:grpSpPr>
        <p:sp>
          <p:nvSpPr>
            <p:cNvPr id="28" name="Rounded Rectangle 27"/>
            <p:cNvSpPr/>
            <p:nvPr/>
          </p:nvSpPr>
          <p:spPr>
            <a:xfrm>
              <a:off x="935665" y="616688"/>
              <a:ext cx="1642519" cy="659219"/>
            </a:xfrm>
            <a:prstGeom prst="roundRect">
              <a:avLst/>
            </a:prstGeom>
            <a:noFill/>
            <a:ln w="254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85521" y="670015"/>
              <a:ext cx="1354731" cy="527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Data Consumer:</a:t>
              </a:r>
            </a:p>
            <a:p>
              <a:r>
                <a:rPr lang="en-US" b="1" dirty="0" err="1"/>
                <a:t>getFifoEntry</a:t>
              </a:r>
              <a:r>
                <a:rPr lang="en-US" b="1" dirty="0"/>
                <a:t>, </a:t>
              </a:r>
              <a:r>
                <a:rPr lang="en-US" b="1" dirty="0" err="1"/>
                <a:t>putFifoEntry</a:t>
              </a:r>
              <a:endParaRPr lang="en-US" b="1" dirty="0"/>
            </a:p>
          </p:txBody>
        </p:sp>
      </p:grpSp>
      <p:cxnSp>
        <p:nvCxnSpPr>
          <p:cNvPr id="30" name="Straight Arrow Connector 29"/>
          <p:cNvCxnSpPr>
            <a:endCxn id="18" idx="5"/>
          </p:cNvCxnSpPr>
          <p:nvPr/>
        </p:nvCxnSpPr>
        <p:spPr>
          <a:xfrm flipH="1" flipV="1">
            <a:off x="9049935" y="5375717"/>
            <a:ext cx="83018" cy="4246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33707" y="1329642"/>
            <a:ext cx="1153790" cy="656124"/>
            <a:chOff x="3093684" y="2298631"/>
            <a:chExt cx="988677" cy="956856"/>
          </a:xfrm>
        </p:grpSpPr>
        <p:sp>
          <p:nvSpPr>
            <p:cNvPr id="37" name="Rectangle 36"/>
            <p:cNvSpPr/>
            <p:nvPr/>
          </p:nvSpPr>
          <p:spPr>
            <a:xfrm>
              <a:off x="3093684" y="2298631"/>
              <a:ext cx="988677" cy="956856"/>
            </a:xfrm>
            <a:prstGeom prst="rect">
              <a:avLst/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28397" y="2317943"/>
              <a:ext cx="9539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Data Source 1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4217" y="2409605"/>
            <a:ext cx="1153790" cy="659572"/>
            <a:chOff x="3093684" y="2298631"/>
            <a:chExt cx="988677" cy="961885"/>
          </a:xfrm>
        </p:grpSpPr>
        <p:sp>
          <p:nvSpPr>
            <p:cNvPr id="40" name="Rectangle 39"/>
            <p:cNvSpPr/>
            <p:nvPr/>
          </p:nvSpPr>
          <p:spPr>
            <a:xfrm>
              <a:off x="3093684" y="2298631"/>
              <a:ext cx="988677" cy="956856"/>
            </a:xfrm>
            <a:prstGeom prst="rect">
              <a:avLst/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28397" y="2317942"/>
              <a:ext cx="953964" cy="942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Data Source 2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26709" y="4386517"/>
            <a:ext cx="1153790" cy="659572"/>
            <a:chOff x="3093684" y="2298631"/>
            <a:chExt cx="988677" cy="961885"/>
          </a:xfrm>
        </p:grpSpPr>
        <p:sp>
          <p:nvSpPr>
            <p:cNvPr id="46" name="Rectangle 45"/>
            <p:cNvSpPr/>
            <p:nvPr/>
          </p:nvSpPr>
          <p:spPr>
            <a:xfrm>
              <a:off x="3093684" y="2298631"/>
              <a:ext cx="988677" cy="956856"/>
            </a:xfrm>
            <a:prstGeom prst="rect">
              <a:avLst/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28397" y="2317942"/>
              <a:ext cx="953964" cy="942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Data Source N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08526" y="3157876"/>
            <a:ext cx="129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.</a:t>
            </a:r>
          </a:p>
          <a:p>
            <a:pPr algn="ctr"/>
            <a:r>
              <a:rPr lang="en-US" sz="2000" b="1" i="1" dirty="0"/>
              <a:t>.</a:t>
            </a:r>
          </a:p>
          <a:p>
            <a:pPr algn="ctr"/>
            <a:r>
              <a:rPr lang="en-US" sz="2000" b="1" i="1" dirty="0"/>
              <a:t>.</a:t>
            </a:r>
          </a:p>
        </p:txBody>
      </p:sp>
      <p:cxnSp>
        <p:nvCxnSpPr>
          <p:cNvPr id="49" name="Straight Arrow Connector 48"/>
          <p:cNvCxnSpPr>
            <a:stCxn id="38" idx="3"/>
            <a:endCxn id="5" idx="0"/>
          </p:cNvCxnSpPr>
          <p:nvPr/>
        </p:nvCxnSpPr>
        <p:spPr>
          <a:xfrm>
            <a:off x="1687497" y="1659452"/>
            <a:ext cx="1008600" cy="1496797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7" idx="3"/>
            <a:endCxn id="5" idx="2"/>
          </p:cNvCxnSpPr>
          <p:nvPr/>
        </p:nvCxnSpPr>
        <p:spPr>
          <a:xfrm flipV="1">
            <a:off x="1680499" y="3815468"/>
            <a:ext cx="1015598" cy="907456"/>
          </a:xfrm>
          <a:prstGeom prst="straightConnector1">
            <a:avLst/>
          </a:prstGeom>
          <a:ln w="254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41" idx="3"/>
            <a:endCxn id="5" idx="1"/>
          </p:cNvCxnSpPr>
          <p:nvPr/>
        </p:nvCxnSpPr>
        <p:spPr>
          <a:xfrm>
            <a:off x="1728007" y="2746012"/>
            <a:ext cx="404564" cy="739847"/>
          </a:xfrm>
          <a:prstGeom prst="bentConnector3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0411090" y="1157819"/>
            <a:ext cx="1654852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FIFO Entry =</a:t>
            </a:r>
          </a:p>
          <a:p>
            <a:pPr algn="ctr"/>
            <a:r>
              <a:rPr lang="en-US" sz="2000" dirty="0"/>
              <a:t>1 - N buffers =</a:t>
            </a:r>
          </a:p>
          <a:p>
            <a:pPr algn="ctr"/>
            <a:r>
              <a:rPr lang="en-US" sz="2000" dirty="0"/>
              <a:t>1 tick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6657650" y="1150897"/>
            <a:ext cx="3234912" cy="917147"/>
            <a:chOff x="7567834" y="715421"/>
            <a:chExt cx="3234912" cy="917147"/>
          </a:xfrm>
        </p:grpSpPr>
        <p:grpSp>
          <p:nvGrpSpPr>
            <p:cNvPr id="78" name="Group 77"/>
            <p:cNvGrpSpPr/>
            <p:nvPr/>
          </p:nvGrpSpPr>
          <p:grpSpPr>
            <a:xfrm>
              <a:off x="7567835" y="715421"/>
              <a:ext cx="3234911" cy="465184"/>
              <a:chOff x="5756822" y="2011489"/>
              <a:chExt cx="3234911" cy="465184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5756822" y="2015008"/>
                <a:ext cx="3234911" cy="46166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E6AC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  1        2            </a:t>
                </a:r>
                <a:r>
                  <a:rPr lang="mr-IN" sz="2400" dirty="0"/>
                  <a:t>…</a:t>
                </a:r>
                <a:r>
                  <a:rPr lang="en-US" sz="2400" dirty="0"/>
                  <a:t>          N</a:t>
                </a: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flipH="1">
                <a:off x="6453307" y="2011489"/>
                <a:ext cx="6215" cy="465184"/>
              </a:xfrm>
              <a:prstGeom prst="line">
                <a:avLst/>
              </a:prstGeom>
              <a:ln w="25400">
                <a:solidFill>
                  <a:srgbClr val="E6A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7202570" y="2015008"/>
                <a:ext cx="0" cy="461665"/>
              </a:xfrm>
              <a:prstGeom prst="line">
                <a:avLst/>
              </a:prstGeom>
              <a:ln w="25400">
                <a:solidFill>
                  <a:srgbClr val="E6A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8404282" y="2015008"/>
                <a:ext cx="0" cy="461665"/>
              </a:xfrm>
              <a:prstGeom prst="line">
                <a:avLst/>
              </a:prstGeom>
              <a:ln w="25400">
                <a:solidFill>
                  <a:srgbClr val="E6A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7567834" y="1167384"/>
              <a:ext cx="3234911" cy="465184"/>
              <a:chOff x="5756822" y="2011489"/>
              <a:chExt cx="3234911" cy="465184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5756822" y="2015008"/>
                <a:ext cx="3234911" cy="46166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E6AC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  1        2            </a:t>
                </a:r>
                <a:r>
                  <a:rPr lang="mr-IN" sz="2400" dirty="0"/>
                  <a:t>…</a:t>
                </a:r>
                <a:r>
                  <a:rPr lang="en-US" sz="2400" dirty="0"/>
                  <a:t>          N</a:t>
                </a:r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 flipH="1">
                <a:off x="6453307" y="2011489"/>
                <a:ext cx="6215" cy="465184"/>
              </a:xfrm>
              <a:prstGeom prst="line">
                <a:avLst/>
              </a:prstGeom>
              <a:ln w="25400">
                <a:solidFill>
                  <a:srgbClr val="E6A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202570" y="2015008"/>
                <a:ext cx="0" cy="461665"/>
              </a:xfrm>
              <a:prstGeom prst="line">
                <a:avLst/>
              </a:prstGeom>
              <a:ln w="25400">
                <a:solidFill>
                  <a:srgbClr val="E6A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8404282" y="2015008"/>
                <a:ext cx="0" cy="461665"/>
              </a:xfrm>
              <a:prstGeom prst="line">
                <a:avLst/>
              </a:prstGeom>
              <a:ln w="25400">
                <a:solidFill>
                  <a:srgbClr val="E6A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2" name="Group 121"/>
          <p:cNvGrpSpPr/>
          <p:nvPr/>
        </p:nvGrpSpPr>
        <p:grpSpPr>
          <a:xfrm>
            <a:off x="6660150" y="2734311"/>
            <a:ext cx="3242921" cy="1366855"/>
            <a:chOff x="7574547" y="2899201"/>
            <a:chExt cx="3242921" cy="1366855"/>
          </a:xfrm>
        </p:grpSpPr>
        <p:grpSp>
          <p:nvGrpSpPr>
            <p:cNvPr id="94" name="Group 93"/>
            <p:cNvGrpSpPr/>
            <p:nvPr/>
          </p:nvGrpSpPr>
          <p:grpSpPr>
            <a:xfrm>
              <a:off x="7576556" y="2899201"/>
              <a:ext cx="3234911" cy="462182"/>
              <a:chOff x="5756822" y="2014491"/>
              <a:chExt cx="3234911" cy="462182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5756822" y="2015008"/>
                <a:ext cx="3234911" cy="46166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  1        2            </a:t>
                </a:r>
                <a:r>
                  <a:rPr lang="mr-IN" sz="2400" dirty="0"/>
                  <a:t>…</a:t>
                </a:r>
                <a:r>
                  <a:rPr lang="en-US" sz="2400" dirty="0"/>
                  <a:t>          N</a:t>
                </a:r>
              </a:p>
            </p:txBody>
          </p:sp>
          <p:cxnSp>
            <p:nvCxnSpPr>
              <p:cNvPr id="96" name="Straight Connector 95"/>
              <p:cNvCxnSpPr/>
              <p:nvPr/>
            </p:nvCxnSpPr>
            <p:spPr>
              <a:xfrm>
                <a:off x="6453305" y="2014491"/>
                <a:ext cx="3" cy="462182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7202570" y="2015008"/>
                <a:ext cx="0" cy="461665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8404282" y="2015008"/>
                <a:ext cx="0" cy="461665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/>
            <p:cNvGrpSpPr/>
            <p:nvPr/>
          </p:nvGrpSpPr>
          <p:grpSpPr>
            <a:xfrm>
              <a:off x="7582557" y="3351673"/>
              <a:ext cx="3234911" cy="462182"/>
              <a:chOff x="5767332" y="2014491"/>
              <a:chExt cx="3234911" cy="462182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5767332" y="2015008"/>
                <a:ext cx="3234911" cy="46166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   1        2            </a:t>
                </a:r>
                <a:r>
                  <a:rPr lang="mr-IN" sz="2400" dirty="0"/>
                  <a:t>…</a:t>
                </a:r>
                <a:r>
                  <a:rPr lang="en-US" sz="2400" dirty="0"/>
                  <a:t>          N</a:t>
                </a: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6453305" y="2014491"/>
                <a:ext cx="3" cy="462182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7202570" y="2015008"/>
                <a:ext cx="0" cy="461665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8404282" y="2015008"/>
                <a:ext cx="0" cy="461665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/>
            <p:cNvGrpSpPr/>
            <p:nvPr/>
          </p:nvGrpSpPr>
          <p:grpSpPr>
            <a:xfrm>
              <a:off x="7574547" y="3803874"/>
              <a:ext cx="3242921" cy="462182"/>
              <a:chOff x="5756822" y="2014491"/>
              <a:chExt cx="3242921" cy="462182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5756822" y="2015008"/>
                <a:ext cx="3242921" cy="46166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6453305" y="2014491"/>
                <a:ext cx="3" cy="462182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7202570" y="2015008"/>
                <a:ext cx="0" cy="461665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8404282" y="2015008"/>
                <a:ext cx="0" cy="461665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3" name="TextBox 122"/>
          <p:cNvSpPr txBox="1"/>
          <p:nvPr/>
        </p:nvSpPr>
        <p:spPr>
          <a:xfrm>
            <a:off x="7135877" y="668913"/>
            <a:ext cx="2235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Station Input Lists</a:t>
            </a:r>
            <a:endParaRPr lang="en-US" sz="2000" dirty="0"/>
          </a:p>
        </p:txBody>
      </p:sp>
      <p:cxnSp>
        <p:nvCxnSpPr>
          <p:cNvPr id="128" name="Straight Arrow Connector 127"/>
          <p:cNvCxnSpPr>
            <a:endCxn id="20" idx="0"/>
          </p:cNvCxnSpPr>
          <p:nvPr/>
        </p:nvCxnSpPr>
        <p:spPr>
          <a:xfrm flipH="1">
            <a:off x="5367105" y="894469"/>
            <a:ext cx="57301" cy="166488"/>
          </a:xfrm>
          <a:prstGeom prst="straightConnector1">
            <a:avLst/>
          </a:prstGeom>
          <a:ln w="25400">
            <a:solidFill>
              <a:srgbClr val="B24C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79" idx="3"/>
          </p:cNvCxnSpPr>
          <p:nvPr/>
        </p:nvCxnSpPr>
        <p:spPr>
          <a:xfrm flipH="1" flipV="1">
            <a:off x="9892562" y="1385249"/>
            <a:ext cx="518528" cy="48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432273" y="2312062"/>
            <a:ext cx="1654852" cy="70788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Little Box =</a:t>
            </a:r>
          </a:p>
          <a:p>
            <a:pPr algn="ctr"/>
            <a:r>
              <a:rPr lang="en-US" sz="2000" dirty="0"/>
              <a:t>1 buffer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055790" y="5778567"/>
            <a:ext cx="223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Can be blocking or non-blocking</a:t>
            </a:r>
          </a:p>
        </p:txBody>
      </p:sp>
    </p:spTree>
    <p:extLst>
      <p:ext uri="{BB962C8B-B14F-4D97-AF65-F5344CB8AC3E}">
        <p14:creationId xmlns:p14="http://schemas.microsoft.com/office/powerpoint/2010/main" val="131154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5" y="254834"/>
            <a:ext cx="11362543" cy="629586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There is one reading thread which disentangles incoming packets. It can handle: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n-US" sz="1800" dirty="0"/>
              <a:t>data from multiple sources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n-US" sz="1800" dirty="0"/>
              <a:t>out-of-order packets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n-US" sz="1800" dirty="0"/>
              <a:t>overlapping ticks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The reading thread gets a single fifo entry – which is an array of buffers. These buffers exist in shared memory. This fifo entry corresponds to 1 tick.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Thread places reconstructed data from one data source into a single buffer. If there are multiple sources, each source will have its own buffer in a single fifo entry.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When the data from each source is reconstructed, then the entire fifo entry is returned to the ET system and made available for back-end users, through the “Users” station.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The fifo is by default non-blocking. So if the data users are slow, all incoming packets are read, placed into buffers, then dumped.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Data users can get metadata from each buffer. Among other things</a:t>
            </a:r>
            <a:r>
              <a:rPr lang="en-US" sz="1800"/>
              <a:t>, the </a:t>
            </a:r>
            <a:r>
              <a:rPr lang="en-US" sz="1800" dirty="0"/>
              <a:t>metadata tells the user if a buffer has data and what the data source id is.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In the previous diagram, “GC” just stands for </a:t>
            </a:r>
            <a:r>
              <a:rPr lang="en-US" sz="1800" dirty="0" err="1"/>
              <a:t>GrandCentral</a:t>
            </a:r>
            <a:r>
              <a:rPr lang="en-US" sz="1800" dirty="0"/>
              <a:t> station and contains a list of available fifo entries/buffers for placing new data in. The “Users” station contains a list of available fifo entries/buffers with valid data.</a:t>
            </a:r>
          </a:p>
        </p:txBody>
      </p:sp>
    </p:spTree>
    <p:extLst>
      <p:ext uri="{BB962C8B-B14F-4D97-AF65-F5344CB8AC3E}">
        <p14:creationId xmlns:p14="http://schemas.microsoft.com/office/powerpoint/2010/main" val="54542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6" name="Group 2055">
            <a:extLst>
              <a:ext uri="{FF2B5EF4-FFF2-40B4-BE49-F238E27FC236}">
                <a16:creationId xmlns:a16="http://schemas.microsoft.com/office/drawing/2014/main" id="{A593F6EC-6564-EE41-88D9-B538D8C6D056}"/>
              </a:ext>
            </a:extLst>
          </p:cNvPr>
          <p:cNvGrpSpPr/>
          <p:nvPr/>
        </p:nvGrpSpPr>
        <p:grpSpPr>
          <a:xfrm>
            <a:off x="2794007" y="4110006"/>
            <a:ext cx="1718734" cy="1859809"/>
            <a:chOff x="1303866" y="3916512"/>
            <a:chExt cx="1718734" cy="185980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162F4A9-55FB-B64C-B80F-B5C501A9617E}"/>
                </a:ext>
              </a:extLst>
            </p:cNvPr>
            <p:cNvSpPr/>
            <p:nvPr/>
          </p:nvSpPr>
          <p:spPr>
            <a:xfrm>
              <a:off x="1303866" y="3916512"/>
              <a:ext cx="1718734" cy="14936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573796-BAA4-BA44-AE2F-112CA9659715}"/>
                </a:ext>
              </a:extLst>
            </p:cNvPr>
            <p:cNvSpPr txBox="1"/>
            <p:nvPr/>
          </p:nvSpPr>
          <p:spPr>
            <a:xfrm>
              <a:off x="1657347" y="4082534"/>
              <a:ext cx="9960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Switch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566683C-54A4-5D48-A603-CC66519E4A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60129" y="4167655"/>
              <a:ext cx="1608666" cy="1608666"/>
            </a:xfrm>
            <a:prstGeom prst="rect">
              <a:avLst/>
            </a:prstGeom>
          </p:spPr>
        </p:pic>
      </p:grpSp>
      <p:grpSp>
        <p:nvGrpSpPr>
          <p:cNvPr id="2052" name="Group 2051">
            <a:extLst>
              <a:ext uri="{FF2B5EF4-FFF2-40B4-BE49-F238E27FC236}">
                <a16:creationId xmlns:a16="http://schemas.microsoft.com/office/drawing/2014/main" id="{560A7002-75E0-7842-BC22-46464097C553}"/>
              </a:ext>
            </a:extLst>
          </p:cNvPr>
          <p:cNvGrpSpPr/>
          <p:nvPr/>
        </p:nvGrpSpPr>
        <p:grpSpPr>
          <a:xfrm>
            <a:off x="3353065" y="342692"/>
            <a:ext cx="600618" cy="812299"/>
            <a:chOff x="4902201" y="2510365"/>
            <a:chExt cx="999070" cy="1214769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9EAD581-52F1-C647-8BBB-6EA5F9C91986}"/>
                </a:ext>
              </a:extLst>
            </p:cNvPr>
            <p:cNvCxnSpPr>
              <a:cxnSpLocks/>
            </p:cNvCxnSpPr>
            <p:nvPr/>
          </p:nvCxnSpPr>
          <p:spPr>
            <a:xfrm>
              <a:off x="5386731" y="2510365"/>
              <a:ext cx="0" cy="12119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ight Brace 34">
              <a:extLst>
                <a:ext uri="{FF2B5EF4-FFF2-40B4-BE49-F238E27FC236}">
                  <a16:creationId xmlns:a16="http://schemas.microsoft.com/office/drawing/2014/main" id="{CB7C9565-C78A-6541-B0BB-479D7A1B0ED9}"/>
                </a:ext>
              </a:extLst>
            </p:cNvPr>
            <p:cNvSpPr/>
            <p:nvPr/>
          </p:nvSpPr>
          <p:spPr>
            <a:xfrm rot="16200000">
              <a:off x="5309387" y="2306647"/>
              <a:ext cx="154688" cy="590757"/>
            </a:xfrm>
            <a:prstGeom prst="rightBrace">
              <a:avLst>
                <a:gd name="adj1" fmla="val 52404"/>
                <a:gd name="adj2" fmla="val 5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1E42B7E-9C3E-2E45-9BAC-BD7C4FA07DA3}"/>
                </a:ext>
              </a:extLst>
            </p:cNvPr>
            <p:cNvGrpSpPr/>
            <p:nvPr/>
          </p:nvGrpSpPr>
          <p:grpSpPr>
            <a:xfrm>
              <a:off x="4902201" y="2679370"/>
              <a:ext cx="398984" cy="642737"/>
              <a:chOff x="10032997" y="2042067"/>
              <a:chExt cx="745066" cy="1068661"/>
            </a:xfrm>
          </p:grpSpPr>
          <p:sp>
            <p:nvSpPr>
              <p:cNvPr id="22" name="Block Arc 21">
                <a:extLst>
                  <a:ext uri="{FF2B5EF4-FFF2-40B4-BE49-F238E27FC236}">
                    <a16:creationId xmlns:a16="http://schemas.microsoft.com/office/drawing/2014/main" id="{C5257724-ADAD-6E4C-BFDD-40BBB10158C7}"/>
                  </a:ext>
                </a:extLst>
              </p:cNvPr>
              <p:cNvSpPr/>
              <p:nvPr/>
            </p:nvSpPr>
            <p:spPr>
              <a:xfrm flipV="1">
                <a:off x="10032997" y="2794003"/>
                <a:ext cx="745066" cy="316725"/>
              </a:xfrm>
              <a:prstGeom prst="blockArc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1837D115-AB6F-DA4A-8BC2-B0B9394585B9}"/>
                  </a:ext>
                </a:extLst>
              </p:cNvPr>
              <p:cNvCxnSpPr>
                <a:cxnSpLocks/>
                <a:stCxn id="35" idx="0"/>
                <a:endCxn id="22" idx="0"/>
              </p:cNvCxnSpPr>
              <p:nvPr/>
            </p:nvCxnSpPr>
            <p:spPr>
              <a:xfrm flipH="1">
                <a:off x="10077464" y="2042067"/>
                <a:ext cx="292946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66923C53-051D-1949-9ADB-0BE226ABE927}"/>
                  </a:ext>
                </a:extLst>
              </p:cNvPr>
              <p:cNvCxnSpPr>
                <a:cxnSpLocks/>
                <a:stCxn id="35" idx="0"/>
                <a:endCxn id="22" idx="1"/>
              </p:cNvCxnSpPr>
              <p:nvPr/>
            </p:nvCxnSpPr>
            <p:spPr>
              <a:xfrm>
                <a:off x="10370410" y="2042067"/>
                <a:ext cx="363188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BA9BA80-5472-D44E-B401-29A012698701}"/>
                </a:ext>
              </a:extLst>
            </p:cNvPr>
            <p:cNvGrpSpPr/>
            <p:nvPr/>
          </p:nvGrpSpPr>
          <p:grpSpPr>
            <a:xfrm>
              <a:off x="5502287" y="2679370"/>
              <a:ext cx="398984" cy="642737"/>
              <a:chOff x="10032997" y="2042067"/>
              <a:chExt cx="745066" cy="1068661"/>
            </a:xfrm>
          </p:grpSpPr>
          <p:sp>
            <p:nvSpPr>
              <p:cNvPr id="56" name="Block Arc 55">
                <a:extLst>
                  <a:ext uri="{FF2B5EF4-FFF2-40B4-BE49-F238E27FC236}">
                    <a16:creationId xmlns:a16="http://schemas.microsoft.com/office/drawing/2014/main" id="{04165CB4-E450-0843-B4A1-4982E79A4683}"/>
                  </a:ext>
                </a:extLst>
              </p:cNvPr>
              <p:cNvSpPr/>
              <p:nvPr/>
            </p:nvSpPr>
            <p:spPr>
              <a:xfrm flipV="1">
                <a:off x="10032997" y="2794003"/>
                <a:ext cx="745066" cy="316725"/>
              </a:xfrm>
              <a:prstGeom prst="blockArc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94A64540-11FB-E844-9239-B70965A0FFB8}"/>
                  </a:ext>
                </a:extLst>
              </p:cNvPr>
              <p:cNvCxnSpPr>
                <a:cxnSpLocks/>
                <a:endCxn id="56" idx="0"/>
              </p:cNvCxnSpPr>
              <p:nvPr/>
            </p:nvCxnSpPr>
            <p:spPr>
              <a:xfrm flipH="1">
                <a:off x="10072588" y="2042067"/>
                <a:ext cx="297821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6ED40E0-99E9-2344-B4B1-198AD59AEA55}"/>
                  </a:ext>
                </a:extLst>
              </p:cNvPr>
              <p:cNvCxnSpPr>
                <a:cxnSpLocks/>
                <a:endCxn id="56" idx="1"/>
              </p:cNvCxnSpPr>
              <p:nvPr/>
            </p:nvCxnSpPr>
            <p:spPr>
              <a:xfrm>
                <a:off x="10370409" y="2042067"/>
                <a:ext cx="368063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1" name="Trapezoid 2050">
              <a:extLst>
                <a:ext uri="{FF2B5EF4-FFF2-40B4-BE49-F238E27FC236}">
                  <a16:creationId xmlns:a16="http://schemas.microsoft.com/office/drawing/2014/main" id="{D192AF34-2F29-3E4A-AF90-FD498EE209EF}"/>
                </a:ext>
              </a:extLst>
            </p:cNvPr>
            <p:cNvSpPr/>
            <p:nvPr/>
          </p:nvSpPr>
          <p:spPr>
            <a:xfrm>
              <a:off x="5107331" y="3616599"/>
              <a:ext cx="558800" cy="108535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43AAE702-944D-4443-B5B9-6B2FBA05DB85}"/>
              </a:ext>
            </a:extLst>
          </p:cNvPr>
          <p:cNvGrpSpPr/>
          <p:nvPr/>
        </p:nvGrpSpPr>
        <p:grpSpPr>
          <a:xfrm>
            <a:off x="2692387" y="1302311"/>
            <a:ext cx="1925499" cy="2184400"/>
            <a:chOff x="2692387" y="1302311"/>
            <a:chExt cx="1925499" cy="21844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7194FA-95D4-594A-A121-2FE5010F4F7C}"/>
                </a:ext>
              </a:extLst>
            </p:cNvPr>
            <p:cNvSpPr/>
            <p:nvPr/>
          </p:nvSpPr>
          <p:spPr>
            <a:xfrm>
              <a:off x="2815173" y="1302311"/>
              <a:ext cx="1689101" cy="218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50D4649-C085-1A41-9FC5-63495999F24B}"/>
                </a:ext>
              </a:extLst>
            </p:cNvPr>
            <p:cNvSpPr txBox="1"/>
            <p:nvPr/>
          </p:nvSpPr>
          <p:spPr>
            <a:xfrm>
              <a:off x="2692387" y="1361375"/>
              <a:ext cx="19254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Load Balancer</a:t>
              </a:r>
            </a:p>
          </p:txBody>
        </p:sp>
        <p:grpSp>
          <p:nvGrpSpPr>
            <p:cNvPr id="2054" name="Group 2053">
              <a:extLst>
                <a:ext uri="{FF2B5EF4-FFF2-40B4-BE49-F238E27FC236}">
                  <a16:creationId xmlns:a16="http://schemas.microsoft.com/office/drawing/2014/main" id="{1A101739-D9D7-104D-B04D-F82DF800382A}"/>
                </a:ext>
              </a:extLst>
            </p:cNvPr>
            <p:cNvGrpSpPr/>
            <p:nvPr/>
          </p:nvGrpSpPr>
          <p:grpSpPr>
            <a:xfrm>
              <a:off x="3011060" y="2825986"/>
              <a:ext cx="1257992" cy="471487"/>
              <a:chOff x="1400881" y="2075906"/>
              <a:chExt cx="1257992" cy="641463"/>
            </a:xfrm>
          </p:grpSpPr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878EF62D-95E0-5D4C-AD09-FDE1C729B7AE}"/>
                  </a:ext>
                </a:extLst>
              </p:cNvPr>
              <p:cNvSpPr/>
              <p:nvPr/>
            </p:nvSpPr>
            <p:spPr>
              <a:xfrm>
                <a:off x="1400881" y="2090835"/>
                <a:ext cx="1257992" cy="626534"/>
              </a:xfrm>
              <a:prstGeom prst="round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93651C0C-960B-3746-AD2C-7A1441BA514B}"/>
                  </a:ext>
                </a:extLst>
              </p:cNvPr>
              <p:cNvSpPr txBox="1"/>
              <p:nvPr/>
            </p:nvSpPr>
            <p:spPr>
              <a:xfrm>
                <a:off x="1472818" y="2075906"/>
                <a:ext cx="1107381" cy="62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FPGA</a:t>
                </a:r>
              </a:p>
              <a:p>
                <a:pPr algn="ctr"/>
                <a:r>
                  <a:rPr lang="en-US" sz="1200" dirty="0">
                    <a:latin typeface="Helvetica" pitchFamily="2" charset="0"/>
                  </a:rPr>
                  <a:t>Data Plane</a:t>
                </a:r>
              </a:p>
            </p:txBody>
          </p:sp>
        </p:grpSp>
        <p:grpSp>
          <p:nvGrpSpPr>
            <p:cNvPr id="2055" name="Group 2054">
              <a:extLst>
                <a:ext uri="{FF2B5EF4-FFF2-40B4-BE49-F238E27FC236}">
                  <a16:creationId xmlns:a16="http://schemas.microsoft.com/office/drawing/2014/main" id="{017290D6-CA36-6345-AE88-77638251212B}"/>
                </a:ext>
              </a:extLst>
            </p:cNvPr>
            <p:cNvGrpSpPr/>
            <p:nvPr/>
          </p:nvGrpSpPr>
          <p:grpSpPr>
            <a:xfrm>
              <a:off x="2998368" y="1921703"/>
              <a:ext cx="1298584" cy="474837"/>
              <a:chOff x="3223347" y="2089232"/>
              <a:chExt cx="1298584" cy="646020"/>
            </a:xfrm>
          </p:grpSpPr>
          <p:sp>
            <p:nvSpPr>
              <p:cNvPr id="70" name="Rounded Rectangle 69">
                <a:extLst>
                  <a:ext uri="{FF2B5EF4-FFF2-40B4-BE49-F238E27FC236}">
                    <a16:creationId xmlns:a16="http://schemas.microsoft.com/office/drawing/2014/main" id="{7DF7DAA2-784E-FA43-A2D6-FC3A318C55F1}"/>
                  </a:ext>
                </a:extLst>
              </p:cNvPr>
              <p:cNvSpPr/>
              <p:nvPr/>
            </p:nvSpPr>
            <p:spPr>
              <a:xfrm>
                <a:off x="3250006" y="2108718"/>
                <a:ext cx="1257992" cy="626534"/>
              </a:xfrm>
              <a:prstGeom prst="round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7FFBEC2-5B19-334C-9A75-89D1E52B99C5}"/>
                  </a:ext>
                </a:extLst>
              </p:cNvPr>
              <p:cNvSpPr txBox="1"/>
              <p:nvPr/>
            </p:nvSpPr>
            <p:spPr>
              <a:xfrm>
                <a:off x="3223347" y="2089232"/>
                <a:ext cx="1298584" cy="6280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Host</a:t>
                </a:r>
              </a:p>
              <a:p>
                <a:pPr algn="ctr"/>
                <a:r>
                  <a:rPr lang="en-US" sz="1200" dirty="0">
                    <a:latin typeface="Helvetica" pitchFamily="2" charset="0"/>
                  </a:rPr>
                  <a:t>Control Plane</a:t>
                </a:r>
              </a:p>
            </p:txBody>
          </p:sp>
        </p:grpSp>
        <p:cxnSp>
          <p:nvCxnSpPr>
            <p:cNvPr id="2061" name="Straight Arrow Connector 2060">
              <a:extLst>
                <a:ext uri="{FF2B5EF4-FFF2-40B4-BE49-F238E27FC236}">
                  <a16:creationId xmlns:a16="http://schemas.microsoft.com/office/drawing/2014/main" id="{2AC2C762-5373-3D44-8881-FA4FC5127CAA}"/>
                </a:ext>
              </a:extLst>
            </p:cNvPr>
            <p:cNvCxnSpPr>
              <a:cxnSpLocks/>
            </p:cNvCxnSpPr>
            <p:nvPr/>
          </p:nvCxnSpPr>
          <p:spPr>
            <a:xfrm>
              <a:off x="3640056" y="2444620"/>
              <a:ext cx="0" cy="351689"/>
            </a:xfrm>
            <a:prstGeom prst="straightConnector1">
              <a:avLst/>
            </a:prstGeom>
            <a:ln w="1905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7868F5E8-E64A-F047-ADF0-13D6EF309339}"/>
              </a:ext>
            </a:extLst>
          </p:cNvPr>
          <p:cNvCxnSpPr>
            <a:cxnSpLocks/>
          </p:cNvCxnSpPr>
          <p:nvPr/>
        </p:nvCxnSpPr>
        <p:spPr>
          <a:xfrm flipV="1">
            <a:off x="3191950" y="3306559"/>
            <a:ext cx="0" cy="8034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E606F3ED-A9A2-9746-B43E-68CCDC1573B0}"/>
              </a:ext>
            </a:extLst>
          </p:cNvPr>
          <p:cNvCxnSpPr>
            <a:cxnSpLocks/>
          </p:cNvCxnSpPr>
          <p:nvPr/>
        </p:nvCxnSpPr>
        <p:spPr>
          <a:xfrm>
            <a:off x="4072488" y="3300163"/>
            <a:ext cx="0" cy="7759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07" name="Group 2106">
            <a:extLst>
              <a:ext uri="{FF2B5EF4-FFF2-40B4-BE49-F238E27FC236}">
                <a16:creationId xmlns:a16="http://schemas.microsoft.com/office/drawing/2014/main" id="{00616485-ED6C-0D47-B359-463B3C91DE9E}"/>
              </a:ext>
            </a:extLst>
          </p:cNvPr>
          <p:cNvGrpSpPr/>
          <p:nvPr/>
        </p:nvGrpSpPr>
        <p:grpSpPr>
          <a:xfrm>
            <a:off x="1405477" y="4168081"/>
            <a:ext cx="1388530" cy="609611"/>
            <a:chOff x="397941" y="3660080"/>
            <a:chExt cx="1388530" cy="609611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262EDCA-1966-C040-86DF-6C54D59309EE}"/>
                </a:ext>
              </a:extLst>
            </p:cNvPr>
            <p:cNvSpPr txBox="1"/>
            <p:nvPr/>
          </p:nvSpPr>
          <p:spPr>
            <a:xfrm>
              <a:off x="397941" y="3801895"/>
              <a:ext cx="761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Helvetica" pitchFamily="2" charset="0"/>
                </a:rPr>
                <a:t>Src</a:t>
              </a:r>
              <a:r>
                <a:rPr lang="en-US" sz="1600" b="1" dirty="0">
                  <a:latin typeface="Helvetica" pitchFamily="2" charset="0"/>
                </a:rPr>
                <a:t> 1</a:t>
              </a: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3EBB1C7D-1DA0-7242-8CFE-0CEA5BDDB1F4}"/>
                </a:ext>
              </a:extLst>
            </p:cNvPr>
            <p:cNvCxnSpPr>
              <a:cxnSpLocks/>
            </p:cNvCxnSpPr>
            <p:nvPr/>
          </p:nvCxnSpPr>
          <p:spPr>
            <a:xfrm>
              <a:off x="1083744" y="3964886"/>
              <a:ext cx="7027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7" name="Oval 2086">
              <a:extLst>
                <a:ext uri="{FF2B5EF4-FFF2-40B4-BE49-F238E27FC236}">
                  <a16:creationId xmlns:a16="http://schemas.microsoft.com/office/drawing/2014/main" id="{1FD031F7-B57C-6147-9FC7-1D68D11B5232}"/>
                </a:ext>
              </a:extLst>
            </p:cNvPr>
            <p:cNvSpPr/>
            <p:nvPr/>
          </p:nvSpPr>
          <p:spPr>
            <a:xfrm>
              <a:off x="474133" y="3660080"/>
              <a:ext cx="609611" cy="609611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099" name="Elbow Connector 2098">
            <a:extLst>
              <a:ext uri="{FF2B5EF4-FFF2-40B4-BE49-F238E27FC236}">
                <a16:creationId xmlns:a16="http://schemas.microsoft.com/office/drawing/2014/main" id="{C1E5D194-0357-D743-ADFC-697031675404}"/>
              </a:ext>
            </a:extLst>
          </p:cNvPr>
          <p:cNvCxnSpPr>
            <a:cxnSpLocks/>
            <a:stCxn id="2087" idx="0"/>
            <a:endCxn id="73" idx="1"/>
          </p:cNvCxnSpPr>
          <p:nvPr/>
        </p:nvCxnSpPr>
        <p:spPr>
          <a:xfrm rot="5400000" flipH="1" flipV="1">
            <a:off x="1384649" y="2554363"/>
            <a:ext cx="2015545" cy="1211893"/>
          </a:xfrm>
          <a:prstGeom prst="bentConnector2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2B7D4AC-3D03-1846-BC0B-0D0D28BEEC63}"/>
              </a:ext>
            </a:extLst>
          </p:cNvPr>
          <p:cNvSpPr/>
          <p:nvPr/>
        </p:nvSpPr>
        <p:spPr>
          <a:xfrm>
            <a:off x="5247439" y="4303849"/>
            <a:ext cx="4675497" cy="175979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E12D16A-C227-1A41-A69B-9FBB8ADEEA14}"/>
              </a:ext>
            </a:extLst>
          </p:cNvPr>
          <p:cNvSpPr/>
          <p:nvPr/>
        </p:nvSpPr>
        <p:spPr>
          <a:xfrm>
            <a:off x="5390561" y="4141913"/>
            <a:ext cx="4684775" cy="174278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08E485D4-E4E9-5546-8985-C98704FE1CD8}"/>
              </a:ext>
            </a:extLst>
          </p:cNvPr>
          <p:cNvGrpSpPr/>
          <p:nvPr/>
        </p:nvGrpSpPr>
        <p:grpSpPr>
          <a:xfrm>
            <a:off x="1405477" y="4859328"/>
            <a:ext cx="1388530" cy="609611"/>
            <a:chOff x="397941" y="3660080"/>
            <a:chExt cx="1388530" cy="609611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520B78B4-356F-F24F-BD44-58150332B7AF}"/>
                </a:ext>
              </a:extLst>
            </p:cNvPr>
            <p:cNvSpPr txBox="1"/>
            <p:nvPr/>
          </p:nvSpPr>
          <p:spPr>
            <a:xfrm>
              <a:off x="397941" y="3801895"/>
              <a:ext cx="761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Helvetica" pitchFamily="2" charset="0"/>
                </a:rPr>
                <a:t>Src</a:t>
              </a:r>
              <a:r>
                <a:rPr lang="en-US" sz="1600" b="1" dirty="0">
                  <a:latin typeface="Helvetica" pitchFamily="2" charset="0"/>
                </a:rPr>
                <a:t> 2</a:t>
              </a:r>
            </a:p>
          </p:txBody>
        </p: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99B728B6-3FB1-5248-91C9-4E1725E2412D}"/>
                </a:ext>
              </a:extLst>
            </p:cNvPr>
            <p:cNvCxnSpPr>
              <a:cxnSpLocks/>
            </p:cNvCxnSpPr>
            <p:nvPr/>
          </p:nvCxnSpPr>
          <p:spPr>
            <a:xfrm>
              <a:off x="1083744" y="3964886"/>
              <a:ext cx="7027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15E43444-E98C-3C4A-B1F3-5169FEF52D12}"/>
                </a:ext>
              </a:extLst>
            </p:cNvPr>
            <p:cNvSpPr/>
            <p:nvPr/>
          </p:nvSpPr>
          <p:spPr>
            <a:xfrm>
              <a:off x="474133" y="3660080"/>
              <a:ext cx="609611" cy="609611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1" name="Elbow Connector 140">
            <a:extLst>
              <a:ext uri="{FF2B5EF4-FFF2-40B4-BE49-F238E27FC236}">
                <a16:creationId xmlns:a16="http://schemas.microsoft.com/office/drawing/2014/main" id="{6081001E-8DCF-024E-85EC-5CFAE4DF6F31}"/>
              </a:ext>
            </a:extLst>
          </p:cNvPr>
          <p:cNvCxnSpPr>
            <a:cxnSpLocks/>
            <a:stCxn id="140" idx="2"/>
            <a:endCxn id="73" idx="1"/>
          </p:cNvCxnSpPr>
          <p:nvPr/>
        </p:nvCxnSpPr>
        <p:spPr>
          <a:xfrm rot="10800000" flipH="1">
            <a:off x="1481668" y="2152536"/>
            <a:ext cx="1516699" cy="3011598"/>
          </a:xfrm>
          <a:prstGeom prst="bentConnector3">
            <a:avLst>
              <a:gd name="adj1" fmla="val -15072"/>
            </a:avLst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>
            <a:extLst>
              <a:ext uri="{FF2B5EF4-FFF2-40B4-BE49-F238E27FC236}">
                <a16:creationId xmlns:a16="http://schemas.microsoft.com/office/drawing/2014/main" id="{55340197-9751-4B46-8A78-47B5EABC1ED0}"/>
              </a:ext>
            </a:extLst>
          </p:cNvPr>
          <p:cNvSpPr/>
          <p:nvPr/>
        </p:nvSpPr>
        <p:spPr>
          <a:xfrm>
            <a:off x="2551881" y="4300415"/>
            <a:ext cx="139571" cy="139571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riangle 74">
            <a:extLst>
              <a:ext uri="{FF2B5EF4-FFF2-40B4-BE49-F238E27FC236}">
                <a16:creationId xmlns:a16="http://schemas.microsoft.com/office/drawing/2014/main" id="{D2E6F68E-045C-0842-9CBD-B29F348FFB8E}"/>
              </a:ext>
            </a:extLst>
          </p:cNvPr>
          <p:cNvSpPr/>
          <p:nvPr/>
        </p:nvSpPr>
        <p:spPr>
          <a:xfrm>
            <a:off x="2321158" y="4983808"/>
            <a:ext cx="169334" cy="145978"/>
          </a:xfrm>
          <a:prstGeom prst="triangl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riangle 154">
            <a:extLst>
              <a:ext uri="{FF2B5EF4-FFF2-40B4-BE49-F238E27FC236}">
                <a16:creationId xmlns:a16="http://schemas.microsoft.com/office/drawing/2014/main" id="{C3BEDC0C-42F3-464B-BC3F-C19108109C72}"/>
              </a:ext>
            </a:extLst>
          </p:cNvPr>
          <p:cNvSpPr/>
          <p:nvPr/>
        </p:nvSpPr>
        <p:spPr>
          <a:xfrm>
            <a:off x="2516701" y="4988545"/>
            <a:ext cx="169334" cy="145978"/>
          </a:xfrm>
          <a:prstGeom prst="triangl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0BA11D8B-E817-C84D-9F68-DDEFAB2CF3CB}"/>
              </a:ext>
            </a:extLst>
          </p:cNvPr>
          <p:cNvSpPr/>
          <p:nvPr/>
        </p:nvSpPr>
        <p:spPr>
          <a:xfrm>
            <a:off x="4937005" y="4271893"/>
            <a:ext cx="126916" cy="126916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753419CE-C1A7-3049-81F2-9D281F497244}"/>
              </a:ext>
            </a:extLst>
          </p:cNvPr>
          <p:cNvSpPr/>
          <p:nvPr/>
        </p:nvSpPr>
        <p:spPr>
          <a:xfrm>
            <a:off x="4930698" y="4760703"/>
            <a:ext cx="126916" cy="12691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F26CAAAF-48DA-0945-B3C9-C81E748D7DCB}"/>
              </a:ext>
            </a:extLst>
          </p:cNvPr>
          <p:cNvCxnSpPr>
            <a:cxnSpLocks/>
          </p:cNvCxnSpPr>
          <p:nvPr/>
        </p:nvCxnSpPr>
        <p:spPr>
          <a:xfrm>
            <a:off x="4538142" y="4454715"/>
            <a:ext cx="97250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4A9BE1A6-292F-754B-A9CA-05329604A3D9}"/>
              </a:ext>
            </a:extLst>
          </p:cNvPr>
          <p:cNvCxnSpPr>
            <a:cxnSpLocks/>
          </p:cNvCxnSpPr>
          <p:nvPr/>
        </p:nvCxnSpPr>
        <p:spPr>
          <a:xfrm flipV="1">
            <a:off x="4537101" y="4937101"/>
            <a:ext cx="836526" cy="9302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riangle 165">
            <a:extLst>
              <a:ext uri="{FF2B5EF4-FFF2-40B4-BE49-F238E27FC236}">
                <a16:creationId xmlns:a16="http://schemas.microsoft.com/office/drawing/2014/main" id="{A33F719E-1CAB-0043-AEA7-E6B3E4463493}"/>
              </a:ext>
            </a:extLst>
          </p:cNvPr>
          <p:cNvSpPr/>
          <p:nvPr/>
        </p:nvSpPr>
        <p:spPr>
          <a:xfrm>
            <a:off x="4733063" y="4257878"/>
            <a:ext cx="169334" cy="145978"/>
          </a:xfrm>
          <a:prstGeom prst="triangl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Triangle 166">
            <a:extLst>
              <a:ext uri="{FF2B5EF4-FFF2-40B4-BE49-F238E27FC236}">
                <a16:creationId xmlns:a16="http://schemas.microsoft.com/office/drawing/2014/main" id="{1F4A0B80-6F79-FE4D-9A29-AC0AA782383E}"/>
              </a:ext>
            </a:extLst>
          </p:cNvPr>
          <p:cNvSpPr/>
          <p:nvPr/>
        </p:nvSpPr>
        <p:spPr>
          <a:xfrm>
            <a:off x="4719491" y="4739795"/>
            <a:ext cx="169334" cy="145978"/>
          </a:xfrm>
          <a:prstGeom prst="triangl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7879C750-7CD3-EA45-8119-7B5F06DCCF03}"/>
              </a:ext>
            </a:extLst>
          </p:cNvPr>
          <p:cNvCxnSpPr>
            <a:cxnSpLocks/>
          </p:cNvCxnSpPr>
          <p:nvPr/>
        </p:nvCxnSpPr>
        <p:spPr>
          <a:xfrm>
            <a:off x="4538142" y="5418792"/>
            <a:ext cx="6746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lbow Connector 178">
            <a:extLst>
              <a:ext uri="{FF2B5EF4-FFF2-40B4-BE49-F238E27FC236}">
                <a16:creationId xmlns:a16="http://schemas.microsoft.com/office/drawing/2014/main" id="{E48CB817-0904-BE43-860E-FA28BC0DBF76}"/>
              </a:ext>
            </a:extLst>
          </p:cNvPr>
          <p:cNvCxnSpPr>
            <a:cxnSpLocks/>
            <a:endCxn id="73" idx="3"/>
          </p:cNvCxnSpPr>
          <p:nvPr/>
        </p:nvCxnSpPr>
        <p:spPr>
          <a:xfrm rot="16200000" flipV="1">
            <a:off x="4014804" y="2434684"/>
            <a:ext cx="1887644" cy="1323347"/>
          </a:xfrm>
          <a:prstGeom prst="bentConnector2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558F139-8A8D-2F44-8795-489258EFAA40}"/>
              </a:ext>
            </a:extLst>
          </p:cNvPr>
          <p:cNvCxnSpPr>
            <a:cxnSpLocks/>
          </p:cNvCxnSpPr>
          <p:nvPr/>
        </p:nvCxnSpPr>
        <p:spPr>
          <a:xfrm>
            <a:off x="5272100" y="2147955"/>
            <a:ext cx="0" cy="21345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57B0FC0A-6983-C24C-804A-0DC9B889C346}"/>
              </a:ext>
            </a:extLst>
          </p:cNvPr>
          <p:cNvCxnSpPr>
            <a:cxnSpLocks/>
          </p:cNvCxnSpPr>
          <p:nvPr/>
        </p:nvCxnSpPr>
        <p:spPr>
          <a:xfrm>
            <a:off x="5429477" y="2166282"/>
            <a:ext cx="0" cy="19756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241">
            <a:extLst>
              <a:ext uri="{FF2B5EF4-FFF2-40B4-BE49-F238E27FC236}">
                <a16:creationId xmlns:a16="http://schemas.microsoft.com/office/drawing/2014/main" id="{66CA69AF-426E-4947-9422-F7A8AF7428E9}"/>
              </a:ext>
            </a:extLst>
          </p:cNvPr>
          <p:cNvSpPr/>
          <p:nvPr/>
        </p:nvSpPr>
        <p:spPr>
          <a:xfrm>
            <a:off x="2357147" y="4300413"/>
            <a:ext cx="139571" cy="139571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41B2243A-CED1-1C48-B112-E438EA5C31CC}"/>
              </a:ext>
            </a:extLst>
          </p:cNvPr>
          <p:cNvSpPr/>
          <p:nvPr/>
        </p:nvSpPr>
        <p:spPr>
          <a:xfrm>
            <a:off x="2162409" y="4300408"/>
            <a:ext cx="139571" cy="139571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Triangle 243">
            <a:extLst>
              <a:ext uri="{FF2B5EF4-FFF2-40B4-BE49-F238E27FC236}">
                <a16:creationId xmlns:a16="http://schemas.microsoft.com/office/drawing/2014/main" id="{B8A05C16-F949-AC4F-BC4C-6ED476F7DEE1}"/>
              </a:ext>
            </a:extLst>
          </p:cNvPr>
          <p:cNvSpPr/>
          <p:nvPr/>
        </p:nvSpPr>
        <p:spPr>
          <a:xfrm>
            <a:off x="2134889" y="4983803"/>
            <a:ext cx="169334" cy="145978"/>
          </a:xfrm>
          <a:prstGeom prst="triangl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9897B7D6-1994-864A-AD66-0276B36AB26A}"/>
              </a:ext>
            </a:extLst>
          </p:cNvPr>
          <p:cNvSpPr/>
          <p:nvPr/>
        </p:nvSpPr>
        <p:spPr>
          <a:xfrm>
            <a:off x="4930698" y="5244466"/>
            <a:ext cx="126916" cy="126916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6" name="Triangle 245">
            <a:extLst>
              <a:ext uri="{FF2B5EF4-FFF2-40B4-BE49-F238E27FC236}">
                <a16:creationId xmlns:a16="http://schemas.microsoft.com/office/drawing/2014/main" id="{0762F70B-085B-E24F-9AF5-EA42512415A7}"/>
              </a:ext>
            </a:extLst>
          </p:cNvPr>
          <p:cNvSpPr/>
          <p:nvPr/>
        </p:nvSpPr>
        <p:spPr>
          <a:xfrm>
            <a:off x="4719491" y="5223558"/>
            <a:ext cx="169334" cy="145978"/>
          </a:xfrm>
          <a:prstGeom prst="triangl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EF26638-E250-D049-9CD8-A6F533931042}"/>
              </a:ext>
            </a:extLst>
          </p:cNvPr>
          <p:cNvGrpSpPr/>
          <p:nvPr/>
        </p:nvGrpSpPr>
        <p:grpSpPr>
          <a:xfrm>
            <a:off x="5528592" y="4006660"/>
            <a:ext cx="4677016" cy="1733741"/>
            <a:chOff x="4859724" y="3498659"/>
            <a:chExt cx="4677016" cy="1733741"/>
          </a:xfrm>
        </p:grpSpPr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6BDE1023-7F38-A14E-9C82-F9456741E284}"/>
                </a:ext>
              </a:extLst>
            </p:cNvPr>
            <p:cNvSpPr/>
            <p:nvPr/>
          </p:nvSpPr>
          <p:spPr>
            <a:xfrm>
              <a:off x="4867184" y="3498659"/>
              <a:ext cx="4669556" cy="17337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4857113A-B66A-3748-9D11-8E651EC347AA}"/>
                </a:ext>
              </a:extLst>
            </p:cNvPr>
            <p:cNvSpPr txBox="1"/>
            <p:nvPr/>
          </p:nvSpPr>
          <p:spPr>
            <a:xfrm>
              <a:off x="7992122" y="3592591"/>
              <a:ext cx="9784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Host 1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990B3665-C8FF-3644-A392-730E9AF31EDD}"/>
                </a:ext>
              </a:extLst>
            </p:cNvPr>
            <p:cNvGrpSpPr/>
            <p:nvPr/>
          </p:nvGrpSpPr>
          <p:grpSpPr>
            <a:xfrm>
              <a:off x="6038437" y="3806277"/>
              <a:ext cx="1342398" cy="349389"/>
              <a:chOff x="5901446" y="1803345"/>
              <a:chExt cx="1342398" cy="349389"/>
            </a:xfrm>
          </p:grpSpPr>
          <p:sp>
            <p:nvSpPr>
              <p:cNvPr id="216" name="Rounded Rectangle 215">
                <a:extLst>
                  <a:ext uri="{FF2B5EF4-FFF2-40B4-BE49-F238E27FC236}">
                    <a16:creationId xmlns:a16="http://schemas.microsoft.com/office/drawing/2014/main" id="{56C636AD-8C79-5341-828D-0A172660BB3D}"/>
                  </a:ext>
                </a:extLst>
              </p:cNvPr>
              <p:cNvSpPr/>
              <p:nvPr/>
            </p:nvSpPr>
            <p:spPr>
              <a:xfrm>
                <a:off x="5933812" y="1803345"/>
                <a:ext cx="1310032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7" name="TextBox 216">
                <a:extLst>
                  <a:ext uri="{FF2B5EF4-FFF2-40B4-BE49-F238E27FC236}">
                    <a16:creationId xmlns:a16="http://schemas.microsoft.com/office/drawing/2014/main" id="{EF35732D-778E-CA42-9FF7-7AACFE3F4321}"/>
                  </a:ext>
                </a:extLst>
              </p:cNvPr>
              <p:cNvSpPr txBox="1"/>
              <p:nvPr/>
            </p:nvSpPr>
            <p:spPr>
              <a:xfrm>
                <a:off x="5901446" y="1824150"/>
                <a:ext cx="134239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Event 1  </a:t>
                </a:r>
                <a:r>
                  <a:rPr lang="en-US" sz="1200" dirty="0" err="1">
                    <a:latin typeface="Helvetica" pitchFamily="2" charset="0"/>
                  </a:rPr>
                  <a:t>Src</a:t>
                </a:r>
                <a:r>
                  <a:rPr lang="en-US" sz="1200" dirty="0">
                    <a:latin typeface="Helvetica" pitchFamily="2" charset="0"/>
                  </a:rPr>
                  <a:t> 1</a:t>
                </a:r>
              </a:p>
            </p:txBody>
          </p: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8C3EDDA1-7807-2743-879B-20ABE7465284}"/>
                </a:ext>
              </a:extLst>
            </p:cNvPr>
            <p:cNvGrpSpPr/>
            <p:nvPr/>
          </p:nvGrpSpPr>
          <p:grpSpPr>
            <a:xfrm>
              <a:off x="6029970" y="4339910"/>
              <a:ext cx="1359891" cy="349389"/>
              <a:chOff x="5892979" y="1803345"/>
              <a:chExt cx="1359891" cy="349389"/>
            </a:xfrm>
          </p:grpSpPr>
          <p:sp>
            <p:nvSpPr>
              <p:cNvPr id="220" name="Rounded Rectangle 219">
                <a:extLst>
                  <a:ext uri="{FF2B5EF4-FFF2-40B4-BE49-F238E27FC236}">
                    <a16:creationId xmlns:a16="http://schemas.microsoft.com/office/drawing/2014/main" id="{42071E89-E3D7-F84A-B878-644ECA255685}"/>
                  </a:ext>
                </a:extLst>
              </p:cNvPr>
              <p:cNvSpPr/>
              <p:nvPr/>
            </p:nvSpPr>
            <p:spPr>
              <a:xfrm>
                <a:off x="5933811" y="1803345"/>
                <a:ext cx="1319059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657F87E6-B3C4-B742-96E9-B662ABC9B1E1}"/>
                  </a:ext>
                </a:extLst>
              </p:cNvPr>
              <p:cNvSpPr txBox="1"/>
              <p:nvPr/>
            </p:nvSpPr>
            <p:spPr>
              <a:xfrm>
                <a:off x="5892979" y="1824150"/>
                <a:ext cx="132359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Event 1  </a:t>
                </a:r>
                <a:r>
                  <a:rPr lang="en-US" sz="1200" dirty="0" err="1">
                    <a:latin typeface="Helvetica" pitchFamily="2" charset="0"/>
                  </a:rPr>
                  <a:t>Src</a:t>
                </a:r>
                <a:r>
                  <a:rPr lang="en-US" sz="1200" dirty="0">
                    <a:latin typeface="Helvetica" pitchFamily="2" charset="0"/>
                  </a:rPr>
                  <a:t> 2</a:t>
                </a:r>
              </a:p>
            </p:txBody>
          </p:sp>
        </p:grp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36382B7F-0F14-B644-A6F0-9F13EF52FDBD}"/>
                </a:ext>
              </a:extLst>
            </p:cNvPr>
            <p:cNvSpPr/>
            <p:nvPr/>
          </p:nvSpPr>
          <p:spPr>
            <a:xfrm>
              <a:off x="5745243" y="3767144"/>
              <a:ext cx="126916" cy="126916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3" name="Elbow Connector 232">
              <a:extLst>
                <a:ext uri="{FF2B5EF4-FFF2-40B4-BE49-F238E27FC236}">
                  <a16:creationId xmlns:a16="http://schemas.microsoft.com/office/drawing/2014/main" id="{83EBA1DF-006A-1848-831A-132FEB020B9F}"/>
                </a:ext>
              </a:extLst>
            </p:cNvPr>
            <p:cNvCxnSpPr>
              <a:cxnSpLocks/>
            </p:cNvCxnSpPr>
            <p:nvPr/>
          </p:nvCxnSpPr>
          <p:spPr>
            <a:xfrm>
              <a:off x="4963512" y="3952261"/>
              <a:ext cx="1063942" cy="581272"/>
            </a:xfrm>
            <a:prstGeom prst="bentConnector3">
              <a:avLst>
                <a:gd name="adj1" fmla="val -930"/>
              </a:avLst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Triangle 246">
              <a:extLst>
                <a:ext uri="{FF2B5EF4-FFF2-40B4-BE49-F238E27FC236}">
                  <a16:creationId xmlns:a16="http://schemas.microsoft.com/office/drawing/2014/main" id="{5FE3F6AC-3527-9442-8F98-1F37F9CCD2D0}"/>
                </a:ext>
              </a:extLst>
            </p:cNvPr>
            <p:cNvSpPr/>
            <p:nvPr/>
          </p:nvSpPr>
          <p:spPr>
            <a:xfrm>
              <a:off x="5706828" y="4332886"/>
              <a:ext cx="169334" cy="145978"/>
            </a:xfrm>
            <a:prstGeom prst="triangle">
              <a:avLst/>
            </a:prstGeom>
            <a:solidFill>
              <a:srgbClr val="FF0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B76086E1-3625-4C44-A462-06BB222FC4FE}"/>
                </a:ext>
              </a:extLst>
            </p:cNvPr>
            <p:cNvSpPr txBox="1"/>
            <p:nvPr/>
          </p:nvSpPr>
          <p:spPr>
            <a:xfrm>
              <a:off x="6011573" y="4757285"/>
              <a:ext cx="145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Helvetica" pitchFamily="2" charset="0"/>
                </a:rPr>
                <a:t>Reassembly</a:t>
              </a:r>
            </a:p>
          </p:txBody>
        </p:sp>
        <p:sp>
          <p:nvSpPr>
            <p:cNvPr id="123" name="Rounded Rectangle 122">
              <a:extLst>
                <a:ext uri="{FF2B5EF4-FFF2-40B4-BE49-F238E27FC236}">
                  <a16:creationId xmlns:a16="http://schemas.microsoft.com/office/drawing/2014/main" id="{0A646487-0791-2447-BAAF-F0C09E2049BC}"/>
                </a:ext>
              </a:extLst>
            </p:cNvPr>
            <p:cNvSpPr/>
            <p:nvPr/>
          </p:nvSpPr>
          <p:spPr>
            <a:xfrm>
              <a:off x="5519204" y="3677179"/>
              <a:ext cx="2058464" cy="1418660"/>
            </a:xfrm>
            <a:prstGeom prst="round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1" name="Straight Arrow Connector 260">
              <a:extLst>
                <a:ext uri="{FF2B5EF4-FFF2-40B4-BE49-F238E27FC236}">
                  <a16:creationId xmlns:a16="http://schemas.microsoft.com/office/drawing/2014/main" id="{1E9E9F08-F498-B640-9422-12491C5E6B6F}"/>
                </a:ext>
              </a:extLst>
            </p:cNvPr>
            <p:cNvCxnSpPr>
              <a:cxnSpLocks/>
            </p:cNvCxnSpPr>
            <p:nvPr/>
          </p:nvCxnSpPr>
          <p:spPr>
            <a:xfrm>
              <a:off x="7389861" y="3964124"/>
              <a:ext cx="434606" cy="292221"/>
            </a:xfrm>
            <a:prstGeom prst="straightConnector1">
              <a:avLst/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Arrow Connector 262">
              <a:extLst>
                <a:ext uri="{FF2B5EF4-FFF2-40B4-BE49-F238E27FC236}">
                  <a16:creationId xmlns:a16="http://schemas.microsoft.com/office/drawing/2014/main" id="{2956F7FE-7CCA-504A-906E-D901AFEB1F55}"/>
                </a:ext>
              </a:extLst>
            </p:cNvPr>
            <p:cNvCxnSpPr>
              <a:cxnSpLocks/>
              <a:stCxn id="220" idx="3"/>
            </p:cNvCxnSpPr>
            <p:nvPr/>
          </p:nvCxnSpPr>
          <p:spPr>
            <a:xfrm flipV="1">
              <a:off x="7389861" y="4326163"/>
              <a:ext cx="434606" cy="188442"/>
            </a:xfrm>
            <a:prstGeom prst="straightConnector1">
              <a:avLst/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98EDDC08-B735-A84E-9360-94351FA63CFD}"/>
                </a:ext>
              </a:extLst>
            </p:cNvPr>
            <p:cNvGrpSpPr/>
            <p:nvPr/>
          </p:nvGrpSpPr>
          <p:grpSpPr>
            <a:xfrm>
              <a:off x="7833493" y="4129475"/>
              <a:ext cx="1342398" cy="349389"/>
              <a:chOff x="5901446" y="1803345"/>
              <a:chExt cx="1342398" cy="349389"/>
            </a:xfrm>
          </p:grpSpPr>
          <p:sp>
            <p:nvSpPr>
              <p:cNvPr id="270" name="Rounded Rectangle 269">
                <a:extLst>
                  <a:ext uri="{FF2B5EF4-FFF2-40B4-BE49-F238E27FC236}">
                    <a16:creationId xmlns:a16="http://schemas.microsoft.com/office/drawing/2014/main" id="{F911A8BC-27B3-334F-875F-D328EA3F44D5}"/>
                  </a:ext>
                </a:extLst>
              </p:cNvPr>
              <p:cNvSpPr/>
              <p:nvPr/>
            </p:nvSpPr>
            <p:spPr>
              <a:xfrm>
                <a:off x="5933812" y="1803345"/>
                <a:ext cx="1310032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1" name="TextBox 270">
                <a:extLst>
                  <a:ext uri="{FF2B5EF4-FFF2-40B4-BE49-F238E27FC236}">
                    <a16:creationId xmlns:a16="http://schemas.microsoft.com/office/drawing/2014/main" id="{4FFD8799-F07D-1541-917D-4D4161C0F58B}"/>
                  </a:ext>
                </a:extLst>
              </p:cNvPr>
              <p:cNvSpPr txBox="1"/>
              <p:nvPr/>
            </p:nvSpPr>
            <p:spPr>
              <a:xfrm>
                <a:off x="5901446" y="1824150"/>
                <a:ext cx="134239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Event Building</a:t>
                </a:r>
              </a:p>
            </p:txBody>
          </p:sp>
        </p:grpSp>
        <p:grpSp>
          <p:nvGrpSpPr>
            <p:cNvPr id="272" name="Group 271">
              <a:extLst>
                <a:ext uri="{FF2B5EF4-FFF2-40B4-BE49-F238E27FC236}">
                  <a16:creationId xmlns:a16="http://schemas.microsoft.com/office/drawing/2014/main" id="{4F01E0C8-5084-6648-9FCC-F0F943641FEC}"/>
                </a:ext>
              </a:extLst>
            </p:cNvPr>
            <p:cNvGrpSpPr/>
            <p:nvPr/>
          </p:nvGrpSpPr>
          <p:grpSpPr>
            <a:xfrm>
              <a:off x="7816650" y="4730959"/>
              <a:ext cx="1342398" cy="349389"/>
              <a:chOff x="5901446" y="1803345"/>
              <a:chExt cx="1342398" cy="349389"/>
            </a:xfrm>
          </p:grpSpPr>
          <p:sp>
            <p:nvSpPr>
              <p:cNvPr id="273" name="Rounded Rectangle 272">
                <a:extLst>
                  <a:ext uri="{FF2B5EF4-FFF2-40B4-BE49-F238E27FC236}">
                    <a16:creationId xmlns:a16="http://schemas.microsoft.com/office/drawing/2014/main" id="{01A29577-B577-534F-B099-50DB1911DB79}"/>
                  </a:ext>
                </a:extLst>
              </p:cNvPr>
              <p:cNvSpPr/>
              <p:nvPr/>
            </p:nvSpPr>
            <p:spPr>
              <a:xfrm>
                <a:off x="5933812" y="1803345"/>
                <a:ext cx="1310032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4" name="TextBox 273">
                <a:extLst>
                  <a:ext uri="{FF2B5EF4-FFF2-40B4-BE49-F238E27FC236}">
                    <a16:creationId xmlns:a16="http://schemas.microsoft.com/office/drawing/2014/main" id="{8C22052F-0C58-C249-8F5B-0886E2FF4014}"/>
                  </a:ext>
                </a:extLst>
              </p:cNvPr>
              <p:cNvSpPr txBox="1"/>
              <p:nvPr/>
            </p:nvSpPr>
            <p:spPr>
              <a:xfrm>
                <a:off x="5901446" y="1824150"/>
                <a:ext cx="134239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Analysis</a:t>
                </a:r>
              </a:p>
            </p:txBody>
          </p:sp>
        </p:grpSp>
        <p:cxnSp>
          <p:nvCxnSpPr>
            <p:cNvPr id="142" name="Curved Connector 141">
              <a:extLst>
                <a:ext uri="{FF2B5EF4-FFF2-40B4-BE49-F238E27FC236}">
                  <a16:creationId xmlns:a16="http://schemas.microsoft.com/office/drawing/2014/main" id="{9FC0EFF6-1EB2-4046-9971-D8A661C20C95}"/>
                </a:ext>
              </a:extLst>
            </p:cNvPr>
            <p:cNvCxnSpPr>
              <a:cxnSpLocks/>
              <a:stCxn id="270" idx="3"/>
              <a:endCxn id="273" idx="3"/>
            </p:cNvCxnSpPr>
            <p:nvPr/>
          </p:nvCxnSpPr>
          <p:spPr>
            <a:xfrm flipH="1">
              <a:off x="9159048" y="4304170"/>
              <a:ext cx="16843" cy="601484"/>
            </a:xfrm>
            <a:prstGeom prst="curvedConnector3">
              <a:avLst>
                <a:gd name="adj1" fmla="val -1357240"/>
              </a:avLst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Arrow Connector 279">
              <a:extLst>
                <a:ext uri="{FF2B5EF4-FFF2-40B4-BE49-F238E27FC236}">
                  <a16:creationId xmlns:a16="http://schemas.microsoft.com/office/drawing/2014/main" id="{D0DAA691-832F-7144-8E59-4E31A4272845}"/>
                </a:ext>
              </a:extLst>
            </p:cNvPr>
            <p:cNvCxnSpPr>
              <a:cxnSpLocks/>
            </p:cNvCxnSpPr>
            <p:nvPr/>
          </p:nvCxnSpPr>
          <p:spPr>
            <a:xfrm>
              <a:off x="4859724" y="3944862"/>
              <a:ext cx="1178713" cy="0"/>
            </a:xfrm>
            <a:prstGeom prst="straightConnector1">
              <a:avLst/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F52B899B-C1B8-EB43-8634-FB1CB96E64F6}"/>
                </a:ext>
              </a:extLst>
            </p:cNvPr>
            <p:cNvSpPr txBox="1"/>
            <p:nvPr/>
          </p:nvSpPr>
          <p:spPr>
            <a:xfrm>
              <a:off x="4940194" y="3692102"/>
              <a:ext cx="67438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port 1</a:t>
              </a:r>
            </a:p>
          </p:txBody>
        </p:sp>
        <p:sp>
          <p:nvSpPr>
            <p:cNvPr id="286" name="TextBox 285">
              <a:extLst>
                <a:ext uri="{FF2B5EF4-FFF2-40B4-BE49-F238E27FC236}">
                  <a16:creationId xmlns:a16="http://schemas.microsoft.com/office/drawing/2014/main" id="{08A206FF-87DC-7F4C-930D-FDE6AAB75C99}"/>
                </a:ext>
              </a:extLst>
            </p:cNvPr>
            <p:cNvSpPr txBox="1"/>
            <p:nvPr/>
          </p:nvSpPr>
          <p:spPr>
            <a:xfrm>
              <a:off x="4939782" y="4265358"/>
              <a:ext cx="68886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port 2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A7D92AFE-FCE1-D84E-85FA-547672FA6EDD}"/>
              </a:ext>
            </a:extLst>
          </p:cNvPr>
          <p:cNvGrpSpPr/>
          <p:nvPr/>
        </p:nvGrpSpPr>
        <p:grpSpPr>
          <a:xfrm>
            <a:off x="2793992" y="5808572"/>
            <a:ext cx="2263622" cy="463267"/>
            <a:chOff x="4264564" y="5921450"/>
            <a:chExt cx="2263622" cy="463267"/>
          </a:xfrm>
        </p:grpSpPr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EDB70FCF-E8AD-A748-BDD7-8ACBA32203A2}"/>
                </a:ext>
              </a:extLst>
            </p:cNvPr>
            <p:cNvSpPr txBox="1"/>
            <p:nvPr/>
          </p:nvSpPr>
          <p:spPr>
            <a:xfrm>
              <a:off x="4264564" y="5921450"/>
              <a:ext cx="192549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Colors   </a:t>
              </a:r>
              <a:r>
                <a:rPr lang="en-US" sz="1200" dirty="0">
                  <a:latin typeface="Helvetica" pitchFamily="2" charset="0"/>
                  <a:sym typeface="Wingdings" pitchFamily="2" charset="2"/>
                </a:rPr>
                <a:t>  Events</a:t>
              </a:r>
              <a:endParaRPr lang="en-US" sz="1200" dirty="0">
                <a:latin typeface="Helvetica" pitchFamily="2" charset="0"/>
              </a:endParaRPr>
            </a:p>
          </p:txBody>
        </p:sp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75EE0BFE-22B5-1049-AEDC-77E3464E671D}"/>
                </a:ext>
              </a:extLst>
            </p:cNvPr>
            <p:cNvSpPr txBox="1"/>
            <p:nvPr/>
          </p:nvSpPr>
          <p:spPr>
            <a:xfrm>
              <a:off x="4264564" y="6107718"/>
              <a:ext cx="226362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Shapes  </a:t>
              </a:r>
              <a:r>
                <a:rPr lang="en-US" sz="1200" dirty="0">
                  <a:latin typeface="Helvetica" pitchFamily="2" charset="0"/>
                  <a:sym typeface="Wingdings" pitchFamily="2" charset="2"/>
                </a:rPr>
                <a:t>  Data Sources</a:t>
              </a:r>
              <a:endParaRPr lang="en-US" sz="1200" dirty="0">
                <a:latin typeface="Helvetica" pitchFamily="2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3003316A-707F-CE46-A99D-0D445AEAEB4E}"/>
              </a:ext>
            </a:extLst>
          </p:cNvPr>
          <p:cNvSpPr txBox="1"/>
          <p:nvPr/>
        </p:nvSpPr>
        <p:spPr>
          <a:xfrm>
            <a:off x="5491088" y="3361264"/>
            <a:ext cx="160397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" pitchFamily="2" charset="0"/>
              </a:rPr>
              <a:t>Host registers &amp;</a:t>
            </a:r>
          </a:p>
          <a:p>
            <a:pPr algn="ctr"/>
            <a:r>
              <a:rPr lang="en-US" sz="1200" dirty="0">
                <a:latin typeface="Helvetica" pitchFamily="2" charset="0"/>
              </a:rPr>
              <a:t>sends metrics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F7F582D4-01AE-9043-980F-24FA4D485036}"/>
              </a:ext>
            </a:extLst>
          </p:cNvPr>
          <p:cNvSpPr txBox="1"/>
          <p:nvPr/>
        </p:nvSpPr>
        <p:spPr>
          <a:xfrm>
            <a:off x="1113820" y="1689746"/>
            <a:ext cx="130057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" pitchFamily="2" charset="0"/>
              </a:rPr>
              <a:t>Source sends latest event #</a:t>
            </a:r>
          </a:p>
        </p:txBody>
      </p:sp>
      <p:sp>
        <p:nvSpPr>
          <p:cNvPr id="187" name="Freeform 186">
            <a:extLst>
              <a:ext uri="{FF2B5EF4-FFF2-40B4-BE49-F238E27FC236}">
                <a16:creationId xmlns:a16="http://schemas.microsoft.com/office/drawing/2014/main" id="{02CF6377-8D8E-A240-9154-FD1E2156CC90}"/>
              </a:ext>
            </a:extLst>
          </p:cNvPr>
          <p:cNvSpPr/>
          <p:nvPr/>
        </p:nvSpPr>
        <p:spPr>
          <a:xfrm rot="20037169" flipH="1">
            <a:off x="4193862" y="1279744"/>
            <a:ext cx="1745606" cy="550998"/>
          </a:xfrm>
          <a:custGeom>
            <a:avLst/>
            <a:gdLst>
              <a:gd name="connsiteX0" fmla="*/ 0 w 2450191"/>
              <a:gd name="connsiteY0" fmla="*/ 1284762 h 1284762"/>
              <a:gd name="connsiteX1" fmla="*/ 855133 w 2450191"/>
              <a:gd name="connsiteY1" fmla="*/ 6295 h 1284762"/>
              <a:gd name="connsiteX2" fmla="*/ 2319867 w 2450191"/>
              <a:gd name="connsiteY2" fmla="*/ 793695 h 1284762"/>
              <a:gd name="connsiteX3" fmla="*/ 2286000 w 2450191"/>
              <a:gd name="connsiteY3" fmla="*/ 776762 h 128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0191" h="1284762">
                <a:moveTo>
                  <a:pt x="0" y="1284762"/>
                </a:moveTo>
                <a:cubicBezTo>
                  <a:pt x="234244" y="686450"/>
                  <a:pt x="468489" y="88139"/>
                  <a:pt x="855133" y="6295"/>
                </a:cubicBezTo>
                <a:cubicBezTo>
                  <a:pt x="1241777" y="-75549"/>
                  <a:pt x="2081389" y="665284"/>
                  <a:pt x="2319867" y="793695"/>
                </a:cubicBezTo>
                <a:cubicBezTo>
                  <a:pt x="2558345" y="922106"/>
                  <a:pt x="2422172" y="849434"/>
                  <a:pt x="2286000" y="776762"/>
                </a:cubicBezTo>
              </a:path>
            </a:pathLst>
          </a:custGeom>
          <a:noFill/>
          <a:ln w="28575">
            <a:solidFill>
              <a:schemeClr val="accent5">
                <a:lumMod val="75000"/>
              </a:schemeClr>
            </a:solidFill>
            <a:prstDash val="sysDot"/>
            <a:headEnd type="triangle" w="lg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CDBBA020-DF61-DB4E-8C4F-B03AD170A040}"/>
              </a:ext>
            </a:extLst>
          </p:cNvPr>
          <p:cNvGrpSpPr/>
          <p:nvPr/>
        </p:nvGrpSpPr>
        <p:grpSpPr>
          <a:xfrm>
            <a:off x="5898289" y="1381818"/>
            <a:ext cx="4481878" cy="1430017"/>
            <a:chOff x="5898289" y="1381818"/>
            <a:chExt cx="4481878" cy="1430017"/>
          </a:xfrm>
        </p:grpSpPr>
        <p:sp>
          <p:nvSpPr>
            <p:cNvPr id="305" name="Rounded Rectangle 304">
              <a:extLst>
                <a:ext uri="{FF2B5EF4-FFF2-40B4-BE49-F238E27FC236}">
                  <a16:creationId xmlns:a16="http://schemas.microsoft.com/office/drawing/2014/main" id="{B6F39731-6A4B-1C46-A5F9-E5AAD4ABA85A}"/>
                </a:ext>
              </a:extLst>
            </p:cNvPr>
            <p:cNvSpPr/>
            <p:nvPr/>
          </p:nvSpPr>
          <p:spPr>
            <a:xfrm>
              <a:off x="5902794" y="1381818"/>
              <a:ext cx="4467625" cy="1430017"/>
            </a:xfrm>
            <a:prstGeom prst="round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id="{96F31DFC-2D1C-0D48-9558-4ED47ED490FC}"/>
                </a:ext>
              </a:extLst>
            </p:cNvPr>
            <p:cNvSpPr txBox="1"/>
            <p:nvPr/>
          </p:nvSpPr>
          <p:spPr>
            <a:xfrm>
              <a:off x="6476145" y="1405661"/>
              <a:ext cx="17522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Control Plane</a:t>
              </a: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54DAA480-3D68-CF45-B126-089B0D52172B}"/>
                </a:ext>
              </a:extLst>
            </p:cNvPr>
            <p:cNvSpPr txBox="1"/>
            <p:nvPr/>
          </p:nvSpPr>
          <p:spPr>
            <a:xfrm>
              <a:off x="5898289" y="1744215"/>
              <a:ext cx="448187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Set schedule density (proportion of slots allocated to host)</a:t>
              </a:r>
            </a:p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From host feedback, create new schedule density</a:t>
              </a:r>
            </a:p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From source feedback, set epoch boundary for change to new schedule</a:t>
              </a:r>
            </a:p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Update behavior of data plane</a:t>
              </a:r>
            </a:p>
          </p:txBody>
        </p:sp>
      </p:grpSp>
      <p:sp>
        <p:nvSpPr>
          <p:cNvPr id="321" name="TextBox 320">
            <a:extLst>
              <a:ext uri="{FF2B5EF4-FFF2-40B4-BE49-F238E27FC236}">
                <a16:creationId xmlns:a16="http://schemas.microsoft.com/office/drawing/2014/main" id="{A43F647A-3BDB-5F48-9250-452BED79160D}"/>
              </a:ext>
            </a:extLst>
          </p:cNvPr>
          <p:cNvSpPr txBox="1"/>
          <p:nvPr/>
        </p:nvSpPr>
        <p:spPr>
          <a:xfrm>
            <a:off x="4647946" y="331038"/>
            <a:ext cx="6445767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EJFAT System Architecture</a:t>
            </a:r>
          </a:p>
        </p:txBody>
      </p:sp>
    </p:spTree>
    <p:extLst>
      <p:ext uri="{BB962C8B-B14F-4D97-AF65-F5344CB8AC3E}">
        <p14:creationId xmlns:p14="http://schemas.microsoft.com/office/powerpoint/2010/main" val="2944989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D9A73B8-B7FE-7D48-8824-3A58492FFDA0}"/>
              </a:ext>
            </a:extLst>
          </p:cNvPr>
          <p:cNvGrpSpPr/>
          <p:nvPr/>
        </p:nvGrpSpPr>
        <p:grpSpPr>
          <a:xfrm>
            <a:off x="2720437" y="4351736"/>
            <a:ext cx="1718734" cy="1859809"/>
            <a:chOff x="1303866" y="3916512"/>
            <a:chExt cx="1718734" cy="185980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87270C0-5754-1746-8C20-88728B13CB15}"/>
                </a:ext>
              </a:extLst>
            </p:cNvPr>
            <p:cNvSpPr/>
            <p:nvPr/>
          </p:nvSpPr>
          <p:spPr>
            <a:xfrm>
              <a:off x="1303866" y="3916512"/>
              <a:ext cx="1718734" cy="14936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B8E4EC-8390-934E-8479-E34DD15F4100}"/>
                </a:ext>
              </a:extLst>
            </p:cNvPr>
            <p:cNvSpPr txBox="1"/>
            <p:nvPr/>
          </p:nvSpPr>
          <p:spPr>
            <a:xfrm>
              <a:off x="1657347" y="4082534"/>
              <a:ext cx="9960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Switch</a:t>
              </a: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87F1BBF-72FE-E340-B19A-F9279D734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60129" y="4167655"/>
              <a:ext cx="1608666" cy="1608666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431EBE0-E476-F24E-9F14-9CAE0B556F5F}"/>
              </a:ext>
            </a:extLst>
          </p:cNvPr>
          <p:cNvGrpSpPr/>
          <p:nvPr/>
        </p:nvGrpSpPr>
        <p:grpSpPr>
          <a:xfrm>
            <a:off x="3571928" y="447451"/>
            <a:ext cx="600618" cy="812299"/>
            <a:chOff x="4902201" y="2510365"/>
            <a:chExt cx="999070" cy="121476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702DAD1-2E3F-4241-BC6B-78D5F7E37928}"/>
                </a:ext>
              </a:extLst>
            </p:cNvPr>
            <p:cNvCxnSpPr>
              <a:cxnSpLocks/>
            </p:cNvCxnSpPr>
            <p:nvPr/>
          </p:nvCxnSpPr>
          <p:spPr>
            <a:xfrm>
              <a:off x="5386731" y="2510365"/>
              <a:ext cx="0" cy="12119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ight Brace 9">
              <a:extLst>
                <a:ext uri="{FF2B5EF4-FFF2-40B4-BE49-F238E27FC236}">
                  <a16:creationId xmlns:a16="http://schemas.microsoft.com/office/drawing/2014/main" id="{8502FFD9-8BEF-5846-945A-7D36EB83D8B1}"/>
                </a:ext>
              </a:extLst>
            </p:cNvPr>
            <p:cNvSpPr/>
            <p:nvPr/>
          </p:nvSpPr>
          <p:spPr>
            <a:xfrm rot="16200000">
              <a:off x="5309387" y="2306647"/>
              <a:ext cx="154688" cy="590757"/>
            </a:xfrm>
            <a:prstGeom prst="rightBrace">
              <a:avLst>
                <a:gd name="adj1" fmla="val 52404"/>
                <a:gd name="adj2" fmla="val 5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A98812F-F905-7C4D-BBB3-1D887D7D5CA2}"/>
                </a:ext>
              </a:extLst>
            </p:cNvPr>
            <p:cNvGrpSpPr/>
            <p:nvPr/>
          </p:nvGrpSpPr>
          <p:grpSpPr>
            <a:xfrm>
              <a:off x="4902201" y="2679370"/>
              <a:ext cx="398984" cy="642737"/>
              <a:chOff x="10032997" y="2042067"/>
              <a:chExt cx="745066" cy="1068661"/>
            </a:xfrm>
          </p:grpSpPr>
          <p:sp>
            <p:nvSpPr>
              <p:cNvPr id="17" name="Block Arc 16">
                <a:extLst>
                  <a:ext uri="{FF2B5EF4-FFF2-40B4-BE49-F238E27FC236}">
                    <a16:creationId xmlns:a16="http://schemas.microsoft.com/office/drawing/2014/main" id="{1A31AC36-56E0-F846-9E3D-467EE116C3DB}"/>
                  </a:ext>
                </a:extLst>
              </p:cNvPr>
              <p:cNvSpPr/>
              <p:nvPr/>
            </p:nvSpPr>
            <p:spPr>
              <a:xfrm flipV="1">
                <a:off x="10032997" y="2794003"/>
                <a:ext cx="745066" cy="316725"/>
              </a:xfrm>
              <a:prstGeom prst="blockArc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3EF2651-8A9F-234A-AD9F-F381FB521A39}"/>
                  </a:ext>
                </a:extLst>
              </p:cNvPr>
              <p:cNvCxnSpPr>
                <a:cxnSpLocks/>
                <a:stCxn id="10" idx="0"/>
                <a:endCxn id="17" idx="0"/>
              </p:cNvCxnSpPr>
              <p:nvPr/>
            </p:nvCxnSpPr>
            <p:spPr>
              <a:xfrm flipH="1">
                <a:off x="10077464" y="2042067"/>
                <a:ext cx="292946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975FFC92-1D5D-BF4C-BC72-1519E7A90DFA}"/>
                  </a:ext>
                </a:extLst>
              </p:cNvPr>
              <p:cNvCxnSpPr>
                <a:cxnSpLocks/>
                <a:stCxn id="10" idx="0"/>
                <a:endCxn id="17" idx="1"/>
              </p:cNvCxnSpPr>
              <p:nvPr/>
            </p:nvCxnSpPr>
            <p:spPr>
              <a:xfrm>
                <a:off x="10370410" y="2042067"/>
                <a:ext cx="363188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8B26AE4-51A7-344A-A4DD-D834CAC1448C}"/>
                </a:ext>
              </a:extLst>
            </p:cNvPr>
            <p:cNvGrpSpPr/>
            <p:nvPr/>
          </p:nvGrpSpPr>
          <p:grpSpPr>
            <a:xfrm>
              <a:off x="5502287" y="2679370"/>
              <a:ext cx="398984" cy="642737"/>
              <a:chOff x="10032997" y="2042067"/>
              <a:chExt cx="745066" cy="1068661"/>
            </a:xfrm>
          </p:grpSpPr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id="{E878FB36-C1AD-2042-A6AB-B9B6DF5411D3}"/>
                  </a:ext>
                </a:extLst>
              </p:cNvPr>
              <p:cNvSpPr/>
              <p:nvPr/>
            </p:nvSpPr>
            <p:spPr>
              <a:xfrm flipV="1">
                <a:off x="10032997" y="2794003"/>
                <a:ext cx="745066" cy="316725"/>
              </a:xfrm>
              <a:prstGeom prst="blockArc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0148348C-033F-D940-958A-526B9D5AF2B2}"/>
                  </a:ext>
                </a:extLst>
              </p:cNvPr>
              <p:cNvCxnSpPr>
                <a:cxnSpLocks/>
                <a:endCxn id="14" idx="0"/>
              </p:cNvCxnSpPr>
              <p:nvPr/>
            </p:nvCxnSpPr>
            <p:spPr>
              <a:xfrm flipH="1">
                <a:off x="10072588" y="2042067"/>
                <a:ext cx="297821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F4D3E439-4DDF-C44E-A9C9-A21F921D2EE3}"/>
                  </a:ext>
                </a:extLst>
              </p:cNvPr>
              <p:cNvCxnSpPr>
                <a:cxnSpLocks/>
                <a:endCxn id="14" idx="1"/>
              </p:cNvCxnSpPr>
              <p:nvPr/>
            </p:nvCxnSpPr>
            <p:spPr>
              <a:xfrm>
                <a:off x="10370409" y="2042067"/>
                <a:ext cx="368063" cy="9102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98CFC6AE-CB4F-BB44-8213-56957E558440}"/>
                </a:ext>
              </a:extLst>
            </p:cNvPr>
            <p:cNvSpPr/>
            <p:nvPr/>
          </p:nvSpPr>
          <p:spPr>
            <a:xfrm>
              <a:off x="5107331" y="3616599"/>
              <a:ext cx="558800" cy="108535"/>
            </a:xfrm>
            <a:prstGeom prst="trapezoid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9243A2B5-8E27-5E4E-8424-18A88DB89F46}"/>
              </a:ext>
            </a:extLst>
          </p:cNvPr>
          <p:cNvSpPr/>
          <p:nvPr/>
        </p:nvSpPr>
        <p:spPr>
          <a:xfrm>
            <a:off x="2710073" y="1302311"/>
            <a:ext cx="2370243" cy="258393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AFF9AE-3410-7F44-862C-340B74420D44}"/>
              </a:ext>
            </a:extLst>
          </p:cNvPr>
          <p:cNvSpPr txBox="1"/>
          <p:nvPr/>
        </p:nvSpPr>
        <p:spPr>
          <a:xfrm>
            <a:off x="2916408" y="1457057"/>
            <a:ext cx="1925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Helvetica" pitchFamily="2" charset="0"/>
              </a:rPr>
              <a:t>Load Balancer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A9B75A3-6D37-4942-9428-581CB9836ED3}"/>
              </a:ext>
            </a:extLst>
          </p:cNvPr>
          <p:cNvGrpSpPr/>
          <p:nvPr/>
        </p:nvGrpSpPr>
        <p:grpSpPr>
          <a:xfrm>
            <a:off x="3542073" y="2581585"/>
            <a:ext cx="1423855" cy="646293"/>
            <a:chOff x="1324786" y="1994500"/>
            <a:chExt cx="1423855" cy="688363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B0C88634-FBE2-0D41-8B65-DF3242006D41}"/>
                </a:ext>
              </a:extLst>
            </p:cNvPr>
            <p:cNvSpPr/>
            <p:nvPr/>
          </p:nvSpPr>
          <p:spPr>
            <a:xfrm>
              <a:off x="1324786" y="1994500"/>
              <a:ext cx="1423855" cy="68836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C465CD-F408-584C-8318-F724E33C63E9}"/>
                </a:ext>
              </a:extLst>
            </p:cNvPr>
            <p:cNvSpPr txBox="1"/>
            <p:nvPr/>
          </p:nvSpPr>
          <p:spPr>
            <a:xfrm>
              <a:off x="1387388" y="2058642"/>
              <a:ext cx="1297126" cy="557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Helvetica" pitchFamily="2" charset="0"/>
                </a:rPr>
                <a:t>FPGA</a:t>
              </a:r>
            </a:p>
            <a:p>
              <a:pPr algn="ctr"/>
              <a:r>
                <a:rPr lang="en-US" sz="1400" b="1" dirty="0">
                  <a:latin typeface="Helvetica" pitchFamily="2" charset="0"/>
                </a:rPr>
                <a:t>Data Plane 2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2ACD8C1-DB4C-104B-A38D-1EE2FFE5CE8F}"/>
              </a:ext>
            </a:extLst>
          </p:cNvPr>
          <p:cNvGrpSpPr/>
          <p:nvPr/>
        </p:nvGrpSpPr>
        <p:grpSpPr>
          <a:xfrm>
            <a:off x="2924797" y="1921702"/>
            <a:ext cx="1992543" cy="596386"/>
            <a:chOff x="3223347" y="2089232"/>
            <a:chExt cx="1298584" cy="711846"/>
          </a:xfrm>
        </p:grpSpPr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A22E0D33-9B15-D14C-8267-4AD63915A6DA}"/>
                </a:ext>
              </a:extLst>
            </p:cNvPr>
            <p:cNvSpPr/>
            <p:nvPr/>
          </p:nvSpPr>
          <p:spPr>
            <a:xfrm>
              <a:off x="3250006" y="2108718"/>
              <a:ext cx="1257992" cy="626534"/>
            </a:xfrm>
            <a:prstGeom prst="round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EF6240B-FDE7-D448-87B2-6989EBCF2434}"/>
                </a:ext>
              </a:extLst>
            </p:cNvPr>
            <p:cNvSpPr txBox="1"/>
            <p:nvPr/>
          </p:nvSpPr>
          <p:spPr>
            <a:xfrm>
              <a:off x="3223347" y="2089232"/>
              <a:ext cx="1298584" cy="7118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Helvetica" pitchFamily="2" charset="0"/>
                </a:rPr>
                <a:t>Host</a:t>
              </a:r>
            </a:p>
            <a:p>
              <a:pPr algn="ctr"/>
              <a:r>
                <a:rPr lang="en-US" sz="1400" b="1" dirty="0">
                  <a:latin typeface="Helvetica" pitchFamily="2" charset="0"/>
                </a:rPr>
                <a:t>Control Plane</a:t>
              </a: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0B737C8-3788-F441-944C-308999FE33F0}"/>
              </a:ext>
            </a:extLst>
          </p:cNvPr>
          <p:cNvCxnSpPr>
            <a:cxnSpLocks/>
          </p:cNvCxnSpPr>
          <p:nvPr/>
        </p:nvCxnSpPr>
        <p:spPr>
          <a:xfrm>
            <a:off x="3293482" y="2462938"/>
            <a:ext cx="0" cy="623619"/>
          </a:xfrm>
          <a:prstGeom prst="straightConnector1">
            <a:avLst/>
          </a:prstGeom>
          <a:ln w="1905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9BE4566-AAA2-4E40-B5AD-D44A410415C7}"/>
              </a:ext>
            </a:extLst>
          </p:cNvPr>
          <p:cNvCxnSpPr>
            <a:cxnSpLocks/>
          </p:cNvCxnSpPr>
          <p:nvPr/>
        </p:nvCxnSpPr>
        <p:spPr>
          <a:xfrm flipV="1">
            <a:off x="3118380" y="3732850"/>
            <a:ext cx="0" cy="6188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B7489AA-1E33-5E4F-9B54-0E4D49BDA189}"/>
              </a:ext>
            </a:extLst>
          </p:cNvPr>
          <p:cNvCxnSpPr>
            <a:cxnSpLocks/>
          </p:cNvCxnSpPr>
          <p:nvPr/>
        </p:nvCxnSpPr>
        <p:spPr>
          <a:xfrm>
            <a:off x="4069939" y="3732850"/>
            <a:ext cx="0" cy="6188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62C2009-92F3-604A-9D8A-2E7DDDCD24B1}"/>
              </a:ext>
            </a:extLst>
          </p:cNvPr>
          <p:cNvGrpSpPr/>
          <p:nvPr/>
        </p:nvGrpSpPr>
        <p:grpSpPr>
          <a:xfrm>
            <a:off x="1331907" y="4409811"/>
            <a:ext cx="1388530" cy="609611"/>
            <a:chOff x="397941" y="3660080"/>
            <a:chExt cx="1388530" cy="609611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7D9B9AF-0C8B-2444-BF05-042D69192B01}"/>
                </a:ext>
              </a:extLst>
            </p:cNvPr>
            <p:cNvSpPr txBox="1"/>
            <p:nvPr/>
          </p:nvSpPr>
          <p:spPr>
            <a:xfrm>
              <a:off x="397941" y="3801895"/>
              <a:ext cx="761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Helvetica" pitchFamily="2" charset="0"/>
                </a:rPr>
                <a:t>Src</a:t>
              </a:r>
              <a:r>
                <a:rPr lang="en-US" sz="1600" b="1" dirty="0">
                  <a:latin typeface="Helvetica" pitchFamily="2" charset="0"/>
                </a:rPr>
                <a:t> 1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0D6BAD7B-F3FE-CC4A-AFB0-34E0D4C1CB10}"/>
                </a:ext>
              </a:extLst>
            </p:cNvPr>
            <p:cNvCxnSpPr>
              <a:cxnSpLocks/>
            </p:cNvCxnSpPr>
            <p:nvPr/>
          </p:nvCxnSpPr>
          <p:spPr>
            <a:xfrm>
              <a:off x="1083744" y="3964886"/>
              <a:ext cx="7027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7446FF7-D86C-0145-ACD0-9C1F9BA07579}"/>
                </a:ext>
              </a:extLst>
            </p:cNvPr>
            <p:cNvSpPr/>
            <p:nvPr/>
          </p:nvSpPr>
          <p:spPr>
            <a:xfrm>
              <a:off x="474133" y="3660080"/>
              <a:ext cx="609611" cy="609611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8969E8F5-07B4-844B-AEED-5E8068561AE4}"/>
              </a:ext>
            </a:extLst>
          </p:cNvPr>
          <p:cNvCxnSpPr>
            <a:cxnSpLocks/>
            <a:stCxn id="35" idx="0"/>
            <a:endCxn id="27" idx="1"/>
          </p:cNvCxnSpPr>
          <p:nvPr/>
        </p:nvCxnSpPr>
        <p:spPr>
          <a:xfrm rot="5400000" flipH="1" flipV="1">
            <a:off x="1223893" y="2708907"/>
            <a:ext cx="2189916" cy="1211892"/>
          </a:xfrm>
          <a:prstGeom prst="bentConnector2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E95FAE1-0A56-3545-AE47-80EFC6DA0F46}"/>
              </a:ext>
            </a:extLst>
          </p:cNvPr>
          <p:cNvSpPr/>
          <p:nvPr/>
        </p:nvSpPr>
        <p:spPr>
          <a:xfrm>
            <a:off x="6025204" y="4303849"/>
            <a:ext cx="4675497" cy="175979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F84349-5ADE-9647-B293-B81C87A27CCF}"/>
              </a:ext>
            </a:extLst>
          </p:cNvPr>
          <p:cNvSpPr/>
          <p:nvPr/>
        </p:nvSpPr>
        <p:spPr>
          <a:xfrm>
            <a:off x="6168326" y="4141913"/>
            <a:ext cx="4684775" cy="174278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389C07A-5B55-AA4B-9956-D1C24E9F6A5F}"/>
              </a:ext>
            </a:extLst>
          </p:cNvPr>
          <p:cNvGrpSpPr/>
          <p:nvPr/>
        </p:nvGrpSpPr>
        <p:grpSpPr>
          <a:xfrm>
            <a:off x="1331907" y="5101058"/>
            <a:ext cx="1388530" cy="609611"/>
            <a:chOff x="397941" y="3660080"/>
            <a:chExt cx="1388530" cy="60961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8B68138-24CD-254D-B497-0E2EA47E6980}"/>
                </a:ext>
              </a:extLst>
            </p:cNvPr>
            <p:cNvSpPr txBox="1"/>
            <p:nvPr/>
          </p:nvSpPr>
          <p:spPr>
            <a:xfrm>
              <a:off x="397941" y="3801895"/>
              <a:ext cx="761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Helvetica" pitchFamily="2" charset="0"/>
                </a:rPr>
                <a:t>Src</a:t>
              </a:r>
              <a:r>
                <a:rPr lang="en-US" sz="1600" b="1" dirty="0">
                  <a:latin typeface="Helvetica" pitchFamily="2" charset="0"/>
                </a:rPr>
                <a:t> 2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967D046-6777-D24A-9567-5BE431709EA7}"/>
                </a:ext>
              </a:extLst>
            </p:cNvPr>
            <p:cNvCxnSpPr>
              <a:cxnSpLocks/>
            </p:cNvCxnSpPr>
            <p:nvPr/>
          </p:nvCxnSpPr>
          <p:spPr>
            <a:xfrm>
              <a:off x="1083744" y="3964886"/>
              <a:ext cx="7027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4A2DB0D-4921-8147-B3D1-ED99370ED5E6}"/>
                </a:ext>
              </a:extLst>
            </p:cNvPr>
            <p:cNvSpPr/>
            <p:nvPr/>
          </p:nvSpPr>
          <p:spPr>
            <a:xfrm>
              <a:off x="474133" y="3660080"/>
              <a:ext cx="609611" cy="609611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9830ABBD-21A4-B242-B79B-2143B5312555}"/>
              </a:ext>
            </a:extLst>
          </p:cNvPr>
          <p:cNvCxnSpPr>
            <a:cxnSpLocks/>
            <a:stCxn id="42" idx="2"/>
            <a:endCxn id="27" idx="1"/>
          </p:cNvCxnSpPr>
          <p:nvPr/>
        </p:nvCxnSpPr>
        <p:spPr>
          <a:xfrm rot="10800000" flipH="1">
            <a:off x="1408099" y="2219896"/>
            <a:ext cx="1516698" cy="3185969"/>
          </a:xfrm>
          <a:prstGeom prst="bentConnector3">
            <a:avLst>
              <a:gd name="adj1" fmla="val -15072"/>
            </a:avLst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339F4A1B-14AA-EF45-83E8-EA6F4D68A7EF}"/>
              </a:ext>
            </a:extLst>
          </p:cNvPr>
          <p:cNvSpPr/>
          <p:nvPr/>
        </p:nvSpPr>
        <p:spPr>
          <a:xfrm>
            <a:off x="2478311" y="4542145"/>
            <a:ext cx="139571" cy="139571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riangle 44">
            <a:extLst>
              <a:ext uri="{FF2B5EF4-FFF2-40B4-BE49-F238E27FC236}">
                <a16:creationId xmlns:a16="http://schemas.microsoft.com/office/drawing/2014/main" id="{C45EB9D4-EAC5-4247-A3B8-D4E76DFE9DB4}"/>
              </a:ext>
            </a:extLst>
          </p:cNvPr>
          <p:cNvSpPr/>
          <p:nvPr/>
        </p:nvSpPr>
        <p:spPr>
          <a:xfrm>
            <a:off x="2247588" y="5225538"/>
            <a:ext cx="169334" cy="145978"/>
          </a:xfrm>
          <a:prstGeom prst="triangl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7A50AE08-3A0D-2B4A-8625-6ECD8C21F8A1}"/>
              </a:ext>
            </a:extLst>
          </p:cNvPr>
          <p:cNvSpPr/>
          <p:nvPr/>
        </p:nvSpPr>
        <p:spPr>
          <a:xfrm>
            <a:off x="2443131" y="5219765"/>
            <a:ext cx="169334" cy="145978"/>
          </a:xfrm>
          <a:prstGeom prst="triangl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DEF9AE1-5622-374D-969B-BA2379F54F3A}"/>
              </a:ext>
            </a:extLst>
          </p:cNvPr>
          <p:cNvSpPr/>
          <p:nvPr/>
        </p:nvSpPr>
        <p:spPr>
          <a:xfrm>
            <a:off x="5714770" y="4271893"/>
            <a:ext cx="126916" cy="126916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B11634C-2EBD-C346-A2A3-518953929262}"/>
              </a:ext>
            </a:extLst>
          </p:cNvPr>
          <p:cNvSpPr/>
          <p:nvPr/>
        </p:nvSpPr>
        <p:spPr>
          <a:xfrm>
            <a:off x="5708463" y="4760703"/>
            <a:ext cx="126916" cy="12691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64F10D0-5187-874C-B86F-1B76577AAE15}"/>
              </a:ext>
            </a:extLst>
          </p:cNvPr>
          <p:cNvCxnSpPr>
            <a:cxnSpLocks/>
          </p:cNvCxnSpPr>
          <p:nvPr/>
        </p:nvCxnSpPr>
        <p:spPr>
          <a:xfrm flipV="1">
            <a:off x="4439171" y="4454718"/>
            <a:ext cx="1870265" cy="1154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CF4893F-1A13-714E-96E5-EA9A257EFB60}"/>
              </a:ext>
            </a:extLst>
          </p:cNvPr>
          <p:cNvCxnSpPr>
            <a:cxnSpLocks/>
          </p:cNvCxnSpPr>
          <p:nvPr/>
        </p:nvCxnSpPr>
        <p:spPr>
          <a:xfrm>
            <a:off x="4439171" y="4937101"/>
            <a:ext cx="171222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riangle 50">
            <a:extLst>
              <a:ext uri="{FF2B5EF4-FFF2-40B4-BE49-F238E27FC236}">
                <a16:creationId xmlns:a16="http://schemas.microsoft.com/office/drawing/2014/main" id="{2F1A1273-B8CA-934E-9766-7462B06222AA}"/>
              </a:ext>
            </a:extLst>
          </p:cNvPr>
          <p:cNvSpPr/>
          <p:nvPr/>
        </p:nvSpPr>
        <p:spPr>
          <a:xfrm>
            <a:off x="5510828" y="4257878"/>
            <a:ext cx="169334" cy="145978"/>
          </a:xfrm>
          <a:prstGeom prst="triangl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riangle 51">
            <a:extLst>
              <a:ext uri="{FF2B5EF4-FFF2-40B4-BE49-F238E27FC236}">
                <a16:creationId xmlns:a16="http://schemas.microsoft.com/office/drawing/2014/main" id="{E99BB011-3B67-A342-AF9B-E59E7BE76A23}"/>
              </a:ext>
            </a:extLst>
          </p:cNvPr>
          <p:cNvSpPr/>
          <p:nvPr/>
        </p:nvSpPr>
        <p:spPr>
          <a:xfrm>
            <a:off x="5497256" y="4739795"/>
            <a:ext cx="169334" cy="145978"/>
          </a:xfrm>
          <a:prstGeom prst="triangle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8174116-676A-3646-BBA9-DE1F3E68C6AD}"/>
              </a:ext>
            </a:extLst>
          </p:cNvPr>
          <p:cNvCxnSpPr>
            <a:cxnSpLocks/>
          </p:cNvCxnSpPr>
          <p:nvPr/>
        </p:nvCxnSpPr>
        <p:spPr>
          <a:xfrm>
            <a:off x="4430704" y="5418792"/>
            <a:ext cx="155989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ACDFE601-36A7-5D4A-9D49-223BD3EB357B}"/>
              </a:ext>
            </a:extLst>
          </p:cNvPr>
          <p:cNvCxnSpPr>
            <a:cxnSpLocks/>
            <a:endCxn id="27" idx="3"/>
          </p:cNvCxnSpPr>
          <p:nvPr/>
        </p:nvCxnSpPr>
        <p:spPr>
          <a:xfrm rot="16200000" flipV="1">
            <a:off x="4747561" y="2389675"/>
            <a:ext cx="1820285" cy="1480726"/>
          </a:xfrm>
          <a:prstGeom prst="bentConnector2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73EFEA2-C95F-1F43-A696-83A5CE32954B}"/>
              </a:ext>
            </a:extLst>
          </p:cNvPr>
          <p:cNvCxnSpPr>
            <a:cxnSpLocks/>
          </p:cNvCxnSpPr>
          <p:nvPr/>
        </p:nvCxnSpPr>
        <p:spPr>
          <a:xfrm>
            <a:off x="6049865" y="2219895"/>
            <a:ext cx="0" cy="20626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04AFD7A-0814-9C44-86E0-A6CA69D1CC09}"/>
              </a:ext>
            </a:extLst>
          </p:cNvPr>
          <p:cNvCxnSpPr>
            <a:cxnSpLocks/>
          </p:cNvCxnSpPr>
          <p:nvPr/>
        </p:nvCxnSpPr>
        <p:spPr>
          <a:xfrm>
            <a:off x="6207242" y="2219895"/>
            <a:ext cx="0" cy="19220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B72B5617-6EEE-F14C-806B-632111586661}"/>
              </a:ext>
            </a:extLst>
          </p:cNvPr>
          <p:cNvSpPr/>
          <p:nvPr/>
        </p:nvSpPr>
        <p:spPr>
          <a:xfrm>
            <a:off x="2283577" y="4542143"/>
            <a:ext cx="139571" cy="139571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BC9F6C1-D0D8-F843-BA62-4EE3CE314D62}"/>
              </a:ext>
            </a:extLst>
          </p:cNvPr>
          <p:cNvSpPr/>
          <p:nvPr/>
        </p:nvSpPr>
        <p:spPr>
          <a:xfrm>
            <a:off x="2088839" y="4542138"/>
            <a:ext cx="139571" cy="139571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riangle 58">
            <a:extLst>
              <a:ext uri="{FF2B5EF4-FFF2-40B4-BE49-F238E27FC236}">
                <a16:creationId xmlns:a16="http://schemas.microsoft.com/office/drawing/2014/main" id="{B98C2D7D-10EE-A44E-B98B-A5D072E38518}"/>
              </a:ext>
            </a:extLst>
          </p:cNvPr>
          <p:cNvSpPr/>
          <p:nvPr/>
        </p:nvSpPr>
        <p:spPr>
          <a:xfrm>
            <a:off x="2061319" y="5225533"/>
            <a:ext cx="169334" cy="145978"/>
          </a:xfrm>
          <a:prstGeom prst="triangl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C541228-C680-D94F-B3E8-75F30D187E33}"/>
              </a:ext>
            </a:extLst>
          </p:cNvPr>
          <p:cNvSpPr/>
          <p:nvPr/>
        </p:nvSpPr>
        <p:spPr>
          <a:xfrm>
            <a:off x="5708463" y="5244466"/>
            <a:ext cx="126916" cy="126916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riangle 60">
            <a:extLst>
              <a:ext uri="{FF2B5EF4-FFF2-40B4-BE49-F238E27FC236}">
                <a16:creationId xmlns:a16="http://schemas.microsoft.com/office/drawing/2014/main" id="{0F96912F-1C3D-5449-A265-D5E9821B19CE}"/>
              </a:ext>
            </a:extLst>
          </p:cNvPr>
          <p:cNvSpPr/>
          <p:nvPr/>
        </p:nvSpPr>
        <p:spPr>
          <a:xfrm>
            <a:off x="5497256" y="5223558"/>
            <a:ext cx="169334" cy="145978"/>
          </a:xfrm>
          <a:prstGeom prst="triangle">
            <a:avLst/>
          </a:prstGeom>
          <a:solidFill>
            <a:srgbClr val="00B0F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AC5C4F3-5CDA-6F48-982D-0B9CE18A759E}"/>
              </a:ext>
            </a:extLst>
          </p:cNvPr>
          <p:cNvGrpSpPr/>
          <p:nvPr/>
        </p:nvGrpSpPr>
        <p:grpSpPr>
          <a:xfrm>
            <a:off x="6306357" y="4006660"/>
            <a:ext cx="4677016" cy="1733741"/>
            <a:chOff x="4859724" y="3498659"/>
            <a:chExt cx="4677016" cy="173374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4304B87-D8A0-8442-8C1E-3AE15591D112}"/>
                </a:ext>
              </a:extLst>
            </p:cNvPr>
            <p:cNvSpPr/>
            <p:nvPr/>
          </p:nvSpPr>
          <p:spPr>
            <a:xfrm>
              <a:off x="4867184" y="3498659"/>
              <a:ext cx="4669556" cy="17337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09AD13FB-FA6F-9946-ABB7-A10937C0A177}"/>
                </a:ext>
              </a:extLst>
            </p:cNvPr>
            <p:cNvSpPr txBox="1"/>
            <p:nvPr/>
          </p:nvSpPr>
          <p:spPr>
            <a:xfrm>
              <a:off x="7992122" y="3592591"/>
              <a:ext cx="9784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Host 1</a:t>
              </a: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33BBB6F-C688-6240-9B03-A217F4A13D0B}"/>
                </a:ext>
              </a:extLst>
            </p:cNvPr>
            <p:cNvGrpSpPr/>
            <p:nvPr/>
          </p:nvGrpSpPr>
          <p:grpSpPr>
            <a:xfrm>
              <a:off x="6038437" y="3806277"/>
              <a:ext cx="1342398" cy="349389"/>
              <a:chOff x="5901446" y="1803345"/>
              <a:chExt cx="1342398" cy="349389"/>
            </a:xfrm>
          </p:grpSpPr>
          <p:sp>
            <p:nvSpPr>
              <p:cNvPr id="86" name="Rounded Rectangle 85">
                <a:extLst>
                  <a:ext uri="{FF2B5EF4-FFF2-40B4-BE49-F238E27FC236}">
                    <a16:creationId xmlns:a16="http://schemas.microsoft.com/office/drawing/2014/main" id="{EDCEA489-770F-0F40-9328-C856415EE141}"/>
                  </a:ext>
                </a:extLst>
              </p:cNvPr>
              <p:cNvSpPr/>
              <p:nvPr/>
            </p:nvSpPr>
            <p:spPr>
              <a:xfrm>
                <a:off x="5933812" y="1803345"/>
                <a:ext cx="1310032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D48C152-A838-4549-9FBF-B0A2A23BF6CF}"/>
                  </a:ext>
                </a:extLst>
              </p:cNvPr>
              <p:cNvSpPr txBox="1"/>
              <p:nvPr/>
            </p:nvSpPr>
            <p:spPr>
              <a:xfrm>
                <a:off x="5901446" y="1824150"/>
                <a:ext cx="134239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Event 1  </a:t>
                </a:r>
                <a:r>
                  <a:rPr lang="en-US" sz="1200" dirty="0" err="1">
                    <a:latin typeface="Helvetica" pitchFamily="2" charset="0"/>
                  </a:rPr>
                  <a:t>Src</a:t>
                </a:r>
                <a:r>
                  <a:rPr lang="en-US" sz="1200" dirty="0">
                    <a:latin typeface="Helvetica" pitchFamily="2" charset="0"/>
                  </a:rPr>
                  <a:t> 1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44F188F2-D3FC-5F46-9CE7-75804F688762}"/>
                </a:ext>
              </a:extLst>
            </p:cNvPr>
            <p:cNvGrpSpPr/>
            <p:nvPr/>
          </p:nvGrpSpPr>
          <p:grpSpPr>
            <a:xfrm>
              <a:off x="6029970" y="4339910"/>
              <a:ext cx="1359891" cy="349389"/>
              <a:chOff x="5892979" y="1803345"/>
              <a:chExt cx="1359891" cy="349389"/>
            </a:xfrm>
          </p:grpSpPr>
          <p:sp>
            <p:nvSpPr>
              <p:cNvPr id="84" name="Rounded Rectangle 83">
                <a:extLst>
                  <a:ext uri="{FF2B5EF4-FFF2-40B4-BE49-F238E27FC236}">
                    <a16:creationId xmlns:a16="http://schemas.microsoft.com/office/drawing/2014/main" id="{A0A135BA-738B-0142-B822-1D5808D7CFA6}"/>
                  </a:ext>
                </a:extLst>
              </p:cNvPr>
              <p:cNvSpPr/>
              <p:nvPr/>
            </p:nvSpPr>
            <p:spPr>
              <a:xfrm>
                <a:off x="5933811" y="1803345"/>
                <a:ext cx="1319059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391F8B60-3CB6-9B46-8672-E6B61D3DE81B}"/>
                  </a:ext>
                </a:extLst>
              </p:cNvPr>
              <p:cNvSpPr txBox="1"/>
              <p:nvPr/>
            </p:nvSpPr>
            <p:spPr>
              <a:xfrm>
                <a:off x="5892979" y="1824150"/>
                <a:ext cx="132359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Event 1  </a:t>
                </a:r>
                <a:r>
                  <a:rPr lang="en-US" sz="1200" dirty="0" err="1">
                    <a:latin typeface="Helvetica" pitchFamily="2" charset="0"/>
                  </a:rPr>
                  <a:t>Src</a:t>
                </a:r>
                <a:r>
                  <a:rPr lang="en-US" sz="1200" dirty="0">
                    <a:latin typeface="Helvetica" pitchFamily="2" charset="0"/>
                  </a:rPr>
                  <a:t> 2</a:t>
                </a:r>
              </a:p>
            </p:txBody>
          </p:sp>
        </p:grp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2BBAC31-C361-C848-B9E6-191E8C7DA9FC}"/>
                </a:ext>
              </a:extLst>
            </p:cNvPr>
            <p:cNvSpPr/>
            <p:nvPr/>
          </p:nvSpPr>
          <p:spPr>
            <a:xfrm>
              <a:off x="5745243" y="3767144"/>
              <a:ext cx="126916" cy="126916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Elbow Connector 67">
              <a:extLst>
                <a:ext uri="{FF2B5EF4-FFF2-40B4-BE49-F238E27FC236}">
                  <a16:creationId xmlns:a16="http://schemas.microsoft.com/office/drawing/2014/main" id="{D363B5C6-C843-7046-B899-7442457F690A}"/>
                </a:ext>
              </a:extLst>
            </p:cNvPr>
            <p:cNvCxnSpPr>
              <a:cxnSpLocks/>
            </p:cNvCxnSpPr>
            <p:nvPr/>
          </p:nvCxnSpPr>
          <p:spPr>
            <a:xfrm>
              <a:off x="4963512" y="3952261"/>
              <a:ext cx="1063942" cy="581272"/>
            </a:xfrm>
            <a:prstGeom prst="bentConnector3">
              <a:avLst>
                <a:gd name="adj1" fmla="val -930"/>
              </a:avLst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riangle 68">
              <a:extLst>
                <a:ext uri="{FF2B5EF4-FFF2-40B4-BE49-F238E27FC236}">
                  <a16:creationId xmlns:a16="http://schemas.microsoft.com/office/drawing/2014/main" id="{71A4925D-5A87-454A-95C3-511EC748639A}"/>
                </a:ext>
              </a:extLst>
            </p:cNvPr>
            <p:cNvSpPr/>
            <p:nvPr/>
          </p:nvSpPr>
          <p:spPr>
            <a:xfrm>
              <a:off x="5706828" y="4332886"/>
              <a:ext cx="169334" cy="145978"/>
            </a:xfrm>
            <a:prstGeom prst="triangle">
              <a:avLst/>
            </a:prstGeom>
            <a:solidFill>
              <a:srgbClr val="FF0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95FBB3E-6E89-9C4D-B26D-A4D05A632BC8}"/>
                </a:ext>
              </a:extLst>
            </p:cNvPr>
            <p:cNvSpPr txBox="1"/>
            <p:nvPr/>
          </p:nvSpPr>
          <p:spPr>
            <a:xfrm>
              <a:off x="6011573" y="4757285"/>
              <a:ext cx="145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Helvetica" pitchFamily="2" charset="0"/>
                </a:rPr>
                <a:t>Reassembly</a:t>
              </a:r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8B5BB17C-648B-A24E-997A-F5021C363EE5}"/>
                </a:ext>
              </a:extLst>
            </p:cNvPr>
            <p:cNvSpPr/>
            <p:nvPr/>
          </p:nvSpPr>
          <p:spPr>
            <a:xfrm>
              <a:off x="5519204" y="3677179"/>
              <a:ext cx="2058464" cy="1418660"/>
            </a:xfrm>
            <a:prstGeom prst="round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518B291C-F80D-DC42-8075-61EAADE7F22A}"/>
                </a:ext>
              </a:extLst>
            </p:cNvPr>
            <p:cNvCxnSpPr>
              <a:cxnSpLocks/>
            </p:cNvCxnSpPr>
            <p:nvPr/>
          </p:nvCxnSpPr>
          <p:spPr>
            <a:xfrm>
              <a:off x="7389861" y="3964124"/>
              <a:ext cx="434606" cy="292221"/>
            </a:xfrm>
            <a:prstGeom prst="straightConnector1">
              <a:avLst/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83392FB3-A661-B245-8EDE-214BF8A93C65}"/>
                </a:ext>
              </a:extLst>
            </p:cNvPr>
            <p:cNvCxnSpPr>
              <a:cxnSpLocks/>
              <a:stCxn id="84" idx="3"/>
            </p:cNvCxnSpPr>
            <p:nvPr/>
          </p:nvCxnSpPr>
          <p:spPr>
            <a:xfrm flipV="1">
              <a:off x="7389861" y="4326163"/>
              <a:ext cx="434606" cy="188442"/>
            </a:xfrm>
            <a:prstGeom prst="straightConnector1">
              <a:avLst/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61DEB944-8492-2647-9369-38AEAAD6B4E4}"/>
                </a:ext>
              </a:extLst>
            </p:cNvPr>
            <p:cNvGrpSpPr/>
            <p:nvPr/>
          </p:nvGrpSpPr>
          <p:grpSpPr>
            <a:xfrm>
              <a:off x="7833493" y="4129475"/>
              <a:ext cx="1342398" cy="349389"/>
              <a:chOff x="5901446" y="1803345"/>
              <a:chExt cx="1342398" cy="349389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EDDE3690-FD74-C04C-B2C2-DBC3C412E366}"/>
                  </a:ext>
                </a:extLst>
              </p:cNvPr>
              <p:cNvSpPr/>
              <p:nvPr/>
            </p:nvSpPr>
            <p:spPr>
              <a:xfrm>
                <a:off x="5933812" y="1803345"/>
                <a:ext cx="1310032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16A59ECF-796E-5B47-8A9F-24B419BC475B}"/>
                  </a:ext>
                </a:extLst>
              </p:cNvPr>
              <p:cNvSpPr txBox="1"/>
              <p:nvPr/>
            </p:nvSpPr>
            <p:spPr>
              <a:xfrm>
                <a:off x="5901446" y="1824150"/>
                <a:ext cx="134239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Event Building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43B39E26-3FEB-8D4D-B60A-7253307360F2}"/>
                </a:ext>
              </a:extLst>
            </p:cNvPr>
            <p:cNvGrpSpPr/>
            <p:nvPr/>
          </p:nvGrpSpPr>
          <p:grpSpPr>
            <a:xfrm>
              <a:off x="7816650" y="4730959"/>
              <a:ext cx="1342398" cy="349389"/>
              <a:chOff x="5901446" y="1803345"/>
              <a:chExt cx="1342398" cy="349389"/>
            </a:xfrm>
          </p:grpSpPr>
          <p:sp>
            <p:nvSpPr>
              <p:cNvPr id="80" name="Rounded Rectangle 79">
                <a:extLst>
                  <a:ext uri="{FF2B5EF4-FFF2-40B4-BE49-F238E27FC236}">
                    <a16:creationId xmlns:a16="http://schemas.microsoft.com/office/drawing/2014/main" id="{1C01C1C9-CF8D-CA42-9694-B580874FF2AE}"/>
                  </a:ext>
                </a:extLst>
              </p:cNvPr>
              <p:cNvSpPr/>
              <p:nvPr/>
            </p:nvSpPr>
            <p:spPr>
              <a:xfrm>
                <a:off x="5933812" y="1803345"/>
                <a:ext cx="1310032" cy="349389"/>
              </a:xfrm>
              <a:prstGeom prst="roundRect">
                <a:avLst/>
              </a:prstGeom>
              <a:noFill/>
              <a:ln w="28575">
                <a:solidFill>
                  <a:srgbClr val="B24C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90E6DEC2-C273-2643-9481-C5DDA15E310B}"/>
                  </a:ext>
                </a:extLst>
              </p:cNvPr>
              <p:cNvSpPr txBox="1"/>
              <p:nvPr/>
            </p:nvSpPr>
            <p:spPr>
              <a:xfrm>
                <a:off x="5901446" y="1824150"/>
                <a:ext cx="134239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Helvetica" pitchFamily="2" charset="0"/>
                  </a:rPr>
                  <a:t>Analysis</a:t>
                </a:r>
              </a:p>
            </p:txBody>
          </p:sp>
        </p:grpSp>
        <p:cxnSp>
          <p:nvCxnSpPr>
            <p:cNvPr id="76" name="Curved Connector 75">
              <a:extLst>
                <a:ext uri="{FF2B5EF4-FFF2-40B4-BE49-F238E27FC236}">
                  <a16:creationId xmlns:a16="http://schemas.microsoft.com/office/drawing/2014/main" id="{973953DD-94D1-DB42-BA70-80F3528C0471}"/>
                </a:ext>
              </a:extLst>
            </p:cNvPr>
            <p:cNvCxnSpPr>
              <a:cxnSpLocks/>
              <a:stCxn id="82" idx="3"/>
              <a:endCxn id="80" idx="3"/>
            </p:cNvCxnSpPr>
            <p:nvPr/>
          </p:nvCxnSpPr>
          <p:spPr>
            <a:xfrm flipH="1">
              <a:off x="9159048" y="4304170"/>
              <a:ext cx="16843" cy="601484"/>
            </a:xfrm>
            <a:prstGeom prst="curvedConnector3">
              <a:avLst>
                <a:gd name="adj1" fmla="val -1357240"/>
              </a:avLst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B1A6D34-F7BF-C54E-BD0E-29407304D31F}"/>
                </a:ext>
              </a:extLst>
            </p:cNvPr>
            <p:cNvCxnSpPr>
              <a:cxnSpLocks/>
            </p:cNvCxnSpPr>
            <p:nvPr/>
          </p:nvCxnSpPr>
          <p:spPr>
            <a:xfrm>
              <a:off x="4859724" y="3944862"/>
              <a:ext cx="1178713" cy="0"/>
            </a:xfrm>
            <a:prstGeom prst="straightConnector1">
              <a:avLst/>
            </a:prstGeom>
            <a:ln w="19050">
              <a:solidFill>
                <a:srgbClr val="9230A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EF0D50C-E48C-C443-86EC-7412CEBF8FC4}"/>
                </a:ext>
              </a:extLst>
            </p:cNvPr>
            <p:cNvSpPr txBox="1"/>
            <p:nvPr/>
          </p:nvSpPr>
          <p:spPr>
            <a:xfrm>
              <a:off x="4940194" y="3692102"/>
              <a:ext cx="67438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port 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E251A5B-51D5-4244-BBB1-E650A1ED45F3}"/>
                </a:ext>
              </a:extLst>
            </p:cNvPr>
            <p:cNvSpPr txBox="1"/>
            <p:nvPr/>
          </p:nvSpPr>
          <p:spPr>
            <a:xfrm>
              <a:off x="4939782" y="4265358"/>
              <a:ext cx="68886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port 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AB1A657E-30B1-B640-940A-BA9F4001BFD0}"/>
              </a:ext>
            </a:extLst>
          </p:cNvPr>
          <p:cNvGrpSpPr/>
          <p:nvPr/>
        </p:nvGrpSpPr>
        <p:grpSpPr>
          <a:xfrm>
            <a:off x="2720422" y="5871632"/>
            <a:ext cx="2263622" cy="463267"/>
            <a:chOff x="4264564" y="5921450"/>
            <a:chExt cx="2263622" cy="463267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E67AB52-FE8D-4F46-9B22-B3519026079A}"/>
                </a:ext>
              </a:extLst>
            </p:cNvPr>
            <p:cNvSpPr txBox="1"/>
            <p:nvPr/>
          </p:nvSpPr>
          <p:spPr>
            <a:xfrm>
              <a:off x="4264564" y="5921450"/>
              <a:ext cx="192549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Colors   </a:t>
              </a:r>
              <a:r>
                <a:rPr lang="en-US" sz="1200" dirty="0">
                  <a:latin typeface="Helvetica" pitchFamily="2" charset="0"/>
                  <a:sym typeface="Wingdings" pitchFamily="2" charset="2"/>
                </a:rPr>
                <a:t>  Events</a:t>
              </a:r>
              <a:endParaRPr lang="en-US" sz="1200" dirty="0">
                <a:latin typeface="Helvetica" pitchFamily="2" charset="0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8AEBC43-833E-054B-A995-0B369112D95E}"/>
                </a:ext>
              </a:extLst>
            </p:cNvPr>
            <p:cNvSpPr txBox="1"/>
            <p:nvPr/>
          </p:nvSpPr>
          <p:spPr>
            <a:xfrm>
              <a:off x="4264564" y="6107718"/>
              <a:ext cx="226362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Shapes  </a:t>
              </a:r>
              <a:r>
                <a:rPr lang="en-US" sz="1200" dirty="0">
                  <a:latin typeface="Helvetica" pitchFamily="2" charset="0"/>
                  <a:sym typeface="Wingdings" pitchFamily="2" charset="2"/>
                </a:rPr>
                <a:t>  Data Sources</a:t>
              </a:r>
              <a:endParaRPr lang="en-US" sz="1200" dirty="0">
                <a:latin typeface="Helvetica" pitchFamily="2" charset="0"/>
              </a:endParaRP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8FFBC1D-4576-614A-807C-75710A198F3A}"/>
              </a:ext>
            </a:extLst>
          </p:cNvPr>
          <p:cNvSpPr txBox="1"/>
          <p:nvPr/>
        </p:nvSpPr>
        <p:spPr>
          <a:xfrm>
            <a:off x="6268853" y="3361264"/>
            <a:ext cx="160397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" pitchFamily="2" charset="0"/>
              </a:rPr>
              <a:t>Host registers &amp;</a:t>
            </a:r>
          </a:p>
          <a:p>
            <a:pPr algn="ctr"/>
            <a:r>
              <a:rPr lang="en-US" sz="1200" dirty="0">
                <a:latin typeface="Helvetica" pitchFamily="2" charset="0"/>
              </a:rPr>
              <a:t>sends metrics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7C451AA-DB91-7445-850C-0CB6E65269A2}"/>
              </a:ext>
            </a:extLst>
          </p:cNvPr>
          <p:cNvSpPr txBox="1"/>
          <p:nvPr/>
        </p:nvSpPr>
        <p:spPr>
          <a:xfrm>
            <a:off x="1040250" y="1689746"/>
            <a:ext cx="130057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Helvetica" pitchFamily="2" charset="0"/>
              </a:rPr>
              <a:t>Source sends latest event #</a:t>
            </a:r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B96C7FA4-AFB3-7F41-AE41-9B27EA16499D}"/>
              </a:ext>
            </a:extLst>
          </p:cNvPr>
          <p:cNvSpPr/>
          <p:nvPr/>
        </p:nvSpPr>
        <p:spPr>
          <a:xfrm rot="20037169" flipH="1">
            <a:off x="4769714" y="1326446"/>
            <a:ext cx="1958321" cy="550998"/>
          </a:xfrm>
          <a:custGeom>
            <a:avLst/>
            <a:gdLst>
              <a:gd name="connsiteX0" fmla="*/ 0 w 2450191"/>
              <a:gd name="connsiteY0" fmla="*/ 1284762 h 1284762"/>
              <a:gd name="connsiteX1" fmla="*/ 855133 w 2450191"/>
              <a:gd name="connsiteY1" fmla="*/ 6295 h 1284762"/>
              <a:gd name="connsiteX2" fmla="*/ 2319867 w 2450191"/>
              <a:gd name="connsiteY2" fmla="*/ 793695 h 1284762"/>
              <a:gd name="connsiteX3" fmla="*/ 2286000 w 2450191"/>
              <a:gd name="connsiteY3" fmla="*/ 776762 h 128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0191" h="1284762">
                <a:moveTo>
                  <a:pt x="0" y="1284762"/>
                </a:moveTo>
                <a:cubicBezTo>
                  <a:pt x="234244" y="686450"/>
                  <a:pt x="468489" y="88139"/>
                  <a:pt x="855133" y="6295"/>
                </a:cubicBezTo>
                <a:cubicBezTo>
                  <a:pt x="1241777" y="-75549"/>
                  <a:pt x="2081389" y="665284"/>
                  <a:pt x="2319867" y="793695"/>
                </a:cubicBezTo>
                <a:cubicBezTo>
                  <a:pt x="2558345" y="922106"/>
                  <a:pt x="2422172" y="849434"/>
                  <a:pt x="2286000" y="776762"/>
                </a:cubicBezTo>
              </a:path>
            </a:pathLst>
          </a:custGeom>
          <a:noFill/>
          <a:ln w="28575">
            <a:solidFill>
              <a:schemeClr val="accent5">
                <a:lumMod val="75000"/>
              </a:schemeClr>
            </a:solidFill>
            <a:prstDash val="sysDot"/>
            <a:headEnd type="triangle" w="lg" len="med"/>
            <a:tailEnd type="non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86659042-C1D9-CD4A-AC5A-46E00290566E}"/>
              </a:ext>
            </a:extLst>
          </p:cNvPr>
          <p:cNvGrpSpPr/>
          <p:nvPr/>
        </p:nvGrpSpPr>
        <p:grpSpPr>
          <a:xfrm>
            <a:off x="6699827" y="1287170"/>
            <a:ext cx="4481878" cy="1906352"/>
            <a:chOff x="5898289" y="1381818"/>
            <a:chExt cx="4481878" cy="1562726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F5D69CB9-26CE-4644-912B-5348E14AFF9D}"/>
                </a:ext>
              </a:extLst>
            </p:cNvPr>
            <p:cNvSpPr/>
            <p:nvPr/>
          </p:nvSpPr>
          <p:spPr>
            <a:xfrm>
              <a:off x="5902794" y="1381818"/>
              <a:ext cx="4467625" cy="1430017"/>
            </a:xfrm>
            <a:prstGeom prst="round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BCD32A2-3AB7-D547-A1D4-AC39329AC01E}"/>
                </a:ext>
              </a:extLst>
            </p:cNvPr>
            <p:cNvSpPr txBox="1"/>
            <p:nvPr/>
          </p:nvSpPr>
          <p:spPr>
            <a:xfrm>
              <a:off x="6476145" y="1405661"/>
              <a:ext cx="17522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Control Plane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1EFA1DD9-9620-CD47-B6D9-97CBD5FCA3FC}"/>
                </a:ext>
              </a:extLst>
            </p:cNvPr>
            <p:cNvSpPr txBox="1"/>
            <p:nvPr/>
          </p:nvSpPr>
          <p:spPr>
            <a:xfrm>
              <a:off x="5898289" y="1744215"/>
              <a:ext cx="448187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Select data plane</a:t>
              </a:r>
            </a:p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Set schedule density (proportion of slots allocated to host)</a:t>
              </a:r>
            </a:p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From host feedback, create new schedule density</a:t>
              </a:r>
            </a:p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From source feedback, set epoch boundary for change to new schedule</a:t>
              </a:r>
            </a:p>
            <a:p>
              <a:pPr marL="285750" indent="-285750">
                <a:buSzPct val="150000"/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Helvetica" pitchFamily="2" charset="0"/>
                </a:rPr>
                <a:t>Update behavior of data plane</a:t>
              </a: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166A0F2F-6BA0-474E-996A-1C9ECF2C6BEE}"/>
              </a:ext>
            </a:extLst>
          </p:cNvPr>
          <p:cNvSpPr txBox="1"/>
          <p:nvPr/>
        </p:nvSpPr>
        <p:spPr>
          <a:xfrm>
            <a:off x="4949568" y="350309"/>
            <a:ext cx="6445767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EJFAT System Architecture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F259A0A1-1FCF-5B43-A28C-0C89FC049ABB}"/>
              </a:ext>
            </a:extLst>
          </p:cNvPr>
          <p:cNvGrpSpPr/>
          <p:nvPr/>
        </p:nvGrpSpPr>
        <p:grpSpPr>
          <a:xfrm>
            <a:off x="2889648" y="3086557"/>
            <a:ext cx="1423855" cy="646293"/>
            <a:chOff x="1324786" y="1994500"/>
            <a:chExt cx="1423855" cy="688363"/>
          </a:xfrm>
        </p:grpSpPr>
        <p:sp>
          <p:nvSpPr>
            <p:cNvPr id="115" name="Rounded Rectangle 114">
              <a:extLst>
                <a:ext uri="{FF2B5EF4-FFF2-40B4-BE49-F238E27FC236}">
                  <a16:creationId xmlns:a16="http://schemas.microsoft.com/office/drawing/2014/main" id="{8C3E045D-8102-DF4C-83BD-79A850BA8CAC}"/>
                </a:ext>
              </a:extLst>
            </p:cNvPr>
            <p:cNvSpPr/>
            <p:nvPr/>
          </p:nvSpPr>
          <p:spPr>
            <a:xfrm>
              <a:off x="1324786" y="1994500"/>
              <a:ext cx="1423855" cy="68836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495D35AE-FF1B-9842-92AA-B309C7CA7F07}"/>
                </a:ext>
              </a:extLst>
            </p:cNvPr>
            <p:cNvSpPr txBox="1"/>
            <p:nvPr/>
          </p:nvSpPr>
          <p:spPr>
            <a:xfrm>
              <a:off x="1387388" y="2058642"/>
              <a:ext cx="1297126" cy="5572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Helvetica" pitchFamily="2" charset="0"/>
                </a:rPr>
                <a:t>FPGA</a:t>
              </a:r>
            </a:p>
            <a:p>
              <a:pPr algn="ctr"/>
              <a:r>
                <a:rPr lang="en-US" sz="1400" b="1" dirty="0">
                  <a:latin typeface="Helvetica" pitchFamily="2" charset="0"/>
                </a:rPr>
                <a:t>Data Plane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423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7C7830F-905B-1A49-9B17-1BA0F00F88EE}"/>
              </a:ext>
            </a:extLst>
          </p:cNvPr>
          <p:cNvSpPr/>
          <p:nvPr/>
        </p:nvSpPr>
        <p:spPr>
          <a:xfrm>
            <a:off x="2202087" y="1313134"/>
            <a:ext cx="4814682" cy="476133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70E806-A0EF-A04C-AB5B-A4EED35B973A}"/>
              </a:ext>
            </a:extLst>
          </p:cNvPr>
          <p:cNvSpPr txBox="1"/>
          <p:nvPr/>
        </p:nvSpPr>
        <p:spPr>
          <a:xfrm>
            <a:off x="2096982" y="961709"/>
            <a:ext cx="1925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Helvetica" pitchFamily="2" charset="0"/>
              </a:rPr>
              <a:t>Load Balancer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B5ACDDEC-11B9-C146-8E64-25DA23E78E83}"/>
              </a:ext>
            </a:extLst>
          </p:cNvPr>
          <p:cNvSpPr/>
          <p:nvPr/>
        </p:nvSpPr>
        <p:spPr>
          <a:xfrm>
            <a:off x="2396024" y="1445568"/>
            <a:ext cx="4446210" cy="3980287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86F343A-164E-1042-BC6B-EF099CF7F4A6}"/>
              </a:ext>
            </a:extLst>
          </p:cNvPr>
          <p:cNvSpPr txBox="1"/>
          <p:nvPr/>
        </p:nvSpPr>
        <p:spPr>
          <a:xfrm>
            <a:off x="2699804" y="4930077"/>
            <a:ext cx="16232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  <a:latin typeface="Helvetica" pitchFamily="2" charset="0"/>
              </a:rPr>
              <a:t>Control Plane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A78011C9-7170-2E41-9914-DCE414AB360A}"/>
              </a:ext>
            </a:extLst>
          </p:cNvPr>
          <p:cNvGrpSpPr/>
          <p:nvPr/>
        </p:nvGrpSpPr>
        <p:grpSpPr>
          <a:xfrm>
            <a:off x="505699" y="1988449"/>
            <a:ext cx="761995" cy="609611"/>
            <a:chOff x="1331907" y="4409811"/>
            <a:chExt cx="761995" cy="60961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A069D42-9EFE-8646-8B60-F32846CD02AB}"/>
                </a:ext>
              </a:extLst>
            </p:cNvPr>
            <p:cNvSpPr txBox="1"/>
            <p:nvPr/>
          </p:nvSpPr>
          <p:spPr>
            <a:xfrm>
              <a:off x="1331907" y="4551626"/>
              <a:ext cx="761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Helvetica" pitchFamily="2" charset="0"/>
                </a:rPr>
                <a:t>Src</a:t>
              </a:r>
              <a:endParaRPr lang="en-US" sz="1600" b="1" dirty="0">
                <a:latin typeface="Helvetica" pitchFamily="2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E2E4875-7B0A-734A-B088-82785265FBC9}"/>
                </a:ext>
              </a:extLst>
            </p:cNvPr>
            <p:cNvSpPr/>
            <p:nvPr/>
          </p:nvSpPr>
          <p:spPr>
            <a:xfrm>
              <a:off x="1408099" y="4409811"/>
              <a:ext cx="609611" cy="609611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651E527E-4D51-7345-A7E8-90A8CA56EC60}"/>
              </a:ext>
            </a:extLst>
          </p:cNvPr>
          <p:cNvCxnSpPr>
            <a:cxnSpLocks/>
            <a:stCxn id="34" idx="4"/>
          </p:cNvCxnSpPr>
          <p:nvPr/>
        </p:nvCxnSpPr>
        <p:spPr>
          <a:xfrm rot="16200000" flipH="1">
            <a:off x="1406827" y="2077930"/>
            <a:ext cx="448451" cy="1488710"/>
          </a:xfrm>
          <a:prstGeom prst="bentConnector2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80EE1AD7-36D4-094A-A96C-BBC121292934}"/>
              </a:ext>
            </a:extLst>
          </p:cNvPr>
          <p:cNvSpPr/>
          <p:nvPr/>
        </p:nvSpPr>
        <p:spPr>
          <a:xfrm>
            <a:off x="7486572" y="1313134"/>
            <a:ext cx="3908764" cy="475050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18A4FE7-FAC9-B44B-BF8D-47A7EF5EFF66}"/>
              </a:ext>
            </a:extLst>
          </p:cNvPr>
          <p:cNvSpPr txBox="1"/>
          <p:nvPr/>
        </p:nvSpPr>
        <p:spPr>
          <a:xfrm>
            <a:off x="10286769" y="961709"/>
            <a:ext cx="1108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Helvetica" pitchFamily="2" charset="0"/>
              </a:rPr>
              <a:t>Backend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77FECA6A-B126-3C4D-BE10-392C2A57ED28}"/>
              </a:ext>
            </a:extLst>
          </p:cNvPr>
          <p:cNvGrpSpPr/>
          <p:nvPr/>
        </p:nvGrpSpPr>
        <p:grpSpPr>
          <a:xfrm>
            <a:off x="7670803" y="5565706"/>
            <a:ext cx="1456024" cy="349389"/>
            <a:chOff x="7413511" y="4865184"/>
            <a:chExt cx="1456024" cy="349389"/>
          </a:xfrm>
        </p:grpSpPr>
        <p:sp>
          <p:nvSpPr>
            <p:cNvPr id="83" name="Rounded Rectangle 82">
              <a:extLst>
                <a:ext uri="{FF2B5EF4-FFF2-40B4-BE49-F238E27FC236}">
                  <a16:creationId xmlns:a16="http://schemas.microsoft.com/office/drawing/2014/main" id="{93C5122E-4679-254A-83A9-0B89CD5D30E1}"/>
                </a:ext>
              </a:extLst>
            </p:cNvPr>
            <p:cNvSpPr/>
            <p:nvPr/>
          </p:nvSpPr>
          <p:spPr>
            <a:xfrm>
              <a:off x="7494258" y="4865184"/>
              <a:ext cx="1319059" cy="349389"/>
            </a:xfrm>
            <a:prstGeom prst="roundRect">
              <a:avLst/>
            </a:prstGeom>
            <a:noFill/>
            <a:ln w="28575">
              <a:solidFill>
                <a:srgbClr val="B24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AF8BB0B-178A-F043-BE58-B15D4A8DEDFE}"/>
                </a:ext>
              </a:extLst>
            </p:cNvPr>
            <p:cNvSpPr txBox="1"/>
            <p:nvPr/>
          </p:nvSpPr>
          <p:spPr>
            <a:xfrm>
              <a:off x="7413511" y="4887645"/>
              <a:ext cx="145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Helvetica" pitchFamily="2" charset="0"/>
                </a:rPr>
                <a:t>Reassembly</a:t>
              </a: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CA46C664-BEED-4C4E-A129-D39B7979CB49}"/>
              </a:ext>
            </a:extLst>
          </p:cNvPr>
          <p:cNvSpPr txBox="1"/>
          <p:nvPr/>
        </p:nvSpPr>
        <p:spPr>
          <a:xfrm>
            <a:off x="7794075" y="1732536"/>
            <a:ext cx="3720486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Helvetica" pitchFamily="2" charset="0"/>
              </a:rPr>
              <a:t>1) </a:t>
            </a:r>
            <a:r>
              <a:rPr lang="en-US" sz="1400" b="1" dirty="0" err="1">
                <a:latin typeface="Helvetica" pitchFamily="2" charset="0"/>
              </a:rPr>
              <a:t>ReserveLB</a:t>
            </a:r>
            <a:r>
              <a:rPr lang="en-US" sz="1400" b="1" dirty="0">
                <a:latin typeface="Helvetica" pitchFamily="2" charset="0"/>
              </a:rPr>
              <a:t> </a:t>
            </a:r>
            <a:r>
              <a:rPr lang="en-US" sz="1400" dirty="0">
                <a:latin typeface="Helvetica" pitchFamily="2" charset="0"/>
              </a:rPr>
              <a:t>(</a:t>
            </a:r>
            <a:r>
              <a:rPr lang="en-US" sz="1400" dirty="0" err="1">
                <a:latin typeface="Helvetica" pitchFamily="2" charset="0"/>
              </a:rPr>
              <a:t>adminToken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LBname</a:t>
            </a:r>
            <a:r>
              <a:rPr lang="en-US" sz="1400" dirty="0">
                <a:latin typeface="Helvetica" pitchFamily="2" charset="0"/>
              </a:rPr>
              <a:t>, timeout)</a:t>
            </a:r>
          </a:p>
          <a:p>
            <a:endParaRPr lang="en-US" sz="1400" dirty="0">
              <a:latin typeface="Helvetica" pitchFamily="2" charset="0"/>
            </a:endParaRPr>
          </a:p>
          <a:p>
            <a:r>
              <a:rPr lang="en-US" sz="1400" b="1" dirty="0">
                <a:latin typeface="Helvetica" pitchFamily="2" charset="0"/>
              </a:rPr>
              <a:t>2) </a:t>
            </a:r>
            <a:r>
              <a:rPr lang="en-US" sz="1400" b="1" dirty="0" err="1">
                <a:latin typeface="Helvetica" pitchFamily="2" charset="0"/>
              </a:rPr>
              <a:t>LBstatus</a:t>
            </a:r>
            <a:r>
              <a:rPr lang="en-US" sz="1400" b="1" dirty="0">
                <a:latin typeface="Helvetica" pitchFamily="2" charset="0"/>
              </a:rPr>
              <a:t> </a:t>
            </a:r>
            <a:r>
              <a:rPr lang="en-US" sz="1400" dirty="0">
                <a:latin typeface="Helvetica" pitchFamily="2" charset="0"/>
              </a:rPr>
              <a:t>(</a:t>
            </a:r>
            <a:r>
              <a:rPr lang="en-US" sz="1400" dirty="0" err="1">
                <a:latin typeface="Helvetica" pitchFamily="2" charset="0"/>
              </a:rPr>
              <a:t>adminToken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LB_id</a:t>
            </a:r>
            <a:r>
              <a:rPr lang="en-US" sz="1400" dirty="0">
                <a:latin typeface="Helvetica" pitchFamily="2" charset="0"/>
              </a:rPr>
              <a:t>)</a:t>
            </a:r>
          </a:p>
          <a:p>
            <a:endParaRPr lang="en-US" sz="1400" dirty="0">
              <a:latin typeface="Helvetica" pitchFamily="2" charset="0"/>
            </a:endParaRPr>
          </a:p>
          <a:p>
            <a:r>
              <a:rPr lang="en-US" sz="1400" b="1" dirty="0">
                <a:latin typeface="Helvetica" pitchFamily="2" charset="0"/>
              </a:rPr>
              <a:t>3) </a:t>
            </a:r>
            <a:r>
              <a:rPr lang="en-US" sz="1400" b="1" dirty="0" err="1">
                <a:latin typeface="Helvetica" pitchFamily="2" charset="0"/>
              </a:rPr>
              <a:t>FreeLB</a:t>
            </a:r>
            <a:r>
              <a:rPr lang="en-US" sz="1400" b="1" dirty="0">
                <a:latin typeface="Helvetica" pitchFamily="2" charset="0"/>
              </a:rPr>
              <a:t> </a:t>
            </a:r>
            <a:r>
              <a:rPr lang="en-US" sz="1400" dirty="0">
                <a:latin typeface="Helvetica" pitchFamily="2" charset="0"/>
              </a:rPr>
              <a:t>(</a:t>
            </a:r>
            <a:r>
              <a:rPr lang="en-US" sz="1400" dirty="0" err="1">
                <a:latin typeface="Helvetica" pitchFamily="2" charset="0"/>
              </a:rPr>
              <a:t>adminToken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LB_id</a:t>
            </a:r>
            <a:r>
              <a:rPr lang="en-US" sz="1400" dirty="0">
                <a:latin typeface="Helvetica" pitchFamily="2" charset="0"/>
              </a:rPr>
              <a:t>)</a:t>
            </a:r>
          </a:p>
          <a:p>
            <a:endParaRPr lang="en-US" sz="1400" dirty="0">
              <a:latin typeface="Helvetica" pitchFamily="2" charset="0"/>
            </a:endParaRPr>
          </a:p>
          <a:p>
            <a:r>
              <a:rPr lang="en-US" sz="1400" b="1" dirty="0">
                <a:latin typeface="Helvetica" pitchFamily="2" charset="0"/>
              </a:rPr>
              <a:t>4) Register </a:t>
            </a:r>
            <a:r>
              <a:rPr lang="en-US" sz="1400" dirty="0">
                <a:latin typeface="Helvetica" pitchFamily="2" charset="0"/>
              </a:rPr>
              <a:t>(</a:t>
            </a:r>
            <a:r>
              <a:rPr lang="en-US" sz="1400" dirty="0" err="1">
                <a:latin typeface="Helvetica" pitchFamily="2" charset="0"/>
              </a:rPr>
              <a:t>adminToken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LB_Id</a:t>
            </a:r>
            <a:r>
              <a:rPr lang="en-US" sz="1400" dirty="0">
                <a:latin typeface="Helvetica" pitchFamily="2" charset="0"/>
              </a:rPr>
              <a:t>, name, weight, </a:t>
            </a:r>
            <a:r>
              <a:rPr lang="en-US" sz="1400" dirty="0" err="1">
                <a:latin typeface="Helvetica" pitchFamily="2" charset="0"/>
              </a:rPr>
              <a:t>ipAddr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udpPort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portRange</a:t>
            </a:r>
            <a:r>
              <a:rPr lang="en-US" sz="1400" dirty="0">
                <a:latin typeface="Helvetica" pitchFamily="2" charset="0"/>
              </a:rPr>
              <a:t>)</a:t>
            </a:r>
          </a:p>
          <a:p>
            <a:endParaRPr lang="en-US" sz="1400" dirty="0">
              <a:latin typeface="Helvetica" pitchFamily="2" charset="0"/>
            </a:endParaRPr>
          </a:p>
          <a:p>
            <a:r>
              <a:rPr lang="en-US" sz="1400" b="1" dirty="0">
                <a:latin typeface="Helvetica" pitchFamily="2" charset="0"/>
              </a:rPr>
              <a:t>5) </a:t>
            </a:r>
            <a:r>
              <a:rPr lang="en-US" sz="1400" b="1" dirty="0" err="1">
                <a:latin typeface="Helvetica" pitchFamily="2" charset="0"/>
              </a:rPr>
              <a:t>SendState</a:t>
            </a:r>
            <a:r>
              <a:rPr lang="en-US" sz="1400" b="1" dirty="0">
                <a:latin typeface="Helvetica" pitchFamily="2" charset="0"/>
              </a:rPr>
              <a:t> </a:t>
            </a:r>
            <a:r>
              <a:rPr lang="en-US" sz="1400" dirty="0">
                <a:latin typeface="Helvetica" pitchFamily="2" charset="0"/>
              </a:rPr>
              <a:t>(</a:t>
            </a:r>
            <a:r>
              <a:rPr lang="en-US" sz="1400" dirty="0" err="1">
                <a:latin typeface="Helvetica" pitchFamily="2" charset="0"/>
              </a:rPr>
              <a:t>sessionToken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sessionID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LB_Id</a:t>
            </a:r>
            <a:r>
              <a:rPr lang="en-US" sz="1400" dirty="0">
                <a:latin typeface="Helvetica" pitchFamily="2" charset="0"/>
              </a:rPr>
              <a:t>, timestamp, </a:t>
            </a:r>
            <a:r>
              <a:rPr lang="en-US" sz="1400" dirty="0" err="1">
                <a:latin typeface="Helvetica" pitchFamily="2" charset="0"/>
              </a:rPr>
              <a:t>fillPercent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controlSignal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isReady</a:t>
            </a:r>
            <a:r>
              <a:rPr lang="en-US" sz="1400" dirty="0">
                <a:latin typeface="Helvetica" pitchFamily="2" charset="0"/>
              </a:rPr>
              <a:t>)</a:t>
            </a:r>
          </a:p>
          <a:p>
            <a:endParaRPr lang="en-US" sz="1400" dirty="0">
              <a:latin typeface="Helvetica" pitchFamily="2" charset="0"/>
            </a:endParaRPr>
          </a:p>
          <a:p>
            <a:r>
              <a:rPr lang="en-US" sz="1400" b="1" dirty="0">
                <a:latin typeface="Helvetica" pitchFamily="2" charset="0"/>
              </a:rPr>
              <a:t>6) Deregister </a:t>
            </a:r>
            <a:r>
              <a:rPr lang="en-US" sz="1400" dirty="0">
                <a:latin typeface="Helvetica" pitchFamily="2" charset="0"/>
              </a:rPr>
              <a:t>(</a:t>
            </a:r>
            <a:r>
              <a:rPr lang="en-US" sz="1400" dirty="0" err="1">
                <a:latin typeface="Helvetica" pitchFamily="2" charset="0"/>
              </a:rPr>
              <a:t>sessionToken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LB_id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sessionID</a:t>
            </a:r>
            <a:r>
              <a:rPr lang="en-US" sz="1400" dirty="0">
                <a:latin typeface="Helvetica" pitchFamily="2" charset="0"/>
              </a:rPr>
              <a:t>)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E7496D5-1FC2-204F-AE82-A1EFD1ABE953}"/>
              </a:ext>
            </a:extLst>
          </p:cNvPr>
          <p:cNvSpPr txBox="1"/>
          <p:nvPr/>
        </p:nvSpPr>
        <p:spPr>
          <a:xfrm>
            <a:off x="763302" y="2738734"/>
            <a:ext cx="150932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elvetica" pitchFamily="2" charset="0"/>
              </a:rPr>
              <a:t>Last event #N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641698A-96C9-2C41-8CDA-7889DDC2D6A2}"/>
              </a:ext>
            </a:extLst>
          </p:cNvPr>
          <p:cNvSpPr txBox="1"/>
          <p:nvPr/>
        </p:nvSpPr>
        <p:spPr>
          <a:xfrm>
            <a:off x="4408688" y="513681"/>
            <a:ext cx="5451259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EJFAT CP Communications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511DE15-53B4-1741-BA55-651FF3AA3EBB}"/>
              </a:ext>
            </a:extLst>
          </p:cNvPr>
          <p:cNvGrpSpPr/>
          <p:nvPr/>
        </p:nvGrpSpPr>
        <p:grpSpPr>
          <a:xfrm>
            <a:off x="2650295" y="5535305"/>
            <a:ext cx="1913660" cy="396334"/>
            <a:chOff x="1324786" y="2313676"/>
            <a:chExt cx="1423855" cy="369187"/>
          </a:xfrm>
        </p:grpSpPr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C1CC53CF-22A9-A342-BA22-F0A2F3DDACD6}"/>
                </a:ext>
              </a:extLst>
            </p:cNvPr>
            <p:cNvSpPr/>
            <p:nvPr/>
          </p:nvSpPr>
          <p:spPr>
            <a:xfrm>
              <a:off x="1324786" y="2313676"/>
              <a:ext cx="1423855" cy="369187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B24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65115503-C4EC-CE41-957B-E50A911803D9}"/>
                </a:ext>
              </a:extLst>
            </p:cNvPr>
            <p:cNvSpPr txBox="1"/>
            <p:nvPr/>
          </p:nvSpPr>
          <p:spPr>
            <a:xfrm>
              <a:off x="1351235" y="2356024"/>
              <a:ext cx="1297126" cy="2866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Helvetica" pitchFamily="2" charset="0"/>
                </a:rPr>
                <a:t>Data Plane</a:t>
              </a:r>
            </a:p>
          </p:txBody>
        </p:sp>
      </p:grpSp>
      <p:cxnSp>
        <p:nvCxnSpPr>
          <p:cNvPr id="114" name="Elbow Connector 113">
            <a:extLst>
              <a:ext uri="{FF2B5EF4-FFF2-40B4-BE49-F238E27FC236}">
                <a16:creationId xmlns:a16="http://schemas.microsoft.com/office/drawing/2014/main" id="{E903BBC7-EADD-964E-B9E8-4C548AEAEDC8}"/>
              </a:ext>
            </a:extLst>
          </p:cNvPr>
          <p:cNvCxnSpPr>
            <a:cxnSpLocks/>
            <a:stCxn id="34" idx="3"/>
            <a:endCxn id="99" idx="1"/>
          </p:cNvCxnSpPr>
          <p:nvPr/>
        </p:nvCxnSpPr>
        <p:spPr>
          <a:xfrm rot="16200000" flipH="1">
            <a:off x="48387" y="3131563"/>
            <a:ext cx="3224687" cy="1979129"/>
          </a:xfrm>
          <a:prstGeom prst="bentConnector2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FF5DED30-CC60-C94B-A909-D29095474804}"/>
              </a:ext>
            </a:extLst>
          </p:cNvPr>
          <p:cNvSpPr txBox="1"/>
          <p:nvPr/>
        </p:nvSpPr>
        <p:spPr>
          <a:xfrm>
            <a:off x="671166" y="5410312"/>
            <a:ext cx="150932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elvetica" pitchFamily="2" charset="0"/>
              </a:rPr>
              <a:t>Data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D857546-D456-5144-8274-1B02919BBDA5}"/>
              </a:ext>
            </a:extLst>
          </p:cNvPr>
          <p:cNvCxnSpPr>
            <a:cxnSpLocks/>
            <a:stCxn id="99" idx="3"/>
          </p:cNvCxnSpPr>
          <p:nvPr/>
        </p:nvCxnSpPr>
        <p:spPr>
          <a:xfrm>
            <a:off x="4563955" y="5733472"/>
            <a:ext cx="318759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64C1F21-9F48-3F44-9713-EF441DE643D0}"/>
              </a:ext>
            </a:extLst>
          </p:cNvPr>
          <p:cNvSpPr txBox="1"/>
          <p:nvPr/>
        </p:nvSpPr>
        <p:spPr>
          <a:xfrm>
            <a:off x="2589894" y="1790108"/>
            <a:ext cx="399258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Helvetica" pitchFamily="2" charset="0"/>
              </a:rPr>
              <a:t>1)</a:t>
            </a:r>
            <a:r>
              <a:rPr lang="en-US" sz="1400" dirty="0">
                <a:latin typeface="Helvetica" pitchFamily="2" charset="0"/>
              </a:rPr>
              <a:t> (</a:t>
            </a:r>
            <a:r>
              <a:rPr lang="en-US" sz="1400" dirty="0" err="1">
                <a:latin typeface="Helvetica" pitchFamily="2" charset="0"/>
              </a:rPr>
              <a:t>instanceToken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lLB_id</a:t>
            </a:r>
            <a:r>
              <a:rPr lang="en-US" sz="1400" dirty="0">
                <a:latin typeface="Helvetica" pitchFamily="2" charset="0"/>
              </a:rPr>
              <a:t> , </a:t>
            </a:r>
            <a:r>
              <a:rPr lang="en-US" sz="1400" dirty="0" err="1">
                <a:latin typeface="Helvetica" pitchFamily="2" charset="0"/>
              </a:rPr>
              <a:t>syncIpAddr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syncUdpPort</a:t>
            </a:r>
            <a:r>
              <a:rPr lang="en-US" sz="1400" dirty="0">
                <a:latin typeface="Helvetica" pitchFamily="2" charset="0"/>
              </a:rPr>
              <a:t>, dataIpv4Addr , dataIpv6Addr)</a:t>
            </a:r>
          </a:p>
          <a:p>
            <a:pPr marL="342900" indent="-342900">
              <a:buAutoNum type="arabicParenR"/>
            </a:pPr>
            <a:endParaRPr lang="en-US" sz="1400" dirty="0">
              <a:latin typeface="Helvetica" pitchFamily="2" charset="0"/>
            </a:endParaRPr>
          </a:p>
          <a:p>
            <a:r>
              <a:rPr lang="en-US" sz="1400" b="1" dirty="0">
                <a:latin typeface="Helvetica" pitchFamily="2" charset="0"/>
              </a:rPr>
              <a:t>2)</a:t>
            </a:r>
            <a:r>
              <a:rPr lang="en-US" sz="1400" dirty="0">
                <a:latin typeface="Helvetica" pitchFamily="2" charset="0"/>
              </a:rPr>
              <a:t> (timestamp, </a:t>
            </a:r>
            <a:r>
              <a:rPr lang="en-US" sz="1400" dirty="0" err="1">
                <a:latin typeface="Helvetica" pitchFamily="2" charset="0"/>
              </a:rPr>
              <a:t>currentEpoch</a:t>
            </a:r>
            <a:r>
              <a:rPr lang="en-US" sz="1400" dirty="0">
                <a:latin typeface="Helvetica" pitchFamily="2" charset="0"/>
              </a:rPr>
              <a:t>,</a:t>
            </a:r>
          </a:p>
          <a:p>
            <a:r>
              <a:rPr lang="en-US" sz="1400" dirty="0">
                <a:latin typeface="Helvetica" pitchFamily="2" charset="0"/>
              </a:rPr>
              <a:t>     </a:t>
            </a:r>
            <a:r>
              <a:rPr lang="en-US" sz="1400" dirty="0" err="1">
                <a:latin typeface="Helvetica" pitchFamily="2" charset="0"/>
              </a:rPr>
              <a:t>currentPredictedEventNumber</a:t>
            </a:r>
            <a:r>
              <a:rPr lang="en-US" sz="1400" dirty="0">
                <a:latin typeface="Helvetica" pitchFamily="2" charset="0"/>
              </a:rPr>
              <a:t>,</a:t>
            </a:r>
          </a:p>
          <a:p>
            <a:r>
              <a:rPr lang="en-US" sz="1400" dirty="0">
                <a:latin typeface="Helvetica" pitchFamily="2" charset="0"/>
              </a:rPr>
              <a:t>  for each worker:</a:t>
            </a:r>
          </a:p>
          <a:p>
            <a:r>
              <a:rPr lang="en-US" sz="1400" dirty="0">
                <a:latin typeface="Helvetica" pitchFamily="2" charset="0"/>
              </a:rPr>
              <a:t>      (name, </a:t>
            </a:r>
            <a:r>
              <a:rPr lang="en-US" sz="1400" dirty="0" err="1">
                <a:latin typeface="Helvetica" pitchFamily="2" charset="0"/>
              </a:rPr>
              <a:t>fillPercent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controlSignal</a:t>
            </a:r>
            <a:r>
              <a:rPr lang="en-US" sz="1400" dirty="0">
                <a:latin typeface="Helvetica" pitchFamily="2" charset="0"/>
              </a:rPr>
              <a:t>,</a:t>
            </a:r>
          </a:p>
          <a:p>
            <a:r>
              <a:rPr lang="en-US" sz="1400" dirty="0">
                <a:latin typeface="Helvetica" pitchFamily="2" charset="0"/>
              </a:rPr>
              <a:t>        </a:t>
            </a:r>
            <a:r>
              <a:rPr lang="en-US" sz="1400" dirty="0" err="1">
                <a:latin typeface="Helvetica" pitchFamily="2" charset="0"/>
              </a:rPr>
              <a:t>slotsAssigned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lastUpdated</a:t>
            </a:r>
            <a:r>
              <a:rPr lang="en-US" sz="1400" dirty="0">
                <a:latin typeface="Helvetica" pitchFamily="2" charset="0"/>
              </a:rPr>
              <a:t>)  )</a:t>
            </a:r>
          </a:p>
          <a:p>
            <a:endParaRPr lang="en-US" sz="1400" dirty="0">
              <a:latin typeface="Helvetica" pitchFamily="2" charset="0"/>
            </a:endParaRPr>
          </a:p>
          <a:p>
            <a:r>
              <a:rPr lang="en-US" sz="1400" b="1" dirty="0">
                <a:latin typeface="Helvetica" pitchFamily="2" charset="0"/>
              </a:rPr>
              <a:t>4)</a:t>
            </a:r>
            <a:r>
              <a:rPr lang="en-US" sz="1400" dirty="0">
                <a:latin typeface="Helvetica" pitchFamily="2" charset="0"/>
              </a:rPr>
              <a:t> (</a:t>
            </a:r>
            <a:r>
              <a:rPr lang="en-US" sz="1400" dirty="0" err="1">
                <a:latin typeface="Helvetica" pitchFamily="2" charset="0"/>
              </a:rPr>
              <a:t>sessionToken</a:t>
            </a:r>
            <a:r>
              <a:rPr lang="en-US" sz="1400" dirty="0">
                <a:latin typeface="Helvetica" pitchFamily="2" charset="0"/>
              </a:rPr>
              <a:t>, </a:t>
            </a:r>
            <a:r>
              <a:rPr lang="en-US" sz="1400" dirty="0" err="1">
                <a:latin typeface="Helvetica" pitchFamily="2" charset="0"/>
              </a:rPr>
              <a:t>sessionId</a:t>
            </a:r>
            <a:r>
              <a:rPr lang="en-US" sz="1400" dirty="0">
                <a:latin typeface="Helvetica" pitchFamily="2" charset="0"/>
              </a:rPr>
              <a:t>)</a:t>
            </a:r>
          </a:p>
          <a:p>
            <a:endParaRPr lang="en-US" sz="1200" dirty="0">
              <a:latin typeface="Helvetica" pitchFamily="2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96657FB-C34C-F944-AC8B-1FEDC30E905C}"/>
              </a:ext>
            </a:extLst>
          </p:cNvPr>
          <p:cNvSpPr txBox="1"/>
          <p:nvPr/>
        </p:nvSpPr>
        <p:spPr>
          <a:xfrm>
            <a:off x="3597062" y="1498430"/>
            <a:ext cx="16232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  <a:latin typeface="Helvetica" pitchFamily="2" charset="0"/>
              </a:rPr>
              <a:t>Returned Values</a:t>
            </a:r>
          </a:p>
        </p:txBody>
      </p:sp>
      <p:sp>
        <p:nvSpPr>
          <p:cNvPr id="141" name="Freeform 140">
            <a:extLst>
              <a:ext uri="{FF2B5EF4-FFF2-40B4-BE49-F238E27FC236}">
                <a16:creationId xmlns:a16="http://schemas.microsoft.com/office/drawing/2014/main" id="{67D1FCF1-5556-DE4F-B828-DAF77404167C}"/>
              </a:ext>
            </a:extLst>
          </p:cNvPr>
          <p:cNvSpPr/>
          <p:nvPr/>
        </p:nvSpPr>
        <p:spPr>
          <a:xfrm>
            <a:off x="5790706" y="1821211"/>
            <a:ext cx="1960844" cy="186882"/>
          </a:xfrm>
          <a:custGeom>
            <a:avLst/>
            <a:gdLst>
              <a:gd name="connsiteX0" fmla="*/ 1786799 w 1786799"/>
              <a:gd name="connsiteY0" fmla="*/ 0 h 451945"/>
              <a:gd name="connsiteX1" fmla="*/ 41 w 1786799"/>
              <a:gd name="connsiteY1" fmla="*/ 210207 h 451945"/>
              <a:gd name="connsiteX2" fmla="*/ 1744758 w 1786799"/>
              <a:gd name="connsiteY2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6799" h="451945">
                <a:moveTo>
                  <a:pt x="1786799" y="0"/>
                </a:moveTo>
                <a:cubicBezTo>
                  <a:pt x="896923" y="67441"/>
                  <a:pt x="7048" y="134883"/>
                  <a:pt x="41" y="210207"/>
                </a:cubicBezTo>
                <a:cubicBezTo>
                  <a:pt x="-6966" y="285531"/>
                  <a:pt x="868896" y="368738"/>
                  <a:pt x="1744758" y="451945"/>
                </a:cubicBezTo>
              </a:path>
            </a:pathLst>
          </a:custGeom>
          <a:noFill/>
          <a:ln w="28575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>
            <a:extLst>
              <a:ext uri="{FF2B5EF4-FFF2-40B4-BE49-F238E27FC236}">
                <a16:creationId xmlns:a16="http://schemas.microsoft.com/office/drawing/2014/main" id="{4A15F96F-EA90-004C-A12D-09BB8907AF45}"/>
              </a:ext>
            </a:extLst>
          </p:cNvPr>
          <p:cNvSpPr/>
          <p:nvPr/>
        </p:nvSpPr>
        <p:spPr>
          <a:xfrm>
            <a:off x="5311571" y="2507230"/>
            <a:ext cx="2450489" cy="231504"/>
          </a:xfrm>
          <a:custGeom>
            <a:avLst/>
            <a:gdLst>
              <a:gd name="connsiteX0" fmla="*/ 1786799 w 1786799"/>
              <a:gd name="connsiteY0" fmla="*/ 0 h 451945"/>
              <a:gd name="connsiteX1" fmla="*/ 41 w 1786799"/>
              <a:gd name="connsiteY1" fmla="*/ 210207 h 451945"/>
              <a:gd name="connsiteX2" fmla="*/ 1744758 w 1786799"/>
              <a:gd name="connsiteY2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6799" h="451945">
                <a:moveTo>
                  <a:pt x="1786799" y="0"/>
                </a:moveTo>
                <a:cubicBezTo>
                  <a:pt x="896923" y="67441"/>
                  <a:pt x="7048" y="134883"/>
                  <a:pt x="41" y="210207"/>
                </a:cubicBezTo>
                <a:cubicBezTo>
                  <a:pt x="-6966" y="285531"/>
                  <a:pt x="868896" y="368738"/>
                  <a:pt x="1744758" y="451945"/>
                </a:cubicBezTo>
              </a:path>
            </a:pathLst>
          </a:custGeom>
          <a:noFill/>
          <a:ln w="28575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7896F9F1-0FD8-424E-A0D6-7DE2E889D65E}"/>
              </a:ext>
            </a:extLst>
          </p:cNvPr>
          <p:cNvSpPr/>
          <p:nvPr/>
        </p:nvSpPr>
        <p:spPr>
          <a:xfrm rot="21061432">
            <a:off x="5289731" y="3554054"/>
            <a:ext cx="2450489" cy="248060"/>
          </a:xfrm>
          <a:custGeom>
            <a:avLst/>
            <a:gdLst>
              <a:gd name="connsiteX0" fmla="*/ 1786799 w 1786799"/>
              <a:gd name="connsiteY0" fmla="*/ 0 h 451945"/>
              <a:gd name="connsiteX1" fmla="*/ 41 w 1786799"/>
              <a:gd name="connsiteY1" fmla="*/ 210207 h 451945"/>
              <a:gd name="connsiteX2" fmla="*/ 1744758 w 1786799"/>
              <a:gd name="connsiteY2" fmla="*/ 451945 h 451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6799" h="451945">
                <a:moveTo>
                  <a:pt x="1786799" y="0"/>
                </a:moveTo>
                <a:cubicBezTo>
                  <a:pt x="896923" y="67441"/>
                  <a:pt x="7048" y="134883"/>
                  <a:pt x="41" y="210207"/>
                </a:cubicBezTo>
                <a:cubicBezTo>
                  <a:pt x="-6966" y="285531"/>
                  <a:pt x="868896" y="368738"/>
                  <a:pt x="1744758" y="451945"/>
                </a:cubicBezTo>
              </a:path>
            </a:pathLst>
          </a:custGeom>
          <a:noFill/>
          <a:ln w="28575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615E8C88-0E63-234B-BDF0-C2E395B572FA}"/>
              </a:ext>
            </a:extLst>
          </p:cNvPr>
          <p:cNvSpPr txBox="1"/>
          <p:nvPr/>
        </p:nvSpPr>
        <p:spPr>
          <a:xfrm>
            <a:off x="8411079" y="1392233"/>
            <a:ext cx="181224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  <a:latin typeface="Helvetica" pitchFamily="2" charset="0"/>
              </a:rPr>
              <a:t>Commands to CP</a:t>
            </a:r>
          </a:p>
        </p:txBody>
      </p:sp>
    </p:spTree>
    <p:extLst>
      <p:ext uri="{BB962C8B-B14F-4D97-AF65-F5344CB8AC3E}">
        <p14:creationId xmlns:p14="http://schemas.microsoft.com/office/powerpoint/2010/main" val="124857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7C2DEBD-90FA-6742-92E0-D6833D7E531D}"/>
              </a:ext>
            </a:extLst>
          </p:cNvPr>
          <p:cNvGrpSpPr/>
          <p:nvPr/>
        </p:nvGrpSpPr>
        <p:grpSpPr>
          <a:xfrm>
            <a:off x="1392612" y="1545667"/>
            <a:ext cx="1718734" cy="1493687"/>
            <a:chOff x="1303866" y="3916512"/>
            <a:chExt cx="1718734" cy="149368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CFBE1F-5C33-CD4C-9853-F45D5E94D0FF}"/>
                </a:ext>
              </a:extLst>
            </p:cNvPr>
            <p:cNvSpPr/>
            <p:nvPr/>
          </p:nvSpPr>
          <p:spPr>
            <a:xfrm>
              <a:off x="1303866" y="3916512"/>
              <a:ext cx="1718734" cy="14936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3CCD6B2-EA75-8D4C-9E56-1717B95E61AE}"/>
                </a:ext>
              </a:extLst>
            </p:cNvPr>
            <p:cNvSpPr txBox="1"/>
            <p:nvPr/>
          </p:nvSpPr>
          <p:spPr>
            <a:xfrm>
              <a:off x="1657347" y="4082534"/>
              <a:ext cx="9960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Switch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3B785D-DF7E-4B42-ADAB-D417266BA7F6}"/>
              </a:ext>
            </a:extLst>
          </p:cNvPr>
          <p:cNvCxnSpPr>
            <a:cxnSpLocks/>
          </p:cNvCxnSpPr>
          <p:nvPr/>
        </p:nvCxnSpPr>
        <p:spPr>
          <a:xfrm flipV="1">
            <a:off x="3127034" y="2066034"/>
            <a:ext cx="2653068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D20B1281-F85E-4449-BCE0-8C97F03790D0}"/>
              </a:ext>
            </a:extLst>
          </p:cNvPr>
          <p:cNvSpPr/>
          <p:nvPr/>
        </p:nvSpPr>
        <p:spPr>
          <a:xfrm>
            <a:off x="5768965" y="1368946"/>
            <a:ext cx="5792348" cy="47142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BD8AEF-BC23-8543-98E5-17B5C097AE4E}"/>
              </a:ext>
            </a:extLst>
          </p:cNvPr>
          <p:cNvSpPr txBox="1"/>
          <p:nvPr/>
        </p:nvSpPr>
        <p:spPr>
          <a:xfrm>
            <a:off x="10320030" y="5600655"/>
            <a:ext cx="978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Host</a:t>
            </a:r>
          </a:p>
        </p:txBody>
      </p: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30790CFA-130A-8F43-BA23-91F8AD865C8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545932" y="2985522"/>
            <a:ext cx="724685" cy="832348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A96A24A-89D8-4A40-A25C-9C8AFDE2F25D}"/>
              </a:ext>
            </a:extLst>
          </p:cNvPr>
          <p:cNvCxnSpPr>
            <a:cxnSpLocks/>
          </p:cNvCxnSpPr>
          <p:nvPr/>
        </p:nvCxnSpPr>
        <p:spPr>
          <a:xfrm>
            <a:off x="5780102" y="2074936"/>
            <a:ext cx="677442" cy="0"/>
          </a:xfrm>
          <a:prstGeom prst="straightConnector1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604F4EA-7D79-B949-93D3-95283090FE29}"/>
              </a:ext>
            </a:extLst>
          </p:cNvPr>
          <p:cNvSpPr txBox="1"/>
          <p:nvPr/>
        </p:nvSpPr>
        <p:spPr>
          <a:xfrm>
            <a:off x="5831928" y="1778182"/>
            <a:ext cx="68886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elvetica" pitchFamily="2" charset="0"/>
              </a:rPr>
              <a:t>port 1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D5FE2B5-BB88-994A-8290-A5E7F2E6DFEA}"/>
              </a:ext>
            </a:extLst>
          </p:cNvPr>
          <p:cNvGrpSpPr/>
          <p:nvPr/>
        </p:nvGrpSpPr>
        <p:grpSpPr>
          <a:xfrm>
            <a:off x="1323857" y="627512"/>
            <a:ext cx="1925499" cy="548361"/>
            <a:chOff x="-1016014" y="929778"/>
            <a:chExt cx="1925499" cy="218440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A743727C-7E27-064D-8090-64DB2D7BE165}"/>
                </a:ext>
              </a:extLst>
            </p:cNvPr>
            <p:cNvSpPr/>
            <p:nvPr/>
          </p:nvSpPr>
          <p:spPr>
            <a:xfrm>
              <a:off x="-893228" y="929778"/>
              <a:ext cx="1689101" cy="218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DCA068F-2011-FA4B-AFED-C452B8366C32}"/>
                </a:ext>
              </a:extLst>
            </p:cNvPr>
            <p:cNvSpPr txBox="1"/>
            <p:nvPr/>
          </p:nvSpPr>
          <p:spPr>
            <a:xfrm>
              <a:off x="-1016014" y="988842"/>
              <a:ext cx="19254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Helvetica" pitchFamily="2" charset="0"/>
                </a:rPr>
                <a:t>Load Balancer</a:t>
              </a:r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10D5A3C9-C7EC-9B40-AC09-29E815D1E18D}"/>
              </a:ext>
            </a:extLst>
          </p:cNvPr>
          <p:cNvSpPr txBox="1"/>
          <p:nvPr/>
        </p:nvSpPr>
        <p:spPr>
          <a:xfrm>
            <a:off x="5150269" y="639365"/>
            <a:ext cx="6445767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EJFAT Event Reassembly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6C4A946F-5555-9A41-8ADC-73AE11554A12}"/>
              </a:ext>
            </a:extLst>
          </p:cNvPr>
          <p:cNvGrpSpPr/>
          <p:nvPr/>
        </p:nvGrpSpPr>
        <p:grpSpPr>
          <a:xfrm>
            <a:off x="5012601" y="2254515"/>
            <a:ext cx="434851" cy="374871"/>
            <a:chOff x="1137542" y="2416263"/>
            <a:chExt cx="425919" cy="367171"/>
          </a:xfrm>
        </p:grpSpPr>
        <p:sp>
          <p:nvSpPr>
            <p:cNvPr id="120" name="Triangle 119">
              <a:extLst>
                <a:ext uri="{FF2B5EF4-FFF2-40B4-BE49-F238E27FC236}">
                  <a16:creationId xmlns:a16="http://schemas.microsoft.com/office/drawing/2014/main" id="{881C36F3-A7AE-C043-B6F9-DBD22DEE15B4}"/>
                </a:ext>
              </a:extLst>
            </p:cNvPr>
            <p:cNvSpPr/>
            <p:nvPr/>
          </p:nvSpPr>
          <p:spPr>
            <a:xfrm>
              <a:off x="1137542" y="2416263"/>
              <a:ext cx="425919" cy="36717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B485A1A-83C2-F34E-A278-57BC5307D32A}"/>
                </a:ext>
              </a:extLst>
            </p:cNvPr>
            <p:cNvCxnSpPr>
              <a:cxnSpLocks/>
            </p:cNvCxnSpPr>
            <p:nvPr/>
          </p:nvCxnSpPr>
          <p:spPr>
            <a:xfrm>
              <a:off x="1273251" y="2542804"/>
              <a:ext cx="0" cy="2371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6AE11C23-85DE-0242-BCE9-0B6C0DF9DD4A}"/>
                </a:ext>
              </a:extLst>
            </p:cNvPr>
            <p:cNvCxnSpPr>
              <a:cxnSpLocks/>
            </p:cNvCxnSpPr>
            <p:nvPr/>
          </p:nvCxnSpPr>
          <p:spPr>
            <a:xfrm>
              <a:off x="1422851" y="2542804"/>
              <a:ext cx="0" cy="2371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D863D715-182E-2A4C-AAD2-8EF7EAA678F8}"/>
              </a:ext>
            </a:extLst>
          </p:cNvPr>
          <p:cNvCxnSpPr>
            <a:cxnSpLocks/>
          </p:cNvCxnSpPr>
          <p:nvPr/>
        </p:nvCxnSpPr>
        <p:spPr>
          <a:xfrm>
            <a:off x="3127034" y="2766678"/>
            <a:ext cx="2653068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4FA5F27A-4875-104D-B5C2-78749CF487E8}"/>
              </a:ext>
            </a:extLst>
          </p:cNvPr>
          <p:cNvGrpSpPr/>
          <p:nvPr/>
        </p:nvGrpSpPr>
        <p:grpSpPr>
          <a:xfrm>
            <a:off x="9020183" y="3885854"/>
            <a:ext cx="391805" cy="868394"/>
            <a:chOff x="8913993" y="3160165"/>
            <a:chExt cx="391805" cy="868394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27F5B21B-6E65-6A45-9B8C-FD4DDC379165}"/>
                </a:ext>
              </a:extLst>
            </p:cNvPr>
            <p:cNvSpPr/>
            <p:nvPr/>
          </p:nvSpPr>
          <p:spPr>
            <a:xfrm>
              <a:off x="8914931" y="3655615"/>
              <a:ext cx="389928" cy="37294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94D419AE-E67D-D540-BB5C-E59C1B268E13}"/>
                </a:ext>
              </a:extLst>
            </p:cNvPr>
            <p:cNvSpPr/>
            <p:nvPr/>
          </p:nvSpPr>
          <p:spPr>
            <a:xfrm>
              <a:off x="8913993" y="3160165"/>
              <a:ext cx="391805" cy="3747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688A2FE8-29A7-B048-BC98-2F4B317EDE65}"/>
              </a:ext>
            </a:extLst>
          </p:cNvPr>
          <p:cNvCxnSpPr>
            <a:cxnSpLocks/>
          </p:cNvCxnSpPr>
          <p:nvPr/>
        </p:nvCxnSpPr>
        <p:spPr>
          <a:xfrm flipH="1">
            <a:off x="2773035" y="1179545"/>
            <a:ext cx="5891" cy="3510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9477E184-2358-B345-B8C9-622768B401EF}"/>
              </a:ext>
            </a:extLst>
          </p:cNvPr>
          <p:cNvGrpSpPr/>
          <p:nvPr/>
        </p:nvGrpSpPr>
        <p:grpSpPr>
          <a:xfrm>
            <a:off x="8121756" y="3291813"/>
            <a:ext cx="1935975" cy="503929"/>
            <a:chOff x="5901446" y="1803345"/>
            <a:chExt cx="1342398" cy="248069"/>
          </a:xfrm>
        </p:grpSpPr>
        <p:sp>
          <p:nvSpPr>
            <p:cNvPr id="186" name="Rounded Rectangle 185">
              <a:extLst>
                <a:ext uri="{FF2B5EF4-FFF2-40B4-BE49-F238E27FC236}">
                  <a16:creationId xmlns:a16="http://schemas.microsoft.com/office/drawing/2014/main" id="{CEBD7C75-249B-7A43-926D-3B23951CB4B1}"/>
                </a:ext>
              </a:extLst>
            </p:cNvPr>
            <p:cNvSpPr/>
            <p:nvPr/>
          </p:nvSpPr>
          <p:spPr>
            <a:xfrm>
              <a:off x="5933812" y="1803345"/>
              <a:ext cx="1310032" cy="248069"/>
            </a:xfrm>
            <a:prstGeom prst="roundRect">
              <a:avLst/>
            </a:prstGeom>
            <a:noFill/>
            <a:ln w="28575">
              <a:solidFill>
                <a:srgbClr val="B24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1D119181-9D30-4545-B331-BAF35077B7BB}"/>
                </a:ext>
              </a:extLst>
            </p:cNvPr>
            <p:cNvSpPr txBox="1"/>
            <p:nvPr/>
          </p:nvSpPr>
          <p:spPr>
            <a:xfrm>
              <a:off x="5901446" y="1824150"/>
              <a:ext cx="1342397" cy="2272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Helvetica" pitchFamily="2" charset="0"/>
                </a:rPr>
                <a:t>UDP packet </a:t>
              </a:r>
              <a:r>
                <a:rPr lang="en-US" sz="1200" b="1" dirty="0">
                  <a:latin typeface="Helvetica" pitchFamily="2" charset="0"/>
                </a:rPr>
                <a:t>Reassembly</a:t>
              </a:r>
              <a:r>
                <a:rPr lang="en-US" sz="1200" dirty="0">
                  <a:latin typeface="Helvetica" pitchFamily="2" charset="0"/>
                </a:rPr>
                <a:t> into events / </a:t>
              </a:r>
              <a:r>
                <a:rPr lang="en-US" sz="1200" dirty="0" err="1">
                  <a:latin typeface="Helvetica" pitchFamily="2" charset="0"/>
                </a:rPr>
                <a:t>Src</a:t>
              </a:r>
              <a:r>
                <a:rPr lang="en-US" sz="1200" dirty="0">
                  <a:latin typeface="Helvetica" pitchFamily="2" charset="0"/>
                </a:rPr>
                <a:t> 1</a:t>
              </a:r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2DB53C97-D4B8-A846-9ECE-8C3AFADF5E96}"/>
              </a:ext>
            </a:extLst>
          </p:cNvPr>
          <p:cNvGrpSpPr/>
          <p:nvPr/>
        </p:nvGrpSpPr>
        <p:grpSpPr>
          <a:xfrm>
            <a:off x="3203276" y="1483330"/>
            <a:ext cx="2427134" cy="639073"/>
            <a:chOff x="3905895" y="804409"/>
            <a:chExt cx="2427132" cy="639073"/>
          </a:xfrm>
        </p:grpSpPr>
        <p:sp>
          <p:nvSpPr>
            <p:cNvPr id="148" name="Pie 147">
              <a:extLst>
                <a:ext uri="{FF2B5EF4-FFF2-40B4-BE49-F238E27FC236}">
                  <a16:creationId xmlns:a16="http://schemas.microsoft.com/office/drawing/2014/main" id="{54495EFB-2AC1-5843-9BA5-97F71B40BFA1}"/>
                </a:ext>
              </a:extLst>
            </p:cNvPr>
            <p:cNvSpPr/>
            <p:nvPr/>
          </p:nvSpPr>
          <p:spPr>
            <a:xfrm>
              <a:off x="4666290" y="960895"/>
              <a:ext cx="480141" cy="435120"/>
            </a:xfrm>
            <a:prstGeom prst="pie">
              <a:avLst>
                <a:gd name="adj1" fmla="val 9404318"/>
                <a:gd name="adj2" fmla="val 1620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6" name="Pie 155">
              <a:extLst>
                <a:ext uri="{FF2B5EF4-FFF2-40B4-BE49-F238E27FC236}">
                  <a16:creationId xmlns:a16="http://schemas.microsoft.com/office/drawing/2014/main" id="{A3DFFE59-CC19-6F4E-B539-5971BB7D311D}"/>
                </a:ext>
              </a:extLst>
            </p:cNvPr>
            <p:cNvSpPr/>
            <p:nvPr/>
          </p:nvSpPr>
          <p:spPr>
            <a:xfrm>
              <a:off x="5232110" y="804409"/>
              <a:ext cx="480141" cy="435120"/>
            </a:xfrm>
            <a:prstGeom prst="pie">
              <a:avLst>
                <a:gd name="adj1" fmla="val 1737042"/>
                <a:gd name="adj2" fmla="val 9322808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7" name="Pie 156">
              <a:extLst>
                <a:ext uri="{FF2B5EF4-FFF2-40B4-BE49-F238E27FC236}">
                  <a16:creationId xmlns:a16="http://schemas.microsoft.com/office/drawing/2014/main" id="{F1583BE3-6EDF-104E-A53F-FBAE778EA103}"/>
                </a:ext>
              </a:extLst>
            </p:cNvPr>
            <p:cNvSpPr/>
            <p:nvPr/>
          </p:nvSpPr>
          <p:spPr>
            <a:xfrm>
              <a:off x="5520236" y="1003729"/>
              <a:ext cx="480141" cy="435120"/>
            </a:xfrm>
            <a:prstGeom prst="pie">
              <a:avLst>
                <a:gd name="adj1" fmla="val 16189363"/>
                <a:gd name="adj2" fmla="val 1221963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0" name="Pie 169">
              <a:extLst>
                <a:ext uri="{FF2B5EF4-FFF2-40B4-BE49-F238E27FC236}">
                  <a16:creationId xmlns:a16="http://schemas.microsoft.com/office/drawing/2014/main" id="{0FB31980-8AF8-FF4F-A3C1-523C11CFD65F}"/>
                </a:ext>
              </a:extLst>
            </p:cNvPr>
            <p:cNvSpPr/>
            <p:nvPr/>
          </p:nvSpPr>
          <p:spPr>
            <a:xfrm>
              <a:off x="3905895" y="1008362"/>
              <a:ext cx="480141" cy="435120"/>
            </a:xfrm>
            <a:prstGeom prst="pie">
              <a:avLst>
                <a:gd name="adj1" fmla="val 9404318"/>
                <a:gd name="adj2" fmla="val 16200000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1" name="Pie 170">
              <a:extLst>
                <a:ext uri="{FF2B5EF4-FFF2-40B4-BE49-F238E27FC236}">
                  <a16:creationId xmlns:a16="http://schemas.microsoft.com/office/drawing/2014/main" id="{A9B834B1-F0AF-4D49-89AE-E6717EFF75C0}"/>
                </a:ext>
              </a:extLst>
            </p:cNvPr>
            <p:cNvSpPr/>
            <p:nvPr/>
          </p:nvSpPr>
          <p:spPr>
            <a:xfrm>
              <a:off x="4162458" y="822619"/>
              <a:ext cx="480141" cy="435120"/>
            </a:xfrm>
            <a:prstGeom prst="pie">
              <a:avLst>
                <a:gd name="adj1" fmla="val 1737042"/>
                <a:gd name="adj2" fmla="val 932280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2" name="Pie 171">
              <a:extLst>
                <a:ext uri="{FF2B5EF4-FFF2-40B4-BE49-F238E27FC236}">
                  <a16:creationId xmlns:a16="http://schemas.microsoft.com/office/drawing/2014/main" id="{FED7F536-C35B-F84A-A809-DABF155DEB5D}"/>
                </a:ext>
              </a:extLst>
            </p:cNvPr>
            <p:cNvSpPr/>
            <p:nvPr/>
          </p:nvSpPr>
          <p:spPr>
            <a:xfrm>
              <a:off x="4719278" y="960895"/>
              <a:ext cx="480141" cy="435120"/>
            </a:xfrm>
            <a:prstGeom prst="pie">
              <a:avLst>
                <a:gd name="adj1" fmla="val 16189363"/>
                <a:gd name="adj2" fmla="val 122196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2" name="Pie 191">
              <a:extLst>
                <a:ext uri="{FF2B5EF4-FFF2-40B4-BE49-F238E27FC236}">
                  <a16:creationId xmlns:a16="http://schemas.microsoft.com/office/drawing/2014/main" id="{7B44B0E1-939D-FA41-AC3C-C49AAC57C7FB}"/>
                </a:ext>
              </a:extLst>
            </p:cNvPr>
            <p:cNvSpPr/>
            <p:nvPr/>
          </p:nvSpPr>
          <p:spPr>
            <a:xfrm>
              <a:off x="5852886" y="1003729"/>
              <a:ext cx="480141" cy="435120"/>
            </a:xfrm>
            <a:prstGeom prst="pie">
              <a:avLst>
                <a:gd name="adj1" fmla="val 16189363"/>
                <a:gd name="adj2" fmla="val 1221963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1CDEB30-4297-BA48-85FF-F40E7D9E8081}"/>
              </a:ext>
            </a:extLst>
          </p:cNvPr>
          <p:cNvCxnSpPr>
            <a:cxnSpLocks/>
          </p:cNvCxnSpPr>
          <p:nvPr/>
        </p:nvCxnSpPr>
        <p:spPr>
          <a:xfrm>
            <a:off x="8856419" y="3820197"/>
            <a:ext cx="0" cy="1073088"/>
          </a:xfrm>
          <a:prstGeom prst="straightConnector1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06CBEEC2-5DB5-374F-AAD3-2E127608CE17}"/>
              </a:ext>
            </a:extLst>
          </p:cNvPr>
          <p:cNvGrpSpPr/>
          <p:nvPr/>
        </p:nvGrpSpPr>
        <p:grpSpPr>
          <a:xfrm>
            <a:off x="6041557" y="3291813"/>
            <a:ext cx="1935975" cy="503929"/>
            <a:chOff x="5901446" y="1803345"/>
            <a:chExt cx="1342398" cy="248069"/>
          </a:xfrm>
        </p:grpSpPr>
        <p:sp>
          <p:nvSpPr>
            <p:cNvPr id="204" name="Rounded Rectangle 203">
              <a:extLst>
                <a:ext uri="{FF2B5EF4-FFF2-40B4-BE49-F238E27FC236}">
                  <a16:creationId xmlns:a16="http://schemas.microsoft.com/office/drawing/2014/main" id="{C0251C79-D934-144D-9D4B-E580BC0EF3E4}"/>
                </a:ext>
              </a:extLst>
            </p:cNvPr>
            <p:cNvSpPr/>
            <p:nvPr/>
          </p:nvSpPr>
          <p:spPr>
            <a:xfrm>
              <a:off x="5933812" y="1803345"/>
              <a:ext cx="1310032" cy="248069"/>
            </a:xfrm>
            <a:prstGeom prst="roundRect">
              <a:avLst/>
            </a:prstGeom>
            <a:noFill/>
            <a:ln w="28575">
              <a:solidFill>
                <a:srgbClr val="B24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1E7A6CA6-B64E-7A49-B6BC-E52C3D8C6EC0}"/>
                </a:ext>
              </a:extLst>
            </p:cNvPr>
            <p:cNvSpPr txBox="1"/>
            <p:nvPr/>
          </p:nvSpPr>
          <p:spPr>
            <a:xfrm>
              <a:off x="5901446" y="1824150"/>
              <a:ext cx="1342397" cy="2272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Helvetica" pitchFamily="2" charset="0"/>
                </a:rPr>
                <a:t>UDP packet </a:t>
              </a:r>
              <a:r>
                <a:rPr lang="en-US" sz="1200" b="1" dirty="0">
                  <a:latin typeface="Helvetica" pitchFamily="2" charset="0"/>
                </a:rPr>
                <a:t>Reassembly</a:t>
              </a:r>
              <a:r>
                <a:rPr lang="en-US" sz="1200" dirty="0">
                  <a:latin typeface="Helvetica" pitchFamily="2" charset="0"/>
                </a:rPr>
                <a:t> into events / </a:t>
              </a:r>
              <a:r>
                <a:rPr lang="en-US" sz="1200" dirty="0" err="1">
                  <a:latin typeface="Helvetica" pitchFamily="2" charset="0"/>
                </a:rPr>
                <a:t>Src</a:t>
              </a:r>
              <a:r>
                <a:rPr lang="en-US" sz="1200" dirty="0">
                  <a:latin typeface="Helvetica" pitchFamily="2" charset="0"/>
                </a:rPr>
                <a:t> 2</a:t>
              </a:r>
            </a:p>
          </p:txBody>
        </p:sp>
      </p:grp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15554952-8AE2-5C41-A787-A11EAF6D96E6}"/>
              </a:ext>
            </a:extLst>
          </p:cNvPr>
          <p:cNvCxnSpPr>
            <a:cxnSpLocks/>
          </p:cNvCxnSpPr>
          <p:nvPr/>
        </p:nvCxnSpPr>
        <p:spPr>
          <a:xfrm flipH="1">
            <a:off x="1782432" y="1179544"/>
            <a:ext cx="5891" cy="351031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Elbow Connector 240">
            <a:extLst>
              <a:ext uri="{FF2B5EF4-FFF2-40B4-BE49-F238E27FC236}">
                <a16:creationId xmlns:a16="http://schemas.microsoft.com/office/drawing/2014/main" id="{78D4ADAA-C910-D849-BB11-A713C6A617FB}"/>
              </a:ext>
            </a:extLst>
          </p:cNvPr>
          <p:cNvCxnSpPr>
            <a:cxnSpLocks/>
            <a:stCxn id="103" idx="0"/>
          </p:cNvCxnSpPr>
          <p:nvPr/>
        </p:nvCxnSpPr>
        <p:spPr>
          <a:xfrm rot="16200000" flipV="1">
            <a:off x="2362564" y="3642365"/>
            <a:ext cx="1427180" cy="259248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>
            <a:extLst>
              <a:ext uri="{FF2B5EF4-FFF2-40B4-BE49-F238E27FC236}">
                <a16:creationId xmlns:a16="http://schemas.microsoft.com/office/drawing/2014/main" id="{2954AACB-C112-3948-BA60-1FDD17F79D56}"/>
              </a:ext>
            </a:extLst>
          </p:cNvPr>
          <p:cNvCxnSpPr>
            <a:cxnSpLocks/>
          </p:cNvCxnSpPr>
          <p:nvPr/>
        </p:nvCxnSpPr>
        <p:spPr>
          <a:xfrm rot="16200000" flipV="1">
            <a:off x="1690307" y="1712144"/>
            <a:ext cx="1336023" cy="1139986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>
            <a:extLst>
              <a:ext uri="{FF2B5EF4-FFF2-40B4-BE49-F238E27FC236}">
                <a16:creationId xmlns:a16="http://schemas.microsoft.com/office/drawing/2014/main" id="{D826CABE-A128-B146-923D-6CC216973123}"/>
              </a:ext>
            </a:extLst>
          </p:cNvPr>
          <p:cNvCxnSpPr>
            <a:cxnSpLocks/>
          </p:cNvCxnSpPr>
          <p:nvPr/>
        </p:nvCxnSpPr>
        <p:spPr>
          <a:xfrm rot="16200000" flipV="1">
            <a:off x="1306761" y="1921278"/>
            <a:ext cx="1332868" cy="724872"/>
          </a:xfrm>
          <a:prstGeom prst="bentConnector3">
            <a:avLst>
              <a:gd name="adj1" fmla="val 41742"/>
            </a:avLst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038B6A47-FC05-F944-8D92-27C8F3D5560D}"/>
              </a:ext>
            </a:extLst>
          </p:cNvPr>
          <p:cNvGrpSpPr/>
          <p:nvPr/>
        </p:nvGrpSpPr>
        <p:grpSpPr>
          <a:xfrm>
            <a:off x="4394716" y="2254515"/>
            <a:ext cx="434851" cy="374871"/>
            <a:chOff x="1137542" y="2416263"/>
            <a:chExt cx="425919" cy="367171"/>
          </a:xfrm>
        </p:grpSpPr>
        <p:sp>
          <p:nvSpPr>
            <p:cNvPr id="256" name="Triangle 255">
              <a:extLst>
                <a:ext uri="{FF2B5EF4-FFF2-40B4-BE49-F238E27FC236}">
                  <a16:creationId xmlns:a16="http://schemas.microsoft.com/office/drawing/2014/main" id="{8379E6EB-E83D-D34C-9DC9-6088EE382383}"/>
                </a:ext>
              </a:extLst>
            </p:cNvPr>
            <p:cNvSpPr/>
            <p:nvPr/>
          </p:nvSpPr>
          <p:spPr>
            <a:xfrm>
              <a:off x="1137542" y="2416263"/>
              <a:ext cx="425919" cy="367171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D3BB8BD0-2853-4749-856E-6676781E6198}"/>
                </a:ext>
              </a:extLst>
            </p:cNvPr>
            <p:cNvCxnSpPr>
              <a:cxnSpLocks/>
            </p:cNvCxnSpPr>
            <p:nvPr/>
          </p:nvCxnSpPr>
          <p:spPr>
            <a:xfrm>
              <a:off x="1273251" y="2542804"/>
              <a:ext cx="0" cy="2371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EEA6DE87-4E32-CA42-BBD7-EAEBE4111EBE}"/>
                </a:ext>
              </a:extLst>
            </p:cNvPr>
            <p:cNvCxnSpPr>
              <a:cxnSpLocks/>
            </p:cNvCxnSpPr>
            <p:nvPr/>
          </p:nvCxnSpPr>
          <p:spPr>
            <a:xfrm>
              <a:off x="1422851" y="2542804"/>
              <a:ext cx="0" cy="2371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C2FD826B-B643-4540-B8E7-7621BB60CBA0}"/>
              </a:ext>
            </a:extLst>
          </p:cNvPr>
          <p:cNvGrpSpPr/>
          <p:nvPr/>
        </p:nvGrpSpPr>
        <p:grpSpPr>
          <a:xfrm>
            <a:off x="7206972" y="3867196"/>
            <a:ext cx="469232" cy="910658"/>
            <a:chOff x="7181070" y="3141507"/>
            <a:chExt cx="469232" cy="910658"/>
          </a:xfrm>
        </p:grpSpPr>
        <p:sp>
          <p:nvSpPr>
            <p:cNvPr id="207" name="Triangle 206">
              <a:extLst>
                <a:ext uri="{FF2B5EF4-FFF2-40B4-BE49-F238E27FC236}">
                  <a16:creationId xmlns:a16="http://schemas.microsoft.com/office/drawing/2014/main" id="{A293130F-E85A-6843-BB11-77CC2631F674}"/>
                </a:ext>
              </a:extLst>
            </p:cNvPr>
            <p:cNvSpPr/>
            <p:nvPr/>
          </p:nvSpPr>
          <p:spPr>
            <a:xfrm>
              <a:off x="7181070" y="3647655"/>
              <a:ext cx="469232" cy="40451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Triangle 258">
              <a:extLst>
                <a:ext uri="{FF2B5EF4-FFF2-40B4-BE49-F238E27FC236}">
                  <a16:creationId xmlns:a16="http://schemas.microsoft.com/office/drawing/2014/main" id="{C64D2FD5-C8EA-E942-9294-A4D4FAB00B5D}"/>
                </a:ext>
              </a:extLst>
            </p:cNvPr>
            <p:cNvSpPr/>
            <p:nvPr/>
          </p:nvSpPr>
          <p:spPr>
            <a:xfrm>
              <a:off x="7181070" y="3141507"/>
              <a:ext cx="469232" cy="404510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019AC102-A1BB-A243-B11D-723B79C5DB7D}"/>
              </a:ext>
            </a:extLst>
          </p:cNvPr>
          <p:cNvGrpSpPr/>
          <p:nvPr/>
        </p:nvGrpSpPr>
        <p:grpSpPr>
          <a:xfrm>
            <a:off x="7309941" y="1606047"/>
            <a:ext cx="2875470" cy="704834"/>
            <a:chOff x="2756990" y="4198656"/>
            <a:chExt cx="1647524" cy="704834"/>
          </a:xfrm>
        </p:grpSpPr>
        <p:grpSp>
          <p:nvGrpSpPr>
            <p:cNvPr id="263" name="Group 262">
              <a:extLst>
                <a:ext uri="{FF2B5EF4-FFF2-40B4-BE49-F238E27FC236}">
                  <a16:creationId xmlns:a16="http://schemas.microsoft.com/office/drawing/2014/main" id="{B288A478-9D9C-8046-8673-EEEF88ACFBAB}"/>
                </a:ext>
              </a:extLst>
            </p:cNvPr>
            <p:cNvGrpSpPr/>
            <p:nvPr/>
          </p:nvGrpSpPr>
          <p:grpSpPr>
            <a:xfrm>
              <a:off x="2830711" y="4198656"/>
              <a:ext cx="1509891" cy="704834"/>
              <a:chOff x="2830711" y="4198656"/>
              <a:chExt cx="2207744" cy="704834"/>
            </a:xfrm>
          </p:grpSpPr>
          <p:sp>
            <p:nvSpPr>
              <p:cNvPr id="260" name="Parallelogram 259">
                <a:extLst>
                  <a:ext uri="{FF2B5EF4-FFF2-40B4-BE49-F238E27FC236}">
                    <a16:creationId xmlns:a16="http://schemas.microsoft.com/office/drawing/2014/main" id="{CFCBC254-06FD-D14A-95C7-B1D5A5D17AE1}"/>
                  </a:ext>
                </a:extLst>
              </p:cNvPr>
              <p:cNvSpPr/>
              <p:nvPr/>
            </p:nvSpPr>
            <p:spPr>
              <a:xfrm>
                <a:off x="2830711" y="4198656"/>
                <a:ext cx="2207744" cy="704834"/>
              </a:xfrm>
              <a:prstGeom prst="parallelogram">
                <a:avLst/>
              </a:pr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62" name="Straight Connector 261">
                <a:extLst>
                  <a:ext uri="{FF2B5EF4-FFF2-40B4-BE49-F238E27FC236}">
                    <a16:creationId xmlns:a16="http://schemas.microsoft.com/office/drawing/2014/main" id="{F81CD77A-5730-D143-9273-A3EF5D3E9D90}"/>
                  </a:ext>
                </a:extLst>
              </p:cNvPr>
              <p:cNvCxnSpPr>
                <a:cxnSpLocks/>
                <a:stCxn id="260" idx="5"/>
              </p:cNvCxnSpPr>
              <p:nvPr/>
            </p:nvCxnSpPr>
            <p:spPr>
              <a:xfrm flipV="1">
                <a:off x="2904522" y="4533830"/>
                <a:ext cx="2080708" cy="17243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5568969F-87AD-264C-80C6-0393C0A3C1FF}"/>
                </a:ext>
              </a:extLst>
            </p:cNvPr>
            <p:cNvSpPr txBox="1"/>
            <p:nvPr/>
          </p:nvSpPr>
          <p:spPr>
            <a:xfrm>
              <a:off x="2832382" y="4256831"/>
              <a:ext cx="14718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Helvetica" pitchFamily="2" charset="0"/>
                </a:rPr>
                <a:t>Linux IP Stack</a:t>
              </a:r>
            </a:p>
          </p:txBody>
        </p: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03C01C4F-28E4-7E42-A240-62FEEC568347}"/>
                </a:ext>
              </a:extLst>
            </p:cNvPr>
            <p:cNvSpPr txBox="1"/>
            <p:nvPr/>
          </p:nvSpPr>
          <p:spPr>
            <a:xfrm>
              <a:off x="2756990" y="4512091"/>
              <a:ext cx="164752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Helvetica" pitchFamily="2" charset="0"/>
                </a:rPr>
                <a:t>XDP Socket / Stack Bypass</a:t>
              </a:r>
            </a:p>
          </p:txBody>
        </p:sp>
      </p:grp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BF2EA453-2C88-EA45-85A5-B74D8F375818}"/>
              </a:ext>
            </a:extLst>
          </p:cNvPr>
          <p:cNvCxnSpPr>
            <a:cxnSpLocks/>
          </p:cNvCxnSpPr>
          <p:nvPr/>
        </p:nvCxnSpPr>
        <p:spPr>
          <a:xfrm>
            <a:off x="7484393" y="2201146"/>
            <a:ext cx="1413013" cy="14762"/>
          </a:xfrm>
          <a:prstGeom prst="straightConnector1">
            <a:avLst/>
          </a:prstGeom>
          <a:ln w="19050">
            <a:solidFill>
              <a:srgbClr val="9230A0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24F9B8E6-DD53-3C4E-8F3B-B05CF5D67297}"/>
              </a:ext>
            </a:extLst>
          </p:cNvPr>
          <p:cNvSpPr txBox="1"/>
          <p:nvPr/>
        </p:nvSpPr>
        <p:spPr>
          <a:xfrm>
            <a:off x="10125245" y="2677118"/>
            <a:ext cx="132741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elvetica" pitchFamily="2" charset="0"/>
              </a:rPr>
              <a:t>Kernel</a:t>
            </a:r>
          </a:p>
        </p:txBody>
      </p: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C3B470C0-4484-5046-8D67-0957BC1ABAB4}"/>
              </a:ext>
            </a:extLst>
          </p:cNvPr>
          <p:cNvGrpSpPr/>
          <p:nvPr/>
        </p:nvGrpSpPr>
        <p:grpSpPr>
          <a:xfrm>
            <a:off x="6359575" y="1987215"/>
            <a:ext cx="871587" cy="500807"/>
            <a:chOff x="2830711" y="4198656"/>
            <a:chExt cx="871587" cy="500807"/>
          </a:xfrm>
        </p:grpSpPr>
        <p:sp>
          <p:nvSpPr>
            <p:cNvPr id="280" name="Parallelogram 279">
              <a:extLst>
                <a:ext uri="{FF2B5EF4-FFF2-40B4-BE49-F238E27FC236}">
                  <a16:creationId xmlns:a16="http://schemas.microsoft.com/office/drawing/2014/main" id="{2DCA6C2C-BB5E-0445-B0B8-26F0A0FD1417}"/>
                </a:ext>
              </a:extLst>
            </p:cNvPr>
            <p:cNvSpPr/>
            <p:nvPr/>
          </p:nvSpPr>
          <p:spPr>
            <a:xfrm>
              <a:off x="2830711" y="4198656"/>
              <a:ext cx="871587" cy="500807"/>
            </a:xfrm>
            <a:prstGeom prst="parallelogram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A7E746C8-2A60-1440-8629-241ED2B90026}"/>
                </a:ext>
              </a:extLst>
            </p:cNvPr>
            <p:cNvSpPr txBox="1"/>
            <p:nvPr/>
          </p:nvSpPr>
          <p:spPr>
            <a:xfrm>
              <a:off x="2886347" y="4234507"/>
              <a:ext cx="75452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Helvetica" pitchFamily="2" charset="0"/>
                </a:rPr>
                <a:t>NIC</a:t>
              </a:r>
            </a:p>
            <a:p>
              <a:pPr algn="ctr"/>
              <a:r>
                <a:rPr lang="en-US" sz="1200" dirty="0">
                  <a:latin typeface="Helvetica" pitchFamily="2" charset="0"/>
                </a:rPr>
                <a:t>Driver</a:t>
              </a:r>
            </a:p>
          </p:txBody>
        </p:sp>
      </p:grpSp>
      <p:cxnSp>
        <p:nvCxnSpPr>
          <p:cNvPr id="282" name="Straight Arrow Connector 281">
            <a:extLst>
              <a:ext uri="{FF2B5EF4-FFF2-40B4-BE49-F238E27FC236}">
                <a16:creationId xmlns:a16="http://schemas.microsoft.com/office/drawing/2014/main" id="{9E550C40-51F4-C844-9DCD-7592A372040A}"/>
              </a:ext>
            </a:extLst>
          </p:cNvPr>
          <p:cNvCxnSpPr>
            <a:cxnSpLocks/>
          </p:cNvCxnSpPr>
          <p:nvPr/>
        </p:nvCxnSpPr>
        <p:spPr>
          <a:xfrm>
            <a:off x="7195936" y="2213733"/>
            <a:ext cx="261210" cy="0"/>
          </a:xfrm>
          <a:prstGeom prst="straightConnector1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>
            <a:extLst>
              <a:ext uri="{FF2B5EF4-FFF2-40B4-BE49-F238E27FC236}">
                <a16:creationId xmlns:a16="http://schemas.microsoft.com/office/drawing/2014/main" id="{77007D6E-434F-2B42-9126-AAD744800A84}"/>
              </a:ext>
            </a:extLst>
          </p:cNvPr>
          <p:cNvCxnSpPr>
            <a:cxnSpLocks/>
          </p:cNvCxnSpPr>
          <p:nvPr/>
        </p:nvCxnSpPr>
        <p:spPr>
          <a:xfrm flipH="1">
            <a:off x="7683131" y="2213733"/>
            <a:ext cx="294402" cy="1055392"/>
          </a:xfrm>
          <a:prstGeom prst="straightConnector1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>
            <a:extLst>
              <a:ext uri="{FF2B5EF4-FFF2-40B4-BE49-F238E27FC236}">
                <a16:creationId xmlns:a16="http://schemas.microsoft.com/office/drawing/2014/main" id="{54FCF79D-4BCF-7C48-90B7-3F19DD77AE66}"/>
              </a:ext>
            </a:extLst>
          </p:cNvPr>
          <p:cNvCxnSpPr>
            <a:cxnSpLocks/>
          </p:cNvCxnSpPr>
          <p:nvPr/>
        </p:nvCxnSpPr>
        <p:spPr>
          <a:xfrm flipH="1">
            <a:off x="8626282" y="2213733"/>
            <a:ext cx="264745" cy="1053625"/>
          </a:xfrm>
          <a:prstGeom prst="straightConnector1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>
            <a:extLst>
              <a:ext uri="{FF2B5EF4-FFF2-40B4-BE49-F238E27FC236}">
                <a16:creationId xmlns:a16="http://schemas.microsoft.com/office/drawing/2014/main" id="{26244426-7878-884C-93BE-F61C228B82E7}"/>
              </a:ext>
            </a:extLst>
          </p:cNvPr>
          <p:cNvCxnSpPr>
            <a:cxnSpLocks/>
          </p:cNvCxnSpPr>
          <p:nvPr/>
        </p:nvCxnSpPr>
        <p:spPr>
          <a:xfrm>
            <a:off x="7049600" y="3818430"/>
            <a:ext cx="0" cy="1073088"/>
          </a:xfrm>
          <a:prstGeom prst="straightConnector1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Elbow Connector 299">
            <a:extLst>
              <a:ext uri="{FF2B5EF4-FFF2-40B4-BE49-F238E27FC236}">
                <a16:creationId xmlns:a16="http://schemas.microsoft.com/office/drawing/2014/main" id="{2D9BBA9E-E08C-654A-8C18-F59AED901E46}"/>
              </a:ext>
            </a:extLst>
          </p:cNvPr>
          <p:cNvCxnSpPr>
            <a:cxnSpLocks/>
            <a:endCxn id="280" idx="5"/>
          </p:cNvCxnSpPr>
          <p:nvPr/>
        </p:nvCxnSpPr>
        <p:spPr>
          <a:xfrm flipV="1">
            <a:off x="5767970" y="2237619"/>
            <a:ext cx="654206" cy="529059"/>
          </a:xfrm>
          <a:prstGeom prst="bentConnector3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302">
            <a:extLst>
              <a:ext uri="{FF2B5EF4-FFF2-40B4-BE49-F238E27FC236}">
                <a16:creationId xmlns:a16="http://schemas.microsoft.com/office/drawing/2014/main" id="{6B7D059B-8D88-1B46-BCE5-EAFBB25852EF}"/>
              </a:ext>
            </a:extLst>
          </p:cNvPr>
          <p:cNvSpPr txBox="1"/>
          <p:nvPr/>
        </p:nvSpPr>
        <p:spPr>
          <a:xfrm>
            <a:off x="5747441" y="2770099"/>
            <a:ext cx="68886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elvetica" pitchFamily="2" charset="0"/>
              </a:rPr>
              <a:t>port 2</a:t>
            </a:r>
          </a:p>
        </p:txBody>
      </p:sp>
      <p:cxnSp>
        <p:nvCxnSpPr>
          <p:cNvPr id="304" name="Straight Arrow Connector 303">
            <a:extLst>
              <a:ext uri="{FF2B5EF4-FFF2-40B4-BE49-F238E27FC236}">
                <a16:creationId xmlns:a16="http://schemas.microsoft.com/office/drawing/2014/main" id="{87F32C87-0293-2642-9C7F-99BAD1642F89}"/>
              </a:ext>
            </a:extLst>
          </p:cNvPr>
          <p:cNvCxnSpPr>
            <a:cxnSpLocks/>
          </p:cNvCxnSpPr>
          <p:nvPr/>
        </p:nvCxnSpPr>
        <p:spPr>
          <a:xfrm flipV="1">
            <a:off x="5806299" y="3047098"/>
            <a:ext cx="5754821" cy="792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FBDA5E9E-D83B-7D47-A505-F91985EDA93E}"/>
              </a:ext>
            </a:extLst>
          </p:cNvPr>
          <p:cNvSpPr txBox="1"/>
          <p:nvPr/>
        </p:nvSpPr>
        <p:spPr>
          <a:xfrm>
            <a:off x="10123788" y="3186819"/>
            <a:ext cx="132741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elvetica" pitchFamily="2" charset="0"/>
              </a:rPr>
              <a:t>User Space</a:t>
            </a:r>
          </a:p>
        </p:txBody>
      </p: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87514718-3DA1-2D4C-ABFD-2AA9C4EF5EED}"/>
              </a:ext>
            </a:extLst>
          </p:cNvPr>
          <p:cNvGrpSpPr/>
          <p:nvPr/>
        </p:nvGrpSpPr>
        <p:grpSpPr>
          <a:xfrm>
            <a:off x="6296512" y="4906461"/>
            <a:ext cx="3691558" cy="335277"/>
            <a:chOff x="5874059" y="4796394"/>
            <a:chExt cx="3691558" cy="335277"/>
          </a:xfrm>
        </p:grpSpPr>
        <p:sp>
          <p:nvSpPr>
            <p:cNvPr id="310" name="Rounded Rectangle 309">
              <a:extLst>
                <a:ext uri="{FF2B5EF4-FFF2-40B4-BE49-F238E27FC236}">
                  <a16:creationId xmlns:a16="http://schemas.microsoft.com/office/drawing/2014/main" id="{3767A86D-8338-B142-9291-1767F267FEC6}"/>
                </a:ext>
              </a:extLst>
            </p:cNvPr>
            <p:cNvSpPr/>
            <p:nvPr/>
          </p:nvSpPr>
          <p:spPr>
            <a:xfrm>
              <a:off x="5874059" y="4796394"/>
              <a:ext cx="3691558" cy="335277"/>
            </a:xfrm>
            <a:prstGeom prst="roundRect">
              <a:avLst/>
            </a:prstGeom>
            <a:noFill/>
            <a:ln w="28575">
              <a:solidFill>
                <a:srgbClr val="B24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1" name="TextBox 310">
              <a:extLst>
                <a:ext uri="{FF2B5EF4-FFF2-40B4-BE49-F238E27FC236}">
                  <a16:creationId xmlns:a16="http://schemas.microsoft.com/office/drawing/2014/main" id="{B201CB07-E334-CE4C-9430-9F9432C743F1}"/>
                </a:ext>
              </a:extLst>
            </p:cNvPr>
            <p:cNvSpPr txBox="1"/>
            <p:nvPr/>
          </p:nvSpPr>
          <p:spPr>
            <a:xfrm>
              <a:off x="6784519" y="4837738"/>
              <a:ext cx="193597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Helvetica" pitchFamily="2" charset="0"/>
                </a:rPr>
                <a:t>Combine event fragments  </a:t>
              </a:r>
            </a:p>
          </p:txBody>
        </p:sp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DCEE9A06-6166-BE4C-B1C3-3CB00B8CE9FB}"/>
              </a:ext>
            </a:extLst>
          </p:cNvPr>
          <p:cNvGrpSpPr/>
          <p:nvPr/>
        </p:nvGrpSpPr>
        <p:grpSpPr>
          <a:xfrm>
            <a:off x="6300732" y="5531201"/>
            <a:ext cx="3691558" cy="335277"/>
            <a:chOff x="5874059" y="4796394"/>
            <a:chExt cx="3691558" cy="335277"/>
          </a:xfrm>
        </p:grpSpPr>
        <p:sp>
          <p:nvSpPr>
            <p:cNvPr id="314" name="Rounded Rectangle 313">
              <a:extLst>
                <a:ext uri="{FF2B5EF4-FFF2-40B4-BE49-F238E27FC236}">
                  <a16:creationId xmlns:a16="http://schemas.microsoft.com/office/drawing/2014/main" id="{674A822B-3A04-BB4F-AAE9-6FDE10D6B581}"/>
                </a:ext>
              </a:extLst>
            </p:cNvPr>
            <p:cNvSpPr/>
            <p:nvPr/>
          </p:nvSpPr>
          <p:spPr>
            <a:xfrm>
              <a:off x="5874059" y="4796394"/>
              <a:ext cx="3691558" cy="335277"/>
            </a:xfrm>
            <a:prstGeom prst="roundRect">
              <a:avLst/>
            </a:prstGeom>
            <a:noFill/>
            <a:ln w="28575">
              <a:solidFill>
                <a:srgbClr val="B24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5" name="TextBox 314">
              <a:extLst>
                <a:ext uri="{FF2B5EF4-FFF2-40B4-BE49-F238E27FC236}">
                  <a16:creationId xmlns:a16="http://schemas.microsoft.com/office/drawing/2014/main" id="{5889DFEB-0358-764E-9E70-AC6445A61B6E}"/>
                </a:ext>
              </a:extLst>
            </p:cNvPr>
            <p:cNvSpPr txBox="1"/>
            <p:nvPr/>
          </p:nvSpPr>
          <p:spPr>
            <a:xfrm>
              <a:off x="6784519" y="4837738"/>
              <a:ext cx="193597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Helvetica" pitchFamily="2" charset="0"/>
                </a:rPr>
                <a:t>Analyze events</a:t>
              </a:r>
            </a:p>
          </p:txBody>
        </p:sp>
      </p:grpSp>
      <p:cxnSp>
        <p:nvCxnSpPr>
          <p:cNvPr id="316" name="Straight Arrow Connector 315">
            <a:extLst>
              <a:ext uri="{FF2B5EF4-FFF2-40B4-BE49-F238E27FC236}">
                <a16:creationId xmlns:a16="http://schemas.microsoft.com/office/drawing/2014/main" id="{A6D9A422-4A86-9549-AC6E-AD59EBC370A4}"/>
              </a:ext>
            </a:extLst>
          </p:cNvPr>
          <p:cNvCxnSpPr>
            <a:cxnSpLocks/>
            <a:endCxn id="314" idx="0"/>
          </p:cNvCxnSpPr>
          <p:nvPr/>
        </p:nvCxnSpPr>
        <p:spPr>
          <a:xfrm flipH="1">
            <a:off x="8146511" y="5241738"/>
            <a:ext cx="10952" cy="289463"/>
          </a:xfrm>
          <a:prstGeom prst="straightConnector1">
            <a:avLst/>
          </a:prstGeom>
          <a:ln w="19050">
            <a:solidFill>
              <a:srgbClr val="92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8" name="Group 317">
            <a:extLst>
              <a:ext uri="{FF2B5EF4-FFF2-40B4-BE49-F238E27FC236}">
                <a16:creationId xmlns:a16="http://schemas.microsoft.com/office/drawing/2014/main" id="{3E7D5083-1346-D24E-95CB-3D0D44D95962}"/>
              </a:ext>
            </a:extLst>
          </p:cNvPr>
          <p:cNvGrpSpPr/>
          <p:nvPr/>
        </p:nvGrpSpPr>
        <p:grpSpPr>
          <a:xfrm>
            <a:off x="595207" y="5212903"/>
            <a:ext cx="2016052" cy="463267"/>
            <a:chOff x="4264564" y="5921450"/>
            <a:chExt cx="2263622" cy="463267"/>
          </a:xfrm>
        </p:grpSpPr>
        <p:sp>
          <p:nvSpPr>
            <p:cNvPr id="319" name="TextBox 318">
              <a:extLst>
                <a:ext uri="{FF2B5EF4-FFF2-40B4-BE49-F238E27FC236}">
                  <a16:creationId xmlns:a16="http://schemas.microsoft.com/office/drawing/2014/main" id="{DF26BC3C-36F3-1942-BCD1-5C5787F102B4}"/>
                </a:ext>
              </a:extLst>
            </p:cNvPr>
            <p:cNvSpPr txBox="1"/>
            <p:nvPr/>
          </p:nvSpPr>
          <p:spPr>
            <a:xfrm>
              <a:off x="4264564" y="5921450"/>
              <a:ext cx="192549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Colors   </a:t>
              </a:r>
              <a:r>
                <a:rPr lang="en-US" sz="1200" dirty="0">
                  <a:latin typeface="Helvetica" pitchFamily="2" charset="0"/>
                  <a:sym typeface="Wingdings" pitchFamily="2" charset="2"/>
                </a:rPr>
                <a:t>  Events</a:t>
              </a:r>
              <a:endParaRPr lang="en-US" sz="1200" dirty="0">
                <a:latin typeface="Helvetica" pitchFamily="2" charset="0"/>
              </a:endParaRPr>
            </a:p>
          </p:txBody>
        </p:sp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43965AA6-6E46-714B-9E51-9D3807D800B8}"/>
                </a:ext>
              </a:extLst>
            </p:cNvPr>
            <p:cNvSpPr txBox="1"/>
            <p:nvPr/>
          </p:nvSpPr>
          <p:spPr>
            <a:xfrm>
              <a:off x="4264564" y="6107718"/>
              <a:ext cx="226362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Helvetica" pitchFamily="2" charset="0"/>
                </a:rPr>
                <a:t>Shapes  </a:t>
              </a:r>
              <a:r>
                <a:rPr lang="en-US" sz="1200" dirty="0">
                  <a:latin typeface="Helvetica" pitchFamily="2" charset="0"/>
                  <a:sym typeface="Wingdings" pitchFamily="2" charset="2"/>
                </a:rPr>
                <a:t>  Data Sources</a:t>
              </a:r>
              <a:endParaRPr lang="en-US" sz="1200" dirty="0">
                <a:latin typeface="Helvetica" pitchFamily="2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C416634-F4C9-B145-A694-8AFB3BA2DFB4}"/>
              </a:ext>
            </a:extLst>
          </p:cNvPr>
          <p:cNvGrpSpPr/>
          <p:nvPr/>
        </p:nvGrpSpPr>
        <p:grpSpPr>
          <a:xfrm>
            <a:off x="500459" y="3678426"/>
            <a:ext cx="1790960" cy="1172579"/>
            <a:chOff x="2918380" y="6325824"/>
            <a:chExt cx="1790960" cy="1172579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1D6AC4ED-BAC1-624D-8883-4BED819BD1CE}"/>
                </a:ext>
              </a:extLst>
            </p:cNvPr>
            <p:cNvSpPr txBox="1"/>
            <p:nvPr/>
          </p:nvSpPr>
          <p:spPr>
            <a:xfrm>
              <a:off x="3032683" y="6916398"/>
              <a:ext cx="761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Helvetica" pitchFamily="2" charset="0"/>
                </a:rPr>
                <a:t>Src</a:t>
              </a:r>
              <a:r>
                <a:rPr lang="en-US" sz="1600" b="1" dirty="0">
                  <a:latin typeface="Helvetica" pitchFamily="2" charset="0"/>
                </a:rPr>
                <a:t> 1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5D61C8B6-66B7-3648-9302-A1320C559BEB}"/>
                </a:ext>
              </a:extLst>
            </p:cNvPr>
            <p:cNvSpPr/>
            <p:nvPr/>
          </p:nvSpPr>
          <p:spPr>
            <a:xfrm>
              <a:off x="2918380" y="6325824"/>
              <a:ext cx="1790960" cy="1172579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396AFD18-3ACD-FE41-ADF3-CBCEC1631887}"/>
                </a:ext>
              </a:extLst>
            </p:cNvPr>
            <p:cNvSpPr/>
            <p:nvPr/>
          </p:nvSpPr>
          <p:spPr>
            <a:xfrm>
              <a:off x="3725937" y="6940357"/>
              <a:ext cx="296333" cy="29633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0FE0A43-0E1E-7949-827B-193A516A631E}"/>
                </a:ext>
              </a:extLst>
            </p:cNvPr>
            <p:cNvSpPr/>
            <p:nvPr/>
          </p:nvSpPr>
          <p:spPr>
            <a:xfrm>
              <a:off x="4094149" y="6928041"/>
              <a:ext cx="296333" cy="2963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BACC3E51-FD75-E343-9DF7-AE4C7DD5AB81}"/>
                </a:ext>
              </a:extLst>
            </p:cNvPr>
            <p:cNvSpPr/>
            <p:nvPr/>
          </p:nvSpPr>
          <p:spPr>
            <a:xfrm>
              <a:off x="3234179" y="6411437"/>
              <a:ext cx="1206745" cy="451703"/>
            </a:xfrm>
            <a:prstGeom prst="ellipse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AD489D6C-92EB-474F-A229-0EEFC430195D}"/>
                </a:ext>
              </a:extLst>
            </p:cNvPr>
            <p:cNvSpPr txBox="1"/>
            <p:nvPr/>
          </p:nvSpPr>
          <p:spPr>
            <a:xfrm>
              <a:off x="3325138" y="6493375"/>
              <a:ext cx="10455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Helvetica" pitchFamily="2" charset="0"/>
                </a:rPr>
                <a:t>Packetize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0F9DA4-56F0-884D-B1D4-7C7B0837EA2F}"/>
              </a:ext>
            </a:extLst>
          </p:cNvPr>
          <p:cNvGrpSpPr/>
          <p:nvPr/>
        </p:nvGrpSpPr>
        <p:grpSpPr>
          <a:xfrm>
            <a:off x="2286606" y="4399966"/>
            <a:ext cx="1790960" cy="1172579"/>
            <a:chOff x="3872450" y="6774958"/>
            <a:chExt cx="1790960" cy="1172579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6AAEF3B-D857-114B-8BEC-CAAAF7F28FD5}"/>
                </a:ext>
              </a:extLst>
            </p:cNvPr>
            <p:cNvSpPr txBox="1"/>
            <p:nvPr/>
          </p:nvSpPr>
          <p:spPr>
            <a:xfrm>
              <a:off x="3986753" y="7365532"/>
              <a:ext cx="761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Helvetica" pitchFamily="2" charset="0"/>
                </a:rPr>
                <a:t>Src</a:t>
              </a:r>
              <a:r>
                <a:rPr lang="en-US" sz="1600" b="1" dirty="0">
                  <a:latin typeface="Helvetica" pitchFamily="2" charset="0"/>
                </a:rPr>
                <a:t> 2</a:t>
              </a: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CD0C302-6C0C-6F43-B0C4-F6E2A9C7ABB7}"/>
                </a:ext>
              </a:extLst>
            </p:cNvPr>
            <p:cNvSpPr/>
            <p:nvPr/>
          </p:nvSpPr>
          <p:spPr>
            <a:xfrm>
              <a:off x="3872450" y="6774958"/>
              <a:ext cx="1790960" cy="1172579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5A30A4C7-6E76-2D45-A618-586015F9C340}"/>
                </a:ext>
              </a:extLst>
            </p:cNvPr>
            <p:cNvSpPr/>
            <p:nvPr/>
          </p:nvSpPr>
          <p:spPr>
            <a:xfrm>
              <a:off x="4188249" y="6860571"/>
              <a:ext cx="1206745" cy="451703"/>
            </a:xfrm>
            <a:prstGeom prst="ellipse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A5732BE-606D-B043-908E-2CD65B3843EE}"/>
                </a:ext>
              </a:extLst>
            </p:cNvPr>
            <p:cNvSpPr txBox="1"/>
            <p:nvPr/>
          </p:nvSpPr>
          <p:spPr>
            <a:xfrm>
              <a:off x="4279208" y="6942509"/>
              <a:ext cx="10455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Helvetica" pitchFamily="2" charset="0"/>
                </a:rPr>
                <a:t>Packetize</a:t>
              </a:r>
            </a:p>
          </p:txBody>
        </p:sp>
        <p:sp>
          <p:nvSpPr>
            <p:cNvPr id="105" name="Triangle 104">
              <a:extLst>
                <a:ext uri="{FF2B5EF4-FFF2-40B4-BE49-F238E27FC236}">
                  <a16:creationId xmlns:a16="http://schemas.microsoft.com/office/drawing/2014/main" id="{29436622-63D4-AB42-BFFC-283876DBFD0A}"/>
                </a:ext>
              </a:extLst>
            </p:cNvPr>
            <p:cNvSpPr/>
            <p:nvPr/>
          </p:nvSpPr>
          <p:spPr>
            <a:xfrm>
              <a:off x="4748748" y="7350589"/>
              <a:ext cx="296333" cy="296333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iangle 105">
              <a:extLst>
                <a:ext uri="{FF2B5EF4-FFF2-40B4-BE49-F238E27FC236}">
                  <a16:creationId xmlns:a16="http://schemas.microsoft.com/office/drawing/2014/main" id="{75093522-5248-974D-9221-47ECA755B437}"/>
                </a:ext>
              </a:extLst>
            </p:cNvPr>
            <p:cNvSpPr/>
            <p:nvPr/>
          </p:nvSpPr>
          <p:spPr>
            <a:xfrm>
              <a:off x="5116960" y="7346740"/>
              <a:ext cx="296333" cy="296333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4541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23953</TotalTime>
  <Words>872</Words>
  <Application>Microsoft Macintosh PowerPoint</Application>
  <PresentationFormat>Widescreen</PresentationFormat>
  <Paragraphs>171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Mangal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161</cp:revision>
  <cp:lastPrinted>2022-02-11T17:32:29Z</cp:lastPrinted>
  <dcterms:created xsi:type="dcterms:W3CDTF">2022-02-07T15:24:17Z</dcterms:created>
  <dcterms:modified xsi:type="dcterms:W3CDTF">2024-01-09T21:54:56Z</dcterms:modified>
</cp:coreProperties>
</file>