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28.png" ContentType="image/png"/>
  <Override PartName="/ppt/media/image1.jpeg" ContentType="image/jpeg"/>
  <Override PartName="/ppt/media/image2.jpeg" ContentType="image/jpeg"/>
  <Override PartName="/ppt/media/image3.wmf" ContentType="image/x-wmf"/>
  <Override PartName="/ppt/media/image4.png" ContentType="image/png"/>
  <Override PartName="/ppt/media/image5.png" ContentType="image/png"/>
  <Override PartName="/ppt/media/image6.png" ContentType="image/png"/>
  <Override PartName="/ppt/media/image8.jpeg" ContentType="image/jpeg"/>
  <Override PartName="/ppt/media/image7.png" ContentType="image/png"/>
  <Override PartName="/ppt/media/image9.jpeg" ContentType="image/jpe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jpeg" ContentType="image/jpe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jpeg" ContentType="image/jpeg"/>
  <Override PartName="/ppt/media/image27.png" ContentType="image/png"/>
  <Override PartName="/ppt/media/image29.png" ContentType="image/png"/>
  <Override PartName="/ppt/media/image30.png" ContentType="image/png"/>
  <Override PartName="/ppt/media/image31.png" ContentType="image/pn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</p:sldIdLst>
  <p:sldSz cx="10080625" cy="567055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wmf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280" cy="1295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latin typeface="Arial"/>
              </a:rPr>
              <a:t>Click to edit the title text format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3" descr=""/>
          <p:cNvPicPr/>
          <p:nvPr/>
        </p:nvPicPr>
        <p:blipFill>
          <a:blip r:embed="rId2"/>
          <a:stretch/>
        </p:blipFill>
        <p:spPr>
          <a:xfrm>
            <a:off x="0" y="0"/>
            <a:ext cx="10080360" cy="1060200"/>
          </a:xfrm>
          <a:prstGeom prst="rect">
            <a:avLst/>
          </a:prstGeom>
          <a:ln w="0">
            <a:noFill/>
          </a:ln>
        </p:spPr>
      </p:pic>
      <p:pic>
        <p:nvPicPr>
          <p:cNvPr id="77" name="Picture 11" descr=""/>
          <p:cNvPicPr/>
          <p:nvPr/>
        </p:nvPicPr>
        <p:blipFill>
          <a:blip r:embed="rId3"/>
          <a:stretch/>
        </p:blipFill>
        <p:spPr>
          <a:xfrm>
            <a:off x="-252000" y="2432520"/>
            <a:ext cx="4694400" cy="3520800"/>
          </a:xfrm>
          <a:prstGeom prst="rect">
            <a:avLst/>
          </a:prstGeom>
          <a:ln w="0">
            <a:noFill/>
          </a:ln>
        </p:spPr>
      </p:pic>
      <p:pic>
        <p:nvPicPr>
          <p:cNvPr id="78" name="Picture 22" descr=""/>
          <p:cNvPicPr/>
          <p:nvPr/>
        </p:nvPicPr>
        <p:blipFill>
          <a:blip r:embed="rId4"/>
          <a:stretch/>
        </p:blipFill>
        <p:spPr>
          <a:xfrm>
            <a:off x="366120" y="5153040"/>
            <a:ext cx="1895760" cy="460080"/>
          </a:xfrm>
          <a:prstGeom prst="rect">
            <a:avLst/>
          </a:prstGeom>
          <a:ln w="0">
            <a:noFill/>
          </a:ln>
        </p:spPr>
      </p:pic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366120" y="417600"/>
            <a:ext cx="6365520" cy="51048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90000"/>
              </a:lnSpc>
            </a:pPr>
            <a:r>
              <a:rPr b="1" lang="en-US" sz="3000" spc="-1" strike="noStrike">
                <a:solidFill>
                  <a:srgbClr val="000000"/>
                </a:solidFill>
                <a:latin typeface="Arial"/>
              </a:rPr>
              <a:t>Questions?</a:t>
            </a:r>
            <a:endParaRPr b="0" lang="en-US" sz="3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0" name="Picture 26" descr=""/>
          <p:cNvPicPr/>
          <p:nvPr/>
        </p:nvPicPr>
        <p:blipFill>
          <a:blip r:embed="rId5"/>
          <a:stretch/>
        </p:blipFill>
        <p:spPr>
          <a:xfrm>
            <a:off x="9395280" y="5340960"/>
            <a:ext cx="448560" cy="226080"/>
          </a:xfrm>
          <a:prstGeom prst="rect">
            <a:avLst/>
          </a:prstGeom>
          <a:ln w="0">
            <a:noFill/>
          </a:ln>
        </p:spPr>
      </p:pic>
      <p:pic>
        <p:nvPicPr>
          <p:cNvPr id="81" name="Picture 4" descr=""/>
          <p:cNvPicPr/>
          <p:nvPr/>
        </p:nvPicPr>
        <p:blipFill>
          <a:blip r:embed="rId6"/>
          <a:stretch/>
        </p:blipFill>
        <p:spPr>
          <a:xfrm>
            <a:off x="7378200" y="5333400"/>
            <a:ext cx="1796400" cy="226080"/>
          </a:xfrm>
          <a:prstGeom prst="rect">
            <a:avLst/>
          </a:prstGeom>
          <a:ln w="0">
            <a:noFill/>
          </a:ln>
        </p:spPr>
      </p:pic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968360" y="1427040"/>
            <a:ext cx="5105160" cy="315972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marL="432000" indent="-324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Drag picture to placeholder or click icon to add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6732360" y="702000"/>
            <a:ext cx="3195000" cy="229320"/>
          </a:xfrm>
          <a:prstGeom prst="rect">
            <a:avLst/>
          </a:prstGeom>
        </p:spPr>
        <p:txBody>
          <a:bodyPr>
            <a:normAutofit fontScale="84000"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1200" spc="-1" strike="noStrike">
                <a:solidFill>
                  <a:srgbClr val="c00000"/>
                </a:solidFill>
                <a:latin typeface="Arial"/>
              </a:rPr>
              <a:t>Contact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dt"/>
          </p:nvPr>
        </p:nvSpPr>
        <p:spPr>
          <a:xfrm>
            <a:off x="3994560" y="5232600"/>
            <a:ext cx="2267640" cy="301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4CB6865D-016D-4EF7-A1F9-39676EC4872C}" type="datetime">
              <a:rPr b="0" lang="en-US" sz="1000" spc="-1" strike="noStrike">
                <a:solidFill>
                  <a:srgbClr val="8b8b8b"/>
                </a:solidFill>
                <a:latin typeface="Arial"/>
              </a:rPr>
              <a:t>11/5/21</a:t>
            </a:fld>
            <a:endParaRPr b="0" lang="en-US" sz="1000" spc="-1" strike="noStrike">
              <a:latin typeface="Times New Roman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body"/>
          </p:nvPr>
        </p:nvSpPr>
        <p:spPr>
          <a:xfrm>
            <a:off x="6732360" y="129240"/>
            <a:ext cx="3195000" cy="522360"/>
          </a:xfrm>
          <a:prstGeom prst="rect">
            <a:avLst/>
          </a:prstGeom>
        </p:spPr>
        <p:txBody>
          <a:bodyPr>
            <a:normAutofit fontScale="82000"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en-US" sz="1400" spc="-1" strike="noStrike">
                <a:solidFill>
                  <a:srgbClr val="919191"/>
                </a:solidFill>
                <a:latin typeface="Arial"/>
              </a:rPr>
              <a:t>Author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en-US" sz="1400" spc="-1" strike="noStrike">
                <a:solidFill>
                  <a:srgbClr val="919191"/>
                </a:solidFill>
                <a:latin typeface="Arial"/>
              </a:rPr>
              <a:t>Title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 type="body"/>
          </p:nvPr>
        </p:nvSpPr>
        <p:spPr>
          <a:xfrm>
            <a:off x="351000" y="1427040"/>
            <a:ext cx="4517640" cy="3192480"/>
          </a:xfrm>
          <a:prstGeom prst="rect">
            <a:avLst/>
          </a:prstGeom>
        </p:spPr>
        <p:txBody>
          <a:bodyPr>
            <a:normAutofit/>
          </a:bodyPr>
          <a:p>
            <a:pPr marL="343080" indent="-342720">
              <a:lnSpc>
                <a:spcPct val="90000"/>
              </a:lnSpc>
              <a:spcBef>
                <a:spcPts val="1001"/>
              </a:spcBef>
              <a:buClr>
                <a:srgbClr val="be1d1d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be1d1d"/>
                </a:solidFill>
                <a:latin typeface="Arial"/>
              </a:rPr>
              <a:t>Agenda Topics Covered: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be1d1d"/>
              </a:buClr>
              <a:buFont typeface=".PingFangSC-Regular"/>
              <a:buChar char="－"/>
            </a:pPr>
            <a:r>
              <a:rPr b="0" lang="en-US" sz="2200" spc="-1" strike="noStrike">
                <a:solidFill>
                  <a:srgbClr val="be1d1d"/>
                </a:solidFill>
                <a:latin typeface="Arial"/>
              </a:rPr>
              <a:t>Second level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be1d1d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be1d1d"/>
                </a:solidFill>
                <a:latin typeface="Arial"/>
              </a:rPr>
              <a:t>Third level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be1d1d"/>
              </a:buClr>
              <a:buFont typeface=".PingFangSC-Regular"/>
              <a:buChar char="－"/>
            </a:pPr>
            <a:r>
              <a:rPr b="0" lang="en-US" sz="2200" spc="-1" strike="noStrike">
                <a:solidFill>
                  <a:srgbClr val="be1d1d"/>
                </a:solidFill>
                <a:latin typeface="Arial"/>
              </a:rPr>
              <a:t>Fourth level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be1d1d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be1d1d"/>
                </a:solidFill>
                <a:latin typeface="Arial"/>
              </a:rPr>
              <a:t>Fifth level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7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image" Target="../media/image26.jpeg"/><Relationship Id="rId4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739080" y="0"/>
            <a:ext cx="8686440" cy="114264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en-US" sz="3600" spc="-1" strike="noStrike" u="sng">
                <a:solidFill>
                  <a:srgbClr val="000000"/>
                </a:solidFill>
                <a:uFillTx/>
                <a:latin typeface="Arial"/>
              </a:rPr>
              <a:t>F</a:t>
            </a:r>
            <a:r>
              <a:rPr b="1" lang="en-US" sz="3600" spc="-1" strike="noStrike">
                <a:solidFill>
                  <a:srgbClr val="000000"/>
                </a:solidFill>
                <a:latin typeface="Arial"/>
              </a:rPr>
              <a:t>ield </a:t>
            </a:r>
            <a:r>
              <a:rPr b="1" lang="en-US" sz="3600" spc="-1" strike="noStrike" u="sng">
                <a:solidFill>
                  <a:srgbClr val="000000"/>
                </a:solidFill>
                <a:uFillTx/>
                <a:latin typeface="Arial"/>
              </a:rPr>
              <a:t>P</a:t>
            </a:r>
            <a:r>
              <a:rPr b="1" lang="en-US" sz="3600" spc="-1" strike="noStrike">
                <a:solidFill>
                  <a:srgbClr val="000000"/>
                </a:solidFill>
                <a:latin typeface="Arial"/>
              </a:rPr>
              <a:t>rogrammable </a:t>
            </a:r>
            <a:r>
              <a:rPr b="1" lang="en-US" sz="3600" spc="-1" strike="noStrike" u="sng">
                <a:solidFill>
                  <a:srgbClr val="000000"/>
                </a:solidFill>
                <a:uFillTx/>
                <a:latin typeface="Arial"/>
              </a:rPr>
              <a:t>G</a:t>
            </a:r>
            <a:r>
              <a:rPr b="1" lang="en-US" sz="3600" spc="-1" strike="noStrike">
                <a:solidFill>
                  <a:srgbClr val="000000"/>
                </a:solidFill>
                <a:latin typeface="Arial"/>
              </a:rPr>
              <a:t>ate </a:t>
            </a:r>
            <a:r>
              <a:rPr b="1" lang="en-US" sz="3600" spc="-1" strike="noStrike" u="sng">
                <a:solidFill>
                  <a:srgbClr val="000000"/>
                </a:solidFill>
                <a:uFillTx/>
                <a:latin typeface="Arial"/>
              </a:rPr>
              <a:t>A</a:t>
            </a:r>
            <a:r>
              <a:rPr b="1" lang="en-US" sz="3600" spc="-1" strike="noStrike">
                <a:solidFill>
                  <a:srgbClr val="000000"/>
                </a:solidFill>
                <a:latin typeface="Arial"/>
              </a:rPr>
              <a:t>rray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24" name="CustomShape 2"/>
          <p:cNvSpPr/>
          <p:nvPr/>
        </p:nvSpPr>
        <p:spPr>
          <a:xfrm>
            <a:off x="120240" y="3005640"/>
            <a:ext cx="9705240" cy="114264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Michael S. Goodrich, Ph.D.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Staff Scientist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Experimental Physics Scientific Compute Infrastructure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25" name="CustomShape 3"/>
          <p:cNvSpPr/>
          <p:nvPr/>
        </p:nvSpPr>
        <p:spPr>
          <a:xfrm>
            <a:off x="3305160" y="4343400"/>
            <a:ext cx="3469320" cy="91404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November 5, 2021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26" name="TextShape 4"/>
          <p:cNvSpPr txBox="1"/>
          <p:nvPr/>
        </p:nvSpPr>
        <p:spPr>
          <a:xfrm>
            <a:off x="4118040" y="1423800"/>
            <a:ext cx="1845000" cy="741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1" lang="en-US" sz="3600" spc="-1" strike="noStrike">
                <a:latin typeface="Arial"/>
              </a:rPr>
              <a:t>(FPGA)</a:t>
            </a:r>
            <a:endParaRPr b="1" lang="en-US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2318760" y="29160"/>
            <a:ext cx="4374000" cy="99720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5640" algn="ctr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000" spc="-1" strike="noStrike">
                <a:solidFill>
                  <a:srgbClr val="000000"/>
                </a:solidFill>
                <a:latin typeface="Arial"/>
              </a:rPr>
              <a:t>FPGA Use Cases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179" name="" descr=""/>
          <p:cNvPicPr/>
          <p:nvPr/>
        </p:nvPicPr>
        <p:blipFill>
          <a:blip r:embed="rId1"/>
          <a:stretch/>
        </p:blipFill>
        <p:spPr>
          <a:xfrm>
            <a:off x="140400" y="91800"/>
            <a:ext cx="9785160" cy="5454360"/>
          </a:xfrm>
          <a:prstGeom prst="rect">
            <a:avLst/>
          </a:prstGeom>
          <a:ln w="180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0" y="-231840"/>
            <a:ext cx="4374000" cy="99720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5640" algn="ctr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000" spc="-1" strike="noStrike">
                <a:solidFill>
                  <a:srgbClr val="000000"/>
                </a:solidFill>
                <a:latin typeface="Arial"/>
              </a:rPr>
              <a:t>Current Project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181" name="CustomShape 2"/>
          <p:cNvSpPr/>
          <p:nvPr/>
        </p:nvSpPr>
        <p:spPr>
          <a:xfrm>
            <a:off x="140400" y="822240"/>
            <a:ext cx="4280760" cy="4561560"/>
          </a:xfrm>
          <a:prstGeom prst="rect">
            <a:avLst/>
          </a:prstGeom>
          <a:solidFill>
            <a:srgbClr val="eeeeee"/>
          </a:solidFill>
          <a:ln w="18000">
            <a:solidFill>
              <a:srgbClr val="000000"/>
            </a:solidFill>
            <a:prstDash val="sysDot"/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82" name="CustomShape 3"/>
          <p:cNvSpPr/>
          <p:nvPr/>
        </p:nvSpPr>
        <p:spPr>
          <a:xfrm>
            <a:off x="5754600" y="812520"/>
            <a:ext cx="4150440" cy="4581360"/>
          </a:xfrm>
          <a:prstGeom prst="rect">
            <a:avLst/>
          </a:prstGeom>
          <a:solidFill>
            <a:srgbClr val="eeeeee"/>
          </a:solidFill>
          <a:ln w="18000">
            <a:solidFill>
              <a:srgbClr val="2382a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3" name="CustomShape 4"/>
          <p:cNvSpPr/>
          <p:nvPr/>
        </p:nvSpPr>
        <p:spPr>
          <a:xfrm>
            <a:off x="801720" y="906120"/>
            <a:ext cx="2918880" cy="34596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Experiment Edge Compute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84" name="CustomShape 5"/>
          <p:cNvSpPr/>
          <p:nvPr/>
        </p:nvSpPr>
        <p:spPr>
          <a:xfrm>
            <a:off x="6948000" y="906120"/>
            <a:ext cx="1410120" cy="34596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Data Center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85" name="CustomShape 6"/>
          <p:cNvSpPr/>
          <p:nvPr/>
        </p:nvSpPr>
        <p:spPr>
          <a:xfrm>
            <a:off x="5985360" y="1402920"/>
            <a:ext cx="1543680" cy="1443600"/>
          </a:xfrm>
          <a:prstGeom prst="rect">
            <a:avLst/>
          </a:prstGeom>
          <a:solidFill>
            <a:srgbClr val="ffffff"/>
          </a:solidFill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9360" rIns="99360" tIns="54360" bIns="5436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FPGA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Data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Center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Traffic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Shaper</a:t>
            </a:r>
            <a:endParaRPr b="0" lang="en-US" sz="1800" spc="-1" strike="noStrike">
              <a:latin typeface="Arial"/>
            </a:endParaRPr>
          </a:p>
        </p:txBody>
      </p:sp>
      <p:grpSp>
        <p:nvGrpSpPr>
          <p:cNvPr id="186" name="Group 7"/>
          <p:cNvGrpSpPr/>
          <p:nvPr/>
        </p:nvGrpSpPr>
        <p:grpSpPr>
          <a:xfrm>
            <a:off x="2920680" y="3996000"/>
            <a:ext cx="1079640" cy="539640"/>
            <a:chOff x="2920680" y="3996000"/>
            <a:chExt cx="1079640" cy="539640"/>
          </a:xfrm>
        </p:grpSpPr>
        <p:sp>
          <p:nvSpPr>
            <p:cNvPr id="187" name="CustomShape 8"/>
            <p:cNvSpPr/>
            <p:nvPr/>
          </p:nvSpPr>
          <p:spPr>
            <a:xfrm>
              <a:off x="2920680" y="3996000"/>
              <a:ext cx="1079640" cy="449640"/>
            </a:xfrm>
            <a:prstGeom prst="rect">
              <a:avLst/>
            </a:prstGeom>
            <a:solidFill>
              <a:srgbClr val="3465a4"/>
            </a:solidFill>
            <a:ln cap="rnd" w="19080">
              <a:solidFill>
                <a:srgbClr val="3465a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8" name="CustomShape 9"/>
            <p:cNvSpPr/>
            <p:nvPr/>
          </p:nvSpPr>
          <p:spPr>
            <a:xfrm>
              <a:off x="2965680" y="4491000"/>
              <a:ext cx="989640" cy="44640"/>
            </a:xfrm>
            <a:prstGeom prst="rect">
              <a:avLst/>
            </a:prstGeom>
            <a:solidFill>
              <a:srgbClr val="3465a4"/>
            </a:solidFill>
            <a:ln cap="rnd" w="19080">
              <a:solidFill>
                <a:srgbClr val="3465a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9" name="CustomShape 10"/>
            <p:cNvSpPr/>
            <p:nvPr/>
          </p:nvSpPr>
          <p:spPr>
            <a:xfrm>
              <a:off x="3685680" y="4086000"/>
              <a:ext cx="269640" cy="269640"/>
            </a:xfrm>
            <a:prstGeom prst="rect">
              <a:avLst/>
            </a:prstGeom>
            <a:solidFill>
              <a:srgbClr val="729fcf">
                <a:alpha val="30000"/>
              </a:srgbClr>
            </a:solidFill>
            <a:ln cap="rnd" w="19080">
              <a:solidFill>
                <a:srgbClr val="ffffff"/>
              </a:solidFill>
              <a:round/>
            </a:ln>
            <a:effectLst>
              <a:outerShdw dir="0" dist="0">
                <a:srgbClr val="729fcf"/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190" name="CustomShape 11"/>
            <p:cNvSpPr/>
            <p:nvPr/>
          </p:nvSpPr>
          <p:spPr>
            <a:xfrm>
              <a:off x="3712680" y="4140000"/>
              <a:ext cx="216000" cy="144000"/>
            </a:xfrm>
            <a:custGeom>
              <a:avLst/>
              <a:gdLst/>
              <a:ahLst/>
              <a:rect l="l" t="t" r="r" b="b"/>
              <a:pathLst>
                <a:path w="601" h="401">
                  <a:moveTo>
                    <a:pt x="0" y="400"/>
                  </a:moveTo>
                  <a:lnTo>
                    <a:pt x="168" y="400"/>
                  </a:lnTo>
                  <a:lnTo>
                    <a:pt x="448" y="0"/>
                  </a:lnTo>
                  <a:lnTo>
                    <a:pt x="600" y="0"/>
                  </a:lnTo>
                </a:path>
              </a:pathLst>
            </a:custGeom>
            <a:noFill/>
            <a:ln cap="rnd" w="19080">
              <a:solidFill>
                <a:srgbClr val="ffffff"/>
              </a:solidFill>
              <a:round/>
              <a:headEnd len="med" type="triangle" w="med"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1" name="CustomShape 12"/>
            <p:cNvSpPr/>
            <p:nvPr/>
          </p:nvSpPr>
          <p:spPr>
            <a:xfrm>
              <a:off x="3712680" y="4140000"/>
              <a:ext cx="216000" cy="144000"/>
            </a:xfrm>
            <a:custGeom>
              <a:avLst/>
              <a:gdLst/>
              <a:ahLst/>
              <a:rect l="l" t="t" r="r" b="b"/>
              <a:pathLst>
                <a:path w="601" h="401">
                  <a:moveTo>
                    <a:pt x="600" y="400"/>
                  </a:moveTo>
                  <a:lnTo>
                    <a:pt x="432" y="400"/>
                  </a:lnTo>
                  <a:lnTo>
                    <a:pt x="152" y="0"/>
                  </a:lnTo>
                  <a:lnTo>
                    <a:pt x="0" y="0"/>
                  </a:lnTo>
                </a:path>
              </a:pathLst>
            </a:custGeom>
            <a:noFill/>
            <a:ln cap="rnd" w="19080">
              <a:solidFill>
                <a:srgbClr val="ffffff"/>
              </a:solidFill>
              <a:round/>
              <a:headEnd len="med" type="triangle" w="med"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2" name="CustomShape 13"/>
            <p:cNvSpPr/>
            <p:nvPr/>
          </p:nvSpPr>
          <p:spPr>
            <a:xfrm>
              <a:off x="2965680" y="4248360"/>
              <a:ext cx="135000" cy="117000"/>
            </a:xfrm>
            <a:custGeom>
              <a:avLst/>
              <a:gdLst/>
              <a:ahLst/>
              <a:rect l="l" t="t" r="r" b="b"/>
              <a:pathLst>
                <a:path w="376" h="326">
                  <a:moveTo>
                    <a:pt x="0" y="251"/>
                  </a:moveTo>
                  <a:lnTo>
                    <a:pt x="0" y="0"/>
                  </a:lnTo>
                  <a:lnTo>
                    <a:pt x="375" y="0"/>
                  </a:lnTo>
                  <a:lnTo>
                    <a:pt x="375" y="251"/>
                  </a:lnTo>
                  <a:lnTo>
                    <a:pt x="250" y="251"/>
                  </a:lnTo>
                  <a:lnTo>
                    <a:pt x="250" y="324"/>
                  </a:lnTo>
                  <a:lnTo>
                    <a:pt x="125" y="325"/>
                  </a:lnTo>
                  <a:lnTo>
                    <a:pt x="125" y="251"/>
                  </a:lnTo>
                  <a:lnTo>
                    <a:pt x="0" y="251"/>
                  </a:lnTo>
                  <a:close/>
                </a:path>
              </a:pathLst>
            </a:custGeom>
            <a:solidFill>
              <a:srgbClr val="3465a4"/>
            </a:solidFill>
            <a:ln cap="rnd" w="190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3" name="CustomShape 14"/>
            <p:cNvSpPr/>
            <p:nvPr/>
          </p:nvSpPr>
          <p:spPr>
            <a:xfrm>
              <a:off x="3326040" y="4248720"/>
              <a:ext cx="135000" cy="117000"/>
            </a:xfrm>
            <a:custGeom>
              <a:avLst/>
              <a:gdLst/>
              <a:ahLst/>
              <a:rect l="l" t="t" r="r" b="b"/>
              <a:pathLst>
                <a:path w="376" h="326">
                  <a:moveTo>
                    <a:pt x="0" y="251"/>
                  </a:moveTo>
                  <a:lnTo>
                    <a:pt x="0" y="0"/>
                  </a:lnTo>
                  <a:lnTo>
                    <a:pt x="375" y="0"/>
                  </a:lnTo>
                  <a:lnTo>
                    <a:pt x="375" y="251"/>
                  </a:lnTo>
                  <a:lnTo>
                    <a:pt x="250" y="251"/>
                  </a:lnTo>
                  <a:lnTo>
                    <a:pt x="250" y="324"/>
                  </a:lnTo>
                  <a:lnTo>
                    <a:pt x="125" y="325"/>
                  </a:lnTo>
                  <a:lnTo>
                    <a:pt x="125" y="251"/>
                  </a:lnTo>
                  <a:lnTo>
                    <a:pt x="0" y="251"/>
                  </a:lnTo>
                  <a:close/>
                </a:path>
              </a:pathLst>
            </a:custGeom>
            <a:solidFill>
              <a:srgbClr val="3465a4"/>
            </a:solidFill>
            <a:ln cap="rnd" w="190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4" name="CustomShape 15"/>
            <p:cNvSpPr/>
            <p:nvPr/>
          </p:nvSpPr>
          <p:spPr>
            <a:xfrm>
              <a:off x="3146400" y="4249080"/>
              <a:ext cx="135000" cy="117000"/>
            </a:xfrm>
            <a:custGeom>
              <a:avLst/>
              <a:gdLst/>
              <a:ahLst/>
              <a:rect l="l" t="t" r="r" b="b"/>
              <a:pathLst>
                <a:path w="376" h="326">
                  <a:moveTo>
                    <a:pt x="0" y="251"/>
                  </a:moveTo>
                  <a:lnTo>
                    <a:pt x="0" y="0"/>
                  </a:lnTo>
                  <a:lnTo>
                    <a:pt x="375" y="0"/>
                  </a:lnTo>
                  <a:lnTo>
                    <a:pt x="375" y="251"/>
                  </a:lnTo>
                  <a:lnTo>
                    <a:pt x="250" y="251"/>
                  </a:lnTo>
                  <a:lnTo>
                    <a:pt x="250" y="324"/>
                  </a:lnTo>
                  <a:lnTo>
                    <a:pt x="125" y="325"/>
                  </a:lnTo>
                  <a:lnTo>
                    <a:pt x="125" y="251"/>
                  </a:lnTo>
                  <a:lnTo>
                    <a:pt x="0" y="251"/>
                  </a:lnTo>
                  <a:close/>
                </a:path>
              </a:pathLst>
            </a:custGeom>
            <a:solidFill>
              <a:srgbClr val="3465a4"/>
            </a:solidFill>
            <a:ln cap="rnd" w="190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5" name="CustomShape 16"/>
            <p:cNvSpPr/>
            <p:nvPr/>
          </p:nvSpPr>
          <p:spPr>
            <a:xfrm>
              <a:off x="3506760" y="4249440"/>
              <a:ext cx="135000" cy="117000"/>
            </a:xfrm>
            <a:custGeom>
              <a:avLst/>
              <a:gdLst/>
              <a:ahLst/>
              <a:rect l="l" t="t" r="r" b="b"/>
              <a:pathLst>
                <a:path w="376" h="326">
                  <a:moveTo>
                    <a:pt x="0" y="251"/>
                  </a:moveTo>
                  <a:lnTo>
                    <a:pt x="0" y="0"/>
                  </a:lnTo>
                  <a:lnTo>
                    <a:pt x="375" y="0"/>
                  </a:lnTo>
                  <a:lnTo>
                    <a:pt x="375" y="251"/>
                  </a:lnTo>
                  <a:lnTo>
                    <a:pt x="250" y="251"/>
                  </a:lnTo>
                  <a:lnTo>
                    <a:pt x="250" y="324"/>
                  </a:lnTo>
                  <a:lnTo>
                    <a:pt x="125" y="325"/>
                  </a:lnTo>
                  <a:lnTo>
                    <a:pt x="125" y="251"/>
                  </a:lnTo>
                  <a:lnTo>
                    <a:pt x="0" y="251"/>
                  </a:lnTo>
                  <a:close/>
                </a:path>
              </a:pathLst>
            </a:custGeom>
            <a:solidFill>
              <a:srgbClr val="3465a4"/>
            </a:solidFill>
            <a:ln cap="rnd" w="190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6" name="CustomShape 17"/>
            <p:cNvSpPr/>
            <p:nvPr/>
          </p:nvSpPr>
          <p:spPr>
            <a:xfrm>
              <a:off x="2965680" y="4087440"/>
              <a:ext cx="135000" cy="117000"/>
            </a:xfrm>
            <a:custGeom>
              <a:avLst/>
              <a:gdLst/>
              <a:ahLst/>
              <a:rect l="l" t="t" r="r" b="b"/>
              <a:pathLst>
                <a:path w="376" h="326">
                  <a:moveTo>
                    <a:pt x="0" y="251"/>
                  </a:moveTo>
                  <a:lnTo>
                    <a:pt x="0" y="0"/>
                  </a:lnTo>
                  <a:lnTo>
                    <a:pt x="375" y="0"/>
                  </a:lnTo>
                  <a:lnTo>
                    <a:pt x="375" y="251"/>
                  </a:lnTo>
                  <a:lnTo>
                    <a:pt x="250" y="251"/>
                  </a:lnTo>
                  <a:lnTo>
                    <a:pt x="250" y="324"/>
                  </a:lnTo>
                  <a:lnTo>
                    <a:pt x="125" y="325"/>
                  </a:lnTo>
                  <a:lnTo>
                    <a:pt x="125" y="251"/>
                  </a:lnTo>
                  <a:lnTo>
                    <a:pt x="0" y="251"/>
                  </a:lnTo>
                  <a:close/>
                </a:path>
              </a:pathLst>
            </a:custGeom>
            <a:solidFill>
              <a:srgbClr val="3465a4"/>
            </a:solidFill>
            <a:ln cap="rnd" w="190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7" name="CustomShape 18"/>
            <p:cNvSpPr/>
            <p:nvPr/>
          </p:nvSpPr>
          <p:spPr>
            <a:xfrm>
              <a:off x="3326040" y="4087800"/>
              <a:ext cx="135000" cy="117000"/>
            </a:xfrm>
            <a:custGeom>
              <a:avLst/>
              <a:gdLst/>
              <a:ahLst/>
              <a:rect l="l" t="t" r="r" b="b"/>
              <a:pathLst>
                <a:path w="376" h="326">
                  <a:moveTo>
                    <a:pt x="0" y="251"/>
                  </a:moveTo>
                  <a:lnTo>
                    <a:pt x="0" y="0"/>
                  </a:lnTo>
                  <a:lnTo>
                    <a:pt x="375" y="0"/>
                  </a:lnTo>
                  <a:lnTo>
                    <a:pt x="375" y="251"/>
                  </a:lnTo>
                  <a:lnTo>
                    <a:pt x="250" y="251"/>
                  </a:lnTo>
                  <a:lnTo>
                    <a:pt x="250" y="324"/>
                  </a:lnTo>
                  <a:lnTo>
                    <a:pt x="125" y="325"/>
                  </a:lnTo>
                  <a:lnTo>
                    <a:pt x="125" y="251"/>
                  </a:lnTo>
                  <a:lnTo>
                    <a:pt x="0" y="251"/>
                  </a:lnTo>
                  <a:close/>
                </a:path>
              </a:pathLst>
            </a:custGeom>
            <a:solidFill>
              <a:srgbClr val="3465a4"/>
            </a:solidFill>
            <a:ln cap="rnd" w="190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8" name="CustomShape 19"/>
            <p:cNvSpPr/>
            <p:nvPr/>
          </p:nvSpPr>
          <p:spPr>
            <a:xfrm>
              <a:off x="3146400" y="4088160"/>
              <a:ext cx="135000" cy="117000"/>
            </a:xfrm>
            <a:custGeom>
              <a:avLst/>
              <a:gdLst/>
              <a:ahLst/>
              <a:rect l="l" t="t" r="r" b="b"/>
              <a:pathLst>
                <a:path w="376" h="326">
                  <a:moveTo>
                    <a:pt x="0" y="251"/>
                  </a:moveTo>
                  <a:lnTo>
                    <a:pt x="0" y="0"/>
                  </a:lnTo>
                  <a:lnTo>
                    <a:pt x="375" y="0"/>
                  </a:lnTo>
                  <a:lnTo>
                    <a:pt x="375" y="251"/>
                  </a:lnTo>
                  <a:lnTo>
                    <a:pt x="250" y="251"/>
                  </a:lnTo>
                  <a:lnTo>
                    <a:pt x="250" y="324"/>
                  </a:lnTo>
                  <a:lnTo>
                    <a:pt x="125" y="325"/>
                  </a:lnTo>
                  <a:lnTo>
                    <a:pt x="125" y="251"/>
                  </a:lnTo>
                  <a:lnTo>
                    <a:pt x="0" y="251"/>
                  </a:lnTo>
                  <a:close/>
                </a:path>
              </a:pathLst>
            </a:custGeom>
            <a:solidFill>
              <a:srgbClr val="3465a4"/>
            </a:solidFill>
            <a:ln cap="rnd" w="190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9" name="CustomShape 20"/>
            <p:cNvSpPr/>
            <p:nvPr/>
          </p:nvSpPr>
          <p:spPr>
            <a:xfrm>
              <a:off x="3506760" y="4088520"/>
              <a:ext cx="135000" cy="117000"/>
            </a:xfrm>
            <a:custGeom>
              <a:avLst/>
              <a:gdLst/>
              <a:ahLst/>
              <a:rect l="l" t="t" r="r" b="b"/>
              <a:pathLst>
                <a:path w="376" h="326">
                  <a:moveTo>
                    <a:pt x="0" y="251"/>
                  </a:moveTo>
                  <a:lnTo>
                    <a:pt x="0" y="0"/>
                  </a:lnTo>
                  <a:lnTo>
                    <a:pt x="375" y="0"/>
                  </a:lnTo>
                  <a:lnTo>
                    <a:pt x="375" y="251"/>
                  </a:lnTo>
                  <a:lnTo>
                    <a:pt x="250" y="251"/>
                  </a:lnTo>
                  <a:lnTo>
                    <a:pt x="250" y="324"/>
                  </a:lnTo>
                  <a:lnTo>
                    <a:pt x="125" y="325"/>
                  </a:lnTo>
                  <a:lnTo>
                    <a:pt x="125" y="251"/>
                  </a:lnTo>
                  <a:lnTo>
                    <a:pt x="0" y="251"/>
                  </a:lnTo>
                  <a:close/>
                </a:path>
              </a:pathLst>
            </a:custGeom>
            <a:solidFill>
              <a:srgbClr val="3465a4"/>
            </a:solidFill>
            <a:ln cap="rnd" w="190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00" name="Group 21"/>
          <p:cNvGrpSpPr/>
          <p:nvPr/>
        </p:nvGrpSpPr>
        <p:grpSpPr>
          <a:xfrm>
            <a:off x="4601520" y="3865680"/>
            <a:ext cx="989640" cy="719280"/>
            <a:chOff x="4601520" y="3865680"/>
            <a:chExt cx="989640" cy="719280"/>
          </a:xfrm>
        </p:grpSpPr>
        <p:sp>
          <p:nvSpPr>
            <p:cNvPr id="201" name="CustomShape 22"/>
            <p:cNvSpPr/>
            <p:nvPr/>
          </p:nvSpPr>
          <p:spPr>
            <a:xfrm>
              <a:off x="4601520" y="4135680"/>
              <a:ext cx="989640" cy="179640"/>
            </a:xfrm>
            <a:prstGeom prst="rect">
              <a:avLst/>
            </a:prstGeom>
            <a:solidFill>
              <a:srgbClr val="729fcf">
                <a:alpha val="30000"/>
              </a:srgbClr>
            </a:solidFill>
            <a:ln cap="rnd" w="12600">
              <a:solidFill>
                <a:srgbClr val="3465a4"/>
              </a:solidFill>
              <a:round/>
            </a:ln>
            <a:effectLst>
              <a:outerShdw dir="0" dist="0">
                <a:srgbClr val="729fcf"/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202" name="CustomShape 23"/>
            <p:cNvSpPr/>
            <p:nvPr/>
          </p:nvSpPr>
          <p:spPr>
            <a:xfrm>
              <a:off x="4691520" y="3865680"/>
              <a:ext cx="89640" cy="89640"/>
            </a:xfrm>
            <a:prstGeom prst="ellipse">
              <a:avLst/>
            </a:prstGeom>
            <a:solidFill>
              <a:srgbClr val="729fcf">
                <a:alpha val="30000"/>
              </a:srgbClr>
            </a:solidFill>
            <a:ln cap="rnd" w="12600">
              <a:solidFill>
                <a:srgbClr val="3465a4"/>
              </a:solidFill>
              <a:round/>
            </a:ln>
            <a:effectLst>
              <a:outerShdw dir="0" dist="0">
                <a:srgbClr val="729fcf"/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203" name="CustomShape 24"/>
            <p:cNvSpPr/>
            <p:nvPr/>
          </p:nvSpPr>
          <p:spPr>
            <a:xfrm>
              <a:off x="5051520" y="3865680"/>
              <a:ext cx="89640" cy="89640"/>
            </a:xfrm>
            <a:prstGeom prst="ellipse">
              <a:avLst/>
            </a:prstGeom>
            <a:solidFill>
              <a:srgbClr val="729fcf">
                <a:alpha val="30000"/>
              </a:srgbClr>
            </a:solidFill>
            <a:ln cap="rnd" w="12600">
              <a:solidFill>
                <a:srgbClr val="3465a4"/>
              </a:solidFill>
              <a:round/>
            </a:ln>
            <a:effectLst>
              <a:outerShdw dir="0" dist="0">
                <a:srgbClr val="729fcf"/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204" name="CustomShape 25"/>
            <p:cNvSpPr/>
            <p:nvPr/>
          </p:nvSpPr>
          <p:spPr>
            <a:xfrm>
              <a:off x="5411520" y="3865680"/>
              <a:ext cx="89640" cy="89640"/>
            </a:xfrm>
            <a:prstGeom prst="ellipse">
              <a:avLst/>
            </a:prstGeom>
            <a:solidFill>
              <a:srgbClr val="729fcf">
                <a:alpha val="30000"/>
              </a:srgbClr>
            </a:solidFill>
            <a:ln cap="rnd" w="12600">
              <a:solidFill>
                <a:srgbClr val="3465a4"/>
              </a:solidFill>
              <a:round/>
            </a:ln>
            <a:effectLst>
              <a:outerShdw dir="0" dist="0">
                <a:srgbClr val="729fcf"/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205" name="CustomShape 26"/>
            <p:cNvSpPr/>
            <p:nvPr/>
          </p:nvSpPr>
          <p:spPr>
            <a:xfrm flipV="1">
              <a:off x="5231520" y="4494960"/>
              <a:ext cx="89640" cy="89640"/>
            </a:xfrm>
            <a:prstGeom prst="ellipse">
              <a:avLst/>
            </a:prstGeom>
            <a:solidFill>
              <a:srgbClr val="729fcf">
                <a:alpha val="30000"/>
              </a:srgbClr>
            </a:solidFill>
            <a:ln cap="rnd" w="12600">
              <a:solidFill>
                <a:srgbClr val="3465a4"/>
              </a:solidFill>
              <a:round/>
            </a:ln>
            <a:effectLst>
              <a:outerShdw dir="0" dist="0">
                <a:srgbClr val="729fcf"/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206" name="CustomShape 27"/>
            <p:cNvSpPr/>
            <p:nvPr/>
          </p:nvSpPr>
          <p:spPr>
            <a:xfrm flipV="1">
              <a:off x="4871880" y="4492800"/>
              <a:ext cx="89640" cy="89640"/>
            </a:xfrm>
            <a:prstGeom prst="ellipse">
              <a:avLst/>
            </a:prstGeom>
            <a:solidFill>
              <a:srgbClr val="729fcf">
                <a:alpha val="30000"/>
              </a:srgbClr>
            </a:solidFill>
            <a:ln cap="rnd" w="12600">
              <a:solidFill>
                <a:srgbClr val="3465a4"/>
              </a:solidFill>
              <a:round/>
            </a:ln>
            <a:effectLst>
              <a:outerShdw dir="0" dist="0">
                <a:srgbClr val="729fcf"/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207" name="CustomShape 28"/>
            <p:cNvSpPr/>
            <p:nvPr/>
          </p:nvSpPr>
          <p:spPr>
            <a:xfrm flipH="1" flipV="1">
              <a:off x="4735800" y="3955680"/>
              <a:ext cx="360" cy="18000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600">
              <a:solidFill>
                <a:srgbClr val="3465a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8" name="CustomShape 29"/>
            <p:cNvSpPr/>
            <p:nvPr/>
          </p:nvSpPr>
          <p:spPr>
            <a:xfrm flipV="1">
              <a:off x="5096520" y="3955680"/>
              <a:ext cx="360" cy="18000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600">
              <a:solidFill>
                <a:srgbClr val="3465a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9" name="CustomShape 30"/>
            <p:cNvSpPr/>
            <p:nvPr/>
          </p:nvSpPr>
          <p:spPr>
            <a:xfrm flipV="1">
              <a:off x="5456160" y="3955680"/>
              <a:ext cx="360" cy="18000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600">
              <a:solidFill>
                <a:srgbClr val="3465a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0" name="CustomShape 31"/>
            <p:cNvSpPr/>
            <p:nvPr/>
          </p:nvSpPr>
          <p:spPr>
            <a:xfrm>
              <a:off x="4916880" y="4315680"/>
              <a:ext cx="360" cy="1778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600">
              <a:solidFill>
                <a:srgbClr val="3465a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1" name="CustomShape 32"/>
            <p:cNvSpPr/>
            <p:nvPr/>
          </p:nvSpPr>
          <p:spPr>
            <a:xfrm>
              <a:off x="5276160" y="4315680"/>
              <a:ext cx="360" cy="18000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600">
              <a:solidFill>
                <a:srgbClr val="3465a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12" name="Group 33"/>
          <p:cNvGrpSpPr/>
          <p:nvPr/>
        </p:nvGrpSpPr>
        <p:grpSpPr>
          <a:xfrm>
            <a:off x="7886160" y="3663720"/>
            <a:ext cx="1079640" cy="899640"/>
            <a:chOff x="7886160" y="3663720"/>
            <a:chExt cx="1079640" cy="899640"/>
          </a:xfrm>
        </p:grpSpPr>
        <p:grpSp>
          <p:nvGrpSpPr>
            <p:cNvPr id="213" name="Group 34"/>
            <p:cNvGrpSpPr/>
            <p:nvPr/>
          </p:nvGrpSpPr>
          <p:grpSpPr>
            <a:xfrm>
              <a:off x="7886160" y="3663720"/>
              <a:ext cx="1079640" cy="224640"/>
              <a:chOff x="7886160" y="3663720"/>
              <a:chExt cx="1079640" cy="224640"/>
            </a:xfrm>
          </p:grpSpPr>
          <p:sp>
            <p:nvSpPr>
              <p:cNvPr id="214" name="CustomShape 35"/>
              <p:cNvSpPr/>
              <p:nvPr/>
            </p:nvSpPr>
            <p:spPr>
              <a:xfrm>
                <a:off x="7886160" y="3663720"/>
                <a:ext cx="1079640" cy="224640"/>
              </a:xfrm>
              <a:prstGeom prst="rect">
                <a:avLst/>
              </a:prstGeom>
              <a:solidFill>
                <a:srgbClr val="3465a4"/>
              </a:solidFill>
              <a:ln cap="rnd" w="1908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15" name="CustomShape 36"/>
              <p:cNvSpPr/>
              <p:nvPr/>
            </p:nvSpPr>
            <p:spPr>
              <a:xfrm>
                <a:off x="7976160" y="3753720"/>
                <a:ext cx="44640" cy="44640"/>
              </a:xfrm>
              <a:prstGeom prst="ellipse">
                <a:avLst/>
              </a:prstGeom>
              <a:solidFill>
                <a:srgbClr val="3465a4"/>
              </a:solidFill>
              <a:ln cap="rnd" w="1908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16" name="CustomShape 37"/>
              <p:cNvSpPr/>
              <p:nvPr/>
            </p:nvSpPr>
            <p:spPr>
              <a:xfrm>
                <a:off x="8696160" y="3708720"/>
                <a:ext cx="135000" cy="134640"/>
              </a:xfrm>
              <a:prstGeom prst="ellipse">
                <a:avLst/>
              </a:prstGeom>
              <a:solidFill>
                <a:srgbClr val="729fcf">
                  <a:alpha val="30000"/>
                </a:srgbClr>
              </a:solidFill>
              <a:ln cap="rnd" w="1908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17" name="CustomShape 38"/>
              <p:cNvSpPr/>
              <p:nvPr/>
            </p:nvSpPr>
            <p:spPr>
              <a:xfrm>
                <a:off x="8156520" y="3753720"/>
                <a:ext cx="44640" cy="44640"/>
              </a:xfrm>
              <a:prstGeom prst="ellipse">
                <a:avLst/>
              </a:prstGeom>
              <a:solidFill>
                <a:srgbClr val="3465a4"/>
              </a:solidFill>
              <a:ln cap="rnd" w="1908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18" name="CustomShape 39"/>
              <p:cNvSpPr/>
              <p:nvPr/>
            </p:nvSpPr>
            <p:spPr>
              <a:xfrm>
                <a:off x="8066520" y="3753720"/>
                <a:ext cx="44640" cy="44640"/>
              </a:xfrm>
              <a:prstGeom prst="ellipse">
                <a:avLst/>
              </a:prstGeom>
              <a:solidFill>
                <a:srgbClr val="3465a4"/>
              </a:solidFill>
              <a:ln cap="rnd" w="1908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19" name="CustomShape 40"/>
              <p:cNvSpPr/>
              <p:nvPr/>
            </p:nvSpPr>
            <p:spPr>
              <a:xfrm>
                <a:off x="8336160" y="3753720"/>
                <a:ext cx="270360" cy="44640"/>
              </a:xfrm>
              <a:prstGeom prst="rect">
                <a:avLst/>
              </a:prstGeom>
              <a:solidFill>
                <a:srgbClr val="3465a4"/>
              </a:solidFill>
              <a:ln cap="rnd" w="1908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220" name="Group 41"/>
            <p:cNvGrpSpPr/>
            <p:nvPr/>
          </p:nvGrpSpPr>
          <p:grpSpPr>
            <a:xfrm>
              <a:off x="7886160" y="3888720"/>
              <a:ext cx="1079640" cy="224640"/>
              <a:chOff x="7886160" y="3888720"/>
              <a:chExt cx="1079640" cy="224640"/>
            </a:xfrm>
          </p:grpSpPr>
          <p:sp>
            <p:nvSpPr>
              <p:cNvPr id="221" name="CustomShape 42"/>
              <p:cNvSpPr/>
              <p:nvPr/>
            </p:nvSpPr>
            <p:spPr>
              <a:xfrm>
                <a:off x="7886160" y="3888720"/>
                <a:ext cx="1079640" cy="224640"/>
              </a:xfrm>
              <a:prstGeom prst="rect">
                <a:avLst/>
              </a:prstGeom>
              <a:solidFill>
                <a:srgbClr val="3465a4"/>
              </a:solidFill>
              <a:ln cap="rnd" w="1908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22" name="CustomShape 43"/>
              <p:cNvSpPr/>
              <p:nvPr/>
            </p:nvSpPr>
            <p:spPr>
              <a:xfrm>
                <a:off x="7976160" y="3978720"/>
                <a:ext cx="44640" cy="44640"/>
              </a:xfrm>
              <a:prstGeom prst="ellipse">
                <a:avLst/>
              </a:prstGeom>
              <a:solidFill>
                <a:srgbClr val="3465a4"/>
              </a:solidFill>
              <a:ln cap="rnd" w="1908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23" name="CustomShape 44"/>
              <p:cNvSpPr/>
              <p:nvPr/>
            </p:nvSpPr>
            <p:spPr>
              <a:xfrm>
                <a:off x="8696160" y="3933720"/>
                <a:ext cx="135000" cy="134640"/>
              </a:xfrm>
              <a:prstGeom prst="ellipse">
                <a:avLst/>
              </a:prstGeom>
              <a:solidFill>
                <a:srgbClr val="729fcf">
                  <a:alpha val="30000"/>
                </a:srgbClr>
              </a:solidFill>
              <a:ln cap="rnd" w="1908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24" name="CustomShape 45"/>
              <p:cNvSpPr/>
              <p:nvPr/>
            </p:nvSpPr>
            <p:spPr>
              <a:xfrm>
                <a:off x="8156520" y="3978720"/>
                <a:ext cx="44640" cy="44640"/>
              </a:xfrm>
              <a:prstGeom prst="ellipse">
                <a:avLst/>
              </a:prstGeom>
              <a:solidFill>
                <a:srgbClr val="3465a4"/>
              </a:solidFill>
              <a:ln cap="rnd" w="1908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25" name="CustomShape 46"/>
              <p:cNvSpPr/>
              <p:nvPr/>
            </p:nvSpPr>
            <p:spPr>
              <a:xfrm>
                <a:off x="8066520" y="3978720"/>
                <a:ext cx="44640" cy="44640"/>
              </a:xfrm>
              <a:prstGeom prst="ellipse">
                <a:avLst/>
              </a:prstGeom>
              <a:solidFill>
                <a:srgbClr val="3465a4"/>
              </a:solidFill>
              <a:ln cap="rnd" w="1908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26" name="CustomShape 47"/>
              <p:cNvSpPr/>
              <p:nvPr/>
            </p:nvSpPr>
            <p:spPr>
              <a:xfrm>
                <a:off x="8336160" y="3978720"/>
                <a:ext cx="270360" cy="44640"/>
              </a:xfrm>
              <a:prstGeom prst="rect">
                <a:avLst/>
              </a:prstGeom>
              <a:solidFill>
                <a:srgbClr val="3465a4"/>
              </a:solidFill>
              <a:ln cap="rnd" w="1908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227" name="Group 48"/>
            <p:cNvGrpSpPr/>
            <p:nvPr/>
          </p:nvGrpSpPr>
          <p:grpSpPr>
            <a:xfrm>
              <a:off x="7886160" y="4113720"/>
              <a:ext cx="1079640" cy="224640"/>
              <a:chOff x="7886160" y="4113720"/>
              <a:chExt cx="1079640" cy="224640"/>
            </a:xfrm>
          </p:grpSpPr>
          <p:sp>
            <p:nvSpPr>
              <p:cNvPr id="228" name="CustomShape 49"/>
              <p:cNvSpPr/>
              <p:nvPr/>
            </p:nvSpPr>
            <p:spPr>
              <a:xfrm>
                <a:off x="7886160" y="4113720"/>
                <a:ext cx="1079640" cy="224640"/>
              </a:xfrm>
              <a:prstGeom prst="rect">
                <a:avLst/>
              </a:prstGeom>
              <a:solidFill>
                <a:srgbClr val="3465a4"/>
              </a:solidFill>
              <a:ln cap="rnd" w="1908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29" name="CustomShape 50"/>
              <p:cNvSpPr/>
              <p:nvPr/>
            </p:nvSpPr>
            <p:spPr>
              <a:xfrm>
                <a:off x="7976160" y="4203720"/>
                <a:ext cx="44640" cy="44640"/>
              </a:xfrm>
              <a:prstGeom prst="ellipse">
                <a:avLst/>
              </a:prstGeom>
              <a:solidFill>
                <a:srgbClr val="3465a4"/>
              </a:solidFill>
              <a:ln cap="rnd" w="1908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30" name="CustomShape 51"/>
              <p:cNvSpPr/>
              <p:nvPr/>
            </p:nvSpPr>
            <p:spPr>
              <a:xfrm>
                <a:off x="8696160" y="4158720"/>
                <a:ext cx="135000" cy="134640"/>
              </a:xfrm>
              <a:prstGeom prst="ellipse">
                <a:avLst/>
              </a:prstGeom>
              <a:solidFill>
                <a:srgbClr val="729fcf">
                  <a:alpha val="30000"/>
                </a:srgbClr>
              </a:solidFill>
              <a:ln cap="rnd" w="1908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31" name="CustomShape 52"/>
              <p:cNvSpPr/>
              <p:nvPr/>
            </p:nvSpPr>
            <p:spPr>
              <a:xfrm>
                <a:off x="8156520" y="4203720"/>
                <a:ext cx="44640" cy="44640"/>
              </a:xfrm>
              <a:prstGeom prst="ellipse">
                <a:avLst/>
              </a:prstGeom>
              <a:solidFill>
                <a:srgbClr val="3465a4"/>
              </a:solidFill>
              <a:ln cap="rnd" w="1908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32" name="CustomShape 53"/>
              <p:cNvSpPr/>
              <p:nvPr/>
            </p:nvSpPr>
            <p:spPr>
              <a:xfrm>
                <a:off x="8066520" y="4203720"/>
                <a:ext cx="44640" cy="44640"/>
              </a:xfrm>
              <a:prstGeom prst="ellipse">
                <a:avLst/>
              </a:prstGeom>
              <a:solidFill>
                <a:srgbClr val="3465a4"/>
              </a:solidFill>
              <a:ln cap="rnd" w="1908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33" name="CustomShape 54"/>
              <p:cNvSpPr/>
              <p:nvPr/>
            </p:nvSpPr>
            <p:spPr>
              <a:xfrm>
                <a:off x="8336160" y="4203720"/>
                <a:ext cx="270360" cy="44640"/>
              </a:xfrm>
              <a:prstGeom prst="rect">
                <a:avLst/>
              </a:prstGeom>
              <a:solidFill>
                <a:srgbClr val="3465a4"/>
              </a:solidFill>
              <a:ln cap="rnd" w="1908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234" name="Group 55"/>
            <p:cNvGrpSpPr/>
            <p:nvPr/>
          </p:nvGrpSpPr>
          <p:grpSpPr>
            <a:xfrm>
              <a:off x="7886160" y="4338720"/>
              <a:ext cx="1079640" cy="224640"/>
              <a:chOff x="7886160" y="4338720"/>
              <a:chExt cx="1079640" cy="224640"/>
            </a:xfrm>
          </p:grpSpPr>
          <p:sp>
            <p:nvSpPr>
              <p:cNvPr id="235" name="CustomShape 56"/>
              <p:cNvSpPr/>
              <p:nvPr/>
            </p:nvSpPr>
            <p:spPr>
              <a:xfrm>
                <a:off x="7886160" y="4338720"/>
                <a:ext cx="1079640" cy="224640"/>
              </a:xfrm>
              <a:prstGeom prst="rect">
                <a:avLst/>
              </a:prstGeom>
              <a:solidFill>
                <a:srgbClr val="3465a4"/>
              </a:solidFill>
              <a:ln cap="rnd" w="1908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36" name="CustomShape 57"/>
              <p:cNvSpPr/>
              <p:nvPr/>
            </p:nvSpPr>
            <p:spPr>
              <a:xfrm>
                <a:off x="7976160" y="4428720"/>
                <a:ext cx="44640" cy="44640"/>
              </a:xfrm>
              <a:prstGeom prst="ellipse">
                <a:avLst/>
              </a:prstGeom>
              <a:solidFill>
                <a:srgbClr val="3465a4"/>
              </a:solidFill>
              <a:ln cap="rnd" w="1908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37" name="CustomShape 58"/>
              <p:cNvSpPr/>
              <p:nvPr/>
            </p:nvSpPr>
            <p:spPr>
              <a:xfrm>
                <a:off x="8696160" y="4383720"/>
                <a:ext cx="135000" cy="134640"/>
              </a:xfrm>
              <a:prstGeom prst="ellipse">
                <a:avLst/>
              </a:prstGeom>
              <a:solidFill>
                <a:srgbClr val="729fcf">
                  <a:alpha val="30000"/>
                </a:srgbClr>
              </a:solidFill>
              <a:ln cap="rnd" w="1908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38" name="CustomShape 59"/>
              <p:cNvSpPr/>
              <p:nvPr/>
            </p:nvSpPr>
            <p:spPr>
              <a:xfrm>
                <a:off x="8156520" y="4428720"/>
                <a:ext cx="44640" cy="44640"/>
              </a:xfrm>
              <a:prstGeom prst="ellipse">
                <a:avLst/>
              </a:prstGeom>
              <a:solidFill>
                <a:srgbClr val="3465a4"/>
              </a:solidFill>
              <a:ln cap="rnd" w="1908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39" name="CustomShape 60"/>
              <p:cNvSpPr/>
              <p:nvPr/>
            </p:nvSpPr>
            <p:spPr>
              <a:xfrm>
                <a:off x="8066520" y="4428720"/>
                <a:ext cx="44640" cy="44640"/>
              </a:xfrm>
              <a:prstGeom prst="ellipse">
                <a:avLst/>
              </a:prstGeom>
              <a:solidFill>
                <a:srgbClr val="3465a4"/>
              </a:solidFill>
              <a:ln cap="rnd" w="1908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40" name="CustomShape 61"/>
              <p:cNvSpPr/>
              <p:nvPr/>
            </p:nvSpPr>
            <p:spPr>
              <a:xfrm>
                <a:off x="8336160" y="4428720"/>
                <a:ext cx="270360" cy="44640"/>
              </a:xfrm>
              <a:prstGeom prst="rect">
                <a:avLst/>
              </a:prstGeom>
              <a:solidFill>
                <a:srgbClr val="3465a4"/>
              </a:solidFill>
              <a:ln cap="rnd" w="1908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</p:grpSp>
      </p:grpSp>
      <p:grpSp>
        <p:nvGrpSpPr>
          <p:cNvPr id="241" name="Group 62"/>
          <p:cNvGrpSpPr/>
          <p:nvPr/>
        </p:nvGrpSpPr>
        <p:grpSpPr>
          <a:xfrm>
            <a:off x="6169320" y="3965400"/>
            <a:ext cx="1079640" cy="539640"/>
            <a:chOff x="6169320" y="3965400"/>
            <a:chExt cx="1079640" cy="539640"/>
          </a:xfrm>
        </p:grpSpPr>
        <p:sp>
          <p:nvSpPr>
            <p:cNvPr id="242" name="CustomShape 63"/>
            <p:cNvSpPr/>
            <p:nvPr/>
          </p:nvSpPr>
          <p:spPr>
            <a:xfrm>
              <a:off x="6169320" y="3965400"/>
              <a:ext cx="1079640" cy="449640"/>
            </a:xfrm>
            <a:prstGeom prst="rect">
              <a:avLst/>
            </a:prstGeom>
            <a:solidFill>
              <a:srgbClr val="3465a4"/>
            </a:solidFill>
            <a:ln cap="rnd" w="19080">
              <a:solidFill>
                <a:srgbClr val="3465a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3" name="CustomShape 64"/>
            <p:cNvSpPr/>
            <p:nvPr/>
          </p:nvSpPr>
          <p:spPr>
            <a:xfrm>
              <a:off x="6214320" y="4460400"/>
              <a:ext cx="989640" cy="44640"/>
            </a:xfrm>
            <a:prstGeom prst="rect">
              <a:avLst/>
            </a:prstGeom>
            <a:solidFill>
              <a:srgbClr val="3465a4"/>
            </a:solidFill>
            <a:ln cap="rnd" w="19080">
              <a:solidFill>
                <a:srgbClr val="3465a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4" name="CustomShape 65"/>
            <p:cNvSpPr/>
            <p:nvPr/>
          </p:nvSpPr>
          <p:spPr>
            <a:xfrm>
              <a:off x="6934320" y="4055400"/>
              <a:ext cx="269640" cy="269640"/>
            </a:xfrm>
            <a:prstGeom prst="rect">
              <a:avLst/>
            </a:prstGeom>
            <a:solidFill>
              <a:srgbClr val="729fcf">
                <a:alpha val="30000"/>
              </a:srgbClr>
            </a:solidFill>
            <a:ln cap="rnd" w="19080">
              <a:solidFill>
                <a:srgbClr val="ffffff"/>
              </a:solidFill>
              <a:round/>
            </a:ln>
            <a:effectLst>
              <a:outerShdw dir="0" dist="0">
                <a:srgbClr val="729fcf"/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245" name="CustomShape 66"/>
            <p:cNvSpPr/>
            <p:nvPr/>
          </p:nvSpPr>
          <p:spPr>
            <a:xfrm>
              <a:off x="6961320" y="4109400"/>
              <a:ext cx="216000" cy="144000"/>
            </a:xfrm>
            <a:custGeom>
              <a:avLst/>
              <a:gdLst/>
              <a:ahLst/>
              <a:rect l="l" t="t" r="r" b="b"/>
              <a:pathLst>
                <a:path w="601" h="401">
                  <a:moveTo>
                    <a:pt x="0" y="400"/>
                  </a:moveTo>
                  <a:lnTo>
                    <a:pt x="168" y="400"/>
                  </a:lnTo>
                  <a:lnTo>
                    <a:pt x="448" y="0"/>
                  </a:lnTo>
                  <a:lnTo>
                    <a:pt x="600" y="0"/>
                  </a:lnTo>
                </a:path>
              </a:pathLst>
            </a:custGeom>
            <a:noFill/>
            <a:ln cap="rnd" w="19080">
              <a:solidFill>
                <a:srgbClr val="ffffff"/>
              </a:solidFill>
              <a:round/>
              <a:headEnd len="med" type="triangle" w="med"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6" name="CustomShape 67"/>
            <p:cNvSpPr/>
            <p:nvPr/>
          </p:nvSpPr>
          <p:spPr>
            <a:xfrm>
              <a:off x="6961320" y="4109400"/>
              <a:ext cx="216000" cy="144000"/>
            </a:xfrm>
            <a:custGeom>
              <a:avLst/>
              <a:gdLst/>
              <a:ahLst/>
              <a:rect l="l" t="t" r="r" b="b"/>
              <a:pathLst>
                <a:path w="601" h="401">
                  <a:moveTo>
                    <a:pt x="600" y="400"/>
                  </a:moveTo>
                  <a:lnTo>
                    <a:pt x="432" y="400"/>
                  </a:lnTo>
                  <a:lnTo>
                    <a:pt x="152" y="0"/>
                  </a:lnTo>
                  <a:lnTo>
                    <a:pt x="0" y="0"/>
                  </a:lnTo>
                </a:path>
              </a:pathLst>
            </a:custGeom>
            <a:noFill/>
            <a:ln cap="rnd" w="19080">
              <a:solidFill>
                <a:srgbClr val="ffffff"/>
              </a:solidFill>
              <a:round/>
              <a:headEnd len="med" type="triangle" w="med"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7" name="CustomShape 68"/>
            <p:cNvSpPr/>
            <p:nvPr/>
          </p:nvSpPr>
          <p:spPr>
            <a:xfrm>
              <a:off x="6214320" y="4217760"/>
              <a:ext cx="135000" cy="117000"/>
            </a:xfrm>
            <a:custGeom>
              <a:avLst/>
              <a:gdLst/>
              <a:ahLst/>
              <a:rect l="l" t="t" r="r" b="b"/>
              <a:pathLst>
                <a:path w="376" h="326">
                  <a:moveTo>
                    <a:pt x="0" y="251"/>
                  </a:moveTo>
                  <a:lnTo>
                    <a:pt x="0" y="0"/>
                  </a:lnTo>
                  <a:lnTo>
                    <a:pt x="375" y="0"/>
                  </a:lnTo>
                  <a:lnTo>
                    <a:pt x="375" y="251"/>
                  </a:lnTo>
                  <a:lnTo>
                    <a:pt x="250" y="251"/>
                  </a:lnTo>
                  <a:lnTo>
                    <a:pt x="250" y="324"/>
                  </a:lnTo>
                  <a:lnTo>
                    <a:pt x="125" y="325"/>
                  </a:lnTo>
                  <a:lnTo>
                    <a:pt x="125" y="251"/>
                  </a:lnTo>
                  <a:lnTo>
                    <a:pt x="0" y="251"/>
                  </a:lnTo>
                  <a:close/>
                </a:path>
              </a:pathLst>
            </a:custGeom>
            <a:solidFill>
              <a:srgbClr val="3465a4"/>
            </a:solidFill>
            <a:ln cap="rnd" w="190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8" name="CustomShape 69"/>
            <p:cNvSpPr/>
            <p:nvPr/>
          </p:nvSpPr>
          <p:spPr>
            <a:xfrm>
              <a:off x="6574680" y="4218120"/>
              <a:ext cx="135000" cy="117000"/>
            </a:xfrm>
            <a:custGeom>
              <a:avLst/>
              <a:gdLst/>
              <a:ahLst/>
              <a:rect l="l" t="t" r="r" b="b"/>
              <a:pathLst>
                <a:path w="376" h="326">
                  <a:moveTo>
                    <a:pt x="0" y="251"/>
                  </a:moveTo>
                  <a:lnTo>
                    <a:pt x="0" y="0"/>
                  </a:lnTo>
                  <a:lnTo>
                    <a:pt x="375" y="0"/>
                  </a:lnTo>
                  <a:lnTo>
                    <a:pt x="375" y="251"/>
                  </a:lnTo>
                  <a:lnTo>
                    <a:pt x="250" y="251"/>
                  </a:lnTo>
                  <a:lnTo>
                    <a:pt x="250" y="324"/>
                  </a:lnTo>
                  <a:lnTo>
                    <a:pt x="125" y="325"/>
                  </a:lnTo>
                  <a:lnTo>
                    <a:pt x="125" y="251"/>
                  </a:lnTo>
                  <a:lnTo>
                    <a:pt x="0" y="251"/>
                  </a:lnTo>
                  <a:close/>
                </a:path>
              </a:pathLst>
            </a:custGeom>
            <a:solidFill>
              <a:srgbClr val="3465a4"/>
            </a:solidFill>
            <a:ln cap="rnd" w="190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9" name="CustomShape 70"/>
            <p:cNvSpPr/>
            <p:nvPr/>
          </p:nvSpPr>
          <p:spPr>
            <a:xfrm>
              <a:off x="6395040" y="4218480"/>
              <a:ext cx="135000" cy="117000"/>
            </a:xfrm>
            <a:custGeom>
              <a:avLst/>
              <a:gdLst/>
              <a:ahLst/>
              <a:rect l="l" t="t" r="r" b="b"/>
              <a:pathLst>
                <a:path w="376" h="326">
                  <a:moveTo>
                    <a:pt x="0" y="251"/>
                  </a:moveTo>
                  <a:lnTo>
                    <a:pt x="0" y="0"/>
                  </a:lnTo>
                  <a:lnTo>
                    <a:pt x="375" y="0"/>
                  </a:lnTo>
                  <a:lnTo>
                    <a:pt x="375" y="251"/>
                  </a:lnTo>
                  <a:lnTo>
                    <a:pt x="250" y="251"/>
                  </a:lnTo>
                  <a:lnTo>
                    <a:pt x="250" y="324"/>
                  </a:lnTo>
                  <a:lnTo>
                    <a:pt x="125" y="325"/>
                  </a:lnTo>
                  <a:lnTo>
                    <a:pt x="125" y="251"/>
                  </a:lnTo>
                  <a:lnTo>
                    <a:pt x="0" y="251"/>
                  </a:lnTo>
                  <a:close/>
                </a:path>
              </a:pathLst>
            </a:custGeom>
            <a:solidFill>
              <a:srgbClr val="3465a4"/>
            </a:solidFill>
            <a:ln cap="rnd" w="190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0" name="CustomShape 71"/>
            <p:cNvSpPr/>
            <p:nvPr/>
          </p:nvSpPr>
          <p:spPr>
            <a:xfrm>
              <a:off x="6755400" y="4218840"/>
              <a:ext cx="135000" cy="117000"/>
            </a:xfrm>
            <a:custGeom>
              <a:avLst/>
              <a:gdLst/>
              <a:ahLst/>
              <a:rect l="l" t="t" r="r" b="b"/>
              <a:pathLst>
                <a:path w="376" h="326">
                  <a:moveTo>
                    <a:pt x="0" y="251"/>
                  </a:moveTo>
                  <a:lnTo>
                    <a:pt x="0" y="0"/>
                  </a:lnTo>
                  <a:lnTo>
                    <a:pt x="375" y="0"/>
                  </a:lnTo>
                  <a:lnTo>
                    <a:pt x="375" y="251"/>
                  </a:lnTo>
                  <a:lnTo>
                    <a:pt x="250" y="251"/>
                  </a:lnTo>
                  <a:lnTo>
                    <a:pt x="250" y="324"/>
                  </a:lnTo>
                  <a:lnTo>
                    <a:pt x="125" y="325"/>
                  </a:lnTo>
                  <a:lnTo>
                    <a:pt x="125" y="251"/>
                  </a:lnTo>
                  <a:lnTo>
                    <a:pt x="0" y="251"/>
                  </a:lnTo>
                  <a:close/>
                </a:path>
              </a:pathLst>
            </a:custGeom>
            <a:solidFill>
              <a:srgbClr val="3465a4"/>
            </a:solidFill>
            <a:ln cap="rnd" w="190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1" name="CustomShape 72"/>
            <p:cNvSpPr/>
            <p:nvPr/>
          </p:nvSpPr>
          <p:spPr>
            <a:xfrm>
              <a:off x="6214320" y="4056840"/>
              <a:ext cx="135000" cy="117000"/>
            </a:xfrm>
            <a:custGeom>
              <a:avLst/>
              <a:gdLst/>
              <a:ahLst/>
              <a:rect l="l" t="t" r="r" b="b"/>
              <a:pathLst>
                <a:path w="376" h="326">
                  <a:moveTo>
                    <a:pt x="0" y="251"/>
                  </a:moveTo>
                  <a:lnTo>
                    <a:pt x="0" y="0"/>
                  </a:lnTo>
                  <a:lnTo>
                    <a:pt x="375" y="0"/>
                  </a:lnTo>
                  <a:lnTo>
                    <a:pt x="375" y="251"/>
                  </a:lnTo>
                  <a:lnTo>
                    <a:pt x="250" y="251"/>
                  </a:lnTo>
                  <a:lnTo>
                    <a:pt x="250" y="324"/>
                  </a:lnTo>
                  <a:lnTo>
                    <a:pt x="125" y="325"/>
                  </a:lnTo>
                  <a:lnTo>
                    <a:pt x="125" y="251"/>
                  </a:lnTo>
                  <a:lnTo>
                    <a:pt x="0" y="251"/>
                  </a:lnTo>
                  <a:close/>
                </a:path>
              </a:pathLst>
            </a:custGeom>
            <a:solidFill>
              <a:srgbClr val="3465a4"/>
            </a:solidFill>
            <a:ln cap="rnd" w="190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2" name="CustomShape 73"/>
            <p:cNvSpPr/>
            <p:nvPr/>
          </p:nvSpPr>
          <p:spPr>
            <a:xfrm>
              <a:off x="6574680" y="4057200"/>
              <a:ext cx="135000" cy="117000"/>
            </a:xfrm>
            <a:custGeom>
              <a:avLst/>
              <a:gdLst/>
              <a:ahLst/>
              <a:rect l="l" t="t" r="r" b="b"/>
              <a:pathLst>
                <a:path w="376" h="326">
                  <a:moveTo>
                    <a:pt x="0" y="251"/>
                  </a:moveTo>
                  <a:lnTo>
                    <a:pt x="0" y="0"/>
                  </a:lnTo>
                  <a:lnTo>
                    <a:pt x="375" y="0"/>
                  </a:lnTo>
                  <a:lnTo>
                    <a:pt x="375" y="251"/>
                  </a:lnTo>
                  <a:lnTo>
                    <a:pt x="250" y="251"/>
                  </a:lnTo>
                  <a:lnTo>
                    <a:pt x="250" y="324"/>
                  </a:lnTo>
                  <a:lnTo>
                    <a:pt x="125" y="325"/>
                  </a:lnTo>
                  <a:lnTo>
                    <a:pt x="125" y="251"/>
                  </a:lnTo>
                  <a:lnTo>
                    <a:pt x="0" y="251"/>
                  </a:lnTo>
                  <a:close/>
                </a:path>
              </a:pathLst>
            </a:custGeom>
            <a:solidFill>
              <a:srgbClr val="3465a4"/>
            </a:solidFill>
            <a:ln cap="rnd" w="190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3" name="CustomShape 74"/>
            <p:cNvSpPr/>
            <p:nvPr/>
          </p:nvSpPr>
          <p:spPr>
            <a:xfrm>
              <a:off x="6395040" y="4057560"/>
              <a:ext cx="135000" cy="117000"/>
            </a:xfrm>
            <a:custGeom>
              <a:avLst/>
              <a:gdLst/>
              <a:ahLst/>
              <a:rect l="l" t="t" r="r" b="b"/>
              <a:pathLst>
                <a:path w="376" h="326">
                  <a:moveTo>
                    <a:pt x="0" y="251"/>
                  </a:moveTo>
                  <a:lnTo>
                    <a:pt x="0" y="0"/>
                  </a:lnTo>
                  <a:lnTo>
                    <a:pt x="375" y="0"/>
                  </a:lnTo>
                  <a:lnTo>
                    <a:pt x="375" y="251"/>
                  </a:lnTo>
                  <a:lnTo>
                    <a:pt x="250" y="251"/>
                  </a:lnTo>
                  <a:lnTo>
                    <a:pt x="250" y="324"/>
                  </a:lnTo>
                  <a:lnTo>
                    <a:pt x="125" y="325"/>
                  </a:lnTo>
                  <a:lnTo>
                    <a:pt x="125" y="251"/>
                  </a:lnTo>
                  <a:lnTo>
                    <a:pt x="0" y="251"/>
                  </a:lnTo>
                  <a:close/>
                </a:path>
              </a:pathLst>
            </a:custGeom>
            <a:solidFill>
              <a:srgbClr val="3465a4"/>
            </a:solidFill>
            <a:ln cap="rnd" w="190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4" name="CustomShape 75"/>
            <p:cNvSpPr/>
            <p:nvPr/>
          </p:nvSpPr>
          <p:spPr>
            <a:xfrm>
              <a:off x="6755400" y="4057920"/>
              <a:ext cx="135000" cy="117000"/>
            </a:xfrm>
            <a:custGeom>
              <a:avLst/>
              <a:gdLst/>
              <a:ahLst/>
              <a:rect l="l" t="t" r="r" b="b"/>
              <a:pathLst>
                <a:path w="376" h="326">
                  <a:moveTo>
                    <a:pt x="0" y="251"/>
                  </a:moveTo>
                  <a:lnTo>
                    <a:pt x="0" y="0"/>
                  </a:lnTo>
                  <a:lnTo>
                    <a:pt x="375" y="0"/>
                  </a:lnTo>
                  <a:lnTo>
                    <a:pt x="375" y="251"/>
                  </a:lnTo>
                  <a:lnTo>
                    <a:pt x="250" y="251"/>
                  </a:lnTo>
                  <a:lnTo>
                    <a:pt x="250" y="324"/>
                  </a:lnTo>
                  <a:lnTo>
                    <a:pt x="125" y="325"/>
                  </a:lnTo>
                  <a:lnTo>
                    <a:pt x="125" y="251"/>
                  </a:lnTo>
                  <a:lnTo>
                    <a:pt x="0" y="251"/>
                  </a:lnTo>
                  <a:close/>
                </a:path>
              </a:pathLst>
            </a:custGeom>
            <a:solidFill>
              <a:srgbClr val="3465a4"/>
            </a:solidFill>
            <a:ln cap="rnd" w="190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55" name="CustomShape 76"/>
          <p:cNvSpPr/>
          <p:nvPr/>
        </p:nvSpPr>
        <p:spPr>
          <a:xfrm>
            <a:off x="501120" y="3368520"/>
            <a:ext cx="1543680" cy="1443600"/>
          </a:xfrm>
          <a:prstGeom prst="rect">
            <a:avLst/>
          </a:prstGeom>
          <a:solidFill>
            <a:srgbClr val="ffffff"/>
          </a:solidFill>
          <a:ln w="18000">
            <a:solidFill>
              <a:srgbClr val="2382a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Edge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Data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Source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56" name="Line 77"/>
          <p:cNvSpPr/>
          <p:nvPr/>
        </p:nvSpPr>
        <p:spPr>
          <a:xfrm>
            <a:off x="2045160" y="4120920"/>
            <a:ext cx="875520" cy="0"/>
          </a:xfrm>
          <a:prstGeom prst="line">
            <a:avLst/>
          </a:prstGeom>
          <a:ln w="180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57" name="Line 78"/>
          <p:cNvSpPr/>
          <p:nvPr/>
        </p:nvSpPr>
        <p:spPr>
          <a:xfrm>
            <a:off x="2045160" y="4301640"/>
            <a:ext cx="875520" cy="0"/>
          </a:xfrm>
          <a:prstGeom prst="line">
            <a:avLst/>
          </a:prstGeom>
          <a:ln w="180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58" name="Line 79"/>
          <p:cNvSpPr/>
          <p:nvPr/>
        </p:nvSpPr>
        <p:spPr>
          <a:xfrm>
            <a:off x="3789720" y="3198240"/>
            <a:ext cx="0" cy="797760"/>
          </a:xfrm>
          <a:prstGeom prst="line">
            <a:avLst/>
          </a:prstGeom>
          <a:ln w="180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59" name="Line 80"/>
          <p:cNvSpPr/>
          <p:nvPr/>
        </p:nvSpPr>
        <p:spPr>
          <a:xfrm flipV="1">
            <a:off x="3168360" y="3198240"/>
            <a:ext cx="0" cy="797760"/>
          </a:xfrm>
          <a:prstGeom prst="line">
            <a:avLst/>
          </a:prstGeom>
          <a:ln w="180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60" name="CustomShape 81"/>
          <p:cNvSpPr/>
          <p:nvPr/>
        </p:nvSpPr>
        <p:spPr>
          <a:xfrm>
            <a:off x="8261640" y="1413360"/>
            <a:ext cx="1543680" cy="1443600"/>
          </a:xfrm>
          <a:prstGeom prst="rect">
            <a:avLst/>
          </a:prstGeom>
          <a:solidFill>
            <a:srgbClr val="ffffff"/>
          </a:solidFill>
          <a:ln w="18000">
            <a:solidFill>
              <a:srgbClr val="2382a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AI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Steering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System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61" name="CustomShape 82"/>
          <p:cNvSpPr/>
          <p:nvPr/>
        </p:nvSpPr>
        <p:spPr>
          <a:xfrm>
            <a:off x="2747160" y="1753920"/>
            <a:ext cx="1543680" cy="1443600"/>
          </a:xfrm>
          <a:prstGeom prst="rect">
            <a:avLst/>
          </a:prstGeom>
          <a:solidFill>
            <a:srgbClr val="ffffff"/>
          </a:solidFill>
          <a:ln w="18000">
            <a:solidFill>
              <a:srgbClr val="2382a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FPGA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Edge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Data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Shaper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62" name="Line 83"/>
          <p:cNvSpPr/>
          <p:nvPr/>
        </p:nvSpPr>
        <p:spPr>
          <a:xfrm>
            <a:off x="7249320" y="4113720"/>
            <a:ext cx="1278720" cy="0"/>
          </a:xfrm>
          <a:prstGeom prst="line">
            <a:avLst/>
          </a:prstGeom>
          <a:ln w="180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63" name="Line 84"/>
          <p:cNvSpPr/>
          <p:nvPr/>
        </p:nvSpPr>
        <p:spPr>
          <a:xfrm>
            <a:off x="7249320" y="4325400"/>
            <a:ext cx="1278720" cy="0"/>
          </a:xfrm>
          <a:prstGeom prst="line">
            <a:avLst/>
          </a:prstGeom>
          <a:ln w="180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64" name="Line 85"/>
          <p:cNvSpPr/>
          <p:nvPr/>
        </p:nvSpPr>
        <p:spPr>
          <a:xfrm flipH="1" flipV="1">
            <a:off x="6406560" y="2846880"/>
            <a:ext cx="10080" cy="1118520"/>
          </a:xfrm>
          <a:prstGeom prst="line">
            <a:avLst/>
          </a:prstGeom>
          <a:ln w="180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65" name="Line 86"/>
          <p:cNvSpPr/>
          <p:nvPr/>
        </p:nvSpPr>
        <p:spPr>
          <a:xfrm>
            <a:off x="6958080" y="2846880"/>
            <a:ext cx="10080" cy="1118520"/>
          </a:xfrm>
          <a:prstGeom prst="line">
            <a:avLst/>
          </a:prstGeom>
          <a:ln w="180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66" name="Line 87"/>
          <p:cNvSpPr/>
          <p:nvPr/>
        </p:nvSpPr>
        <p:spPr>
          <a:xfrm flipH="1">
            <a:off x="7529400" y="2115360"/>
            <a:ext cx="732240" cy="0"/>
          </a:xfrm>
          <a:prstGeom prst="line">
            <a:avLst/>
          </a:prstGeom>
          <a:ln w="180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67" name="Line 88"/>
          <p:cNvSpPr/>
          <p:nvPr/>
        </p:nvSpPr>
        <p:spPr>
          <a:xfrm flipV="1">
            <a:off x="8628480" y="2857320"/>
            <a:ext cx="0" cy="806400"/>
          </a:xfrm>
          <a:prstGeom prst="line">
            <a:avLst/>
          </a:prstGeom>
          <a:ln w="18000">
            <a:solidFill>
              <a:srgbClr val="000000"/>
            </a:solidFill>
            <a:prstDash val="sysDot"/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68" name="Line 89"/>
          <p:cNvSpPr/>
          <p:nvPr/>
        </p:nvSpPr>
        <p:spPr>
          <a:xfrm>
            <a:off x="4000680" y="4221360"/>
            <a:ext cx="600840" cy="0"/>
          </a:xfrm>
          <a:prstGeom prst="line">
            <a:avLst/>
          </a:prstGeom>
          <a:ln w="180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69" name="Line 90"/>
          <p:cNvSpPr/>
          <p:nvPr/>
        </p:nvSpPr>
        <p:spPr>
          <a:xfrm>
            <a:off x="5591520" y="4218480"/>
            <a:ext cx="577800" cy="0"/>
          </a:xfrm>
          <a:prstGeom prst="line">
            <a:avLst/>
          </a:prstGeom>
          <a:ln w="180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70" name="Line 91"/>
          <p:cNvSpPr/>
          <p:nvPr/>
        </p:nvSpPr>
        <p:spPr>
          <a:xfrm>
            <a:off x="0" y="0"/>
            <a:ext cx="360" cy="360"/>
          </a:xfrm>
          <a:prstGeom prst="line">
            <a:avLst/>
          </a:prstGeom>
          <a:ln w="18000">
            <a:solidFill>
              <a:srgbClr val="000000"/>
            </a:solidFill>
            <a:prstDash val="sysDot"/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71" name="CustomShape 92"/>
          <p:cNvSpPr/>
          <p:nvPr/>
        </p:nvSpPr>
        <p:spPr>
          <a:xfrm>
            <a:off x="6606720" y="210600"/>
            <a:ext cx="1263240" cy="34596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Telemetry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72" name="CustomShape 93"/>
          <p:cNvSpPr/>
          <p:nvPr/>
        </p:nvSpPr>
        <p:spPr>
          <a:xfrm>
            <a:off x="7479000" y="3007800"/>
            <a:ext cx="1263240" cy="34596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Telemetry</a:t>
            </a:r>
            <a:endParaRPr b="0" lang="en-US" sz="1800" spc="-1" strike="noStrike">
              <a:latin typeface="Arial"/>
            </a:endParaRPr>
          </a:p>
        </p:txBody>
      </p:sp>
      <p:cxnSp>
        <p:nvCxnSpPr>
          <p:cNvPr id="273" name="Line 94"/>
          <p:cNvCxnSpPr/>
          <p:nvPr/>
        </p:nvCxnSpPr>
        <p:spPr>
          <a:xfrm>
            <a:off x="0" y="0"/>
            <a:ext cx="360" cy="360"/>
          </a:xfrm>
          <a:prstGeom prst="line">
            <a:avLst/>
          </a:prstGeom>
          <a:ln w="0">
            <a:solidFill>
              <a:srgbClr val="3465a4"/>
            </a:solidFill>
          </a:ln>
        </p:spPr>
      </p:cxnSp>
      <p:cxnSp>
        <p:nvCxnSpPr>
          <p:cNvPr id="274" name="Line 95"/>
          <p:cNvCxnSpPr/>
          <p:nvPr/>
        </p:nvCxnSpPr>
        <p:spPr>
          <a:xfrm>
            <a:off x="0" y="0"/>
            <a:ext cx="360" cy="360"/>
          </a:xfrm>
          <a:prstGeom prst="line">
            <a:avLst/>
          </a:prstGeom>
          <a:ln w="0">
            <a:solidFill>
              <a:srgbClr val="000000"/>
            </a:solidFill>
            <a:prstDash val="sysDot"/>
            <a:tailEnd len="med" type="triangle" w="med"/>
          </a:ln>
        </p:spPr>
      </p:cxnSp>
      <p:cxnSp>
        <p:nvCxnSpPr>
          <p:cNvPr id="275" name="Line 96"/>
          <p:cNvCxnSpPr/>
          <p:nvPr/>
        </p:nvCxnSpPr>
        <p:spPr>
          <a:xfrm>
            <a:off x="0" y="0"/>
            <a:ext cx="360" cy="360"/>
          </a:xfrm>
          <a:prstGeom prst="line">
            <a:avLst/>
          </a:prstGeom>
          <a:ln w="0">
            <a:solidFill>
              <a:srgbClr val="000000"/>
            </a:solidFill>
            <a:prstDash val="sysDot"/>
            <a:tailEnd len="med" type="triangle" w="med"/>
          </a:ln>
        </p:spPr>
      </p:cxnSp>
      <p:sp>
        <p:nvSpPr>
          <p:cNvPr id="276" name="TextShape 97"/>
          <p:cNvSpPr txBox="1"/>
          <p:nvPr/>
        </p:nvSpPr>
        <p:spPr>
          <a:xfrm>
            <a:off x="6787440" y="5033160"/>
            <a:ext cx="1052640" cy="36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latin typeface="Arial"/>
              </a:rPr>
              <a:t>Steering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CustomShape 1"/>
          <p:cNvSpPr/>
          <p:nvPr/>
        </p:nvSpPr>
        <p:spPr>
          <a:xfrm>
            <a:off x="3269160" y="2070000"/>
            <a:ext cx="3541680" cy="153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5400" spc="-1" strike="noStrike">
                <a:solidFill>
                  <a:srgbClr val="000000"/>
                </a:solidFill>
                <a:latin typeface="Arial"/>
              </a:rPr>
              <a:t>Questions?</a:t>
            </a:r>
            <a:endParaRPr b="0" lang="en-US" sz="5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CustomShape 1"/>
          <p:cNvSpPr/>
          <p:nvPr/>
        </p:nvSpPr>
        <p:spPr>
          <a:xfrm>
            <a:off x="2960640" y="-91440"/>
            <a:ext cx="4374000" cy="99720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5640" algn="ctr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000" spc="-1" strike="noStrike">
                <a:solidFill>
                  <a:srgbClr val="000000"/>
                </a:solidFill>
                <a:latin typeface="Arial"/>
              </a:rPr>
              <a:t>Current Project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279" name="" descr=""/>
          <p:cNvPicPr/>
          <p:nvPr/>
        </p:nvPicPr>
        <p:blipFill>
          <a:blip r:embed="rId1"/>
          <a:stretch/>
        </p:blipFill>
        <p:spPr>
          <a:xfrm>
            <a:off x="50760" y="966240"/>
            <a:ext cx="9999000" cy="4557600"/>
          </a:xfrm>
          <a:prstGeom prst="rect">
            <a:avLst/>
          </a:prstGeom>
          <a:ln w="180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CustomShape 1"/>
          <p:cNvSpPr/>
          <p:nvPr/>
        </p:nvSpPr>
        <p:spPr>
          <a:xfrm>
            <a:off x="2318760" y="-256320"/>
            <a:ext cx="5442480" cy="99720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5640" algn="ctr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000" spc="-1" strike="noStrike">
                <a:solidFill>
                  <a:srgbClr val="000000"/>
                </a:solidFill>
                <a:latin typeface="Arial"/>
              </a:rPr>
              <a:t>FPGA Architecture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281" name="CustomShape 2"/>
          <p:cNvSpPr/>
          <p:nvPr/>
        </p:nvSpPr>
        <p:spPr>
          <a:xfrm>
            <a:off x="5667480" y="992880"/>
            <a:ext cx="4323960" cy="345168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I/O Cont</a:t>
            </a:r>
            <a:endParaRPr b="0" lang="en-US" sz="24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RAMs: Multiported, FIFOs,</a:t>
            </a:r>
            <a:endParaRPr b="0" lang="en-US" sz="24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DMA</a:t>
            </a:r>
            <a:endParaRPr b="0" lang="en-US" sz="24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PUs: ARM, DSP, NPU, ALUs</a:t>
            </a:r>
            <a:endParaRPr b="0" lang="en-US" sz="24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Clocks: PLLs</a:t>
            </a:r>
            <a:endParaRPr b="0" lang="en-US" sz="24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AI/ML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282" name="" descr=""/>
          <p:cNvPicPr/>
          <p:nvPr/>
        </p:nvPicPr>
        <p:blipFill>
          <a:blip r:embed="rId1"/>
          <a:stretch/>
        </p:blipFill>
        <p:spPr>
          <a:xfrm>
            <a:off x="133200" y="882360"/>
            <a:ext cx="5533920" cy="2685600"/>
          </a:xfrm>
          <a:prstGeom prst="rect">
            <a:avLst/>
          </a:prstGeom>
          <a:ln w="180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CustomShape 1"/>
          <p:cNvSpPr/>
          <p:nvPr/>
        </p:nvSpPr>
        <p:spPr>
          <a:xfrm>
            <a:off x="204120" y="1078920"/>
            <a:ext cx="9600840" cy="443700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564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100 GBS streaming UDP data from Accelerator </a:t>
            </a:r>
            <a:endParaRPr b="0" lang="en-US" sz="3200" spc="-1" strike="noStrike">
              <a:latin typeface="Arial"/>
            </a:endParaRPr>
          </a:p>
          <a:p>
            <a:pPr marL="216000" indent="-21564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Destination = FPGA</a:t>
            </a:r>
            <a:endParaRPr b="0" lang="en-US" sz="3200" spc="-1" strike="noStrike">
              <a:latin typeface="Arial"/>
            </a:endParaRPr>
          </a:p>
          <a:p>
            <a:pPr marL="216000" indent="-21564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84" name="CustomShape 2"/>
          <p:cNvSpPr/>
          <p:nvPr/>
        </p:nvSpPr>
        <p:spPr>
          <a:xfrm>
            <a:off x="2960640" y="-91440"/>
            <a:ext cx="4374000" cy="99720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5640" algn="ctr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000" spc="-1" strike="noStrike">
                <a:solidFill>
                  <a:srgbClr val="000000"/>
                </a:solidFill>
                <a:latin typeface="Arial"/>
              </a:rPr>
              <a:t>Current Project</a:t>
            </a:r>
            <a:endParaRPr b="0" lang="en-US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CustomShape 1"/>
          <p:cNvSpPr/>
          <p:nvPr/>
        </p:nvSpPr>
        <p:spPr>
          <a:xfrm>
            <a:off x="204120" y="1078920"/>
            <a:ext cx="9600840" cy="443700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564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Integration: I/O, Proc, Rams, DSPs, ARMs, ...</a:t>
            </a:r>
            <a:endParaRPr b="0" lang="en-US" sz="3200" spc="-1" strike="noStrike">
              <a:latin typeface="Arial"/>
            </a:endParaRPr>
          </a:p>
          <a:p>
            <a:pPr marL="216000" indent="-21564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Flexibility: Digital Chameleon</a:t>
            </a:r>
            <a:endParaRPr b="0" lang="en-US" sz="3200" spc="-1" strike="noStrike">
              <a:latin typeface="Arial"/>
            </a:endParaRPr>
          </a:p>
          <a:p>
            <a:pPr marL="216000" indent="-21564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Time To Market: COTS</a:t>
            </a:r>
            <a:endParaRPr b="0" lang="en-US" sz="3200" spc="-1" strike="noStrike">
              <a:latin typeface="Arial"/>
            </a:endParaRPr>
          </a:p>
          <a:p>
            <a:pPr marL="216000" indent="-21564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Low Obsolescence: Components</a:t>
            </a:r>
            <a:endParaRPr b="0" lang="en-US" sz="3200" spc="-1" strike="noStrike">
              <a:latin typeface="Arial"/>
            </a:endParaRPr>
          </a:p>
          <a:p>
            <a:pPr marL="216000" indent="-21564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Less Power Than CPU based Solution</a:t>
            </a:r>
            <a:endParaRPr b="0" lang="en-US" sz="3200" spc="-1" strike="noStrike">
              <a:latin typeface="Arial"/>
            </a:endParaRPr>
          </a:p>
          <a:p>
            <a:pPr marL="216000" indent="-21564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Parallel Execution at Hardware Speeds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86" name="CustomShape 2"/>
          <p:cNvSpPr/>
          <p:nvPr/>
        </p:nvSpPr>
        <p:spPr>
          <a:xfrm>
            <a:off x="2960640" y="-91440"/>
            <a:ext cx="4374000" cy="99720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5640" algn="ctr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000" spc="-1" strike="noStrike">
                <a:solidFill>
                  <a:srgbClr val="000000"/>
                </a:solidFill>
                <a:latin typeface="Arial"/>
              </a:rPr>
              <a:t>FPGA Benefits</a:t>
            </a:r>
            <a:endParaRPr b="0" lang="en-US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CustomShape 1"/>
          <p:cNvSpPr/>
          <p:nvPr/>
        </p:nvSpPr>
        <p:spPr>
          <a:xfrm>
            <a:off x="204120" y="1078920"/>
            <a:ext cx="9600840" cy="443700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564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Excel at Simple Data Intensive Problems</a:t>
            </a:r>
            <a:endParaRPr b="0" lang="en-US" sz="3200" spc="-1" strike="noStrike">
              <a:latin typeface="Arial"/>
            </a:endParaRPr>
          </a:p>
          <a:p>
            <a:pPr marL="216000" indent="-21564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Move Compute to Data</a:t>
            </a:r>
            <a:endParaRPr b="0" lang="en-US" sz="3200" spc="-1" strike="noStrike">
              <a:latin typeface="Arial"/>
            </a:endParaRPr>
          </a:p>
          <a:p>
            <a:pPr marL="216000" indent="-21564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Flexibility &gt; Custom Circuit or ASIC</a:t>
            </a:r>
            <a:endParaRPr b="0" lang="en-US" sz="3200" spc="-1" strike="noStrike">
              <a:latin typeface="Arial"/>
            </a:endParaRPr>
          </a:p>
          <a:p>
            <a:pPr marL="216000" indent="-21564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No Economies of Scale (otherwise ASIC)</a:t>
            </a:r>
            <a:endParaRPr b="0" lang="en-US" sz="3200" spc="-1" strike="noStrike">
              <a:latin typeface="Arial"/>
            </a:endParaRPr>
          </a:p>
          <a:p>
            <a:pPr marL="216000" indent="-21564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88" name="CustomShape 2"/>
          <p:cNvSpPr/>
          <p:nvPr/>
        </p:nvSpPr>
        <p:spPr>
          <a:xfrm>
            <a:off x="2318760" y="29160"/>
            <a:ext cx="4374000" cy="99720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5640" algn="ctr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000" spc="-1" strike="noStrike">
                <a:solidFill>
                  <a:srgbClr val="000000"/>
                </a:solidFill>
                <a:latin typeface="Arial"/>
              </a:rPr>
              <a:t>FPGA Use Cases</a:t>
            </a:r>
            <a:endParaRPr b="0" lang="en-US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CustomShape 1"/>
          <p:cNvSpPr/>
          <p:nvPr/>
        </p:nvSpPr>
        <p:spPr>
          <a:xfrm>
            <a:off x="204120" y="1078920"/>
            <a:ext cx="9600840" cy="443700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564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Engineering Costs &lt; Custom Circuit</a:t>
            </a:r>
            <a:endParaRPr b="0" lang="en-US" sz="3200" spc="-1" strike="noStrike">
              <a:latin typeface="Arial"/>
            </a:endParaRPr>
          </a:p>
          <a:p>
            <a:pPr marL="216000" indent="-21564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Flexibility &gt; Custom Circuit or ASIC</a:t>
            </a:r>
            <a:endParaRPr b="0" lang="en-US" sz="3200" spc="-1" strike="noStrike">
              <a:latin typeface="Arial"/>
            </a:endParaRPr>
          </a:p>
          <a:p>
            <a:pPr marL="216000" indent="-21564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No Economies of Scale (otherwise ASIC)</a:t>
            </a:r>
            <a:endParaRPr b="0" lang="en-US" sz="3200" spc="-1" strike="noStrike">
              <a:latin typeface="Arial"/>
            </a:endParaRPr>
          </a:p>
          <a:p>
            <a:pPr marL="216000" indent="-21564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Less Power Than CPU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90" name="CustomShape 2"/>
          <p:cNvSpPr/>
          <p:nvPr/>
        </p:nvSpPr>
        <p:spPr>
          <a:xfrm>
            <a:off x="2318760" y="29160"/>
            <a:ext cx="4374000" cy="99720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5640" algn="ctr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000" spc="-1" strike="noStrike">
                <a:solidFill>
                  <a:srgbClr val="000000"/>
                </a:solidFill>
                <a:latin typeface="Arial"/>
              </a:rPr>
              <a:t>FPGA Pro / Con</a:t>
            </a:r>
            <a:endParaRPr b="0" lang="en-US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CustomShape 1"/>
          <p:cNvSpPr/>
          <p:nvPr/>
        </p:nvSpPr>
        <p:spPr>
          <a:xfrm>
            <a:off x="2318760" y="-256320"/>
            <a:ext cx="5442480" cy="99720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5640" algn="ctr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000" spc="-1" strike="noStrike">
                <a:solidFill>
                  <a:srgbClr val="000000"/>
                </a:solidFill>
                <a:latin typeface="Arial"/>
              </a:rPr>
              <a:t>FPGA Architecture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292" name="" descr=""/>
          <p:cNvPicPr/>
          <p:nvPr/>
        </p:nvPicPr>
        <p:blipFill>
          <a:blip r:embed="rId1"/>
          <a:stretch/>
        </p:blipFill>
        <p:spPr>
          <a:xfrm>
            <a:off x="1663560" y="981360"/>
            <a:ext cx="6752880" cy="4688280"/>
          </a:xfrm>
          <a:prstGeom prst="rect">
            <a:avLst/>
          </a:prstGeom>
          <a:ln w="180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204120" y="837360"/>
            <a:ext cx="9600840" cy="467856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564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What’s an FPGA?</a:t>
            </a:r>
            <a:endParaRPr b="0" lang="en-US" sz="3200" spc="-1" strike="noStrike">
              <a:latin typeface="Arial"/>
            </a:endParaRPr>
          </a:p>
          <a:p>
            <a:pPr marL="216000" indent="-21564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Under The Hood</a:t>
            </a:r>
            <a:endParaRPr b="0" lang="en-US" sz="3200" spc="-1" strike="noStrike">
              <a:latin typeface="Arial"/>
            </a:endParaRPr>
          </a:p>
          <a:p>
            <a:pPr marL="216000" indent="-21564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Programming an FPGA</a:t>
            </a:r>
            <a:endParaRPr b="0" lang="en-US" sz="3200" spc="-1" strike="noStrike">
              <a:latin typeface="Arial"/>
            </a:endParaRPr>
          </a:p>
          <a:p>
            <a:pPr marL="216000" indent="-21564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What’s an FPGA Good For?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28" name="CustomShape 2"/>
          <p:cNvSpPr/>
          <p:nvPr/>
        </p:nvSpPr>
        <p:spPr>
          <a:xfrm>
            <a:off x="3867840" y="63360"/>
            <a:ext cx="2511720" cy="94032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564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000" spc="-1" strike="noStrike">
                <a:solidFill>
                  <a:srgbClr val="000000"/>
                </a:solidFill>
                <a:latin typeface="Arial"/>
              </a:rPr>
              <a:t>Overview</a:t>
            </a:r>
            <a:endParaRPr b="0" lang="en-US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CustomShape 1"/>
          <p:cNvSpPr/>
          <p:nvPr/>
        </p:nvSpPr>
        <p:spPr>
          <a:xfrm>
            <a:off x="-212760" y="-325440"/>
            <a:ext cx="5529240" cy="94032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5640" algn="ctr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000" spc="-1" strike="noStrike">
                <a:solidFill>
                  <a:srgbClr val="000000"/>
                </a:solidFill>
                <a:latin typeface="Arial"/>
              </a:rPr>
              <a:t>Dynamic Configuration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294" name="CustomShape 2"/>
          <p:cNvSpPr/>
          <p:nvPr/>
        </p:nvSpPr>
        <p:spPr>
          <a:xfrm>
            <a:off x="5421960" y="134280"/>
            <a:ext cx="4530960" cy="152964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en-US" sz="2400" spc="-1" strike="noStrike" u="sng">
                <a:solidFill>
                  <a:srgbClr val="000000"/>
                </a:solidFill>
                <a:uFillTx/>
                <a:latin typeface="Arial"/>
              </a:rPr>
              <a:t>Programming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 – special memory loaded with bit patterns that </a:t>
            </a:r>
            <a:r>
              <a:rPr b="0" i="1" lang="en-US" sz="2400" spc="-1" strike="noStrike">
                <a:solidFill>
                  <a:srgbClr val="000000"/>
                </a:solidFill>
                <a:latin typeface="Arial"/>
              </a:rPr>
              <a:t>control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i="1" lang="en-US" sz="2400" spc="-1" strike="noStrike">
                <a:solidFill>
                  <a:srgbClr val="000000"/>
                </a:solidFill>
                <a:latin typeface="Arial"/>
              </a:rPr>
              <a:t>inputs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 to CLBs via PSMs.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295" name="" descr=""/>
          <p:cNvPicPr/>
          <p:nvPr/>
        </p:nvPicPr>
        <p:blipFill>
          <a:blip r:embed="rId1"/>
          <a:stretch/>
        </p:blipFill>
        <p:spPr>
          <a:xfrm>
            <a:off x="77400" y="615240"/>
            <a:ext cx="4467600" cy="5037840"/>
          </a:xfrm>
          <a:prstGeom prst="rect">
            <a:avLst/>
          </a:prstGeom>
          <a:ln w="18000">
            <a:noFill/>
          </a:ln>
        </p:spPr>
      </p:pic>
      <p:pic>
        <p:nvPicPr>
          <p:cNvPr id="296" name="" descr=""/>
          <p:cNvPicPr/>
          <p:nvPr/>
        </p:nvPicPr>
        <p:blipFill>
          <a:blip r:embed="rId2"/>
          <a:stretch/>
        </p:blipFill>
        <p:spPr>
          <a:xfrm>
            <a:off x="5637240" y="1794600"/>
            <a:ext cx="4233600" cy="3715920"/>
          </a:xfrm>
          <a:prstGeom prst="rect">
            <a:avLst/>
          </a:prstGeom>
          <a:ln w="18000">
            <a:noFill/>
          </a:ln>
        </p:spPr>
      </p:pic>
      <p:pic>
        <p:nvPicPr>
          <p:cNvPr id="297" name="" descr=""/>
          <p:cNvPicPr/>
          <p:nvPr/>
        </p:nvPicPr>
        <p:blipFill>
          <a:blip r:embed="rId3"/>
          <a:stretch/>
        </p:blipFill>
        <p:spPr>
          <a:xfrm>
            <a:off x="3420000" y="1105920"/>
            <a:ext cx="2968200" cy="2894760"/>
          </a:xfrm>
          <a:prstGeom prst="rect">
            <a:avLst/>
          </a:prstGeom>
          <a:ln w="180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CustomShape 1"/>
          <p:cNvSpPr/>
          <p:nvPr/>
        </p:nvSpPr>
        <p:spPr>
          <a:xfrm>
            <a:off x="2318760" y="-184680"/>
            <a:ext cx="5442480" cy="121104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5640" algn="ctr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000" spc="-1" strike="noStrike">
                <a:solidFill>
                  <a:srgbClr val="000000"/>
                </a:solidFill>
                <a:latin typeface="Arial"/>
              </a:rPr>
              <a:t>More on Programming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299" name="" descr=""/>
          <p:cNvPicPr/>
          <p:nvPr/>
        </p:nvPicPr>
        <p:blipFill>
          <a:blip r:embed="rId1"/>
          <a:stretch/>
        </p:blipFill>
        <p:spPr>
          <a:xfrm>
            <a:off x="1559160" y="758880"/>
            <a:ext cx="6961680" cy="4824000"/>
          </a:xfrm>
          <a:prstGeom prst="rect">
            <a:avLst/>
          </a:prstGeom>
          <a:ln w="180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CustomShape 1"/>
          <p:cNvSpPr/>
          <p:nvPr/>
        </p:nvSpPr>
        <p:spPr>
          <a:xfrm>
            <a:off x="3042000" y="-313920"/>
            <a:ext cx="3996000" cy="99720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5640" algn="ctr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000" spc="-1" strike="noStrike">
                <a:solidFill>
                  <a:srgbClr val="000000"/>
                </a:solidFill>
                <a:latin typeface="Arial"/>
              </a:rPr>
              <a:t>More on CLBs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301" name="" descr=""/>
          <p:cNvPicPr/>
          <p:nvPr/>
        </p:nvPicPr>
        <p:blipFill>
          <a:blip r:embed="rId1"/>
          <a:stretch/>
        </p:blipFill>
        <p:spPr>
          <a:xfrm>
            <a:off x="2516040" y="755280"/>
            <a:ext cx="5047920" cy="4757760"/>
          </a:xfrm>
          <a:prstGeom prst="rect">
            <a:avLst/>
          </a:prstGeom>
          <a:ln w="180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CustomShape 1"/>
          <p:cNvSpPr/>
          <p:nvPr/>
        </p:nvSpPr>
        <p:spPr>
          <a:xfrm>
            <a:off x="965520" y="860040"/>
            <a:ext cx="8148960" cy="443700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564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• 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Real 6-input look-up table (LUT) </a:t>
            </a:r>
            <a:endParaRPr b="0" lang="en-US" sz="3200" spc="-1" strike="noStrike">
              <a:latin typeface="Arial"/>
            </a:endParaRPr>
          </a:p>
          <a:p>
            <a:pPr marL="216000" indent="-21564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• 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Dual LUT5 (5-input LUT) option</a:t>
            </a:r>
            <a:endParaRPr b="0" lang="en-US" sz="3200" spc="-1" strike="noStrike">
              <a:latin typeface="Arial"/>
            </a:endParaRPr>
          </a:p>
          <a:p>
            <a:pPr marL="216000" indent="-21564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• 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Distributed Memory and Shift Registers  </a:t>
            </a:r>
            <a:endParaRPr b="0" lang="en-US" sz="3200" spc="-1" strike="noStrike">
              <a:latin typeface="Arial"/>
            </a:endParaRPr>
          </a:p>
          <a:p>
            <a:pPr marL="216000" indent="-21564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• 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carry logic for arithmetic functions</a:t>
            </a:r>
            <a:endParaRPr b="0" lang="en-US" sz="3200" spc="-1" strike="noStrike">
              <a:latin typeface="Arial"/>
            </a:endParaRPr>
          </a:p>
          <a:p>
            <a:pPr marL="216000" indent="-21564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• 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Wide multiplexers for efficient utilization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303" name="CustomShape 2"/>
          <p:cNvSpPr/>
          <p:nvPr/>
        </p:nvSpPr>
        <p:spPr>
          <a:xfrm>
            <a:off x="1645920" y="29160"/>
            <a:ext cx="6788160" cy="83052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lvl="1" marL="432000" indent="-21564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Configurable Logic Blocks (CLBs)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CustomShape 1"/>
          <p:cNvSpPr/>
          <p:nvPr/>
        </p:nvSpPr>
        <p:spPr>
          <a:xfrm>
            <a:off x="261000" y="860040"/>
            <a:ext cx="9600840" cy="443700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564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Logic →  MUXs, LUTs</a:t>
            </a:r>
            <a:endParaRPr b="0" lang="en-US" sz="3200" spc="-1" strike="noStrike">
              <a:latin typeface="Arial"/>
            </a:endParaRPr>
          </a:p>
          <a:p>
            <a:pPr marL="216000" indent="-21564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Static Memory → Flip-Flops (D-FF)</a:t>
            </a:r>
            <a:endParaRPr b="0" lang="en-US" sz="3200" spc="-1" strike="noStrike">
              <a:latin typeface="Arial"/>
            </a:endParaRPr>
          </a:p>
          <a:p>
            <a:pPr marL="216000" indent="-21564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‘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Wires’ → Gates Connecting Logic/Memories</a:t>
            </a:r>
            <a:endParaRPr b="0" lang="en-US" sz="3200" spc="-1" strike="noStrike">
              <a:latin typeface="Arial"/>
            </a:endParaRPr>
          </a:p>
          <a:p>
            <a:pPr marL="216000" indent="-21564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Programming→ bit patterns that setup inputs to LUTs and ‘wire’ connections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305" name="CustomShape 2"/>
          <p:cNvSpPr/>
          <p:nvPr/>
        </p:nvSpPr>
        <p:spPr>
          <a:xfrm>
            <a:off x="2318760" y="29160"/>
            <a:ext cx="5442480" cy="99720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5640" algn="ctr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000" spc="-1" strike="noStrike">
                <a:solidFill>
                  <a:srgbClr val="000000"/>
                </a:solidFill>
                <a:latin typeface="Arial"/>
              </a:rPr>
              <a:t>Under the Hood</a:t>
            </a:r>
            <a:endParaRPr b="0" lang="en-US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CustomShape 1"/>
          <p:cNvSpPr/>
          <p:nvPr/>
        </p:nvSpPr>
        <p:spPr>
          <a:xfrm>
            <a:off x="204120" y="1078920"/>
            <a:ext cx="9600840" cy="443700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564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Cost</a:t>
            </a:r>
            <a:endParaRPr b="0" lang="en-US" sz="3200" spc="-1" strike="noStrike">
              <a:latin typeface="Arial"/>
            </a:endParaRPr>
          </a:p>
          <a:p>
            <a:pPr marL="216000" indent="-21564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Energy</a:t>
            </a:r>
            <a:endParaRPr b="0" lang="en-US" sz="3200" spc="-1" strike="noStrike">
              <a:latin typeface="Arial"/>
            </a:endParaRPr>
          </a:p>
          <a:p>
            <a:pPr marL="216000" indent="-21564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Data Base Accelerator</a:t>
            </a:r>
            <a:endParaRPr b="0" lang="en-US" sz="3200" spc="-1" strike="noStrike">
              <a:latin typeface="Arial"/>
            </a:endParaRPr>
          </a:p>
          <a:p>
            <a:pPr marL="216000" indent="-21564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Generic Device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307" name="CustomShape 2"/>
          <p:cNvSpPr/>
          <p:nvPr/>
        </p:nvSpPr>
        <p:spPr>
          <a:xfrm>
            <a:off x="2318760" y="29160"/>
            <a:ext cx="4374000" cy="99720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5640" algn="ctr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000" spc="-1" strike="noStrike">
                <a:solidFill>
                  <a:srgbClr val="000000"/>
                </a:solidFill>
                <a:latin typeface="Arial"/>
              </a:rPr>
              <a:t>FPGA Use Cases</a:t>
            </a:r>
            <a:endParaRPr b="0" lang="en-US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CustomShape 1"/>
          <p:cNvSpPr/>
          <p:nvPr/>
        </p:nvSpPr>
        <p:spPr>
          <a:xfrm>
            <a:off x="204120" y="1078920"/>
            <a:ext cx="9600840" cy="443700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564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Custom H/W (Versus S/W)  → FW</a:t>
            </a:r>
            <a:endParaRPr b="0" lang="en-US" sz="3200" spc="-1" strike="noStrike">
              <a:latin typeface="Arial"/>
            </a:endParaRPr>
          </a:p>
          <a:p>
            <a:pPr marL="216000" indent="-21564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Network Accelerator</a:t>
            </a:r>
            <a:endParaRPr b="0" lang="en-US" sz="3200" spc="-1" strike="noStrike">
              <a:latin typeface="Arial"/>
            </a:endParaRPr>
          </a:p>
          <a:p>
            <a:pPr marL="216000" indent="-21564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Data Base Accelerator</a:t>
            </a:r>
            <a:endParaRPr b="0" lang="en-US" sz="3200" spc="-1" strike="noStrike">
              <a:latin typeface="Arial"/>
            </a:endParaRPr>
          </a:p>
          <a:p>
            <a:pPr marL="216000" indent="-21564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Generic Device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309" name="CustomShape 2"/>
          <p:cNvSpPr/>
          <p:nvPr/>
        </p:nvSpPr>
        <p:spPr>
          <a:xfrm>
            <a:off x="2318760" y="29160"/>
            <a:ext cx="4374000" cy="99720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5640" algn="ctr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000" spc="-1" strike="noStrike">
                <a:solidFill>
                  <a:srgbClr val="000000"/>
                </a:solidFill>
                <a:latin typeface="Arial"/>
              </a:rPr>
              <a:t>FPGA Use Cases</a:t>
            </a:r>
            <a:endParaRPr b="0" lang="en-US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CustomShape 1"/>
          <p:cNvSpPr/>
          <p:nvPr/>
        </p:nvSpPr>
        <p:spPr>
          <a:xfrm>
            <a:off x="204120" y="1078920"/>
            <a:ext cx="9600840" cy="443700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564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Compute Accelerator</a:t>
            </a:r>
            <a:endParaRPr b="0" lang="en-US" sz="3200" spc="-1" strike="noStrike">
              <a:latin typeface="Arial"/>
            </a:endParaRPr>
          </a:p>
          <a:p>
            <a:pPr marL="216000" indent="-21564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Network Accelerator</a:t>
            </a:r>
            <a:endParaRPr b="0" lang="en-US" sz="3200" spc="-1" strike="noStrike">
              <a:latin typeface="Arial"/>
            </a:endParaRPr>
          </a:p>
          <a:p>
            <a:pPr marL="216000" indent="-21564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Data Base Accelerator</a:t>
            </a:r>
            <a:endParaRPr b="0" lang="en-US" sz="3200" spc="-1" strike="noStrike">
              <a:latin typeface="Arial"/>
            </a:endParaRPr>
          </a:p>
          <a:p>
            <a:pPr marL="216000" indent="-21564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Generic Device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311" name="CustomShape 2"/>
          <p:cNvSpPr/>
          <p:nvPr/>
        </p:nvSpPr>
        <p:spPr>
          <a:xfrm>
            <a:off x="2318760" y="29160"/>
            <a:ext cx="4374000" cy="99720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5640" algn="ctr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000" spc="-1" strike="noStrike">
                <a:solidFill>
                  <a:srgbClr val="000000"/>
                </a:solidFill>
                <a:latin typeface="Arial"/>
              </a:rPr>
              <a:t>FPGA Use Cases</a:t>
            </a:r>
            <a:endParaRPr b="0" lang="en-US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CustomShape 1"/>
          <p:cNvSpPr/>
          <p:nvPr/>
        </p:nvSpPr>
        <p:spPr>
          <a:xfrm>
            <a:off x="2658240" y="-219240"/>
            <a:ext cx="3921480" cy="94032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5640" algn="ctr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000" spc="-1" strike="noStrike">
                <a:solidFill>
                  <a:srgbClr val="000000"/>
                </a:solidFill>
                <a:latin typeface="Arial"/>
              </a:rPr>
              <a:t>More on ‘Wires’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313" name="" descr=""/>
          <p:cNvPicPr/>
          <p:nvPr/>
        </p:nvPicPr>
        <p:blipFill>
          <a:blip r:embed="rId1"/>
          <a:stretch/>
        </p:blipFill>
        <p:spPr>
          <a:xfrm>
            <a:off x="0" y="961920"/>
            <a:ext cx="4213080" cy="2996640"/>
          </a:xfrm>
          <a:prstGeom prst="rect">
            <a:avLst/>
          </a:prstGeom>
          <a:ln w="18000">
            <a:noFill/>
          </a:ln>
        </p:spPr>
      </p:pic>
      <p:pic>
        <p:nvPicPr>
          <p:cNvPr id="314" name="" descr=""/>
          <p:cNvPicPr/>
          <p:nvPr/>
        </p:nvPicPr>
        <p:blipFill>
          <a:blip r:embed="rId2"/>
          <a:stretch/>
        </p:blipFill>
        <p:spPr>
          <a:xfrm>
            <a:off x="4831920" y="912240"/>
            <a:ext cx="5194440" cy="4559400"/>
          </a:xfrm>
          <a:prstGeom prst="rect">
            <a:avLst/>
          </a:prstGeom>
          <a:ln w="18000">
            <a:noFill/>
          </a:ln>
        </p:spPr>
      </p:pic>
      <p:sp>
        <p:nvSpPr>
          <p:cNvPr id="315" name="CustomShape 2"/>
          <p:cNvSpPr/>
          <p:nvPr/>
        </p:nvSpPr>
        <p:spPr>
          <a:xfrm>
            <a:off x="155160" y="4089960"/>
            <a:ext cx="4530960" cy="152964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en-US" sz="2400" spc="-1" strike="noStrike" u="sng">
                <a:solidFill>
                  <a:srgbClr val="000000"/>
                </a:solidFill>
                <a:uFillTx/>
                <a:latin typeface="Arial"/>
              </a:rPr>
              <a:t>Programming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 – special memory loaded with bit patterns that </a:t>
            </a:r>
            <a:r>
              <a:rPr b="0" i="1" lang="en-US" sz="2400" spc="-1" strike="noStrike">
                <a:solidFill>
                  <a:srgbClr val="000000"/>
                </a:solidFill>
                <a:latin typeface="Arial"/>
              </a:rPr>
              <a:t>construct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 and </a:t>
            </a:r>
            <a:r>
              <a:rPr b="0" i="1" lang="en-US" sz="2400" spc="-1" strike="noStrike">
                <a:solidFill>
                  <a:srgbClr val="000000"/>
                </a:solidFill>
                <a:latin typeface="Arial"/>
              </a:rPr>
              <a:t>control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i="1" lang="en-US" sz="2400" spc="-1" strike="noStrike">
                <a:solidFill>
                  <a:srgbClr val="000000"/>
                </a:solidFill>
                <a:latin typeface="Arial"/>
              </a:rPr>
              <a:t>inputs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 to CLBs via ‘Wires’.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CustomShape 1"/>
          <p:cNvSpPr/>
          <p:nvPr/>
        </p:nvSpPr>
        <p:spPr>
          <a:xfrm>
            <a:off x="2318760" y="-313920"/>
            <a:ext cx="5442480" cy="99720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5640" algn="ctr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000" spc="-1" strike="noStrike">
                <a:solidFill>
                  <a:srgbClr val="000000"/>
                </a:solidFill>
                <a:latin typeface="Arial"/>
              </a:rPr>
              <a:t>More on CLBs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317" name="" descr=""/>
          <p:cNvPicPr/>
          <p:nvPr/>
        </p:nvPicPr>
        <p:blipFill>
          <a:blip r:embed="rId1"/>
          <a:stretch/>
        </p:blipFill>
        <p:spPr>
          <a:xfrm>
            <a:off x="1081080" y="771840"/>
            <a:ext cx="7917480" cy="4781160"/>
          </a:xfrm>
          <a:prstGeom prst="rect">
            <a:avLst/>
          </a:prstGeom>
          <a:ln w="180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204120" y="621720"/>
            <a:ext cx="9600840" cy="487548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564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 u="sng">
                <a:solidFill>
                  <a:srgbClr val="000000"/>
                </a:solidFill>
                <a:uFillTx/>
                <a:latin typeface="Arial"/>
              </a:rPr>
              <a:t>F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ield →  In-Service; “Fielded”</a:t>
            </a:r>
            <a:endParaRPr b="0" lang="en-US" sz="2800" spc="-1" strike="noStrike">
              <a:latin typeface="Arial"/>
            </a:endParaRPr>
          </a:p>
          <a:p>
            <a:pPr marL="216000" indent="-21564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 u="sng">
                <a:solidFill>
                  <a:srgbClr val="000000"/>
                </a:solidFill>
                <a:uFillTx/>
                <a:latin typeface="Arial"/>
              </a:rPr>
              <a:t>P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rogrammable → Configurable Digital Circuit</a:t>
            </a:r>
            <a:endParaRPr b="0" lang="en-US" sz="2800" spc="-1" strike="noStrike">
              <a:latin typeface="Arial"/>
            </a:endParaRPr>
          </a:p>
          <a:p>
            <a:pPr marL="216000" indent="-21564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 u="sng">
                <a:solidFill>
                  <a:srgbClr val="000000"/>
                </a:solidFill>
                <a:uFillTx/>
                <a:latin typeface="Arial"/>
              </a:rPr>
              <a:t>G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ates</a:t>
            </a:r>
            <a:endParaRPr b="0" lang="en-US" sz="2800" spc="-1" strike="noStrike">
              <a:latin typeface="Arial"/>
            </a:endParaRPr>
          </a:p>
          <a:p>
            <a:pPr lvl="1" marL="432000" indent="-2160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Configurable Logic Blocks (CLBs) </a:t>
            </a:r>
            <a:endParaRPr b="0" lang="en-US" sz="2800" spc="-1" strike="noStrike">
              <a:latin typeface="Arial"/>
            </a:endParaRPr>
          </a:p>
          <a:p>
            <a:pPr lvl="2" marL="648000" indent="-2160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AND, OR, LATCHs, FlipFlops, etc</a:t>
            </a:r>
            <a:endParaRPr b="0" lang="en-US" sz="2800" spc="-1" strike="noStrike">
              <a:latin typeface="Arial"/>
            </a:endParaRPr>
          </a:p>
          <a:p>
            <a:pPr lvl="2" marL="648000" indent="-2160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Memories, DSPs, CPUs, AI/ML, …</a:t>
            </a:r>
            <a:endParaRPr b="0" lang="en-US" sz="2800" spc="-1" strike="noStrike">
              <a:latin typeface="Arial"/>
            </a:endParaRPr>
          </a:p>
          <a:p>
            <a:pPr lvl="1" marL="432000" indent="-21564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Programmable Switch Matrices (PSMs)</a:t>
            </a:r>
            <a:endParaRPr b="0" lang="en-US" sz="2800" spc="-1" strike="noStrike">
              <a:latin typeface="Arial"/>
            </a:endParaRPr>
          </a:p>
          <a:p>
            <a:pPr marL="216000" indent="-21564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 u="sng">
                <a:solidFill>
                  <a:srgbClr val="000000"/>
                </a:solidFill>
                <a:uFillTx/>
                <a:latin typeface="Arial"/>
              </a:rPr>
              <a:t>A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rray→ Regular Arrangement of Logic Gates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30" name="CustomShape 2"/>
          <p:cNvSpPr/>
          <p:nvPr/>
        </p:nvSpPr>
        <p:spPr>
          <a:xfrm>
            <a:off x="2815560" y="-254880"/>
            <a:ext cx="4448520" cy="99720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5640" algn="ctr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000" spc="-1" strike="noStrike">
                <a:solidFill>
                  <a:srgbClr val="000000"/>
                </a:solidFill>
                <a:latin typeface="Arial"/>
              </a:rPr>
              <a:t>What’s an FPGA?</a:t>
            </a:r>
            <a:endParaRPr b="0" lang="en-US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CustomShape 1"/>
          <p:cNvSpPr/>
          <p:nvPr/>
        </p:nvSpPr>
        <p:spPr>
          <a:xfrm>
            <a:off x="204120" y="1078920"/>
            <a:ext cx="9600840" cy="487548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564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Module1 →  Read Inputs (Parallel)</a:t>
            </a:r>
            <a:endParaRPr b="0" lang="en-US" sz="3200" spc="-1" strike="noStrike">
              <a:latin typeface="Arial"/>
            </a:endParaRPr>
          </a:p>
          <a:p>
            <a:pPr marL="216000" indent="-21564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Module2 →  Buffer Inputs (Parallel)</a:t>
            </a:r>
            <a:endParaRPr b="0" lang="en-US" sz="3200" spc="-1" strike="noStrike">
              <a:latin typeface="Arial"/>
            </a:endParaRPr>
          </a:p>
          <a:p>
            <a:pPr marL="216000" indent="-21564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Module3 →  Process Inputs (Parallel)</a:t>
            </a:r>
            <a:endParaRPr b="0" lang="en-US" sz="3200" spc="-1" strike="noStrike">
              <a:latin typeface="Arial"/>
            </a:endParaRPr>
          </a:p>
          <a:p>
            <a:pPr marL="216000" indent="-21564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Module4 →  Format Display Inputs (Parallel)</a:t>
            </a:r>
            <a:endParaRPr b="0" lang="en-US" sz="3200" spc="-1" strike="noStrike">
              <a:latin typeface="Arial"/>
            </a:endParaRPr>
          </a:p>
          <a:p>
            <a:pPr marL="216000" indent="-21564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The only delay comes from the switching delays of the transistors in the chip, which are incredibly small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319" name="CustomShape 2"/>
          <p:cNvSpPr/>
          <p:nvPr/>
        </p:nvSpPr>
        <p:spPr>
          <a:xfrm>
            <a:off x="2318760" y="29160"/>
            <a:ext cx="6320160" cy="99720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5640" algn="ctr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000" spc="-1" strike="noStrike">
                <a:solidFill>
                  <a:srgbClr val="000000"/>
                </a:solidFill>
                <a:latin typeface="Arial"/>
              </a:rPr>
              <a:t>Parallel / Pipelined Design</a:t>
            </a:r>
            <a:endParaRPr b="0" lang="en-US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CustomShape 1"/>
          <p:cNvSpPr/>
          <p:nvPr/>
        </p:nvSpPr>
        <p:spPr>
          <a:xfrm>
            <a:off x="204120" y="1078920"/>
            <a:ext cx="9600840" cy="487548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564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Gates → Combined Transistors (N/P Types)</a:t>
            </a:r>
            <a:endParaRPr b="0" lang="en-US" sz="3200" spc="-1" strike="noStrike">
              <a:latin typeface="Arial"/>
            </a:endParaRPr>
          </a:p>
          <a:p>
            <a:pPr marL="216000" indent="-21564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“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Wires” → </a:t>
            </a:r>
            <a:endParaRPr b="0" lang="en-US" sz="3200" spc="-1" strike="noStrike">
              <a:latin typeface="Arial"/>
            </a:endParaRPr>
          </a:p>
          <a:p>
            <a:pPr marL="216000" indent="-21564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Primitive →  AND, OR, XOR, NAND, NOR, XNOR, Latch</a:t>
            </a:r>
            <a:endParaRPr b="0" lang="en-US" sz="3200" spc="-1" strike="noStrike">
              <a:latin typeface="Arial"/>
            </a:endParaRPr>
          </a:p>
          <a:p>
            <a:pPr marL="216000" indent="-21564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Mid → FF, LUT, MUX</a:t>
            </a:r>
            <a:endParaRPr b="0" lang="en-US" sz="3200" spc="-1" strike="noStrike">
              <a:latin typeface="Arial"/>
            </a:endParaRPr>
          </a:p>
          <a:p>
            <a:pPr marL="216000" indent="-21564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High→ LUT</a:t>
            </a:r>
            <a:endParaRPr b="0" lang="en-US" sz="3200" spc="-1" strike="noStrike">
              <a:latin typeface="Arial"/>
            </a:endParaRPr>
          </a:p>
          <a:p>
            <a:pPr marL="216000" indent="-21564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321" name="CustomShape 2"/>
          <p:cNvSpPr/>
          <p:nvPr/>
        </p:nvSpPr>
        <p:spPr>
          <a:xfrm>
            <a:off x="3162960" y="29160"/>
            <a:ext cx="3753720" cy="99720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5640" algn="ctr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000" spc="-1" strike="noStrike">
                <a:solidFill>
                  <a:srgbClr val="000000"/>
                </a:solidFill>
                <a:latin typeface="Arial"/>
              </a:rPr>
              <a:t>More on Gates</a:t>
            </a:r>
            <a:endParaRPr b="0" lang="en-US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239400" y="1120680"/>
            <a:ext cx="9600840" cy="350820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564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COTS:  more flexible than legacy hardware </a:t>
            </a:r>
            <a:endParaRPr b="0" lang="en-US" sz="3200" spc="-1" strike="noStrike">
              <a:latin typeface="Arial"/>
            </a:endParaRPr>
          </a:p>
          <a:p>
            <a:pPr marL="216000" indent="-21564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data processing now on commodity servers </a:t>
            </a:r>
            <a:endParaRPr b="0" lang="en-US" sz="3200" spc="-1" strike="noStrike">
              <a:latin typeface="Arial"/>
            </a:endParaRPr>
          </a:p>
          <a:p>
            <a:pPr marL="216000" indent="-21564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common Sub system for FE electronics</a:t>
            </a:r>
            <a:endParaRPr b="0" lang="en-US" sz="3200" spc="-1" strike="noStrike">
              <a:latin typeface="Arial"/>
            </a:endParaRPr>
          </a:p>
          <a:p>
            <a:pPr marL="216000" indent="-21564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meets ATLAS  requirements with margin</a:t>
            </a:r>
            <a:endParaRPr b="0" lang="en-US" sz="3200" spc="-1" strike="noStrike">
              <a:latin typeface="Arial"/>
            </a:endParaRPr>
          </a:p>
          <a:p>
            <a:pPr marL="216000" indent="-21564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performance tests show ready for deployment 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323" name="CustomShape 2"/>
          <p:cNvSpPr/>
          <p:nvPr/>
        </p:nvSpPr>
        <p:spPr>
          <a:xfrm>
            <a:off x="3864600" y="228960"/>
            <a:ext cx="2350440" cy="65700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en-US" sz="4000" spc="-1" strike="noStrike">
                <a:solidFill>
                  <a:srgbClr val="000000"/>
                </a:solidFill>
                <a:latin typeface="Arial"/>
              </a:rPr>
              <a:t>Summary</a:t>
            </a:r>
            <a:endParaRPr b="0" lang="en-US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3972240" y="1695600"/>
            <a:ext cx="1695240" cy="149508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564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6000" spc="-1" strike="noStrike">
                <a:solidFill>
                  <a:srgbClr val="000000"/>
                </a:solidFill>
                <a:latin typeface="Arial"/>
                <a:ea typeface="Arial"/>
              </a:rPr>
              <a:t>→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32" name="CustomShape 2"/>
          <p:cNvSpPr/>
          <p:nvPr/>
        </p:nvSpPr>
        <p:spPr>
          <a:xfrm>
            <a:off x="2815560" y="-202680"/>
            <a:ext cx="4448520" cy="117216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5640" algn="ctr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000" spc="-1" strike="noStrike">
                <a:solidFill>
                  <a:srgbClr val="000000"/>
                </a:solidFill>
                <a:latin typeface="Arial"/>
              </a:rPr>
              <a:t>What’s an FPGA?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133" name="" descr=""/>
          <p:cNvPicPr/>
          <p:nvPr/>
        </p:nvPicPr>
        <p:blipFill>
          <a:blip r:embed="rId1"/>
          <a:stretch/>
        </p:blipFill>
        <p:spPr>
          <a:xfrm>
            <a:off x="83880" y="1685880"/>
            <a:ext cx="3911040" cy="2604600"/>
          </a:xfrm>
          <a:prstGeom prst="rect">
            <a:avLst/>
          </a:prstGeom>
          <a:ln w="18000">
            <a:noFill/>
          </a:ln>
        </p:spPr>
      </p:pic>
      <p:pic>
        <p:nvPicPr>
          <p:cNvPr id="134" name="" descr=""/>
          <p:cNvPicPr/>
          <p:nvPr/>
        </p:nvPicPr>
        <p:blipFill>
          <a:blip r:embed="rId2"/>
          <a:stretch/>
        </p:blipFill>
        <p:spPr>
          <a:xfrm>
            <a:off x="5281560" y="1026720"/>
            <a:ext cx="4238280" cy="3762000"/>
          </a:xfrm>
          <a:prstGeom prst="rect">
            <a:avLst/>
          </a:prstGeom>
          <a:ln w="18000">
            <a:noFill/>
          </a:ln>
        </p:spPr>
      </p:pic>
      <p:sp>
        <p:nvSpPr>
          <p:cNvPr id="135" name="TextShape 3"/>
          <p:cNvSpPr txBox="1"/>
          <p:nvPr/>
        </p:nvSpPr>
        <p:spPr>
          <a:xfrm>
            <a:off x="2891160" y="4959000"/>
            <a:ext cx="4298760" cy="655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FPGA = CLBs + PSMs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198360" y="-325440"/>
            <a:ext cx="9394200" cy="94032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5640" algn="ctr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000" spc="-1" strike="noStrike">
                <a:solidFill>
                  <a:srgbClr val="000000"/>
                </a:solidFill>
                <a:latin typeface="Arial"/>
              </a:rPr>
              <a:t>Programmable Switch Matrices (PSMs):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137" name="CustomShape 2"/>
          <p:cNvSpPr/>
          <p:nvPr/>
        </p:nvSpPr>
        <p:spPr>
          <a:xfrm>
            <a:off x="5411880" y="525240"/>
            <a:ext cx="4530960" cy="152964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en-US" sz="2200" spc="-1" strike="noStrike" u="sng">
                <a:solidFill>
                  <a:srgbClr val="000000"/>
                </a:solidFill>
                <a:uFillTx/>
                <a:latin typeface="Arial"/>
              </a:rPr>
              <a:t>Dynamic Configurations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</a:rPr>
              <a:t> – special memory loaded with bit patterns that </a:t>
            </a:r>
            <a:r>
              <a:rPr b="0" i="1" lang="en-US" sz="2200" spc="-1" strike="noStrike">
                <a:solidFill>
                  <a:srgbClr val="000000"/>
                </a:solidFill>
                <a:latin typeface="Arial"/>
              </a:rPr>
              <a:t>control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i="1" lang="en-US" sz="2200" spc="-1" strike="noStrike">
                <a:solidFill>
                  <a:srgbClr val="000000"/>
                </a:solidFill>
                <a:latin typeface="Arial"/>
              </a:rPr>
              <a:t>inputs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</a:rPr>
              <a:t> to CLBs via PSMs.</a:t>
            </a:r>
            <a:endParaRPr b="0" lang="en-US" sz="2200" spc="-1" strike="noStrike">
              <a:latin typeface="Arial"/>
            </a:endParaRPr>
          </a:p>
        </p:txBody>
      </p:sp>
      <p:pic>
        <p:nvPicPr>
          <p:cNvPr id="138" name="" descr=""/>
          <p:cNvPicPr/>
          <p:nvPr/>
        </p:nvPicPr>
        <p:blipFill>
          <a:blip r:embed="rId1"/>
          <a:stretch/>
        </p:blipFill>
        <p:spPr>
          <a:xfrm>
            <a:off x="77400" y="721800"/>
            <a:ext cx="4467600" cy="4931280"/>
          </a:xfrm>
          <a:prstGeom prst="rect">
            <a:avLst/>
          </a:prstGeom>
          <a:ln w="18000">
            <a:noFill/>
          </a:ln>
        </p:spPr>
      </p:pic>
      <p:pic>
        <p:nvPicPr>
          <p:cNvPr id="139" name="" descr=""/>
          <p:cNvPicPr/>
          <p:nvPr/>
        </p:nvPicPr>
        <p:blipFill>
          <a:blip r:embed="rId2"/>
          <a:stretch/>
        </p:blipFill>
        <p:spPr>
          <a:xfrm>
            <a:off x="5617440" y="1953720"/>
            <a:ext cx="4233600" cy="3715920"/>
          </a:xfrm>
          <a:prstGeom prst="rect">
            <a:avLst/>
          </a:prstGeom>
          <a:ln w="180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2318760" y="-256320"/>
            <a:ext cx="5442480" cy="99720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5640" algn="ctr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000" spc="-1" strike="noStrike">
                <a:solidFill>
                  <a:srgbClr val="000000"/>
                </a:solidFill>
                <a:latin typeface="Arial"/>
              </a:rPr>
              <a:t>FPGA Architecture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141" name="" descr=""/>
          <p:cNvPicPr/>
          <p:nvPr/>
        </p:nvPicPr>
        <p:blipFill>
          <a:blip r:embed="rId1"/>
          <a:stretch/>
        </p:blipFill>
        <p:spPr>
          <a:xfrm>
            <a:off x="198000" y="950400"/>
            <a:ext cx="5371920" cy="3914280"/>
          </a:xfrm>
          <a:prstGeom prst="rect">
            <a:avLst/>
          </a:prstGeom>
          <a:ln w="18000">
            <a:noFill/>
          </a:ln>
        </p:spPr>
      </p:pic>
      <p:sp>
        <p:nvSpPr>
          <p:cNvPr id="142" name="CustomShape 2"/>
          <p:cNvSpPr/>
          <p:nvPr/>
        </p:nvSpPr>
        <p:spPr>
          <a:xfrm>
            <a:off x="5667480" y="992880"/>
            <a:ext cx="4323960" cy="345168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I/O Cont</a:t>
            </a:r>
            <a:endParaRPr b="0" lang="en-US" sz="24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RAMs: Multiported, FIFOs,</a:t>
            </a:r>
            <a:endParaRPr b="0" lang="en-US" sz="24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DMA</a:t>
            </a:r>
            <a:endParaRPr b="0" lang="en-US" sz="24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PUs: ARM, DSP, NPU, ALUs</a:t>
            </a:r>
            <a:endParaRPr b="0" lang="en-US" sz="24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Clocks: PLLs</a:t>
            </a:r>
            <a:endParaRPr b="0" lang="en-US" sz="24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AI/ML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4515480" y="-244800"/>
            <a:ext cx="4999320" cy="121104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5640" algn="ctr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000" spc="-1" strike="noStrike">
                <a:solidFill>
                  <a:srgbClr val="000000"/>
                </a:solidFill>
                <a:latin typeface="Arial"/>
              </a:rPr>
              <a:t>Programming (RTL) 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144" name="CustomShape 2"/>
          <p:cNvSpPr/>
          <p:nvPr/>
        </p:nvSpPr>
        <p:spPr>
          <a:xfrm>
            <a:off x="190440" y="1403640"/>
            <a:ext cx="3378600" cy="264960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</a:rPr>
              <a:t>Verilog module:</a:t>
            </a:r>
            <a:endParaRPr b="0" lang="en-US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</a:rPr>
              <a:t>Module smpl_crct(A,B,C,x,y);</a:t>
            </a:r>
            <a:endParaRPr b="0" lang="en-US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en-US" sz="2600" spc="-1" strike="noStrike">
                <a:solidFill>
                  <a:srgbClr val="000000"/>
                </a:solidFill>
                <a:latin typeface="Arial"/>
              </a:rPr>
              <a:t>input A,B,C;</a:t>
            </a:r>
            <a:endParaRPr b="0" lang="en-US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en-US" sz="2600" spc="-1" strike="noStrike">
                <a:solidFill>
                  <a:srgbClr val="000000"/>
                </a:solidFill>
                <a:latin typeface="Arial"/>
              </a:rPr>
              <a:t>output x,y;</a:t>
            </a:r>
            <a:endParaRPr b="0" lang="en-US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en-US" sz="2600" spc="-1" strike="noStrike">
                <a:solidFill>
                  <a:srgbClr val="000000"/>
                </a:solidFill>
                <a:latin typeface="Arial"/>
              </a:rPr>
              <a:t>wire e;</a:t>
            </a:r>
            <a:endParaRPr b="0" lang="en-US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en-US" sz="2600" spc="-1" strike="noStrike">
                <a:solidFill>
                  <a:srgbClr val="000000"/>
                </a:solidFill>
                <a:latin typeface="Arial"/>
              </a:rPr>
              <a:t>and g1(e,A,B);</a:t>
            </a:r>
            <a:endParaRPr b="0" lang="en-US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en-US" sz="2600" spc="-1" strike="noStrike">
                <a:solidFill>
                  <a:srgbClr val="000000"/>
                </a:solidFill>
                <a:latin typeface="Arial"/>
              </a:rPr>
              <a:t>not g2(y,C);</a:t>
            </a:r>
            <a:endParaRPr b="0" lang="en-US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en-US" sz="2600" spc="-1" strike="noStrike">
                <a:solidFill>
                  <a:srgbClr val="000000"/>
                </a:solidFill>
                <a:latin typeface="Arial"/>
              </a:rPr>
              <a:t>or   g3(x,e,Y);</a:t>
            </a:r>
            <a:endParaRPr b="0" lang="en-US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</a:rPr>
              <a:t>Endmodule;</a:t>
            </a:r>
            <a:endParaRPr b="0" lang="en-US" sz="2600" spc="-1" strike="noStrike">
              <a:latin typeface="Arial"/>
            </a:endParaRPr>
          </a:p>
        </p:txBody>
      </p:sp>
      <p:pic>
        <p:nvPicPr>
          <p:cNvPr id="145" name="" descr=""/>
          <p:cNvPicPr/>
          <p:nvPr/>
        </p:nvPicPr>
        <p:blipFill>
          <a:blip r:embed="rId1"/>
          <a:stretch/>
        </p:blipFill>
        <p:spPr>
          <a:xfrm>
            <a:off x="131040" y="93600"/>
            <a:ext cx="4195440" cy="1229760"/>
          </a:xfrm>
          <a:prstGeom prst="rect">
            <a:avLst/>
          </a:prstGeom>
          <a:ln w="18000">
            <a:noFill/>
          </a:ln>
        </p:spPr>
      </p:pic>
      <p:sp>
        <p:nvSpPr>
          <p:cNvPr id="146" name="CustomShape 3"/>
          <p:cNvSpPr/>
          <p:nvPr/>
        </p:nvSpPr>
        <p:spPr>
          <a:xfrm>
            <a:off x="4571640" y="600480"/>
            <a:ext cx="5163120" cy="136980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Design Circuit</a:t>
            </a:r>
            <a:endParaRPr b="0" lang="en-US" sz="20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Verilog Simulation –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validate logic design</a:t>
            </a:r>
            <a:endParaRPr b="0" lang="en-US" sz="20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Synthesis –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Translate design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to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 bit patterns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that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 program PSMs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for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 connections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to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 CLBs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in a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 Resource Efficient Manner.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</p:txBody>
      </p:sp>
      <p:pic>
        <p:nvPicPr>
          <p:cNvPr id="147" name="" descr=""/>
          <p:cNvPicPr/>
          <p:nvPr/>
        </p:nvPicPr>
        <p:blipFill>
          <a:blip r:embed="rId2"/>
          <a:stretch/>
        </p:blipFill>
        <p:spPr>
          <a:xfrm>
            <a:off x="6617160" y="2466000"/>
            <a:ext cx="3208320" cy="3128760"/>
          </a:xfrm>
          <a:prstGeom prst="rect">
            <a:avLst/>
          </a:prstGeom>
          <a:ln w="180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1667160" y="-234720"/>
            <a:ext cx="6745320" cy="121104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5640" algn="ctr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000" spc="-1" strike="noStrike">
                <a:solidFill>
                  <a:srgbClr val="000000"/>
                </a:solidFill>
                <a:latin typeface="Arial"/>
              </a:rPr>
              <a:t>High Level Synthesis (HLS):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149" name="CustomShape 2"/>
          <p:cNvSpPr/>
          <p:nvPr/>
        </p:nvSpPr>
        <p:spPr>
          <a:xfrm>
            <a:off x="130320" y="531720"/>
            <a:ext cx="3378600" cy="174420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 like syntax: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A[i] = B[i] * C[i];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D[i] = B[i] * E[i];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F[i] = A[i] + D[i];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50" name="" descr=""/>
          <p:cNvPicPr/>
          <p:nvPr/>
        </p:nvPicPr>
        <p:blipFill>
          <a:blip r:embed="rId1"/>
          <a:stretch/>
        </p:blipFill>
        <p:spPr>
          <a:xfrm>
            <a:off x="130320" y="2023200"/>
            <a:ext cx="5352840" cy="3552480"/>
          </a:xfrm>
          <a:prstGeom prst="rect">
            <a:avLst/>
          </a:prstGeom>
          <a:ln w="18000">
            <a:noFill/>
          </a:ln>
        </p:spPr>
      </p:pic>
      <p:pic>
        <p:nvPicPr>
          <p:cNvPr id="151" name="" descr=""/>
          <p:cNvPicPr/>
          <p:nvPr/>
        </p:nvPicPr>
        <p:blipFill>
          <a:blip r:embed="rId2"/>
          <a:stretch/>
        </p:blipFill>
        <p:spPr>
          <a:xfrm>
            <a:off x="5595120" y="2107800"/>
            <a:ext cx="4390560" cy="3519360"/>
          </a:xfrm>
          <a:prstGeom prst="rect">
            <a:avLst/>
          </a:prstGeom>
          <a:ln w="18000">
            <a:noFill/>
          </a:ln>
        </p:spPr>
      </p:pic>
      <p:sp>
        <p:nvSpPr>
          <p:cNvPr id="152" name="Line 3"/>
          <p:cNvSpPr/>
          <p:nvPr/>
        </p:nvSpPr>
        <p:spPr>
          <a:xfrm>
            <a:off x="7008480" y="2707200"/>
            <a:ext cx="731880" cy="0"/>
          </a:xfrm>
          <a:prstGeom prst="line">
            <a:avLst/>
          </a:prstGeom>
          <a:ln w="18000">
            <a:solidFill>
              <a:srgbClr val="ff0000"/>
            </a:solidFill>
            <a:custDash>
              <a:ds d="100000" sp="300000"/>
              <a:ds d="100000" sp="3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3" name="Line 4"/>
          <p:cNvSpPr/>
          <p:nvPr/>
        </p:nvSpPr>
        <p:spPr>
          <a:xfrm>
            <a:off x="7349040" y="3569400"/>
            <a:ext cx="461520" cy="0"/>
          </a:xfrm>
          <a:prstGeom prst="line">
            <a:avLst/>
          </a:prstGeom>
          <a:ln w="18000">
            <a:solidFill>
              <a:srgbClr val="ff0000"/>
            </a:solidFill>
            <a:custDash>
              <a:ds d="100000" sp="300000"/>
              <a:ds d="100000" sp="3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4" name="CustomShape 5"/>
          <p:cNvSpPr/>
          <p:nvPr/>
        </p:nvSpPr>
        <p:spPr>
          <a:xfrm>
            <a:off x="4009680" y="482040"/>
            <a:ext cx="2105640" cy="162576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Pipelining</a:t>
            </a:r>
            <a:endParaRPr b="0" lang="en-US" sz="18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Parallelization</a:t>
            </a:r>
            <a:endParaRPr b="0" lang="en-US" sz="18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Interval</a:t>
            </a:r>
            <a:endParaRPr b="0" lang="en-US" sz="18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Latency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55" name="CustomShape 6"/>
          <p:cNvSpPr/>
          <p:nvPr/>
        </p:nvSpPr>
        <p:spPr>
          <a:xfrm>
            <a:off x="3057480" y="2777400"/>
            <a:ext cx="2105640" cy="60192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ff0000"/>
                </a:solidFill>
                <a:latin typeface="Arial"/>
              </a:rPr>
              <a:t>Parallelization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56" name="Line 7"/>
          <p:cNvSpPr/>
          <p:nvPr/>
        </p:nvSpPr>
        <p:spPr>
          <a:xfrm>
            <a:off x="6226200" y="3739680"/>
            <a:ext cx="0" cy="150480"/>
          </a:xfrm>
          <a:prstGeom prst="line">
            <a:avLst/>
          </a:prstGeom>
          <a:ln w="18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7" name="CustomShape 8"/>
          <p:cNvSpPr/>
          <p:nvPr/>
        </p:nvSpPr>
        <p:spPr>
          <a:xfrm>
            <a:off x="5654880" y="3699360"/>
            <a:ext cx="981720" cy="60192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ff0000"/>
                </a:solidFill>
                <a:latin typeface="Arial"/>
              </a:rPr>
              <a:t>Interval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58" name="Line 9"/>
          <p:cNvSpPr/>
          <p:nvPr/>
        </p:nvSpPr>
        <p:spPr>
          <a:xfrm>
            <a:off x="5688000" y="2917440"/>
            <a:ext cx="16920" cy="2436480"/>
          </a:xfrm>
          <a:prstGeom prst="line">
            <a:avLst/>
          </a:prstGeom>
          <a:ln w="18000">
            <a:solidFill>
              <a:srgbClr val="ff0000"/>
            </a:solidFill>
            <a:custDash>
              <a:ds d="100000" sp="300000"/>
              <a:ds d="100000" sp="3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9" name="Line 10"/>
          <p:cNvSpPr/>
          <p:nvPr/>
        </p:nvSpPr>
        <p:spPr>
          <a:xfrm>
            <a:off x="7890480" y="5013000"/>
            <a:ext cx="0" cy="220680"/>
          </a:xfrm>
          <a:prstGeom prst="line">
            <a:avLst/>
          </a:prstGeom>
          <a:ln w="18000">
            <a:solidFill>
              <a:srgbClr val="ff0000"/>
            </a:solidFill>
            <a:custDash>
              <a:ds d="100000" sp="300000"/>
              <a:ds d="100000" sp="3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0" name="CustomShape 11"/>
          <p:cNvSpPr/>
          <p:nvPr/>
        </p:nvSpPr>
        <p:spPr>
          <a:xfrm>
            <a:off x="6176160" y="4832640"/>
            <a:ext cx="981720" cy="60192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ff0000"/>
                </a:solidFill>
                <a:latin typeface="Arial"/>
              </a:rPr>
              <a:t>Latency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61" name="Line 12"/>
          <p:cNvSpPr/>
          <p:nvPr/>
        </p:nvSpPr>
        <p:spPr>
          <a:xfrm>
            <a:off x="7539840" y="2707200"/>
            <a:ext cx="9720" cy="862200"/>
          </a:xfrm>
          <a:prstGeom prst="line">
            <a:avLst/>
          </a:prstGeom>
          <a:ln w="18000">
            <a:solidFill>
              <a:srgbClr val="ff0000"/>
            </a:solidFill>
            <a:custDash>
              <a:ds d="100000" sp="300000"/>
              <a:ds d="100000" sp="300000"/>
            </a:custDash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2" name="Line 13"/>
          <p:cNvSpPr/>
          <p:nvPr/>
        </p:nvSpPr>
        <p:spPr>
          <a:xfrm>
            <a:off x="5694840" y="3809880"/>
            <a:ext cx="531360" cy="0"/>
          </a:xfrm>
          <a:prstGeom prst="line">
            <a:avLst/>
          </a:prstGeom>
          <a:ln w="18000">
            <a:solidFill>
              <a:srgbClr val="ff0000"/>
            </a:solidFill>
            <a:custDash>
              <a:ds d="100000" sp="300000"/>
              <a:ds d="100000" sp="300000"/>
            </a:custDash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3" name="Line 14"/>
          <p:cNvSpPr/>
          <p:nvPr/>
        </p:nvSpPr>
        <p:spPr>
          <a:xfrm>
            <a:off x="5714640" y="5173560"/>
            <a:ext cx="2185560" cy="0"/>
          </a:xfrm>
          <a:prstGeom prst="line">
            <a:avLst/>
          </a:prstGeom>
          <a:ln w="18000">
            <a:solidFill>
              <a:srgbClr val="ff0000"/>
            </a:solidFill>
            <a:custDash>
              <a:ds d="100000" sp="300000"/>
              <a:ds d="100000" sp="300000"/>
            </a:custDash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4" name="Line 15"/>
          <p:cNvSpPr/>
          <p:nvPr/>
        </p:nvSpPr>
        <p:spPr>
          <a:xfrm>
            <a:off x="240480" y="2547000"/>
            <a:ext cx="0" cy="1684080"/>
          </a:xfrm>
          <a:prstGeom prst="line">
            <a:avLst/>
          </a:prstGeom>
          <a:ln w="18000">
            <a:solidFill>
              <a:srgbClr val="ff0000"/>
            </a:solidFill>
            <a:custDash>
              <a:ds d="100000" sp="300000"/>
              <a:ds d="100000" sp="3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5" name="Line 16"/>
          <p:cNvSpPr/>
          <p:nvPr/>
        </p:nvSpPr>
        <p:spPr>
          <a:xfrm>
            <a:off x="4611960" y="3830400"/>
            <a:ext cx="0" cy="470880"/>
          </a:xfrm>
          <a:prstGeom prst="line">
            <a:avLst/>
          </a:prstGeom>
          <a:ln w="18000">
            <a:solidFill>
              <a:srgbClr val="ff0000"/>
            </a:solidFill>
            <a:custDash>
              <a:ds d="100000" sp="300000"/>
              <a:ds d="100000" sp="3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6" name="CustomShape 17"/>
          <p:cNvSpPr/>
          <p:nvPr/>
        </p:nvSpPr>
        <p:spPr>
          <a:xfrm>
            <a:off x="601560" y="4031280"/>
            <a:ext cx="1333440" cy="60192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ff0000"/>
                </a:solidFill>
                <a:latin typeface="Arial"/>
              </a:rPr>
              <a:t>Pipelining?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67" name="Line 18"/>
          <p:cNvSpPr/>
          <p:nvPr/>
        </p:nvSpPr>
        <p:spPr>
          <a:xfrm>
            <a:off x="240480" y="3990240"/>
            <a:ext cx="4371480" cy="0"/>
          </a:xfrm>
          <a:prstGeom prst="line">
            <a:avLst/>
          </a:prstGeom>
          <a:ln w="18000">
            <a:solidFill>
              <a:srgbClr val="ff0000"/>
            </a:solidFill>
            <a:custDash>
              <a:ds d="100000" sp="300000"/>
              <a:ds d="100000" sp="300000"/>
            </a:custDash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8" name="CustomShape 19"/>
          <p:cNvSpPr/>
          <p:nvPr/>
        </p:nvSpPr>
        <p:spPr>
          <a:xfrm>
            <a:off x="462240" y="3709440"/>
            <a:ext cx="1874160" cy="60192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ff0000"/>
                </a:solidFill>
                <a:latin typeface="Arial"/>
              </a:rPr>
              <a:t>Interval, Latency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69" name="Line 20"/>
          <p:cNvSpPr/>
          <p:nvPr/>
        </p:nvSpPr>
        <p:spPr>
          <a:xfrm>
            <a:off x="2787840" y="2967840"/>
            <a:ext cx="731880" cy="0"/>
          </a:xfrm>
          <a:prstGeom prst="line">
            <a:avLst/>
          </a:prstGeom>
          <a:ln w="18000">
            <a:solidFill>
              <a:srgbClr val="ff0000"/>
            </a:solidFill>
            <a:custDash>
              <a:ds d="100000" sp="300000"/>
              <a:ds d="100000" sp="3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0" name="Line 21"/>
          <p:cNvSpPr/>
          <p:nvPr/>
        </p:nvSpPr>
        <p:spPr>
          <a:xfrm>
            <a:off x="3048480" y="3539880"/>
            <a:ext cx="490680" cy="0"/>
          </a:xfrm>
          <a:prstGeom prst="line">
            <a:avLst/>
          </a:prstGeom>
          <a:ln w="18000">
            <a:solidFill>
              <a:srgbClr val="ff0000"/>
            </a:solidFill>
            <a:custDash>
              <a:ds d="100000" sp="300000"/>
              <a:ds d="100000" sp="3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1" name="Line 22"/>
          <p:cNvSpPr/>
          <p:nvPr/>
        </p:nvSpPr>
        <p:spPr>
          <a:xfrm>
            <a:off x="3269160" y="2967840"/>
            <a:ext cx="0" cy="572040"/>
          </a:xfrm>
          <a:prstGeom prst="line">
            <a:avLst/>
          </a:prstGeom>
          <a:ln w="18000">
            <a:solidFill>
              <a:srgbClr val="ff0000"/>
            </a:solidFill>
            <a:custDash>
              <a:ds d="100000" sp="300000"/>
              <a:ds d="100000" sp="300000"/>
            </a:custDash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72" name="CustomShape 23"/>
          <p:cNvSpPr/>
          <p:nvPr/>
        </p:nvSpPr>
        <p:spPr>
          <a:xfrm>
            <a:off x="7439040" y="2687400"/>
            <a:ext cx="2105640" cy="60192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ff0000"/>
                </a:solidFill>
                <a:latin typeface="Arial"/>
              </a:rPr>
              <a:t>Parallelization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1667160" y="-134280"/>
            <a:ext cx="6745320" cy="121104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5640" algn="ctr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000" spc="-1" strike="noStrike">
                <a:solidFill>
                  <a:srgbClr val="000000"/>
                </a:solidFill>
                <a:latin typeface="Arial"/>
              </a:rPr>
              <a:t>High Level Synthesis (HLS):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174" name="" descr=""/>
          <p:cNvPicPr/>
          <p:nvPr/>
        </p:nvPicPr>
        <p:blipFill>
          <a:blip r:embed="rId1"/>
          <a:stretch/>
        </p:blipFill>
        <p:spPr>
          <a:xfrm>
            <a:off x="140040" y="1289520"/>
            <a:ext cx="4862520" cy="3813480"/>
          </a:xfrm>
          <a:prstGeom prst="rect">
            <a:avLst/>
          </a:prstGeom>
          <a:ln w="18000">
            <a:noFill/>
          </a:ln>
        </p:spPr>
      </p:pic>
      <p:pic>
        <p:nvPicPr>
          <p:cNvPr id="175" name="" descr=""/>
          <p:cNvPicPr/>
          <p:nvPr/>
        </p:nvPicPr>
        <p:blipFill>
          <a:blip r:embed="rId2"/>
          <a:stretch/>
        </p:blipFill>
        <p:spPr>
          <a:xfrm>
            <a:off x="5124960" y="1283400"/>
            <a:ext cx="4829040" cy="3809520"/>
          </a:xfrm>
          <a:prstGeom prst="rect">
            <a:avLst/>
          </a:prstGeom>
          <a:ln w="18000">
            <a:noFill/>
          </a:ln>
        </p:spPr>
      </p:pic>
      <p:sp>
        <p:nvSpPr>
          <p:cNvPr id="176" name="CustomShape 2"/>
          <p:cNvSpPr/>
          <p:nvPr/>
        </p:nvSpPr>
        <p:spPr>
          <a:xfrm>
            <a:off x="79920" y="731160"/>
            <a:ext cx="2787480" cy="60192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Verilog Design: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77" name="CustomShape 3"/>
          <p:cNvSpPr/>
          <p:nvPr/>
        </p:nvSpPr>
        <p:spPr>
          <a:xfrm>
            <a:off x="7226640" y="751680"/>
            <a:ext cx="2787480" cy="60192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HLS Design: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39601</TotalTime>
  <Application>LibreOffice/7.0.3.1$Windows_X86_64 LibreOffice_project/d7547858d014d4cf69878db179d326fc3483e082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2020-12-10T15:36:08Z</dcterms:created>
  <dc:creator/>
  <dc:description/>
  <dc:language>en-US</dc:language>
  <cp:lastModifiedBy/>
  <dcterms:modified xsi:type="dcterms:W3CDTF">2021-11-05T13:36:56Z</dcterms:modified>
  <cp:revision>311</cp:revision>
  <dc:subject/>
  <dc:title>Blueprint Plans</dc:title>
</cp:coreProperties>
</file>