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"/>
  </p:notesMasterIdLst>
  <p:sldIdLst>
    <p:sldId id="339" r:id="rId5"/>
    <p:sldId id="321" r:id="rId6"/>
    <p:sldId id="340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 autoAdjust="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29/01/2024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29/01/2024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29/01/2024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29/01/2024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29/01/2024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54EC5F5D-65B5-432F-B6D3-1AFAA67DEF7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29/01/2024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29/01/2024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29/01/2024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29/01/2024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29/01/2024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29/01/2024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29/01/2024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DD92DF6-BB26-3C0D-A786-1A0371504D4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017" y="365528"/>
            <a:ext cx="1626705" cy="48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con angoli arrotondati 44">
            <a:extLst>
              <a:ext uri="{FF2B5EF4-FFF2-40B4-BE49-F238E27FC236}">
                <a16:creationId xmlns:a16="http://schemas.microsoft.com/office/drawing/2014/main" id="{FD642C9E-B239-FBBE-FA36-C73385DE6F0C}"/>
              </a:ext>
            </a:extLst>
          </p:cNvPr>
          <p:cNvSpPr/>
          <p:nvPr/>
        </p:nvSpPr>
        <p:spPr>
          <a:xfrm>
            <a:off x="985146" y="2987589"/>
            <a:ext cx="1558029" cy="6486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Read </a:t>
            </a:r>
            <a:r>
              <a:rPr lang="it-IT" dirty="0" err="1"/>
              <a:t>Signal</a:t>
            </a:r>
            <a:r>
              <a:rPr lang="it-IT" dirty="0"/>
              <a:t> from file</a:t>
            </a:r>
          </a:p>
        </p:txBody>
      </p:sp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FDD4C562-5DB2-D1CA-7880-51FADE58CB51}"/>
              </a:ext>
            </a:extLst>
          </p:cNvPr>
          <p:cNvSpPr/>
          <p:nvPr/>
        </p:nvSpPr>
        <p:spPr>
          <a:xfrm>
            <a:off x="631794" y="2492192"/>
            <a:ext cx="2274969" cy="1871247"/>
          </a:xfrm>
          <a:prstGeom prst="roundRect">
            <a:avLst>
              <a:gd name="adj" fmla="val 512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it-IT" u="sng" dirty="0"/>
              <a:t>C code on </a:t>
            </a:r>
            <a:r>
              <a:rPr lang="it-IT" u="sng" dirty="0" err="1"/>
              <a:t>Raspberry</a:t>
            </a:r>
            <a:endParaRPr lang="it-IT" u="sng" dirty="0"/>
          </a:p>
        </p:txBody>
      </p:sp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id="{2C2852BF-AB6B-5188-931A-0F5C4E5DA50A}"/>
              </a:ext>
            </a:extLst>
          </p:cNvPr>
          <p:cNvSpPr/>
          <p:nvPr/>
        </p:nvSpPr>
        <p:spPr>
          <a:xfrm>
            <a:off x="985146" y="3905518"/>
            <a:ext cx="1558030" cy="2574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Transmission</a:t>
            </a:r>
          </a:p>
        </p:txBody>
      </p:sp>
      <p:sp>
        <p:nvSpPr>
          <p:cNvPr id="50" name="Rettangolo con angoli arrotondati 49">
            <a:extLst>
              <a:ext uri="{FF2B5EF4-FFF2-40B4-BE49-F238E27FC236}">
                <a16:creationId xmlns:a16="http://schemas.microsoft.com/office/drawing/2014/main" id="{8798AF3C-1D3C-CC05-4AF1-DFB0365F4A10}"/>
              </a:ext>
            </a:extLst>
          </p:cNvPr>
          <p:cNvSpPr/>
          <p:nvPr/>
        </p:nvSpPr>
        <p:spPr>
          <a:xfrm>
            <a:off x="8861728" y="4575181"/>
            <a:ext cx="1772182" cy="10580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Decompression</a:t>
            </a:r>
            <a:endParaRPr lang="it-IT" dirty="0"/>
          </a:p>
          <a:p>
            <a:pPr algn="ctr"/>
            <a:r>
              <a:rPr lang="it-IT" dirty="0"/>
              <a:t>(Decoder)</a:t>
            </a:r>
          </a:p>
        </p:txBody>
      </p:sp>
      <p:sp>
        <p:nvSpPr>
          <p:cNvPr id="51" name="Rettangolo con angoli arrotondati 50">
            <a:extLst>
              <a:ext uri="{FF2B5EF4-FFF2-40B4-BE49-F238E27FC236}">
                <a16:creationId xmlns:a16="http://schemas.microsoft.com/office/drawing/2014/main" id="{606289F9-4C48-A10D-5DF2-D4D01BB6FF2A}"/>
              </a:ext>
            </a:extLst>
          </p:cNvPr>
          <p:cNvSpPr/>
          <p:nvPr/>
        </p:nvSpPr>
        <p:spPr>
          <a:xfrm>
            <a:off x="8615227" y="3429000"/>
            <a:ext cx="2274969" cy="2756263"/>
          </a:xfrm>
          <a:prstGeom prst="roundRect">
            <a:avLst>
              <a:gd name="adj" fmla="val 5129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it-IT" u="sng" dirty="0"/>
              <a:t>Python on PC</a:t>
            </a:r>
          </a:p>
        </p:txBody>
      </p:sp>
      <p:sp>
        <p:nvSpPr>
          <p:cNvPr id="52" name="Rettangolo con angoli arrotondati 51">
            <a:extLst>
              <a:ext uri="{FF2B5EF4-FFF2-40B4-BE49-F238E27FC236}">
                <a16:creationId xmlns:a16="http://schemas.microsoft.com/office/drawing/2014/main" id="{919BF98A-7B58-0E73-6865-877DD9FB00DE}"/>
              </a:ext>
            </a:extLst>
          </p:cNvPr>
          <p:cNvSpPr/>
          <p:nvPr/>
        </p:nvSpPr>
        <p:spPr>
          <a:xfrm>
            <a:off x="8861728" y="5855492"/>
            <a:ext cx="1772182" cy="26119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Histogram</a:t>
            </a:r>
            <a:endParaRPr lang="it-IT" dirty="0"/>
          </a:p>
        </p:txBody>
      </p:sp>
      <p:sp>
        <p:nvSpPr>
          <p:cNvPr id="60" name="Rettangolo con angoli arrotondati 59">
            <a:extLst>
              <a:ext uri="{FF2B5EF4-FFF2-40B4-BE49-F238E27FC236}">
                <a16:creationId xmlns:a16="http://schemas.microsoft.com/office/drawing/2014/main" id="{1DF643AC-15BF-EB79-2BD3-66B2D37CA50D}"/>
              </a:ext>
            </a:extLst>
          </p:cNvPr>
          <p:cNvSpPr/>
          <p:nvPr/>
        </p:nvSpPr>
        <p:spPr>
          <a:xfrm>
            <a:off x="277907" y="2348753"/>
            <a:ext cx="11665282" cy="3920640"/>
          </a:xfrm>
          <a:prstGeom prst="roundRect">
            <a:avLst>
              <a:gd name="adj" fmla="val 203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it-IT" sz="2400" u="sng" dirty="0"/>
          </a:p>
        </p:txBody>
      </p:sp>
      <p:cxnSp>
        <p:nvCxnSpPr>
          <p:cNvPr id="62" name="Connettore curvo 61">
            <a:extLst>
              <a:ext uri="{FF2B5EF4-FFF2-40B4-BE49-F238E27FC236}">
                <a16:creationId xmlns:a16="http://schemas.microsoft.com/office/drawing/2014/main" id="{146B089F-C07B-3964-EEA1-4F2C8DB65E63}"/>
              </a:ext>
            </a:extLst>
          </p:cNvPr>
          <p:cNvCxnSpPr>
            <a:cxnSpLocks/>
            <a:stCxn id="64" idx="1"/>
            <a:endCxn id="8" idx="3"/>
          </p:cNvCxnSpPr>
          <p:nvPr/>
        </p:nvCxnSpPr>
        <p:spPr>
          <a:xfrm rot="10800000" flipV="1">
            <a:off x="6244817" y="2810708"/>
            <a:ext cx="1725125" cy="1064509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curvo 62">
            <a:extLst>
              <a:ext uri="{FF2B5EF4-FFF2-40B4-BE49-F238E27FC236}">
                <a16:creationId xmlns:a16="http://schemas.microsoft.com/office/drawing/2014/main" id="{25D010F6-1DDD-EE9C-85C8-8A0AF1EBF091}"/>
              </a:ext>
            </a:extLst>
          </p:cNvPr>
          <p:cNvCxnSpPr>
            <a:cxnSpLocks/>
            <a:stCxn id="65" idx="3"/>
            <a:endCxn id="50" idx="3"/>
          </p:cNvCxnSpPr>
          <p:nvPr/>
        </p:nvCxnSpPr>
        <p:spPr>
          <a:xfrm flipH="1">
            <a:off x="10633910" y="2760795"/>
            <a:ext cx="165215" cy="2343411"/>
          </a:xfrm>
          <a:prstGeom prst="curvedConnector3">
            <a:avLst>
              <a:gd name="adj1" fmla="val -377113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tangolo con angoli arrotondati 63">
            <a:extLst>
              <a:ext uri="{FF2B5EF4-FFF2-40B4-BE49-F238E27FC236}">
                <a16:creationId xmlns:a16="http://schemas.microsoft.com/office/drawing/2014/main" id="{E387EEB5-CE6F-05D8-2F73-CC386D261315}"/>
              </a:ext>
            </a:extLst>
          </p:cNvPr>
          <p:cNvSpPr/>
          <p:nvPr/>
        </p:nvSpPr>
        <p:spPr>
          <a:xfrm>
            <a:off x="7969941" y="2647492"/>
            <a:ext cx="1372876" cy="3264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dirty="0" err="1"/>
              <a:t>Weights.h</a:t>
            </a:r>
            <a:endParaRPr lang="it-IT" dirty="0"/>
          </a:p>
        </p:txBody>
      </p:sp>
      <p:sp>
        <p:nvSpPr>
          <p:cNvPr id="65" name="Rettangolo con angoli arrotondati 64">
            <a:extLst>
              <a:ext uri="{FF2B5EF4-FFF2-40B4-BE49-F238E27FC236}">
                <a16:creationId xmlns:a16="http://schemas.microsoft.com/office/drawing/2014/main" id="{832A2E0F-1764-45AF-3DC0-D4DE8CE98BCD}"/>
              </a:ext>
            </a:extLst>
          </p:cNvPr>
          <p:cNvSpPr/>
          <p:nvPr/>
        </p:nvSpPr>
        <p:spPr>
          <a:xfrm>
            <a:off x="9680569" y="2597578"/>
            <a:ext cx="1118556" cy="3264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dirty="0"/>
              <a:t>Model.h5</a:t>
            </a:r>
          </a:p>
        </p:txBody>
      </p:sp>
      <p:sp>
        <p:nvSpPr>
          <p:cNvPr id="71" name="Freccia in giù 70">
            <a:extLst>
              <a:ext uri="{FF2B5EF4-FFF2-40B4-BE49-F238E27FC236}">
                <a16:creationId xmlns:a16="http://schemas.microsoft.com/office/drawing/2014/main" id="{5737B861-4D0A-981E-2C4B-E59A2D846B08}"/>
              </a:ext>
            </a:extLst>
          </p:cNvPr>
          <p:cNvSpPr/>
          <p:nvPr/>
        </p:nvSpPr>
        <p:spPr>
          <a:xfrm>
            <a:off x="1629338" y="3646020"/>
            <a:ext cx="266914" cy="2328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Freccia in giù 71">
            <a:extLst>
              <a:ext uri="{FF2B5EF4-FFF2-40B4-BE49-F238E27FC236}">
                <a16:creationId xmlns:a16="http://schemas.microsoft.com/office/drawing/2014/main" id="{1B7AFD2D-A969-842C-9279-6C7BFE4F73AB}"/>
              </a:ext>
            </a:extLst>
          </p:cNvPr>
          <p:cNvSpPr/>
          <p:nvPr/>
        </p:nvSpPr>
        <p:spPr>
          <a:xfrm>
            <a:off x="9588974" y="5617078"/>
            <a:ext cx="266914" cy="2328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Nuvola 72">
            <a:extLst>
              <a:ext uri="{FF2B5EF4-FFF2-40B4-BE49-F238E27FC236}">
                <a16:creationId xmlns:a16="http://schemas.microsoft.com/office/drawing/2014/main" id="{10B7B8DD-B248-29E7-7A76-384C8A464A19}"/>
              </a:ext>
            </a:extLst>
          </p:cNvPr>
          <p:cNvSpPr/>
          <p:nvPr/>
        </p:nvSpPr>
        <p:spPr>
          <a:xfrm>
            <a:off x="1688535" y="5162003"/>
            <a:ext cx="1723410" cy="9101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LAN</a:t>
            </a:r>
          </a:p>
          <a:p>
            <a:pPr algn="ctr"/>
            <a:r>
              <a:rPr lang="it-IT" dirty="0"/>
              <a:t>(TCP/IP)</a:t>
            </a:r>
          </a:p>
        </p:txBody>
      </p:sp>
      <p:sp>
        <p:nvSpPr>
          <p:cNvPr id="74" name="Rettangolo con angoli arrotondati 73">
            <a:extLst>
              <a:ext uri="{FF2B5EF4-FFF2-40B4-BE49-F238E27FC236}">
                <a16:creationId xmlns:a16="http://schemas.microsoft.com/office/drawing/2014/main" id="{86AA62A2-3F0A-D919-459E-0605D2B21CEC}"/>
              </a:ext>
            </a:extLst>
          </p:cNvPr>
          <p:cNvSpPr/>
          <p:nvPr/>
        </p:nvSpPr>
        <p:spPr>
          <a:xfrm>
            <a:off x="8836340" y="3876394"/>
            <a:ext cx="1772182" cy="3659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Receive</a:t>
            </a:r>
            <a:endParaRPr lang="it-IT" dirty="0"/>
          </a:p>
        </p:txBody>
      </p:sp>
      <p:sp>
        <p:nvSpPr>
          <p:cNvPr id="75" name="Freccia in giù 74">
            <a:extLst>
              <a:ext uri="{FF2B5EF4-FFF2-40B4-BE49-F238E27FC236}">
                <a16:creationId xmlns:a16="http://schemas.microsoft.com/office/drawing/2014/main" id="{322D5399-7DE5-0CC6-C11D-B83C008C941A}"/>
              </a:ext>
            </a:extLst>
          </p:cNvPr>
          <p:cNvSpPr/>
          <p:nvPr/>
        </p:nvSpPr>
        <p:spPr>
          <a:xfrm>
            <a:off x="9612770" y="4297097"/>
            <a:ext cx="266914" cy="2328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6" name="Connettore curvo 75">
            <a:extLst>
              <a:ext uri="{FF2B5EF4-FFF2-40B4-BE49-F238E27FC236}">
                <a16:creationId xmlns:a16="http://schemas.microsoft.com/office/drawing/2014/main" id="{692E5C66-C685-0F58-E78D-614E078B60C4}"/>
              </a:ext>
            </a:extLst>
          </p:cNvPr>
          <p:cNvCxnSpPr>
            <a:cxnSpLocks/>
            <a:stCxn id="49" idx="2"/>
            <a:endCxn id="73" idx="3"/>
          </p:cNvCxnSpPr>
          <p:nvPr/>
        </p:nvCxnSpPr>
        <p:spPr>
          <a:xfrm rot="16200000" flipH="1">
            <a:off x="1631645" y="4295446"/>
            <a:ext cx="1051111" cy="786079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curvo 76">
            <a:extLst>
              <a:ext uri="{FF2B5EF4-FFF2-40B4-BE49-F238E27FC236}">
                <a16:creationId xmlns:a16="http://schemas.microsoft.com/office/drawing/2014/main" id="{BBD90F7B-6E90-A2F0-EA5D-04B76E1B32CB}"/>
              </a:ext>
            </a:extLst>
          </p:cNvPr>
          <p:cNvCxnSpPr>
            <a:cxnSpLocks/>
            <a:stCxn id="73" idx="0"/>
            <a:endCxn id="6" idx="1"/>
          </p:cNvCxnSpPr>
          <p:nvPr/>
        </p:nvCxnSpPr>
        <p:spPr>
          <a:xfrm flipV="1">
            <a:off x="3410509" y="3065700"/>
            <a:ext cx="1276277" cy="2551378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684FA9F3-6A2C-96DF-2E29-767BE17CB458}"/>
              </a:ext>
            </a:extLst>
          </p:cNvPr>
          <p:cNvSpPr/>
          <p:nvPr/>
        </p:nvSpPr>
        <p:spPr>
          <a:xfrm>
            <a:off x="4686786" y="2887899"/>
            <a:ext cx="1637108" cy="35560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Receive</a:t>
            </a:r>
            <a:r>
              <a:rPr lang="it-IT" dirty="0"/>
              <a:t> </a:t>
            </a:r>
            <a:r>
              <a:rPr lang="it-IT" dirty="0" err="1"/>
              <a:t>Signal</a:t>
            </a:r>
            <a:endParaRPr lang="it-IT" dirty="0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1D189ACE-A7E5-E534-28FB-6F4C1A265B31}"/>
              </a:ext>
            </a:extLst>
          </p:cNvPr>
          <p:cNvSpPr/>
          <p:nvPr/>
        </p:nvSpPr>
        <p:spPr>
          <a:xfrm>
            <a:off x="4333434" y="2441636"/>
            <a:ext cx="2274969" cy="2513963"/>
          </a:xfrm>
          <a:prstGeom prst="roundRect">
            <a:avLst>
              <a:gd name="adj" fmla="val 512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it-IT" u="sng" dirty="0"/>
              <a:t>C code on </a:t>
            </a:r>
            <a:r>
              <a:rPr lang="it-IT" u="sng" dirty="0" err="1"/>
              <a:t>Raspberry</a:t>
            </a:r>
            <a:endParaRPr lang="it-IT" u="sng" dirty="0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E9F6E855-B42B-3A71-601B-6A5E6DEE1C26}"/>
              </a:ext>
            </a:extLst>
          </p:cNvPr>
          <p:cNvSpPr/>
          <p:nvPr/>
        </p:nvSpPr>
        <p:spPr>
          <a:xfrm>
            <a:off x="4686786" y="3492061"/>
            <a:ext cx="1558030" cy="7663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Compress</a:t>
            </a:r>
            <a:endParaRPr lang="it-IT" dirty="0"/>
          </a:p>
          <a:p>
            <a:pPr algn="ctr"/>
            <a:r>
              <a:rPr lang="it-IT" dirty="0"/>
              <a:t>(Encoder)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44E4494C-EC18-3F5B-242C-B89FA80549C2}"/>
              </a:ext>
            </a:extLst>
          </p:cNvPr>
          <p:cNvSpPr/>
          <p:nvPr/>
        </p:nvSpPr>
        <p:spPr>
          <a:xfrm>
            <a:off x="5330978" y="3250491"/>
            <a:ext cx="266914" cy="2328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9B32C2D-4B42-508E-743E-4D387B3F5772}"/>
              </a:ext>
            </a:extLst>
          </p:cNvPr>
          <p:cNvSpPr/>
          <p:nvPr/>
        </p:nvSpPr>
        <p:spPr>
          <a:xfrm>
            <a:off x="4686786" y="4580019"/>
            <a:ext cx="1558030" cy="2574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Transmission</a:t>
            </a:r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AA340B49-7A55-A578-D689-5C8FD98A807B}"/>
              </a:ext>
            </a:extLst>
          </p:cNvPr>
          <p:cNvSpPr/>
          <p:nvPr/>
        </p:nvSpPr>
        <p:spPr>
          <a:xfrm>
            <a:off x="5330978" y="4320521"/>
            <a:ext cx="266914" cy="2328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Nuvola 15">
            <a:extLst>
              <a:ext uri="{FF2B5EF4-FFF2-40B4-BE49-F238E27FC236}">
                <a16:creationId xmlns:a16="http://schemas.microsoft.com/office/drawing/2014/main" id="{38C69CC8-0838-B347-5C2D-1EF79AEFC788}"/>
              </a:ext>
            </a:extLst>
          </p:cNvPr>
          <p:cNvSpPr/>
          <p:nvPr/>
        </p:nvSpPr>
        <p:spPr>
          <a:xfrm>
            <a:off x="4616279" y="5310816"/>
            <a:ext cx="1723410" cy="9101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LAN</a:t>
            </a:r>
          </a:p>
          <a:p>
            <a:pPr algn="ctr"/>
            <a:r>
              <a:rPr lang="it-IT" dirty="0"/>
              <a:t>(TCP/IP)</a:t>
            </a:r>
          </a:p>
        </p:txBody>
      </p:sp>
      <p:cxnSp>
        <p:nvCxnSpPr>
          <p:cNvPr id="17" name="Connettore curvo 16">
            <a:extLst>
              <a:ext uri="{FF2B5EF4-FFF2-40B4-BE49-F238E27FC236}">
                <a16:creationId xmlns:a16="http://schemas.microsoft.com/office/drawing/2014/main" id="{9CD5DBCF-2329-C04F-D085-D81E36DE36A0}"/>
              </a:ext>
            </a:extLst>
          </p:cNvPr>
          <p:cNvCxnSpPr>
            <a:cxnSpLocks/>
            <a:stCxn id="10" idx="2"/>
            <a:endCxn id="16" idx="3"/>
          </p:cNvCxnSpPr>
          <p:nvPr/>
        </p:nvCxnSpPr>
        <p:spPr>
          <a:xfrm rot="16200000" flipH="1">
            <a:off x="5209181" y="5094051"/>
            <a:ext cx="525423" cy="12183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curvo 17">
            <a:extLst>
              <a:ext uri="{FF2B5EF4-FFF2-40B4-BE49-F238E27FC236}">
                <a16:creationId xmlns:a16="http://schemas.microsoft.com/office/drawing/2014/main" id="{990C8758-F23B-2AD8-779B-7F832F5957FE}"/>
              </a:ext>
            </a:extLst>
          </p:cNvPr>
          <p:cNvCxnSpPr>
            <a:cxnSpLocks/>
            <a:stCxn id="16" idx="0"/>
            <a:endCxn id="74" idx="1"/>
          </p:cNvCxnSpPr>
          <p:nvPr/>
        </p:nvCxnSpPr>
        <p:spPr>
          <a:xfrm flipV="1">
            <a:off x="6338253" y="4059351"/>
            <a:ext cx="2498087" cy="1706540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olo 1">
            <a:extLst>
              <a:ext uri="{FF2B5EF4-FFF2-40B4-BE49-F238E27FC236}">
                <a16:creationId xmlns:a16="http://schemas.microsoft.com/office/drawing/2014/main" id="{403963E8-897F-FE63-258C-A67659E78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SRO with </a:t>
            </a:r>
            <a:r>
              <a:rPr lang="it-IT" dirty="0" err="1"/>
              <a:t>Raspberry</a:t>
            </a:r>
            <a:endParaRPr lang="it-IT" dirty="0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2CDAE06A-CAA3-4EFA-F2BF-DF8D9AB92AC6}"/>
              </a:ext>
            </a:extLst>
          </p:cNvPr>
          <p:cNvSpPr/>
          <p:nvPr/>
        </p:nvSpPr>
        <p:spPr>
          <a:xfrm>
            <a:off x="7815768" y="1574276"/>
            <a:ext cx="3074428" cy="1491423"/>
          </a:xfrm>
          <a:prstGeom prst="roundRect">
            <a:avLst>
              <a:gd name="adj" fmla="val 5129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it-IT" u="sng" dirty="0"/>
              <a:t>OFFLINE Training of AUTOENCODER</a:t>
            </a:r>
          </a:p>
        </p:txBody>
      </p:sp>
    </p:spTree>
    <p:extLst>
      <p:ext uri="{BB962C8B-B14F-4D97-AF65-F5344CB8AC3E}">
        <p14:creationId xmlns:p14="http://schemas.microsoft.com/office/powerpoint/2010/main" val="2539030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2A0487-C182-137C-A68D-E235D270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Training </a:t>
            </a:r>
            <a:r>
              <a:rPr lang="it-IT" dirty="0" err="1"/>
              <a:t>Execution</a:t>
            </a:r>
            <a:r>
              <a:rPr lang="it-IT" dirty="0"/>
              <a:t> on GPU VS CPU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895AAF1-57BA-5AE5-C681-FC81E9F72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21" y="2897575"/>
            <a:ext cx="6830378" cy="331516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A7064DF-9240-A651-90A2-9CBC2C610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816" y="1725693"/>
            <a:ext cx="7084166" cy="448704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600068-C21B-DAF7-93C8-D50CB64A864E}"/>
              </a:ext>
            </a:extLst>
          </p:cNvPr>
          <p:cNvSpPr txBox="1"/>
          <p:nvPr/>
        </p:nvSpPr>
        <p:spPr>
          <a:xfrm>
            <a:off x="566521" y="1772536"/>
            <a:ext cx="20662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u="sng" dirty="0"/>
              <a:t>CPU</a:t>
            </a:r>
          </a:p>
          <a:p>
            <a:r>
              <a:rPr lang="it-IT" sz="1400" dirty="0"/>
              <a:t>AMD </a:t>
            </a:r>
            <a:r>
              <a:rPr lang="it-IT" sz="1400" dirty="0" err="1"/>
              <a:t>Ryzen</a:t>
            </a:r>
            <a:r>
              <a:rPr lang="it-IT" sz="1400" dirty="0"/>
              <a:t> 5 5600U</a:t>
            </a:r>
          </a:p>
          <a:p>
            <a:r>
              <a:rPr lang="it-IT" sz="1400" dirty="0"/>
              <a:t>6 core, 12 </a:t>
            </a:r>
            <a:r>
              <a:rPr lang="it-IT" sz="1400" dirty="0" err="1"/>
              <a:t>Logic</a:t>
            </a:r>
            <a:r>
              <a:rPr lang="it-IT" sz="1400" dirty="0"/>
              <a:t> processor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40BD2D78-F089-E0A0-8705-BF2B500C0AEC}"/>
              </a:ext>
            </a:extLst>
          </p:cNvPr>
          <p:cNvCxnSpPr>
            <a:stCxn id="5" idx="3"/>
          </p:cNvCxnSpPr>
          <p:nvPr/>
        </p:nvCxnSpPr>
        <p:spPr>
          <a:xfrm>
            <a:off x="2632792" y="2141868"/>
            <a:ext cx="2361101" cy="14906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685D2C36-CBCF-C7D6-EFF5-D9CF7EE12EA8}"/>
              </a:ext>
            </a:extLst>
          </p:cNvPr>
          <p:cNvCxnSpPr>
            <a:cxnSpLocks/>
          </p:cNvCxnSpPr>
          <p:nvPr/>
        </p:nvCxnSpPr>
        <p:spPr>
          <a:xfrm>
            <a:off x="3854816" y="4555156"/>
            <a:ext cx="1066808" cy="7018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B332098-0C62-ADC2-B44A-B41D6E9AB9D2}"/>
              </a:ext>
            </a:extLst>
          </p:cNvPr>
          <p:cNvSpPr txBox="1"/>
          <p:nvPr/>
        </p:nvSpPr>
        <p:spPr>
          <a:xfrm>
            <a:off x="566521" y="2582611"/>
            <a:ext cx="3288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u="sng" dirty="0"/>
              <a:t>GPU</a:t>
            </a:r>
            <a:endParaRPr lang="it-IT" u="sng" dirty="0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3FE6742A-C477-70F8-64AE-CACB041E976F}"/>
              </a:ext>
            </a:extLst>
          </p:cNvPr>
          <p:cNvSpPr/>
          <p:nvPr/>
        </p:nvSpPr>
        <p:spPr>
          <a:xfrm>
            <a:off x="4527176" y="5289175"/>
            <a:ext cx="4491318" cy="9235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 err="1">
                <a:solidFill>
                  <a:schemeClr val="tx1"/>
                </a:solidFill>
              </a:rPr>
              <a:t>Used</a:t>
            </a:r>
            <a:r>
              <a:rPr lang="it-IT" dirty="0">
                <a:solidFill>
                  <a:schemeClr val="tx1"/>
                </a:solidFill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2508493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2A0487-C182-137C-A68D-E235D270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More </a:t>
            </a:r>
            <a:r>
              <a:rPr lang="it-IT" dirty="0" err="1"/>
              <a:t>Realistic</a:t>
            </a:r>
            <a:r>
              <a:rPr lang="it-IT" dirty="0"/>
              <a:t> Scenario</a:t>
            </a:r>
          </a:p>
        </p:txBody>
      </p:sp>
      <p:pic>
        <p:nvPicPr>
          <p:cNvPr id="6" name="Immagine 5" descr="Immagine che contiene testo, unità&#10;&#10;Descrizione generata automaticamente">
            <a:extLst>
              <a:ext uri="{FF2B5EF4-FFF2-40B4-BE49-F238E27FC236}">
                <a16:creationId xmlns:a16="http://schemas.microsoft.com/office/drawing/2014/main" id="{52899A1E-9448-8ACA-97DB-FEE93F3B4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6" y="2684506"/>
            <a:ext cx="1933280" cy="127205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75890F0-7FC4-E5A6-A51D-C9B01ADEA84F}"/>
              </a:ext>
            </a:extLst>
          </p:cNvPr>
          <p:cNvSpPr txBox="1"/>
          <p:nvPr/>
        </p:nvSpPr>
        <p:spPr>
          <a:xfrm>
            <a:off x="442736" y="2362955"/>
            <a:ext cx="1935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 ALVEO V70 FPGA</a:t>
            </a:r>
          </a:p>
          <a:p>
            <a:r>
              <a:rPr lang="it-IT" dirty="0"/>
              <a:t> Board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FDD6CC8-4A86-D8D1-F6AA-FA2C3A567EE7}"/>
              </a:ext>
            </a:extLst>
          </p:cNvPr>
          <p:cNvSpPr txBox="1"/>
          <p:nvPr/>
        </p:nvSpPr>
        <p:spPr>
          <a:xfrm>
            <a:off x="442736" y="3952884"/>
            <a:ext cx="2103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 Server DELL C6400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8305749-8B72-2039-F915-85C6C1900797}"/>
              </a:ext>
            </a:extLst>
          </p:cNvPr>
          <p:cNvSpPr/>
          <p:nvPr/>
        </p:nvSpPr>
        <p:spPr>
          <a:xfrm>
            <a:off x="4060703" y="2618764"/>
            <a:ext cx="1398309" cy="8012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Data Generation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FB67C68-42DB-740A-D700-D75B4C4DF4FD}"/>
              </a:ext>
            </a:extLst>
          </p:cNvPr>
          <p:cNvSpPr/>
          <p:nvPr/>
        </p:nvSpPr>
        <p:spPr>
          <a:xfrm>
            <a:off x="6203666" y="2618764"/>
            <a:ext cx="1398309" cy="8012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Compression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9CEE33B-F050-8A26-8EE6-EDD9CFBBE510}"/>
              </a:ext>
            </a:extLst>
          </p:cNvPr>
          <p:cNvSpPr/>
          <p:nvPr/>
        </p:nvSpPr>
        <p:spPr>
          <a:xfrm>
            <a:off x="8301410" y="2618763"/>
            <a:ext cx="1398309" cy="20980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Frame Router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F13E755-A746-4C4F-B545-60882DD7EFE9}"/>
              </a:ext>
            </a:extLst>
          </p:cNvPr>
          <p:cNvSpPr/>
          <p:nvPr/>
        </p:nvSpPr>
        <p:spPr>
          <a:xfrm>
            <a:off x="4060703" y="3915580"/>
            <a:ext cx="1398309" cy="801279"/>
          </a:xfrm>
          <a:prstGeom prst="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Data Generation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29136AE9-3E96-6221-1B96-86E72057E0F7}"/>
              </a:ext>
            </a:extLst>
          </p:cNvPr>
          <p:cNvSpPr/>
          <p:nvPr/>
        </p:nvSpPr>
        <p:spPr>
          <a:xfrm>
            <a:off x="6203666" y="3915580"/>
            <a:ext cx="1398309" cy="801279"/>
          </a:xfrm>
          <a:prstGeom prst="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Compression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93D8D617-32D4-1427-1BD7-2E8C407CCF34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5459012" y="3019404"/>
            <a:ext cx="74465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B6A495FF-C6FD-7BE7-452A-D5837246E08B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7601975" y="3019404"/>
            <a:ext cx="6994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6D27191C-424E-0627-9A94-02F3192741F5}"/>
              </a:ext>
            </a:extLst>
          </p:cNvPr>
          <p:cNvCxnSpPr>
            <a:cxnSpLocks/>
          </p:cNvCxnSpPr>
          <p:nvPr/>
        </p:nvCxnSpPr>
        <p:spPr>
          <a:xfrm>
            <a:off x="5459012" y="4347527"/>
            <a:ext cx="744654" cy="0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08073BF3-0A29-AFD3-D6BC-D1B0018AF2E1}"/>
              </a:ext>
            </a:extLst>
          </p:cNvPr>
          <p:cNvCxnSpPr>
            <a:cxnSpLocks/>
          </p:cNvCxnSpPr>
          <p:nvPr/>
        </p:nvCxnSpPr>
        <p:spPr>
          <a:xfrm>
            <a:off x="7601975" y="4347527"/>
            <a:ext cx="699435" cy="0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ttangolo 26">
            <a:extLst>
              <a:ext uri="{FF2B5EF4-FFF2-40B4-BE49-F238E27FC236}">
                <a16:creationId xmlns:a16="http://schemas.microsoft.com/office/drawing/2014/main" id="{7099F6D3-7A33-D033-B24D-145593BB8C5E}"/>
              </a:ext>
            </a:extLst>
          </p:cNvPr>
          <p:cNvSpPr/>
          <p:nvPr/>
        </p:nvSpPr>
        <p:spPr>
          <a:xfrm>
            <a:off x="10444373" y="3148065"/>
            <a:ext cx="1667410" cy="12968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Decompression</a:t>
            </a:r>
            <a:endParaRPr lang="it-IT" dirty="0">
              <a:solidFill>
                <a:schemeClr val="tx1"/>
              </a:solidFill>
            </a:endParaRPr>
          </a:p>
          <a:p>
            <a:pPr algn="ctr"/>
            <a:r>
              <a:rPr lang="it-IT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it-IT" dirty="0" err="1">
                <a:solidFill>
                  <a:schemeClr val="tx1"/>
                </a:solidFill>
              </a:rPr>
              <a:t>Analisys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080D0C9C-6185-0F66-3F82-D691B5BFDEA2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9699719" y="3796473"/>
            <a:ext cx="74465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FE196B6-C1EF-544F-4AF8-53FC2F5433A1}"/>
              </a:ext>
            </a:extLst>
          </p:cNvPr>
          <p:cNvSpPr txBox="1"/>
          <p:nvPr/>
        </p:nvSpPr>
        <p:spPr>
          <a:xfrm>
            <a:off x="4282065" y="2298557"/>
            <a:ext cx="95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Server 1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DAC08E7-24DA-F06A-92C4-617D2A3DA510}"/>
              </a:ext>
            </a:extLst>
          </p:cNvPr>
          <p:cNvSpPr txBox="1"/>
          <p:nvPr/>
        </p:nvSpPr>
        <p:spPr>
          <a:xfrm>
            <a:off x="6425028" y="2287149"/>
            <a:ext cx="95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Server 2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A8AAA22-5EA9-650D-B060-3573EA4AFCAA}"/>
              </a:ext>
            </a:extLst>
          </p:cNvPr>
          <p:cNvSpPr txBox="1"/>
          <p:nvPr/>
        </p:nvSpPr>
        <p:spPr>
          <a:xfrm>
            <a:off x="8522772" y="2261646"/>
            <a:ext cx="95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Server 3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7EE3519-21D0-C5BF-D1C0-D6C6B28D4421}"/>
              </a:ext>
            </a:extLst>
          </p:cNvPr>
          <p:cNvSpPr txBox="1"/>
          <p:nvPr/>
        </p:nvSpPr>
        <p:spPr>
          <a:xfrm>
            <a:off x="10800286" y="2778733"/>
            <a:ext cx="95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Server 4</a:t>
            </a:r>
          </a:p>
        </p:txBody>
      </p:sp>
      <p:pic>
        <p:nvPicPr>
          <p:cNvPr id="35" name="Immagine 34" descr="Immagine che contiene interno, macchina, pannello di controllo, ingegneria&#10;&#10;Descrizione generata automaticamente">
            <a:extLst>
              <a:ext uri="{FF2B5EF4-FFF2-40B4-BE49-F238E27FC236}">
                <a16:creationId xmlns:a16="http://schemas.microsoft.com/office/drawing/2014/main" id="{CAE27834-05FC-18C2-0CAF-4DC93B4F01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3" r="22745"/>
          <a:stretch/>
        </p:blipFill>
        <p:spPr>
          <a:xfrm rot="5400000">
            <a:off x="619286" y="4134738"/>
            <a:ext cx="1774802" cy="2204098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7290F2E-ECBE-5B96-3A6E-4CEC5C653D35}"/>
              </a:ext>
            </a:extLst>
          </p:cNvPr>
          <p:cNvSpPr txBox="1"/>
          <p:nvPr/>
        </p:nvSpPr>
        <p:spPr>
          <a:xfrm>
            <a:off x="391387" y="1944669"/>
            <a:ext cx="198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Available</a:t>
            </a:r>
            <a:r>
              <a:rPr lang="it-IT" dirty="0"/>
              <a:t> hardware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683F978-5AFA-22A6-5EFA-E3C72464F5E0}"/>
              </a:ext>
            </a:extLst>
          </p:cNvPr>
          <p:cNvSpPr txBox="1"/>
          <p:nvPr/>
        </p:nvSpPr>
        <p:spPr>
          <a:xfrm>
            <a:off x="6096000" y="1768337"/>
            <a:ext cx="343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we're looking for developing.</a:t>
            </a:r>
            <a:endParaRPr lang="it-IT" dirty="0"/>
          </a:p>
        </p:txBody>
      </p:sp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id="{86CB72C2-C8A7-30F2-9C50-1B785BF7314D}"/>
              </a:ext>
            </a:extLst>
          </p:cNvPr>
          <p:cNvSpPr/>
          <p:nvPr/>
        </p:nvSpPr>
        <p:spPr>
          <a:xfrm>
            <a:off x="3881804" y="2120450"/>
            <a:ext cx="8247529" cy="3052265"/>
          </a:xfrm>
          <a:prstGeom prst="roundRect">
            <a:avLst>
              <a:gd name="adj" fmla="val 4625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id="{B6D2136B-5194-CAFD-E60D-6B322D3FC620}"/>
              </a:ext>
            </a:extLst>
          </p:cNvPr>
          <p:cNvSpPr/>
          <p:nvPr/>
        </p:nvSpPr>
        <p:spPr>
          <a:xfrm>
            <a:off x="257694" y="2298557"/>
            <a:ext cx="2481950" cy="3958808"/>
          </a:xfrm>
          <a:prstGeom prst="roundRect">
            <a:avLst>
              <a:gd name="adj" fmla="val 4625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5873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9347A8725AA734EBE527B76BB04587F" ma:contentTypeVersion="11" ma:contentTypeDescription="Creare un nuovo documento." ma:contentTypeScope="" ma:versionID="ebd7f7393852f568923c59e6eeeac864">
  <xsd:schema xmlns:xsd="http://www.w3.org/2001/XMLSchema" xmlns:xs="http://www.w3.org/2001/XMLSchema" xmlns:p="http://schemas.microsoft.com/office/2006/metadata/properties" xmlns:ns3="d2b3df68-07b5-4773-aba1-bd9b51ecb5e8" targetNamespace="http://schemas.microsoft.com/office/2006/metadata/properties" ma:root="true" ma:fieldsID="3edbb0ded3950d492ef0c767efa53d66" ns3:_="">
    <xsd:import namespace="d2b3df68-07b5-4773-aba1-bd9b51ecb5e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3df68-07b5-4773-aba1-bd9b51ecb5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467FBC-AEAE-4EC2-BF36-9EF027E22BDD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d2b3df68-07b5-4773-aba1-bd9b51ecb5e8"/>
  </ds:schemaRefs>
</ds:datastoreItem>
</file>

<file path=customXml/itemProps2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69CF4B-BB58-4973-8130-55C8039EEC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b3df68-07b5-4773-aba1-bd9b51ecb5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2631</TotalTime>
  <Words>114</Words>
  <Application>Microsoft Office PowerPoint</Application>
  <PresentationFormat>Widescreen</PresentationFormat>
  <Paragraphs>47</Paragraphs>
  <Slides>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Titillium</vt:lpstr>
      <vt:lpstr>Titillium Bd</vt:lpstr>
      <vt:lpstr>Tema di Office</vt:lpstr>
      <vt:lpstr>SRO with Raspberry</vt:lpstr>
      <vt:lpstr>Training Execution on GPU VS CPU</vt:lpstr>
      <vt:lpstr>More Realistic Scenario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Lanza Luisa</dc:creator>
  <cp:lastModifiedBy>Fabio Rossi</cp:lastModifiedBy>
  <cp:revision>40</cp:revision>
  <dcterms:created xsi:type="dcterms:W3CDTF">2022-10-26T09:11:02Z</dcterms:created>
  <dcterms:modified xsi:type="dcterms:W3CDTF">2024-01-29T16:05:33Z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0x010100C9347A8725AA734EBE527B76BB04587F</vt:lpwstr>
  </property>
</Properties>
</file>