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99" r:id="rId2"/>
    <p:sldId id="320" r:id="rId3"/>
    <p:sldId id="392" r:id="rId4"/>
    <p:sldId id="397" r:id="rId5"/>
    <p:sldId id="325" r:id="rId6"/>
    <p:sldId id="399" r:id="rId7"/>
    <p:sldId id="393" r:id="rId8"/>
    <p:sldId id="394" r:id="rId9"/>
    <p:sldId id="395" r:id="rId10"/>
    <p:sldId id="400" r:id="rId11"/>
    <p:sldId id="321" r:id="rId12"/>
    <p:sldId id="391" r:id="rId13"/>
    <p:sldId id="31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17B"/>
    <a:srgbClr val="277E88"/>
    <a:srgbClr val="0A86BE"/>
    <a:srgbClr val="6694BE"/>
    <a:srgbClr val="4243BE"/>
    <a:srgbClr val="2F6778"/>
    <a:srgbClr val="BADDE1"/>
    <a:srgbClr val="A4A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6272" autoAdjust="0"/>
  </p:normalViewPr>
  <p:slideViewPr>
    <p:cSldViewPr snapToGrid="0" snapToObjects="1">
      <p:cViewPr varScale="1">
        <p:scale>
          <a:sx n="126" d="100"/>
          <a:sy n="126" d="100"/>
        </p:scale>
        <p:origin x="7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61F6F5-DC35-3C45-83B9-C38E21B28D39}" type="datetime4">
              <a:rPr lang="en-US" smtClean="0"/>
              <a:t>July 26, 2024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4CC99C-D51F-C942-BB98-87A802210608}" type="datetime4">
              <a:rPr lang="en-US" smtClean="0"/>
              <a:t>July 26, 2024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B58F48A6-A3E1-4848-9AC3-B43F560BE4FE}" type="slidenum">
              <a:rPr lang="en-US" sz="1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24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B58F48A6-A3E1-4848-9AC3-B43F560BE4FE}" type="slidenum">
              <a:rPr lang="en-US" sz="1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9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3C3662-5628-B84D-B8DB-2D7BC37E3A98}" type="datetime4">
              <a:rPr lang="en-US" smtClean="0"/>
              <a:t>July 26,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  <p:sldLayoutId id="2147483680" r:id="rId11"/>
    <p:sldLayoutId id="2147483681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EDFBE-63D3-5642-AB72-8BF5B40C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386" y="181303"/>
            <a:ext cx="7937298" cy="942130"/>
          </a:xfrm>
        </p:spPr>
        <p:txBody>
          <a:bodyPr/>
          <a:lstStyle/>
          <a:p>
            <a:r>
              <a:rPr lang="en-US" sz="2800" b="0" dirty="0">
                <a:solidFill>
                  <a:srgbClr val="22717B"/>
                </a:solidFill>
              </a:rPr>
              <a:t>SRO RTDP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E3872-9EE9-CE46-89B6-3998859BB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386" y="3006754"/>
            <a:ext cx="8583013" cy="579825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Streaming Readout Real-Time Development and Testing Platform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402298-0936-9D46-959E-E1B2373789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386" y="5126730"/>
            <a:ext cx="8519951" cy="420862"/>
          </a:xfrm>
        </p:spPr>
        <p:txBody>
          <a:bodyPr>
            <a:normAutofit/>
          </a:bodyPr>
          <a:lstStyle/>
          <a:p>
            <a:r>
              <a:rPr lang="en-US" sz="1600" dirty="0"/>
              <a:t>D. Lawrence (PI), V. Gyurjyan, C, May, A. Roy, J. Tsai</a:t>
            </a:r>
            <a:endParaRPr lang="en-US" sz="1600" baseline="300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26797-DC74-CE46-B504-BD2C966FB36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738595" y="6375700"/>
            <a:ext cx="2057400" cy="365125"/>
          </a:xfrm>
        </p:spPr>
        <p:txBody>
          <a:bodyPr/>
          <a:lstStyle/>
          <a:p>
            <a:fld id="{0336EDB3-FFED-774D-9DC8-C9D1C9DB80FC}" type="datetime4">
              <a:rPr lang="en-US" sz="900" smtClean="0">
                <a:solidFill>
                  <a:schemeClr val="bg1">
                    <a:lumMod val="50000"/>
                  </a:schemeClr>
                </a:solidFill>
              </a:rPr>
              <a:t>July 26, 2024</a:t>
            </a:fld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5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2F6778"/>
                </a:solidFill>
              </a:rPr>
              <a:t>RTDP FE</a:t>
            </a:r>
          </a:p>
        </p:txBody>
      </p:sp>
      <p:pic>
        <p:nvPicPr>
          <p:cNvPr id="5" name="Google Shape;342;p22">
            <a:extLst>
              <a:ext uri="{FF2B5EF4-FFF2-40B4-BE49-F238E27FC236}">
                <a16:creationId xmlns:a16="http://schemas.microsoft.com/office/drawing/2014/main" id="{B7C1FD8B-1292-1544-A7F1-AC3D9796315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D4CA215-F061-EB83-6F78-BDFB25E8B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918" y="1709844"/>
            <a:ext cx="8464377" cy="3789194"/>
          </a:xfrm>
        </p:spPr>
      </p:pic>
    </p:spTree>
    <p:extLst>
      <p:ext uri="{BB962C8B-B14F-4D97-AF65-F5344CB8AC3E}">
        <p14:creationId xmlns:p14="http://schemas.microsoft.com/office/powerpoint/2010/main" val="203848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0" dirty="0">
                <a:solidFill>
                  <a:srgbClr val="2F6778"/>
                </a:solidFill>
              </a:rPr>
              <a:t>Budget and Summary</a:t>
            </a:r>
            <a:endParaRPr lang="en-US" sz="3200" b="0" dirty="0">
              <a:solidFill>
                <a:srgbClr val="2F6778"/>
              </a:solidFill>
            </a:endParaRPr>
          </a:p>
        </p:txBody>
      </p:sp>
      <p:pic>
        <p:nvPicPr>
          <p:cNvPr id="5" name="Google Shape;342;p22">
            <a:extLst>
              <a:ext uri="{FF2B5EF4-FFF2-40B4-BE49-F238E27FC236}">
                <a16:creationId xmlns:a16="http://schemas.microsoft.com/office/drawing/2014/main" id="{EF4A77C0-C511-A54A-94C8-834CE2F84A8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FBAB81-1FAB-8ED4-9A60-387986039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11226"/>
              </p:ext>
            </p:extLst>
          </p:nvPr>
        </p:nvGraphicFramePr>
        <p:xfrm>
          <a:off x="6361489" y="1527852"/>
          <a:ext cx="2782511" cy="716280"/>
        </p:xfrm>
        <a:graphic>
          <a:graphicData uri="http://schemas.openxmlformats.org/drawingml/2006/table">
            <a:tbl>
              <a:tblPr/>
              <a:tblGrid>
                <a:gridCol w="753764">
                  <a:extLst>
                    <a:ext uri="{9D8B030D-6E8A-4147-A177-3AD203B41FA5}">
                      <a16:colId xmlns:a16="http://schemas.microsoft.com/office/drawing/2014/main" val="185792370"/>
                    </a:ext>
                  </a:extLst>
                </a:gridCol>
                <a:gridCol w="697632">
                  <a:extLst>
                    <a:ext uri="{9D8B030D-6E8A-4147-A177-3AD203B41FA5}">
                      <a16:colId xmlns:a16="http://schemas.microsoft.com/office/drawing/2014/main" val="2977917913"/>
                    </a:ext>
                  </a:extLst>
                </a:gridCol>
                <a:gridCol w="681595">
                  <a:extLst>
                    <a:ext uri="{9D8B030D-6E8A-4147-A177-3AD203B41FA5}">
                      <a16:colId xmlns:a16="http://schemas.microsoft.com/office/drawing/2014/main" val="3274588614"/>
                    </a:ext>
                  </a:extLst>
                </a:gridCol>
                <a:gridCol w="649520">
                  <a:extLst>
                    <a:ext uri="{9D8B030D-6E8A-4147-A177-3AD203B41FA5}">
                      <a16:colId xmlns:a16="http://schemas.microsoft.com/office/drawing/2014/main" val="774553547"/>
                    </a:ext>
                  </a:extLst>
                </a:gridCol>
              </a:tblGrid>
              <a:tr h="3298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endParaRPr lang="en-US" sz="140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4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FY24</a:t>
                      </a:r>
                      <a:endParaRPr lang="en-US" sz="1400" b="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4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FY25</a:t>
                      </a:r>
                      <a:endParaRPr lang="en-US" sz="1400" b="1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4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40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460978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($K)</a:t>
                      </a:r>
                      <a:endParaRPr lang="en-US" sz="140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$271K</a:t>
                      </a:r>
                      <a:endParaRPr lang="en-US" sz="1400" b="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$285k</a:t>
                      </a:r>
                      <a:endParaRPr lang="en-US" sz="1400" b="1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$556k*</a:t>
                      </a:r>
                      <a:endParaRPr lang="en-US" sz="14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87918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97DBDA3-23BA-470C-2317-9F0812440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846029"/>
              </p:ext>
            </p:extLst>
          </p:nvPr>
        </p:nvGraphicFramePr>
        <p:xfrm>
          <a:off x="6250192" y="2846583"/>
          <a:ext cx="2893808" cy="1928615"/>
        </p:xfrm>
        <a:graphic>
          <a:graphicData uri="http://schemas.openxmlformats.org/drawingml/2006/table">
            <a:tbl>
              <a:tblPr/>
              <a:tblGrid>
                <a:gridCol w="1701756">
                  <a:extLst>
                    <a:ext uri="{9D8B030D-6E8A-4147-A177-3AD203B41FA5}">
                      <a16:colId xmlns:a16="http://schemas.microsoft.com/office/drawing/2014/main" val="1894302016"/>
                    </a:ext>
                  </a:extLst>
                </a:gridCol>
                <a:gridCol w="674125">
                  <a:extLst>
                    <a:ext uri="{9D8B030D-6E8A-4147-A177-3AD203B41FA5}">
                      <a16:colId xmlns:a16="http://schemas.microsoft.com/office/drawing/2014/main" val="3513351029"/>
                    </a:ext>
                  </a:extLst>
                </a:gridCol>
                <a:gridCol w="517927">
                  <a:extLst>
                    <a:ext uri="{9D8B030D-6E8A-4147-A177-3AD203B41FA5}">
                      <a16:colId xmlns:a16="http://schemas.microsoft.com/office/drawing/2014/main" val="1856541328"/>
                    </a:ext>
                  </a:extLst>
                </a:gridCol>
              </a:tblGrid>
              <a:tr h="38572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ourier New" panose="02070309020205020404" pitchFamily="49" charset="0"/>
                        </a:rPr>
                        <a:t>David Lawrence (PI)</a:t>
                      </a:r>
                      <a:endParaRPr lang="en-US" sz="1200" dirty="0">
                        <a:effectLst/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SSCS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A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449422"/>
                  </a:ext>
                </a:extLst>
              </a:tr>
              <a:tr h="38572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ourier New" panose="02070309020205020404" pitchFamily="49" charset="0"/>
                        </a:rPr>
                        <a:t>Vardan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Courier New" panose="02070309020205020404" pitchFamily="49" charset="0"/>
                        </a:rPr>
                        <a:t>Gyurjyan</a:t>
                      </a:r>
                      <a:endParaRPr lang="en-US" sz="1200" dirty="0">
                        <a:effectLst/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SSIII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A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64982"/>
                  </a:ext>
                </a:extLst>
              </a:tr>
              <a:tr h="38572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ourier New" panose="02070309020205020404" pitchFamily="49" charset="0"/>
                        </a:rPr>
                        <a:t>Cissie Mei</a:t>
                      </a:r>
                      <a:endParaRPr lang="en-US" sz="1200">
                        <a:effectLst/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SCSII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A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95914"/>
                  </a:ext>
                </a:extLst>
              </a:tr>
              <a:tr h="38572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Courier New" panose="02070309020205020404" pitchFamily="49" charset="0"/>
                        </a:rPr>
                        <a:t>Jeng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ourier New" panose="02070309020205020404" pitchFamily="49" charset="0"/>
                        </a:rPr>
                        <a:t>-Yuan Tsai</a:t>
                      </a:r>
                      <a:endParaRPr lang="en-US" sz="1200" i="0" dirty="0">
                        <a:effectLst/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Postdoc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A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65225"/>
                  </a:ext>
                </a:extLst>
              </a:tr>
              <a:tr h="38572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cs typeface="Courier New" panose="02070309020205020404" pitchFamily="49" charset="0"/>
                        </a:rPr>
                        <a:t>Michael Goodrich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SSIII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A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853502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AADBB773-E064-51C4-70CE-0DA869F7C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5" y="1386990"/>
            <a:ext cx="628558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SRO experiments will have a </a:t>
            </a:r>
            <a:r>
              <a:rPr lang="en-US" sz="2000" b="1" dirty="0"/>
              <a:t>diversity</a:t>
            </a:r>
            <a:r>
              <a:rPr lang="en-US" sz="2000" dirty="0"/>
              <a:t> and </a:t>
            </a:r>
            <a:r>
              <a:rPr lang="en-US" sz="2000" b="1" dirty="0"/>
              <a:t>complexity</a:t>
            </a:r>
            <a:r>
              <a:rPr lang="en-US" sz="2000" dirty="0"/>
              <a:t> of components </a:t>
            </a:r>
            <a:r>
              <a:rPr lang="en-US" sz="2000" b="1" dirty="0"/>
              <a:t>beyond</a:t>
            </a:r>
            <a:r>
              <a:rPr lang="en-US" sz="2000" dirty="0"/>
              <a:t> that of </a:t>
            </a:r>
            <a:r>
              <a:rPr lang="en-US" sz="2000" b="1" dirty="0"/>
              <a:t>traditional</a:t>
            </a:r>
            <a:r>
              <a:rPr lang="en-US" sz="2000" dirty="0"/>
              <a:t> DAQ systems.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A Real-Time Development and Testing Platform for Streaming Readout DAQ is a </a:t>
            </a:r>
            <a:r>
              <a:rPr lang="en-US" sz="2000" b="1" dirty="0"/>
              <a:t>tool</a:t>
            </a:r>
            <a:r>
              <a:rPr lang="en-US" sz="2000" dirty="0"/>
              <a:t> that will help </a:t>
            </a:r>
            <a:r>
              <a:rPr lang="en-US" sz="2000" b="1" dirty="0"/>
              <a:t>develop</a:t>
            </a:r>
            <a:r>
              <a:rPr lang="en-US" sz="2000" dirty="0"/>
              <a:t> the </a:t>
            </a:r>
            <a:r>
              <a:rPr lang="en-US" sz="2000" b="1" dirty="0"/>
              <a:t>technical</a:t>
            </a:r>
            <a:r>
              <a:rPr lang="en-US" sz="2000" dirty="0"/>
              <a:t> </a:t>
            </a:r>
            <a:r>
              <a:rPr lang="en-US" sz="2000" b="1" dirty="0"/>
              <a:t>aspects</a:t>
            </a:r>
            <a:r>
              <a:rPr lang="en-US" sz="2000" dirty="0"/>
              <a:t> of </a:t>
            </a:r>
            <a:r>
              <a:rPr lang="en-US" sz="2000" b="1" dirty="0"/>
              <a:t>future</a:t>
            </a:r>
            <a:r>
              <a:rPr lang="en-US" sz="2000" dirty="0"/>
              <a:t> JLAB </a:t>
            </a:r>
            <a:r>
              <a:rPr lang="en-US" sz="2000" b="1" dirty="0"/>
              <a:t>experiments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This platform will </a:t>
            </a:r>
            <a:r>
              <a:rPr lang="en-US" sz="2000" b="1" dirty="0"/>
              <a:t>benefit</a:t>
            </a:r>
            <a:r>
              <a:rPr lang="en-US" sz="2000" dirty="0"/>
              <a:t> the </a:t>
            </a:r>
            <a:r>
              <a:rPr lang="en-US" sz="2000" b="1" dirty="0"/>
              <a:t>HPDF</a:t>
            </a:r>
            <a:r>
              <a:rPr lang="en-US" sz="2000" dirty="0"/>
              <a:t> in being flexible enough to provide streaming profiles for even non-NP experiments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68E6DD-9871-E803-45A0-DAFE258F9A57}"/>
              </a:ext>
            </a:extLst>
          </p:cNvPr>
          <p:cNvSpPr txBox="1"/>
          <p:nvPr/>
        </p:nvSpPr>
        <p:spPr>
          <a:xfrm>
            <a:off x="6361489" y="2258080"/>
            <a:ext cx="1943275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*increase of $11k from original</a:t>
            </a:r>
          </a:p>
        </p:txBody>
      </p:sp>
    </p:spTree>
    <p:extLst>
      <p:ext uri="{BB962C8B-B14F-4D97-AF65-F5344CB8AC3E}">
        <p14:creationId xmlns:p14="http://schemas.microsoft.com/office/powerpoint/2010/main" val="327808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620" y="3271012"/>
            <a:ext cx="2158531" cy="487490"/>
          </a:xfrm>
        </p:spPr>
        <p:txBody>
          <a:bodyPr>
            <a:normAutofit fontScale="90000"/>
          </a:bodyPr>
          <a:lstStyle/>
          <a:p>
            <a:r>
              <a:rPr lang="en-US" sz="3100" b="0" dirty="0">
                <a:solidFill>
                  <a:srgbClr val="2F6778"/>
                </a:solidFill>
              </a:rPr>
              <a:t>Thank You</a:t>
            </a:r>
            <a:endParaRPr lang="en-US" sz="3200" b="0" dirty="0">
              <a:solidFill>
                <a:srgbClr val="2F6778"/>
              </a:solidFill>
            </a:endParaRPr>
          </a:p>
        </p:txBody>
      </p:sp>
      <p:pic>
        <p:nvPicPr>
          <p:cNvPr id="5" name="Google Shape;342;p22">
            <a:extLst>
              <a:ext uri="{FF2B5EF4-FFF2-40B4-BE49-F238E27FC236}">
                <a16:creationId xmlns:a16="http://schemas.microsoft.com/office/drawing/2014/main" id="{EF4A77C0-C511-A54A-94C8-834CE2F84A8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55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42;p22">
            <a:extLst>
              <a:ext uri="{FF2B5EF4-FFF2-40B4-BE49-F238E27FC236}">
                <a16:creationId xmlns:a16="http://schemas.microsoft.com/office/drawing/2014/main" id="{B34C8390-AB82-4548-A9A5-B1D6ECA09B1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98" y="6536531"/>
            <a:ext cx="723305" cy="3214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CB6A40-0379-694F-8259-C569E5A3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solidFill>
                  <a:srgbClr val="2F6778"/>
                </a:solidFill>
              </a:rPr>
              <a:t>Reviewer Questions</a:t>
            </a:r>
            <a:endParaRPr lang="en-US" sz="28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4D4F2CC-0441-6309-969A-CB0354372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1" y="1107440"/>
            <a:ext cx="8336416" cy="499872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Are additional in-beam SRO tests with CLAS12 or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GlueX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anticipated during FY25 given the issues with the Hall B test carried out to date?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1800" b="0" i="0" u="none" strike="noStrike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There are no specific plans at this time. Much of the </a:t>
            </a:r>
            <a:r>
              <a:rPr lang="en-US" sz="1800" dirty="0">
                <a:solidFill>
                  <a:srgbClr val="0070C0"/>
                </a:solidFill>
                <a:latin typeface="Aptos" panose="020B0004020202020204" pitchFamily="34" charset="0"/>
              </a:rPr>
              <a:t>work for RTDP itself can be done using the existing captured data. </a:t>
            </a:r>
            <a:r>
              <a:rPr lang="en-US" sz="1800" b="0" i="0" u="none" strike="noStrike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The late schedule start for FY25 beam (end of Jan.) will put additional pressure on the schedule so we will want to show show a significant benefit will be gained from the exercise being done now as opposed to the post-LDRD era (e.g. Fall 2025) when RTDP as a tool can be used.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What are your plans for reconstructing the collected SRO data to demonstrate integrity and offline SRO data “assembly”?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1800" b="0" i="0" u="none" strike="noStrike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The most viable path is likely to work with Hall-B to couple this into the AI/ML based fast recon L3 trigger system they are already developing. </a:t>
            </a:r>
            <a:r>
              <a:rPr lang="en-US" sz="1800" dirty="0">
                <a:solidFill>
                  <a:srgbClr val="0070C0"/>
                </a:solidFill>
                <a:latin typeface="Aptos" panose="020B0004020202020204" pitchFamily="34" charset="0"/>
              </a:rPr>
              <a:t>This will require less time from the RTDP developers who can focus more on stream integrity monitoring. </a:t>
            </a:r>
            <a:endParaRPr lang="en-US" sz="1800" b="0" i="0" u="none" strike="noStrike" dirty="0">
              <a:solidFill>
                <a:srgbClr val="0070C0"/>
              </a:solidFill>
              <a:effectLst/>
              <a:latin typeface="Aptos" panose="020B00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How will SRO tests be integrated with level-3 testing to develop a complete SRO system?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1800" dirty="0">
                <a:solidFill>
                  <a:srgbClr val="0070C0"/>
                </a:solidFill>
                <a:latin typeface="Aptos" panose="020B0004020202020204" pitchFamily="34" charset="0"/>
              </a:rPr>
              <a:t>From the RTDP standpoint, L3 is treated as a filter for L1 data so can use existing L1 data sets. We will focus first on </a:t>
            </a:r>
            <a:r>
              <a:rPr lang="en-US" sz="1800" dirty="0" err="1">
                <a:solidFill>
                  <a:srgbClr val="0070C0"/>
                </a:solidFill>
                <a:latin typeface="Aptos" panose="020B0004020202020204" pitchFamily="34" charset="0"/>
              </a:rPr>
              <a:t>GlueX</a:t>
            </a:r>
            <a:r>
              <a:rPr lang="en-US" sz="1800" dirty="0">
                <a:solidFill>
                  <a:srgbClr val="0070C0"/>
                </a:solidFill>
                <a:latin typeface="Aptos" panose="020B0004020202020204" pitchFamily="34" charset="0"/>
              </a:rPr>
              <a:t> data and then CLAS12 to ensure generality. The plan is to make use of Hall compute resources during beam down periods for some testing of longer data flows.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2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2F6778"/>
                </a:solidFill>
              </a:rPr>
              <a:t>Why SRO?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954247"/>
            <a:ext cx="8464378" cy="3491514"/>
          </a:xfrm>
        </p:spPr>
        <p:txBody>
          <a:bodyPr>
            <a:normAutofit/>
          </a:bodyPr>
          <a:lstStyle/>
          <a:p>
            <a:r>
              <a:rPr lang="en-US" dirty="0"/>
              <a:t>Optimize experimental equipment to minimize the need for delay cables.</a:t>
            </a:r>
          </a:p>
          <a:p>
            <a:r>
              <a:rPr lang="en-US" dirty="0"/>
              <a:t>Enable full integration of all detector components for comprehensive event identification.</a:t>
            </a:r>
          </a:p>
          <a:p>
            <a:r>
              <a:rPr lang="en-US" dirty="0"/>
              <a:t>Implement real-time data processing to minimize costly IO latencies.</a:t>
            </a:r>
          </a:p>
          <a:p>
            <a:r>
              <a:rPr lang="en-US" dirty="0"/>
              <a:t>Facilitate future event identification processes to support verifying and validating new physics theories.</a:t>
            </a:r>
          </a:p>
        </p:txBody>
      </p:sp>
      <p:pic>
        <p:nvPicPr>
          <p:cNvPr id="5" name="Google Shape;342;p22">
            <a:extLst>
              <a:ext uri="{FF2B5EF4-FFF2-40B4-BE49-F238E27FC236}">
                <a16:creationId xmlns:a16="http://schemas.microsoft.com/office/drawing/2014/main" id="{0E548192-5CD1-744F-A07F-4BA8F7D67BD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64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2F6778"/>
                </a:solidFill>
              </a:rPr>
              <a:t>Why Now?</a:t>
            </a:r>
          </a:p>
        </p:txBody>
      </p:sp>
      <p:pic>
        <p:nvPicPr>
          <p:cNvPr id="5" name="Google Shape;342;p22">
            <a:extLst>
              <a:ext uri="{FF2B5EF4-FFF2-40B4-BE49-F238E27FC236}">
                <a16:creationId xmlns:a16="http://schemas.microsoft.com/office/drawing/2014/main" id="{B7C1FD8B-1292-1544-A7F1-AC3D9796315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B344B8-20B7-814D-B997-AE5164CCE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516" y="1315448"/>
            <a:ext cx="4398484" cy="3421043"/>
          </a:xfrm>
          <a:prstGeom prst="rect">
            <a:avLst/>
          </a:prstGeom>
        </p:spPr>
      </p:pic>
      <p:pic>
        <p:nvPicPr>
          <p:cNvPr id="9" name="Content Placeholder 13">
            <a:extLst>
              <a:ext uri="{FF2B5EF4-FFF2-40B4-BE49-F238E27FC236}">
                <a16:creationId xmlns:a16="http://schemas.microsoft.com/office/drawing/2014/main" id="{361B517E-2068-74AD-17AB-5DD0B850E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395" y="1471273"/>
            <a:ext cx="4842558" cy="250031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1A9464-6B38-5CEC-A552-27EBAA335BF4}"/>
              </a:ext>
            </a:extLst>
          </p:cNvPr>
          <p:cNvSpPr txBox="1"/>
          <p:nvPr/>
        </p:nvSpPr>
        <p:spPr>
          <a:xfrm>
            <a:off x="181831" y="3971585"/>
            <a:ext cx="4563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Network speeds have grown 10X every five years since 1990</a:t>
            </a:r>
          </a:p>
        </p:txBody>
      </p:sp>
    </p:spTree>
    <p:extLst>
      <p:ext uri="{BB962C8B-B14F-4D97-AF65-F5344CB8AC3E}">
        <p14:creationId xmlns:p14="http://schemas.microsoft.com/office/powerpoint/2010/main" val="124926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2F6778"/>
                </a:solidFill>
              </a:rPr>
              <a:t>Why RTDP?</a:t>
            </a:r>
          </a:p>
        </p:txBody>
      </p:sp>
      <p:pic>
        <p:nvPicPr>
          <p:cNvPr id="12" name="Google Shape;342;p22">
            <a:extLst>
              <a:ext uri="{FF2B5EF4-FFF2-40B4-BE49-F238E27FC236}">
                <a16:creationId xmlns:a16="http://schemas.microsoft.com/office/drawing/2014/main" id="{5BDF3842-3ABE-8B46-A48F-BF20B1608C5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99726" y="6536531"/>
            <a:ext cx="723305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A698B-3E8E-5463-67AE-72A48E172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125" y="1256754"/>
            <a:ext cx="6953239" cy="503975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D89012-EC4F-0FF5-3F80-2D285D6FE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474" y="3736928"/>
            <a:ext cx="1651264" cy="247689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A43A370-259D-32FB-6886-E11C34BE4C59}"/>
              </a:ext>
            </a:extLst>
          </p:cNvPr>
          <p:cNvSpPr/>
          <p:nvPr/>
        </p:nvSpPr>
        <p:spPr>
          <a:xfrm>
            <a:off x="4067896" y="1928266"/>
            <a:ext cx="1077686" cy="58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96F170-5C6A-6795-DC4A-4A45B548C659}"/>
              </a:ext>
            </a:extLst>
          </p:cNvPr>
          <p:cNvSpPr/>
          <p:nvPr/>
        </p:nvSpPr>
        <p:spPr>
          <a:xfrm>
            <a:off x="5145581" y="1231750"/>
            <a:ext cx="2160079" cy="148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D1615-D2E6-3A58-FB17-A8F4E888D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735" y="1379134"/>
            <a:ext cx="2275113" cy="22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9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81" y="198977"/>
            <a:ext cx="8843119" cy="487490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rgbClr val="2F6778"/>
                </a:solidFill>
              </a:rPr>
              <a:t>GC Related Projects</a:t>
            </a:r>
          </a:p>
        </p:txBody>
      </p:sp>
      <p:pic>
        <p:nvPicPr>
          <p:cNvPr id="66" name="Google Shape;342;p22">
            <a:extLst>
              <a:ext uri="{FF2B5EF4-FFF2-40B4-BE49-F238E27FC236}">
                <a16:creationId xmlns:a16="http://schemas.microsoft.com/office/drawing/2014/main" id="{5F4B931C-67F2-1845-B77B-7398293BE79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61625F1B-4240-74AE-FF2C-521BFFF18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5" y="1574800"/>
            <a:ext cx="9057727" cy="432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0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81" y="198977"/>
            <a:ext cx="8843119" cy="487490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rgbClr val="2F6778"/>
                </a:solidFill>
              </a:rPr>
              <a:t>GC Timetable</a:t>
            </a:r>
          </a:p>
        </p:txBody>
      </p:sp>
      <p:pic>
        <p:nvPicPr>
          <p:cNvPr id="66" name="Google Shape;342;p22">
            <a:extLst>
              <a:ext uri="{FF2B5EF4-FFF2-40B4-BE49-F238E27FC236}">
                <a16:creationId xmlns:a16="http://schemas.microsoft.com/office/drawing/2014/main" id="{5F4B931C-67F2-1845-B77B-7398293BE79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E2FEB3-84E1-2E27-8AD8-C8A24CBBE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81" y="1308826"/>
            <a:ext cx="8248165" cy="46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9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2F6778"/>
                </a:solidFill>
              </a:rPr>
              <a:t>Milestones Achieved</a:t>
            </a:r>
          </a:p>
        </p:txBody>
      </p:sp>
      <p:pic>
        <p:nvPicPr>
          <p:cNvPr id="5" name="Google Shape;342;p22">
            <a:extLst>
              <a:ext uri="{FF2B5EF4-FFF2-40B4-BE49-F238E27FC236}">
                <a16:creationId xmlns:a16="http://schemas.microsoft.com/office/drawing/2014/main" id="{B7C1FD8B-1292-1544-A7F1-AC3D9796315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544D51-DFD5-5A4F-269B-7D18CA39D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2370"/>
            <a:ext cx="9144000" cy="47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5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2F6778"/>
                </a:solidFill>
              </a:rPr>
              <a:t>Current State </a:t>
            </a:r>
          </a:p>
        </p:txBody>
      </p:sp>
      <p:pic>
        <p:nvPicPr>
          <p:cNvPr id="5" name="Google Shape;342;p22">
            <a:extLst>
              <a:ext uri="{FF2B5EF4-FFF2-40B4-BE49-F238E27FC236}">
                <a16:creationId xmlns:a16="http://schemas.microsoft.com/office/drawing/2014/main" id="{B7C1FD8B-1292-1544-A7F1-AC3D9796315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ED4AF7-0922-6BB2-37B3-BB2981E9E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47" y="1397018"/>
            <a:ext cx="8369250" cy="449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2F6778"/>
                </a:solidFill>
              </a:rPr>
              <a:t>Final Deliverable</a:t>
            </a:r>
          </a:p>
        </p:txBody>
      </p:sp>
      <p:pic>
        <p:nvPicPr>
          <p:cNvPr id="5" name="Google Shape;342;p22">
            <a:extLst>
              <a:ext uri="{FF2B5EF4-FFF2-40B4-BE49-F238E27FC236}">
                <a16:creationId xmlns:a16="http://schemas.microsoft.com/office/drawing/2014/main" id="{B7C1FD8B-1292-1544-A7F1-AC3D9796315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395" y="6414665"/>
            <a:ext cx="723305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5BCAAC-906B-2661-DC15-DF3352AA8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56" y="1769371"/>
            <a:ext cx="8948244" cy="360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54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JLabPowerPointMain(1)</Template>
  <TotalTime>30592</TotalTime>
  <Words>488</Words>
  <Application>Microsoft Macintosh PowerPoint</Application>
  <PresentationFormat>On-screen Show (4:3)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PingFangSC-Regular</vt:lpstr>
      <vt:lpstr>.PingFangSC-Regular</vt:lpstr>
      <vt:lpstr>Aptos</vt:lpstr>
      <vt:lpstr>Arial</vt:lpstr>
      <vt:lpstr>Calibri</vt:lpstr>
      <vt:lpstr>Times</vt:lpstr>
      <vt:lpstr>Office Theme</vt:lpstr>
      <vt:lpstr>SRO RTDP</vt:lpstr>
      <vt:lpstr>Why SRO?</vt:lpstr>
      <vt:lpstr>Why Now?</vt:lpstr>
      <vt:lpstr>Why RTDP?</vt:lpstr>
      <vt:lpstr>GC Related Projects</vt:lpstr>
      <vt:lpstr>GC Timetable</vt:lpstr>
      <vt:lpstr>Milestones Achieved</vt:lpstr>
      <vt:lpstr>Current State </vt:lpstr>
      <vt:lpstr>Final Deliverable</vt:lpstr>
      <vt:lpstr>RTDP FE</vt:lpstr>
      <vt:lpstr>Budget and Summary</vt:lpstr>
      <vt:lpstr>Thank You</vt:lpstr>
      <vt:lpstr>Reviewer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stewartm@jlab.org</dc:creator>
  <cp:lastModifiedBy>Vardan Gyurjyan</cp:lastModifiedBy>
  <cp:revision>238</cp:revision>
  <dcterms:created xsi:type="dcterms:W3CDTF">2017-11-20T21:19:42Z</dcterms:created>
  <dcterms:modified xsi:type="dcterms:W3CDTF">2024-07-26T13:14:14Z</dcterms:modified>
</cp:coreProperties>
</file>