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8" r:id="rId2"/>
    <p:sldId id="279" r:id="rId3"/>
    <p:sldId id="280" r:id="rId4"/>
    <p:sldId id="281" r:id="rId5"/>
    <p:sldId id="282" r:id="rId6"/>
    <p:sldId id="284" r:id="rId7"/>
    <p:sldId id="283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D056D-6A08-4754-BF70-5C6EC9AE393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04766-8FC1-4292-AABB-54014B5A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0137-ED17-4896-A15E-16D3A1915313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033F-4749-42E3-A8A7-4EB3DAE9F394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406D-65BC-4876-B68C-41901C6C5CA0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29C9-D778-404D-AEF0-A4B7ACE4791C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55C1-3514-44C3-90FF-2B93A075396F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D88D-4676-43AE-9488-0D71D86B21A7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C354-E8C1-42D3-9F70-D9025A8458F9}" type="datetime1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CFF-39D5-40A0-9680-17D6D40A7BFE}" type="datetime1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B334-65C9-4A5B-9C53-13F4B0A2DF18}" type="datetime1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C44A-9A34-4368-9F59-D13FAB524174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8129-1551-473D-BF2B-50701B39E6E9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1E1E-0B9D-486D-A24E-B6CDDE8E9AAB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9477-CA59-0344-A822-41C2499AFF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Draft HPS Run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30,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Beamline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54" y="1600200"/>
            <a:ext cx="8455446" cy="4525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Set Up Beam to Alcove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 Good scans on upstream harps, good halo rates, upstream BPMs calibrated</a:t>
            </a:r>
            <a:br>
              <a:rPr lang="en-US" sz="2000" dirty="0" smtClean="0"/>
            </a:br>
            <a:r>
              <a:rPr lang="en-US" sz="2000" dirty="0" smtClean="0"/>
              <a:t>* 4mm SVT Collimator in; SVT fully retracted</a:t>
            </a:r>
            <a:br>
              <a:rPr lang="en-US" sz="2000" dirty="0" smtClean="0"/>
            </a:br>
            <a:r>
              <a:rPr lang="en-US" sz="2000" dirty="0" smtClean="0"/>
              <a:t>* Bring centered beam to dump. Good spot on screen at x=+5mm; y=-5mm</a:t>
            </a:r>
            <a:br>
              <a:rPr lang="en-US" sz="2000" dirty="0" smtClean="0"/>
            </a:br>
            <a:r>
              <a:rPr lang="en-US" sz="2000" dirty="0" smtClean="0"/>
              <a:t>* Good scans on 2H02, low halo rates</a:t>
            </a:r>
            <a:br>
              <a:rPr lang="en-US" sz="2000" dirty="0" smtClean="0"/>
            </a:br>
            <a:r>
              <a:rPr lang="en-US" sz="2000" dirty="0" smtClean="0"/>
              <a:t>* Downstream BPMs calibrated. Beware excessive motions during calibration</a:t>
            </a:r>
            <a:br>
              <a:rPr lang="en-US" sz="2000" dirty="0" smtClean="0"/>
            </a:br>
            <a:r>
              <a:rPr lang="en-US" sz="2000" dirty="0" smtClean="0"/>
              <a:t>* Turn Chicane on</a:t>
            </a:r>
            <a:br>
              <a:rPr lang="en-US" sz="2000" dirty="0" smtClean="0"/>
            </a:br>
            <a:r>
              <a:rPr lang="en-US" sz="2000" dirty="0" smtClean="0"/>
              <a:t>* SVT Wire Scan. Move beam to desired spot </a:t>
            </a:r>
            <a:r>
              <a:rPr lang="en-US" sz="2000" dirty="0" err="1" smtClean="0"/>
              <a:t>x,y</a:t>
            </a:r>
            <a:r>
              <a:rPr lang="en-US" sz="2000" dirty="0" smtClean="0"/>
              <a:t> with upstream movers. </a:t>
            </a:r>
            <a:br>
              <a:rPr lang="en-US" sz="2000" dirty="0" smtClean="0"/>
            </a:br>
            <a:r>
              <a:rPr lang="en-US" sz="2000" dirty="0" smtClean="0"/>
              <a:t>* Record BPMs and Magnets and Harp Scans</a:t>
            </a:r>
            <a:br>
              <a:rPr lang="en-US" sz="2000" dirty="0" smtClean="0"/>
            </a:br>
            <a:r>
              <a:rPr lang="en-US" sz="2000" dirty="0" smtClean="0"/>
              <a:t>* Establish Orbit Locks</a:t>
            </a:r>
            <a:br>
              <a:rPr lang="en-US" sz="2000" dirty="0" smtClean="0"/>
            </a:br>
            <a:r>
              <a:rPr lang="en-US" sz="2000" dirty="0" smtClean="0"/>
              <a:t>* Mike/Arne provide operator procedure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Conditions: Can proceed if good beams are established to Hall B dump and beams are stable. Can proceed before </a:t>
            </a:r>
            <a:r>
              <a:rPr lang="en-US" sz="2000" dirty="0" err="1" smtClean="0"/>
              <a:t>bpms</a:t>
            </a:r>
            <a:r>
              <a:rPr lang="en-US" sz="2000" dirty="0" smtClean="0"/>
              <a:t> are calibrated and orbit locks are on, if beams are good and calibration is delayed. </a:t>
            </a:r>
          </a:p>
          <a:p>
            <a:r>
              <a:rPr lang="en-US" sz="2000" dirty="0" smtClean="0"/>
              <a:t>Online trigger diagnostics ready</a:t>
            </a:r>
          </a:p>
          <a:p>
            <a:r>
              <a:rPr lang="en-US" sz="2000" dirty="0" smtClean="0"/>
              <a:t>With Trigger Expert on shift, take </a:t>
            </a:r>
            <a:r>
              <a:rPr lang="en-US" sz="2000" dirty="0" err="1" smtClean="0"/>
              <a:t>ALLTrig</a:t>
            </a:r>
            <a:r>
              <a:rPr lang="en-US" sz="2000" dirty="0" smtClean="0"/>
              <a:t> data for 1hr at 50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Analyze data. Trigger OK? Rates? Report at 3 o’clock meeting.</a:t>
            </a:r>
          </a:p>
          <a:p>
            <a:r>
              <a:rPr lang="en-US" sz="2000" dirty="0" smtClean="0"/>
              <a:t>When to take individual runs?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1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</a:t>
            </a:r>
            <a:r>
              <a:rPr lang="en-US" smtClean="0"/>
              <a:t>Stability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Conditions: Need </a:t>
            </a:r>
            <a:r>
              <a:rPr lang="en-US" sz="2000" dirty="0" err="1" smtClean="0"/>
              <a:t>bpms</a:t>
            </a:r>
            <a:r>
              <a:rPr lang="en-US" sz="2000" dirty="0" smtClean="0"/>
              <a:t> calibrated and orbit locks on.</a:t>
            </a:r>
          </a:p>
          <a:p>
            <a:r>
              <a:rPr lang="en-US" sz="2000" dirty="0" smtClean="0"/>
              <a:t>Confirm diagnostics ready and data being recorded.</a:t>
            </a:r>
          </a:p>
          <a:p>
            <a:r>
              <a:rPr lang="en-US" sz="2000" dirty="0" smtClean="0"/>
              <a:t>Need bpm diagnostics available to look for beam motion at 2H02</a:t>
            </a:r>
          </a:p>
          <a:p>
            <a:r>
              <a:rPr lang="en-US" sz="2000" dirty="0" smtClean="0"/>
              <a:t>With Expert, run beam stability studies at 2H02 harp on 1mm wire</a:t>
            </a:r>
            <a:br>
              <a:rPr lang="en-US" sz="2000" dirty="0" smtClean="0"/>
            </a:br>
            <a:r>
              <a:rPr lang="en-US" sz="2000" dirty="0" smtClean="0"/>
              <a:t>* 4 hours running on top wire</a:t>
            </a:r>
            <a:br>
              <a:rPr lang="en-US" sz="2000" dirty="0" smtClean="0"/>
            </a:br>
            <a:r>
              <a:rPr lang="en-US" sz="2000" dirty="0" smtClean="0"/>
              <a:t>* 4 hours running on bottom wire</a:t>
            </a:r>
          </a:p>
          <a:p>
            <a:r>
              <a:rPr lang="en-US" sz="2000" dirty="0" smtClean="0"/>
              <a:t>Can this running be used for trigger studies with individual triggers?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SVT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559"/>
            <a:ext cx="8229600" cy="53294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Conditions for moving SVT in: </a:t>
            </a:r>
            <a:br>
              <a:rPr lang="en-US" sz="2000" dirty="0" smtClean="0"/>
            </a:br>
            <a:r>
              <a:rPr lang="en-US" sz="2000" dirty="0" smtClean="0"/>
              <a:t>   1) Need beam stability studies to confirm no fast beam motion in trip</a:t>
            </a:r>
            <a:br>
              <a:rPr lang="en-US" sz="2000" dirty="0" smtClean="0"/>
            </a:br>
            <a:r>
              <a:rPr lang="en-US" sz="2000" dirty="0" smtClean="0"/>
              <a:t>   2) Need orbit locks on</a:t>
            </a:r>
            <a:br>
              <a:rPr lang="en-US" sz="2000" dirty="0" smtClean="0"/>
            </a:br>
            <a:r>
              <a:rPr lang="en-US" sz="2000" dirty="0" smtClean="0"/>
              <a:t>   3) Need beam trip diagnostics and procedures:</a:t>
            </a:r>
            <a:br>
              <a:rPr lang="en-US" sz="2000" dirty="0" smtClean="0"/>
            </a:br>
            <a:r>
              <a:rPr lang="en-US" sz="2000" dirty="0" smtClean="0"/>
              <a:t>        SVT procedures for recovery from beam trip</a:t>
            </a:r>
            <a:br>
              <a:rPr lang="en-US" sz="2000" dirty="0" smtClean="0"/>
            </a:br>
            <a:r>
              <a:rPr lang="en-US" sz="2000" dirty="0" smtClean="0"/>
              <a:t>        MCC procedures for recovery from beam trip </a:t>
            </a:r>
            <a:br>
              <a:rPr lang="en-US" sz="2000" dirty="0" smtClean="0"/>
            </a:br>
            <a:r>
              <a:rPr lang="en-US" sz="2000" dirty="0" smtClean="0"/>
              <a:t>        BPM display to show beam position ok</a:t>
            </a:r>
          </a:p>
          <a:p>
            <a:r>
              <a:rPr lang="en-US" sz="2000" dirty="0" smtClean="0"/>
              <a:t>Studies in Out position with SVT expert.</a:t>
            </a:r>
            <a:br>
              <a:rPr lang="en-US" sz="2000" dirty="0" smtClean="0"/>
            </a:br>
            <a:r>
              <a:rPr lang="en-US" sz="2000" dirty="0" smtClean="0"/>
              <a:t>Could </a:t>
            </a:r>
            <a:r>
              <a:rPr lang="en-US" sz="2000" dirty="0"/>
              <a:t>get started before full stability studies with an attempt to time in with SVT in out </a:t>
            </a:r>
            <a:r>
              <a:rPr lang="en-US" sz="2000" dirty="0" smtClean="0"/>
              <a:t>position</a:t>
            </a:r>
            <a:br>
              <a:rPr lang="en-US" sz="2000" dirty="0" smtClean="0"/>
            </a:br>
            <a:r>
              <a:rPr lang="en-US" sz="2000" dirty="0" smtClean="0"/>
              <a:t>    1)Time in at &lt;10nA on 4 um target  (assumes 2.2 GeV)</a:t>
            </a:r>
            <a:br>
              <a:rPr lang="en-US" sz="2000" dirty="0" smtClean="0"/>
            </a:br>
            <a:r>
              <a:rPr lang="en-US" sz="2000" dirty="0" smtClean="0"/>
              <a:t>    2)Take sample data and begin offline analysis</a:t>
            </a:r>
          </a:p>
          <a:p>
            <a:r>
              <a:rPr lang="en-US" sz="2000" dirty="0" smtClean="0"/>
              <a:t>When have met conditions above, proceed with SVT commissioning plan.</a:t>
            </a:r>
            <a:br>
              <a:rPr lang="en-US" sz="2000" dirty="0" smtClean="0"/>
            </a:br>
            <a:r>
              <a:rPr lang="en-US" sz="2000" dirty="0" smtClean="0"/>
              <a:t>SVT expert should be on hand.</a:t>
            </a:r>
          </a:p>
          <a:p>
            <a:r>
              <a:rPr lang="en-US" sz="2000" dirty="0" smtClean="0"/>
              <a:t>SVT commissioning ends with data runs at several “in” positions—to be decided as we see what backgrounds and performance are like.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9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Take data in final SVT commissioning steps</a:t>
            </a:r>
            <a:br>
              <a:rPr lang="en-US" sz="2000" dirty="0" smtClean="0"/>
            </a:br>
            <a:r>
              <a:rPr lang="en-US" sz="2000" dirty="0" smtClean="0"/>
              <a:t>* use 3 mm collimator</a:t>
            </a:r>
            <a:br>
              <a:rPr lang="en-US" sz="2000" dirty="0" smtClean="0"/>
            </a:br>
            <a:r>
              <a:rPr lang="en-US" sz="2000" dirty="0" smtClean="0"/>
              <a:t>* Fully protected Si (1.5 mm from beams)</a:t>
            </a:r>
          </a:p>
          <a:p>
            <a:r>
              <a:rPr lang="en-US" sz="2000" dirty="0" smtClean="0"/>
              <a:t>Check occupancies and trigger rates with full system</a:t>
            </a:r>
            <a:br>
              <a:rPr lang="en-US" sz="2000" dirty="0" smtClean="0"/>
            </a:br>
            <a:r>
              <a:rPr lang="en-US" sz="2000" dirty="0" smtClean="0"/>
              <a:t>Get more experience with beam trips</a:t>
            </a:r>
            <a:br>
              <a:rPr lang="en-US" sz="2000" dirty="0" smtClean="0"/>
            </a:br>
            <a:r>
              <a:rPr lang="en-US" sz="2000" dirty="0" smtClean="0"/>
              <a:t>Performance OK?</a:t>
            </a:r>
            <a:br>
              <a:rPr lang="en-US" sz="2000" dirty="0" smtClean="0"/>
            </a:br>
            <a:r>
              <a:rPr lang="en-US" sz="2000" dirty="0" smtClean="0"/>
              <a:t>Try full current</a:t>
            </a:r>
          </a:p>
          <a:p>
            <a:r>
              <a:rPr lang="en-US" sz="2000" dirty="0" smtClean="0"/>
              <a:t>Safe to move in?</a:t>
            </a:r>
            <a:br>
              <a:rPr lang="en-US" sz="2000" dirty="0" smtClean="0"/>
            </a:br>
            <a:r>
              <a:rPr lang="en-US" sz="2000" dirty="0" smtClean="0"/>
              <a:t>* Check beam trips history? Any beam motion?</a:t>
            </a:r>
            <a:br>
              <a:rPr lang="en-US" sz="2000" dirty="0" smtClean="0"/>
            </a:br>
            <a:r>
              <a:rPr lang="en-US" sz="2000" dirty="0" smtClean="0"/>
              <a:t>* Handle occupancy and rates?</a:t>
            </a:r>
            <a:br>
              <a:rPr lang="en-US" sz="2000" dirty="0" smtClean="0"/>
            </a:br>
            <a:r>
              <a:rPr lang="en-US" sz="2000" dirty="0" smtClean="0"/>
              <a:t>* Feeling lucky?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610"/>
            <a:ext cx="8229600" cy="541754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Beams</a:t>
            </a:r>
            <a:br>
              <a:rPr lang="en-US" sz="2000" dirty="0" smtClean="0"/>
            </a:br>
            <a:r>
              <a:rPr lang="en-US" sz="2000" dirty="0" smtClean="0"/>
              <a:t>* Good beams to tagger</a:t>
            </a:r>
            <a:br>
              <a:rPr lang="en-US" sz="2000" dirty="0" smtClean="0"/>
            </a:br>
            <a:r>
              <a:rPr lang="en-US" sz="2000" dirty="0" smtClean="0"/>
              <a:t>* Beams to alcove</a:t>
            </a:r>
            <a:br>
              <a:rPr lang="en-US" sz="2000" dirty="0" smtClean="0"/>
            </a:br>
            <a:r>
              <a:rPr lang="en-US" sz="2000" dirty="0" smtClean="0"/>
              <a:t>* If people are available, bpm calibration and orbit locks</a:t>
            </a:r>
            <a:br>
              <a:rPr lang="en-US" sz="2000" dirty="0" smtClean="0"/>
            </a:br>
            <a:r>
              <a:rPr lang="en-US" sz="2000" b="1" dirty="0" smtClean="0"/>
              <a:t>    Do this as soon as people are available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 If people not available, set up chicane and target studies and then</a:t>
            </a:r>
            <a:br>
              <a:rPr lang="en-US" sz="2000" dirty="0" smtClean="0"/>
            </a:br>
            <a:r>
              <a:rPr lang="en-US" sz="2000" dirty="0" smtClean="0"/>
              <a:t>    Essential Trigger studies</a:t>
            </a:r>
            <a:br>
              <a:rPr lang="en-US" sz="2000" dirty="0" smtClean="0"/>
            </a:br>
            <a:r>
              <a:rPr lang="en-US" sz="2000" dirty="0" smtClean="0"/>
              <a:t>    Time in SVT in out </a:t>
            </a:r>
            <a:r>
              <a:rPr lang="en-US" sz="2000" dirty="0" smtClean="0"/>
              <a:t>position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When have </a:t>
            </a:r>
            <a:r>
              <a:rPr lang="en-US" sz="2000" dirty="0" err="1" smtClean="0"/>
              <a:t>bpms</a:t>
            </a:r>
            <a:r>
              <a:rPr lang="en-US" sz="2000" dirty="0" smtClean="0"/>
              <a:t> calibrated and orbit locks on</a:t>
            </a:r>
            <a:br>
              <a:rPr lang="en-US" sz="2000" dirty="0" smtClean="0"/>
            </a:br>
            <a:r>
              <a:rPr lang="en-US" sz="2000" dirty="0" smtClean="0"/>
              <a:t>* Get MCC procedures for setup</a:t>
            </a:r>
            <a:br>
              <a:rPr lang="en-US" sz="2000" dirty="0" smtClean="0"/>
            </a:br>
            <a:r>
              <a:rPr lang="en-US" sz="2000" dirty="0" smtClean="0"/>
              <a:t>* Beam Stability </a:t>
            </a:r>
            <a:r>
              <a:rPr lang="en-US" sz="2000" dirty="0" smtClean="0"/>
              <a:t>Studies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When have beam stability studies and SVT diagnostics available</a:t>
            </a:r>
            <a:br>
              <a:rPr lang="en-US" sz="2000" dirty="0" smtClean="0"/>
            </a:br>
            <a:r>
              <a:rPr lang="en-US" sz="2000" dirty="0" smtClean="0"/>
              <a:t>proceed with </a:t>
            </a:r>
            <a:r>
              <a:rPr lang="en-US" sz="2000" smtClean="0"/>
              <a:t>SVT commissioning</a:t>
            </a:r>
            <a:br>
              <a:rPr lang="en-US" sz="2000" smtClean="0"/>
            </a:br>
            <a:endParaRPr lang="en-US" sz="2000" dirty="0" smtClean="0"/>
          </a:p>
          <a:p>
            <a:r>
              <a:rPr lang="en-US" sz="2000" dirty="0" smtClean="0"/>
              <a:t>Take data. This is final stage of SVT commissioning.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0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165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Draft HPS Run Plan</vt:lpstr>
      <vt:lpstr>Beamline Setup</vt:lpstr>
      <vt:lpstr>Trigger Studies</vt:lpstr>
      <vt:lpstr>Beam Stability Studies</vt:lpstr>
      <vt:lpstr>SVT Commissioning</vt:lpstr>
      <vt:lpstr>Data Taking</vt:lpstr>
      <vt:lpstr>Priorities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B Run Group Schedule - Tentative</dc:title>
  <dc:creator>Volker Burkert</dc:creator>
  <cp:lastModifiedBy>john jaros</cp:lastModifiedBy>
  <cp:revision>118</cp:revision>
  <cp:lastPrinted>2014-03-07T23:22:59Z</cp:lastPrinted>
  <dcterms:created xsi:type="dcterms:W3CDTF">2014-02-04T18:51:50Z</dcterms:created>
  <dcterms:modified xsi:type="dcterms:W3CDTF">2015-03-30T15:53:22Z</dcterms:modified>
</cp:coreProperties>
</file>