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92084" r:id="rId1"/>
  </p:sldMasterIdLst>
  <p:notesMasterIdLst>
    <p:notesMasterId r:id="rId14"/>
  </p:notesMasterIdLst>
  <p:handoutMasterIdLst>
    <p:handoutMasterId r:id="rId15"/>
  </p:handoutMasterIdLst>
  <p:sldIdLst>
    <p:sldId id="1056" r:id="rId2"/>
    <p:sldId id="1131" r:id="rId3"/>
    <p:sldId id="1132" r:id="rId4"/>
    <p:sldId id="1124" r:id="rId5"/>
    <p:sldId id="1134" r:id="rId6"/>
    <p:sldId id="1135" r:id="rId7"/>
    <p:sldId id="1136" r:id="rId8"/>
    <p:sldId id="1130" r:id="rId9"/>
    <p:sldId id="1137" r:id="rId10"/>
    <p:sldId id="1101" r:id="rId11"/>
    <p:sldId id="1133" r:id="rId12"/>
    <p:sldId id="1057" r:id="rId13"/>
  </p:sldIdLst>
  <p:sldSz cx="9144000" cy="6858000" type="screen4x3"/>
  <p:notesSz cx="7023100" cy="93091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4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kotz Mokeev" initials="VM"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78"/>
    <a:srgbClr val="0000FF"/>
    <a:srgbClr val="009051"/>
    <a:srgbClr val="941100"/>
    <a:srgbClr val="2A0090"/>
    <a:srgbClr val="FC41EE"/>
    <a:srgbClr val="E7FD63"/>
    <a:srgbClr val="E4F967"/>
    <a:srgbClr val="66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9" autoAdjust="0"/>
    <p:restoredTop sz="97589" autoAdjust="0"/>
  </p:normalViewPr>
  <p:slideViewPr>
    <p:cSldViewPr snapToGrid="0" snapToObjects="1">
      <p:cViewPr varScale="1">
        <p:scale>
          <a:sx n="124" d="100"/>
          <a:sy n="124" d="100"/>
        </p:scale>
        <p:origin x="1800" y="168"/>
      </p:cViewPr>
      <p:guideLst>
        <p:guide orient="horz" pos="348"/>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varScale="1">
      <p:scale>
        <a:sx n="103" d="100"/>
        <a:sy n="103" d="100"/>
      </p:scale>
      <p:origin x="0" y="0"/>
    </p:cViewPr>
  </p:sorterViewPr>
  <p:notesViewPr>
    <p:cSldViewPr snapToGrid="0" snapToObjects="1">
      <p:cViewPr>
        <p:scale>
          <a:sx n="75" d="100"/>
          <a:sy n="75" d="100"/>
        </p:scale>
        <p:origin x="6424" y="250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1"/>
            <a:ext cx="3012172" cy="457670"/>
          </a:xfrm>
          <a:prstGeom prst="rect">
            <a:avLst/>
          </a:prstGeom>
          <a:noFill/>
          <a:ln w="9525">
            <a:noFill/>
            <a:miter lim="800000"/>
            <a:headEnd/>
            <a:tailEnd/>
          </a:ln>
          <a:effectLst/>
        </p:spPr>
        <p:txBody>
          <a:bodyPr vert="horz" wrap="square" lIns="91906" tIns="45955" rIns="91906" bIns="45955" numCol="1" anchor="t" anchorCtr="0" compatLnSpc="1">
            <a:prstTxWarp prst="textNoShape">
              <a:avLst/>
            </a:prstTxWarp>
          </a:bodyPr>
          <a:lstStyle>
            <a:lvl1pPr algn="l" defTabSz="920750" eaLnBrk="0" hangingPunct="0">
              <a:defRPr sz="1200">
                <a:latin typeface="Times New Roman" pitchFamily="18" charset="0"/>
                <a:cs typeface="+mn-cs"/>
              </a:defRPr>
            </a:lvl1pPr>
          </a:lstStyle>
          <a:p>
            <a:pPr>
              <a:defRPr/>
            </a:pPr>
            <a:endParaRPr lang="en-US" dirty="0"/>
          </a:p>
        </p:txBody>
      </p:sp>
      <p:sp>
        <p:nvSpPr>
          <p:cNvPr id="238595" name="Rectangle 3"/>
          <p:cNvSpPr>
            <a:spLocks noGrp="1" noChangeArrowheads="1"/>
          </p:cNvSpPr>
          <p:nvPr>
            <p:ph type="dt" sz="quarter" idx="1"/>
          </p:nvPr>
        </p:nvSpPr>
        <p:spPr bwMode="auto">
          <a:xfrm>
            <a:off x="4010929" y="1"/>
            <a:ext cx="3012172" cy="457670"/>
          </a:xfrm>
          <a:prstGeom prst="rect">
            <a:avLst/>
          </a:prstGeom>
          <a:noFill/>
          <a:ln w="9525">
            <a:noFill/>
            <a:miter lim="800000"/>
            <a:headEnd/>
            <a:tailEnd/>
          </a:ln>
          <a:effectLst/>
        </p:spPr>
        <p:txBody>
          <a:bodyPr vert="horz" wrap="square" lIns="91906" tIns="45955" rIns="91906" bIns="45955" numCol="1" anchor="t" anchorCtr="0" compatLnSpc="1">
            <a:prstTxWarp prst="textNoShape">
              <a:avLst/>
            </a:prstTxWarp>
          </a:bodyPr>
          <a:lstStyle>
            <a:lvl1pPr algn="r" defTabSz="920750" eaLnBrk="0" hangingPunct="0">
              <a:defRPr sz="1200">
                <a:latin typeface="Times New Roman" pitchFamily="18" charset="0"/>
                <a:cs typeface="+mn-cs"/>
              </a:defRPr>
            </a:lvl1pPr>
          </a:lstStyle>
          <a:p>
            <a:pPr>
              <a:defRPr/>
            </a:pPr>
            <a:endParaRPr lang="en-US" dirty="0"/>
          </a:p>
        </p:txBody>
      </p:sp>
      <p:sp>
        <p:nvSpPr>
          <p:cNvPr id="238596" name="Rectangle 4"/>
          <p:cNvSpPr>
            <a:spLocks noGrp="1" noChangeArrowheads="1"/>
          </p:cNvSpPr>
          <p:nvPr>
            <p:ph type="ftr" sz="quarter" idx="2"/>
          </p:nvPr>
        </p:nvSpPr>
        <p:spPr bwMode="auto">
          <a:xfrm>
            <a:off x="0" y="8837275"/>
            <a:ext cx="3012172" cy="459243"/>
          </a:xfrm>
          <a:prstGeom prst="rect">
            <a:avLst/>
          </a:prstGeom>
          <a:noFill/>
          <a:ln w="9525">
            <a:noFill/>
            <a:miter lim="800000"/>
            <a:headEnd/>
            <a:tailEnd/>
          </a:ln>
          <a:effectLst/>
        </p:spPr>
        <p:txBody>
          <a:bodyPr vert="horz" wrap="square" lIns="91906" tIns="45955" rIns="91906" bIns="45955" numCol="1" anchor="b" anchorCtr="0" compatLnSpc="1">
            <a:prstTxWarp prst="textNoShape">
              <a:avLst/>
            </a:prstTxWarp>
          </a:bodyPr>
          <a:lstStyle>
            <a:lvl1pPr algn="l" defTabSz="920750" eaLnBrk="0" hangingPunct="0">
              <a:defRPr sz="1200">
                <a:latin typeface="Times New Roman" pitchFamily="18" charset="0"/>
                <a:cs typeface="+mn-cs"/>
              </a:defRPr>
            </a:lvl1pPr>
          </a:lstStyle>
          <a:p>
            <a:pPr>
              <a:defRPr/>
            </a:pPr>
            <a:endParaRPr lang="en-US" dirty="0"/>
          </a:p>
        </p:txBody>
      </p:sp>
      <p:sp>
        <p:nvSpPr>
          <p:cNvPr id="238597" name="Rectangle 5"/>
          <p:cNvSpPr>
            <a:spLocks noGrp="1" noChangeArrowheads="1"/>
          </p:cNvSpPr>
          <p:nvPr>
            <p:ph type="sldNum" sz="quarter" idx="3"/>
          </p:nvPr>
        </p:nvSpPr>
        <p:spPr bwMode="auto">
          <a:xfrm>
            <a:off x="4010929" y="8837275"/>
            <a:ext cx="3012172" cy="459243"/>
          </a:xfrm>
          <a:prstGeom prst="rect">
            <a:avLst/>
          </a:prstGeom>
          <a:noFill/>
          <a:ln w="9525">
            <a:noFill/>
            <a:miter lim="800000"/>
            <a:headEnd/>
            <a:tailEnd/>
          </a:ln>
          <a:effectLst/>
        </p:spPr>
        <p:txBody>
          <a:bodyPr vert="horz" wrap="square" lIns="91906" tIns="45955" rIns="91906" bIns="45955" numCol="1" anchor="b" anchorCtr="0" compatLnSpc="1">
            <a:prstTxWarp prst="textNoShape">
              <a:avLst/>
            </a:prstTxWarp>
          </a:bodyPr>
          <a:lstStyle>
            <a:lvl1pPr algn="r" defTabSz="920750" eaLnBrk="0" hangingPunct="0">
              <a:defRPr sz="1200">
                <a:latin typeface="Times New Roman" pitchFamily="18" charset="0"/>
                <a:cs typeface="+mn-cs"/>
              </a:defRPr>
            </a:lvl1pPr>
          </a:lstStyle>
          <a:p>
            <a:pPr>
              <a:defRPr/>
            </a:pPr>
            <a:fld id="{47856015-4752-48E0-896A-9421CA9A4222}" type="slidenum">
              <a:rPr lang="en-US"/>
              <a:pPr>
                <a:defRPr/>
              </a:pPr>
              <a:t>‹#›</a:t>
            </a:fld>
            <a:endParaRPr lang="en-US" dirty="0"/>
          </a:p>
        </p:txBody>
      </p:sp>
    </p:spTree>
    <p:extLst>
      <p:ext uri="{BB962C8B-B14F-4D97-AF65-F5344CB8AC3E}">
        <p14:creationId xmlns:p14="http://schemas.microsoft.com/office/powerpoint/2010/main" val="3867119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47160" cy="462388"/>
          </a:xfrm>
          <a:prstGeom prst="rect">
            <a:avLst/>
          </a:prstGeom>
          <a:noFill/>
          <a:ln w="9525">
            <a:noFill/>
            <a:miter lim="800000"/>
            <a:headEnd/>
            <a:tailEnd/>
          </a:ln>
          <a:effectLst/>
        </p:spPr>
        <p:txBody>
          <a:bodyPr vert="horz" wrap="square" lIns="92853" tIns="46426" rIns="92853" bIns="46426" numCol="1" anchor="t" anchorCtr="0" compatLnSpc="1">
            <a:prstTxWarp prst="textNoShape">
              <a:avLst/>
            </a:prstTxWarp>
          </a:bodyPr>
          <a:lstStyle>
            <a:lvl1pPr algn="l" defTabSz="930275" eaLnBrk="0" hangingPunct="0">
              <a:defRPr sz="1200">
                <a:latin typeface="Times New Roman" pitchFamily="18" charset="0"/>
                <a:cs typeface="+mn-cs"/>
              </a:defRPr>
            </a:lvl1pPr>
          </a:lstStyle>
          <a:p>
            <a:pPr>
              <a:defRPr/>
            </a:pPr>
            <a:r>
              <a:rPr lang="fr-FR" dirty="0"/>
              <a:t>V.I.Mokeev</a:t>
            </a:r>
          </a:p>
        </p:txBody>
      </p:sp>
      <p:sp>
        <p:nvSpPr>
          <p:cNvPr id="3075" name="Rectangle 3"/>
          <p:cNvSpPr>
            <a:spLocks noGrp="1" noChangeArrowheads="1"/>
          </p:cNvSpPr>
          <p:nvPr>
            <p:ph type="dt" idx="1"/>
          </p:nvPr>
        </p:nvSpPr>
        <p:spPr bwMode="auto">
          <a:xfrm>
            <a:off x="3975940" y="1"/>
            <a:ext cx="3047160" cy="462388"/>
          </a:xfrm>
          <a:prstGeom prst="rect">
            <a:avLst/>
          </a:prstGeom>
          <a:noFill/>
          <a:ln w="9525">
            <a:noFill/>
            <a:miter lim="800000"/>
            <a:headEnd/>
            <a:tailEnd/>
          </a:ln>
          <a:effectLst/>
        </p:spPr>
        <p:txBody>
          <a:bodyPr vert="horz" wrap="square" lIns="92853" tIns="46426" rIns="92853" bIns="46426" numCol="1" anchor="t" anchorCtr="0" compatLnSpc="1">
            <a:prstTxWarp prst="textNoShape">
              <a:avLst/>
            </a:prstTxWarp>
          </a:bodyPr>
          <a:lstStyle>
            <a:lvl1pPr algn="r" defTabSz="930275" eaLnBrk="0" hangingPunct="0">
              <a:defRPr sz="1200">
                <a:latin typeface="Times New Roman" pitchFamily="18" charset="0"/>
                <a:cs typeface="+mn-cs"/>
              </a:defRPr>
            </a:lvl1pPr>
          </a:lstStyle>
          <a:p>
            <a:pPr>
              <a:defRPr/>
            </a:pPr>
            <a:endParaRPr lang="fr-FR" dirty="0"/>
          </a:p>
        </p:txBody>
      </p:sp>
      <p:sp>
        <p:nvSpPr>
          <p:cNvPr id="87044" name="Rectangle 4"/>
          <p:cNvSpPr>
            <a:spLocks noGrp="1" noRot="1" noChangeAspect="1" noChangeArrowheads="1" noTextEdit="1"/>
          </p:cNvSpPr>
          <p:nvPr>
            <p:ph type="sldImg" idx="2"/>
          </p:nvPr>
        </p:nvSpPr>
        <p:spPr bwMode="auto">
          <a:xfrm>
            <a:off x="1187450" y="701675"/>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8322" y="4422569"/>
            <a:ext cx="5146456" cy="4185085"/>
          </a:xfrm>
          <a:prstGeom prst="rect">
            <a:avLst/>
          </a:prstGeom>
          <a:noFill/>
          <a:ln w="9525">
            <a:noFill/>
            <a:miter lim="800000"/>
            <a:headEnd/>
            <a:tailEnd/>
          </a:ln>
          <a:effectLst/>
        </p:spPr>
        <p:txBody>
          <a:bodyPr vert="horz" wrap="square" lIns="92853" tIns="46426" rIns="92853" bIns="4642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846712"/>
            <a:ext cx="3047160" cy="462388"/>
          </a:xfrm>
          <a:prstGeom prst="rect">
            <a:avLst/>
          </a:prstGeom>
          <a:noFill/>
          <a:ln w="9525">
            <a:noFill/>
            <a:miter lim="800000"/>
            <a:headEnd/>
            <a:tailEnd/>
          </a:ln>
          <a:effectLst/>
        </p:spPr>
        <p:txBody>
          <a:bodyPr vert="horz" wrap="square" lIns="92853" tIns="46426" rIns="92853" bIns="46426" numCol="1" anchor="b" anchorCtr="0" compatLnSpc="1">
            <a:prstTxWarp prst="textNoShape">
              <a:avLst/>
            </a:prstTxWarp>
          </a:bodyPr>
          <a:lstStyle>
            <a:lvl1pPr algn="l" defTabSz="930275" eaLnBrk="0" hangingPunct="0">
              <a:defRPr sz="1200">
                <a:latin typeface="Times New Roman" pitchFamily="18" charset="0"/>
                <a:cs typeface="+mn-cs"/>
              </a:defRPr>
            </a:lvl1pPr>
          </a:lstStyle>
          <a:p>
            <a:pPr>
              <a:defRPr/>
            </a:pPr>
            <a:endParaRPr lang="fr-FR" dirty="0"/>
          </a:p>
        </p:txBody>
      </p:sp>
      <p:sp>
        <p:nvSpPr>
          <p:cNvPr id="3079" name="Rectangle 7"/>
          <p:cNvSpPr>
            <a:spLocks noGrp="1" noChangeArrowheads="1"/>
          </p:cNvSpPr>
          <p:nvPr>
            <p:ph type="sldNum" sz="quarter" idx="5"/>
          </p:nvPr>
        </p:nvSpPr>
        <p:spPr bwMode="auto">
          <a:xfrm>
            <a:off x="3975940" y="8846712"/>
            <a:ext cx="3047160" cy="462388"/>
          </a:xfrm>
          <a:prstGeom prst="rect">
            <a:avLst/>
          </a:prstGeom>
          <a:noFill/>
          <a:ln w="9525">
            <a:noFill/>
            <a:miter lim="800000"/>
            <a:headEnd/>
            <a:tailEnd/>
          </a:ln>
          <a:effectLst/>
        </p:spPr>
        <p:txBody>
          <a:bodyPr vert="horz" wrap="square" lIns="92853" tIns="46426" rIns="92853" bIns="46426" numCol="1" anchor="b" anchorCtr="0" compatLnSpc="1">
            <a:prstTxWarp prst="textNoShape">
              <a:avLst/>
            </a:prstTxWarp>
          </a:bodyPr>
          <a:lstStyle>
            <a:lvl1pPr algn="r" defTabSz="930275" eaLnBrk="0" hangingPunct="0">
              <a:defRPr sz="1200">
                <a:latin typeface="Times New Roman" pitchFamily="18" charset="0"/>
                <a:cs typeface="+mn-cs"/>
              </a:defRPr>
            </a:lvl1pPr>
          </a:lstStyle>
          <a:p>
            <a:pPr>
              <a:defRPr/>
            </a:pPr>
            <a:fld id="{E9A1427B-B066-4AD4-9F53-2671FA991A46}" type="slidenum">
              <a:rPr lang="fr-FR"/>
              <a:pPr>
                <a:defRPr/>
              </a:pPr>
              <a:t>‹#›</a:t>
            </a:fld>
            <a:endParaRPr lang="fr-FR" dirty="0"/>
          </a:p>
        </p:txBody>
      </p:sp>
    </p:spTree>
    <p:extLst>
      <p:ext uri="{BB962C8B-B14F-4D97-AF65-F5344CB8AC3E}">
        <p14:creationId xmlns:p14="http://schemas.microsoft.com/office/powerpoint/2010/main" val="421907335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7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5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53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70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fr-FR" dirty="0"/>
              <a:t>V. Mokeev, Hadron Mass,  APCTP, July 1 - July 5, 2018, Pohang, Korea  </a:t>
            </a:r>
          </a:p>
        </p:txBody>
      </p:sp>
      <p:sp>
        <p:nvSpPr>
          <p:cNvPr id="5" name="Slide Number Placeholder 4"/>
          <p:cNvSpPr>
            <a:spLocks noGrp="1"/>
          </p:cNvSpPr>
          <p:nvPr>
            <p:ph type="sldNum" sz="quarter" idx="11"/>
          </p:nvPr>
        </p:nvSpPr>
        <p:spPr/>
        <p:txBody>
          <a:bodyPr/>
          <a:lstStyle/>
          <a:p>
            <a:pPr>
              <a:defRPr/>
            </a:pPr>
            <a:fld id="{E9A1427B-B066-4AD4-9F53-2671FA991A46}" type="slidenum">
              <a:rPr lang="fr-FR" smtClean="0"/>
              <a:pPr>
                <a:defRPr/>
              </a:pPr>
              <a:t>1</a:t>
            </a:fld>
            <a:endParaRPr lang="fr-FR" dirty="0"/>
          </a:p>
        </p:txBody>
      </p:sp>
    </p:spTree>
    <p:extLst>
      <p:ext uri="{BB962C8B-B14F-4D97-AF65-F5344CB8AC3E}">
        <p14:creationId xmlns:p14="http://schemas.microsoft.com/office/powerpoint/2010/main" val="274482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00088"/>
            <a:ext cx="4591050" cy="3443287"/>
          </a:xfrm>
        </p:spPr>
      </p:sp>
      <p:sp>
        <p:nvSpPr>
          <p:cNvPr id="3" name="Notes Placeholder 2"/>
          <p:cNvSpPr>
            <a:spLocks noGrp="1"/>
          </p:cNvSpPr>
          <p:nvPr>
            <p:ph type="body" idx="1"/>
          </p:nvPr>
        </p:nvSpPr>
        <p:spPr/>
        <p:txBody>
          <a:bodyPr>
            <a:normAutofit/>
          </a:bodyPr>
          <a:lstStyle/>
          <a:p>
            <a:r>
              <a:rPr lang="en-US" dirty="0"/>
              <a:t>- The picture of a quark inside of a hadron is a dynamical picture - what we effectively see depends on the quark momentum - review the picture and the importance of scale</a:t>
            </a:r>
          </a:p>
          <a:p>
            <a:r>
              <a:rPr lang="en-US" dirty="0"/>
              <a:t>- Model calculations of form factors and electrocouplings are sensitive to the evolution of the dressed quark mass function.</a:t>
            </a:r>
          </a:p>
          <a:p>
            <a:r>
              <a:rPr lang="en-US" dirty="0"/>
              <a:t>- Review the model calculations</a:t>
            </a:r>
          </a:p>
          <a:p>
            <a:r>
              <a:rPr lang="en-US" dirty="0"/>
              <a:t>- The data from CLAS12 will cover for the first time the range of Q2 where the dominant part of the hadron mass is generated addressing the key open problems of what is the nature of confinement and how is more than 98% of the visible mass in the Universe generated?</a:t>
            </a:r>
          </a:p>
          <a:p>
            <a:endParaRPr lang="en-US" dirty="0"/>
          </a:p>
        </p:txBody>
      </p:sp>
    </p:spTree>
    <p:extLst>
      <p:ext uri="{BB962C8B-B14F-4D97-AF65-F5344CB8AC3E}">
        <p14:creationId xmlns:p14="http://schemas.microsoft.com/office/powerpoint/2010/main" val="275316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E9A1427B-B066-4AD4-9F53-2671FA991A46}" type="slidenum">
              <a:rPr lang="fr-FR" smtClean="0"/>
              <a:pPr>
                <a:defRPr/>
              </a:pPr>
              <a:t>5</a:t>
            </a:fld>
            <a:endParaRPr lang="fr-FR" dirty="0"/>
          </a:p>
        </p:txBody>
      </p:sp>
    </p:spTree>
    <p:extLst>
      <p:ext uri="{BB962C8B-B14F-4D97-AF65-F5344CB8AC3E}">
        <p14:creationId xmlns:p14="http://schemas.microsoft.com/office/powerpoint/2010/main" val="201903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E9A1427B-B066-4AD4-9F53-2671FA991A46}" type="slidenum">
              <a:rPr lang="fr-FR" smtClean="0"/>
              <a:pPr>
                <a:defRPr/>
              </a:pPr>
              <a:t>6</a:t>
            </a:fld>
            <a:endParaRPr lang="fr-FR" dirty="0"/>
          </a:p>
        </p:txBody>
      </p:sp>
    </p:spTree>
    <p:extLst>
      <p:ext uri="{BB962C8B-B14F-4D97-AF65-F5344CB8AC3E}">
        <p14:creationId xmlns:p14="http://schemas.microsoft.com/office/powerpoint/2010/main" val="2131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1675"/>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B83C99-EE0A-47B5-84E8-E50005A056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56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fr-FR" dirty="0"/>
          </a:p>
        </p:txBody>
      </p:sp>
      <p:sp>
        <p:nvSpPr>
          <p:cNvPr id="5" name="Slide Number Placeholder 4"/>
          <p:cNvSpPr>
            <a:spLocks noGrp="1"/>
          </p:cNvSpPr>
          <p:nvPr>
            <p:ph type="sldNum" sz="quarter" idx="5"/>
          </p:nvPr>
        </p:nvSpPr>
        <p:spPr/>
        <p:txBody>
          <a:bodyPr/>
          <a:lstStyle/>
          <a:p>
            <a:pPr>
              <a:defRPr/>
            </a:pPr>
            <a:fld id="{E9A1427B-B066-4AD4-9F53-2671FA991A46}" type="slidenum">
              <a:rPr lang="fr-FR" smtClean="0"/>
              <a:pPr>
                <a:defRPr/>
              </a:pPr>
              <a:t>12</a:t>
            </a:fld>
            <a:endParaRPr lang="fr-FR" dirty="0"/>
          </a:p>
        </p:txBody>
      </p:sp>
    </p:spTree>
    <p:extLst>
      <p:ext uri="{BB962C8B-B14F-4D97-AF65-F5344CB8AC3E}">
        <p14:creationId xmlns:p14="http://schemas.microsoft.com/office/powerpoint/2010/main" val="251000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155572" y="-301625"/>
            <a:ext cx="91440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defRPr>
            </a:lvl2pPr>
            <a:lvl3pPr algn="ctr" rtl="0" eaLnBrk="0" fontAlgn="base" hangingPunct="0">
              <a:spcBef>
                <a:spcPct val="0"/>
              </a:spcBef>
              <a:spcAft>
                <a:spcPct val="0"/>
              </a:spcAft>
              <a:defRPr sz="3200" b="1">
                <a:solidFill>
                  <a:schemeClr val="accent2"/>
                </a:solidFill>
                <a:latin typeface="Arial" charset="0"/>
              </a:defRPr>
            </a:lvl3pPr>
            <a:lvl4pPr algn="ctr" rtl="0" eaLnBrk="0" fontAlgn="base" hangingPunct="0">
              <a:spcBef>
                <a:spcPct val="0"/>
              </a:spcBef>
              <a:spcAft>
                <a:spcPct val="0"/>
              </a:spcAft>
              <a:defRPr sz="3200" b="1">
                <a:solidFill>
                  <a:schemeClr val="accent2"/>
                </a:solidFill>
                <a:latin typeface="Arial" charset="0"/>
              </a:defRPr>
            </a:lvl4pPr>
            <a:lvl5pPr algn="ctr" rtl="0" eaLnBrk="0" fontAlgn="base" hangingPunct="0">
              <a:spcBef>
                <a:spcPct val="0"/>
              </a:spcBef>
              <a:spcAft>
                <a:spcPct val="0"/>
              </a:spcAft>
              <a:defRPr sz="3200" b="1">
                <a:solidFill>
                  <a:schemeClr val="accent2"/>
                </a:solidFill>
                <a:latin typeface="Arial" charset="0"/>
              </a:defRPr>
            </a:lvl5pPr>
            <a:lvl6pPr marL="457200" algn="ctr" rtl="0" eaLnBrk="0" fontAlgn="base" hangingPunct="0">
              <a:spcBef>
                <a:spcPct val="0"/>
              </a:spcBef>
              <a:spcAft>
                <a:spcPct val="0"/>
              </a:spcAft>
              <a:defRPr sz="3200" b="1">
                <a:solidFill>
                  <a:schemeClr val="accent2"/>
                </a:solidFill>
                <a:latin typeface="Arial" charset="0"/>
              </a:defRPr>
            </a:lvl6pPr>
            <a:lvl7pPr marL="914400" algn="ctr" rtl="0" eaLnBrk="0" fontAlgn="base" hangingPunct="0">
              <a:spcBef>
                <a:spcPct val="0"/>
              </a:spcBef>
              <a:spcAft>
                <a:spcPct val="0"/>
              </a:spcAft>
              <a:defRPr sz="3200" b="1">
                <a:solidFill>
                  <a:schemeClr val="accent2"/>
                </a:solidFill>
                <a:latin typeface="Arial" charset="0"/>
              </a:defRPr>
            </a:lvl7pPr>
            <a:lvl8pPr marL="1371600" algn="ctr" rtl="0" eaLnBrk="0" fontAlgn="base" hangingPunct="0">
              <a:spcBef>
                <a:spcPct val="0"/>
              </a:spcBef>
              <a:spcAft>
                <a:spcPct val="0"/>
              </a:spcAft>
              <a:defRPr sz="3200" b="1">
                <a:solidFill>
                  <a:schemeClr val="accent2"/>
                </a:solidFill>
                <a:latin typeface="Arial" charset="0"/>
              </a:defRPr>
            </a:lvl8pPr>
            <a:lvl9pPr marL="1828800" algn="ctr" rtl="0" eaLnBrk="0" fontAlgn="base" hangingPunct="0">
              <a:spcBef>
                <a:spcPct val="0"/>
              </a:spcBef>
              <a:spcAft>
                <a:spcPct val="0"/>
              </a:spcAft>
              <a:defRPr sz="3200" b="1">
                <a:solidFill>
                  <a:schemeClr val="accent2"/>
                </a:solidFill>
                <a:latin typeface="Arial" charset="0"/>
              </a:defRPr>
            </a:lvl9pPr>
          </a:lstStyle>
          <a:p>
            <a:r>
              <a:rPr lang="en-US" sz="2000" kern="0" dirty="0">
                <a:latin typeface="Symbol" panose="05050102010706020507" pitchFamily="18" charset="2"/>
              </a:rPr>
              <a:t>g</a:t>
            </a:r>
            <a:r>
              <a:rPr lang="en-US" sz="2000" kern="0" baseline="-25000" dirty="0"/>
              <a:t>v</a:t>
            </a:r>
            <a:r>
              <a:rPr lang="en-US" sz="2000" kern="0" dirty="0"/>
              <a:t>pN* Electrocouplings from N</a:t>
            </a:r>
            <a:r>
              <a:rPr lang="en-US" sz="2000" kern="0" dirty="0">
                <a:latin typeface="Symbol" panose="05050102010706020507" pitchFamily="18" charset="2"/>
              </a:rPr>
              <a:t>p </a:t>
            </a:r>
            <a:r>
              <a:rPr lang="en-US" sz="2000" kern="0" dirty="0"/>
              <a:t>and </a:t>
            </a:r>
            <a:r>
              <a:rPr lang="en-US" sz="2000" kern="0" dirty="0">
                <a:latin typeface="Symbol" panose="05050102010706020507" pitchFamily="18" charset="2"/>
              </a:rPr>
              <a:t>p</a:t>
            </a:r>
            <a:r>
              <a:rPr lang="en-US" sz="2000" kern="0" baseline="30000" dirty="0"/>
              <a:t>+</a:t>
            </a:r>
            <a:r>
              <a:rPr lang="en-US" sz="2000" kern="0" dirty="0">
                <a:latin typeface="Symbol" panose="05050102010706020507" pitchFamily="18" charset="2"/>
              </a:rPr>
              <a:t>p</a:t>
            </a:r>
            <a:r>
              <a:rPr lang="en-US" sz="2000" kern="0" baseline="30000" dirty="0"/>
              <a:t>-</a:t>
            </a:r>
            <a:r>
              <a:rPr lang="en-US" sz="2000" kern="0" dirty="0"/>
              <a:t>p Electroproduction</a:t>
            </a:r>
          </a:p>
        </p:txBody>
      </p:sp>
      <p:sp>
        <p:nvSpPr>
          <p:cNvPr id="5" name="Line 7"/>
          <p:cNvSpPr>
            <a:spLocks noChangeShapeType="1"/>
          </p:cNvSpPr>
          <p:nvPr userDrawn="1"/>
        </p:nvSpPr>
        <p:spPr bwMode="auto">
          <a:xfrm>
            <a:off x="0" y="559558"/>
            <a:ext cx="9144000" cy="0"/>
          </a:xfrm>
          <a:prstGeom prst="line">
            <a:avLst/>
          </a:prstGeom>
          <a:noFill/>
          <a:ln w="28575">
            <a:solidFill>
              <a:srgbClr val="0000FF"/>
            </a:solidFill>
            <a:miter lim="800000"/>
            <a:headEnd/>
            <a:tailEnd/>
          </a:ln>
        </p:spPr>
        <p:txBody>
          <a:bodyPr wrap="none" lIns="91435" tIns="45718" rIns="91435" bIns="45718"/>
          <a:lstStyle/>
          <a:p>
            <a:pPr>
              <a:defRPr/>
            </a:pPr>
            <a:endParaRPr lang="en-US" dirty="0">
              <a:solidFill>
                <a:srgbClr val="000000"/>
              </a:solidFill>
            </a:endParaRPr>
          </a:p>
        </p:txBody>
      </p:sp>
    </p:spTree>
    <p:extLst>
      <p:ext uri="{BB962C8B-B14F-4D97-AF65-F5344CB8AC3E}">
        <p14:creationId xmlns:p14="http://schemas.microsoft.com/office/powerpoint/2010/main" val="41764955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0"/>
          </p:nvPr>
        </p:nvSpPr>
        <p:spPr>
          <a:xfrm>
            <a:off x="8443559" y="6553200"/>
            <a:ext cx="486064" cy="304800"/>
          </a:xfrm>
          <a:prstGeom prst="rect">
            <a:avLst/>
          </a:prstGeom>
        </p:spPr>
        <p:txBody>
          <a:bodyPr lIns="91435" tIns="45718" rIns="91435" bIns="45718"/>
          <a:lstStyle>
            <a:lvl1pPr>
              <a:defRPr/>
            </a:lvl1pPr>
          </a:lstStyle>
          <a:p>
            <a:pPr>
              <a:defRPr/>
            </a:pPr>
            <a:fld id="{758E450A-8325-4BEA-A47E-C9701C3E1CBF}"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107484615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0F8796B2-6FF3-44A8-AE62-65B65FF0FC37}"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8487779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4BC85D9C-CD62-461C-A928-922F8D8C83D3}"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1789427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1001" y="1447800"/>
            <a:ext cx="8382000" cy="4724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FBC429A8-C0CB-4C1E-9DA0-BC44B52015E2}"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17653221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274638"/>
            <a:ext cx="2095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74638"/>
            <a:ext cx="6134100" cy="58975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C6DEDFA3-F1F6-41DA-92C0-F5BCBD439CD1}"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30328868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381001" y="1447800"/>
            <a:ext cx="8382000" cy="4724400"/>
          </a:xfrm>
          <a:prstGeom prst="rect">
            <a:avLst/>
          </a:prstGeom>
        </p:spPr>
        <p:txBody>
          <a:bodyPr/>
          <a:lstStyle/>
          <a:p>
            <a:pPr lvl="0"/>
            <a:endParaRPr lang="en-US" noProof="0" dirty="0"/>
          </a:p>
        </p:txBody>
      </p:sp>
      <p:sp>
        <p:nvSpPr>
          <p:cNvPr id="4" name="Slide Number Placeholder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214CDC7F-851F-4BFD-A614-4ECDBD82F76D}"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40148620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9F1F4E70-8142-46F1-ACE4-91AB33693ACE}"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34987347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049" y="685800"/>
            <a:ext cx="8229600" cy="1143000"/>
          </a:xfrm>
        </p:spPr>
        <p:txBody>
          <a:bodyPr/>
          <a:lstStyle/>
          <a:p>
            <a:r>
              <a:rPr lang="en-US" dirty="0"/>
              <a:t>Click to edit Master title style</a:t>
            </a:r>
          </a:p>
        </p:txBody>
      </p:sp>
      <p:sp>
        <p:nvSpPr>
          <p:cNvPr id="3" name="Content Placeholder 2"/>
          <p:cNvSpPr>
            <a:spLocks noGrp="1"/>
          </p:cNvSpPr>
          <p:nvPr>
            <p:ph idx="1"/>
          </p:nvPr>
        </p:nvSpPr>
        <p:spPr>
          <a:xfrm>
            <a:off x="381001" y="1447800"/>
            <a:ext cx="8382000" cy="472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lIns="91435" tIns="45718" rIns="91435" bIns="45718"/>
          <a:lstStyle/>
          <a:p>
            <a:endParaRPr lang="en-US" dirty="0"/>
          </a:p>
        </p:txBody>
      </p:sp>
      <p:sp>
        <p:nvSpPr>
          <p:cNvPr id="5" name="Footer Placeholder 4"/>
          <p:cNvSpPr>
            <a:spLocks noGrp="1"/>
          </p:cNvSpPr>
          <p:nvPr>
            <p:ph type="ftr" sz="quarter" idx="11"/>
          </p:nvPr>
        </p:nvSpPr>
        <p:spPr/>
        <p:txBody>
          <a:bodyPr lIns="91435" tIns="45718" rIns="91435" bIns="45718"/>
          <a:lstStyle/>
          <a:p>
            <a:endParaRPr lang="en-US" dirty="0"/>
          </a:p>
        </p:txBody>
      </p:sp>
      <p:sp>
        <p:nvSpPr>
          <p:cNvPr id="6" name="Slide Number Placeholder 5"/>
          <p:cNvSpPr>
            <a:spLocks noGrp="1"/>
          </p:cNvSpPr>
          <p:nvPr>
            <p:ph type="sldNum" sz="quarter" idx="12"/>
          </p:nvPr>
        </p:nvSpPr>
        <p:spPr>
          <a:xfrm>
            <a:off x="8276936" y="6553200"/>
            <a:ext cx="486064" cy="304800"/>
          </a:xfrm>
          <a:prstGeom prst="rect">
            <a:avLst/>
          </a:prstGeom>
        </p:spPr>
        <p:txBody>
          <a:bodyPr lIns="91435" tIns="45718" rIns="91435" bIns="45718"/>
          <a:lstStyle/>
          <a:p>
            <a:fld id="{66D3942C-BD50-4FC2-A952-1F84E0E6FA11}" type="slidenum">
              <a:rPr lang="en-US" smtClean="0"/>
              <a:t>‹#›</a:t>
            </a:fld>
            <a:endParaRPr lang="en-US" dirty="0"/>
          </a:p>
        </p:txBody>
      </p:sp>
    </p:spTree>
    <p:extLst>
      <p:ext uri="{BB962C8B-B14F-4D97-AF65-F5344CB8AC3E}">
        <p14:creationId xmlns:p14="http://schemas.microsoft.com/office/powerpoint/2010/main" val="23412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9601" y="1643294"/>
            <a:ext cx="8382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09601" y="1635016"/>
            <a:ext cx="8382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sldNum" sz="quarter" idx="4"/>
          </p:nvPr>
        </p:nvSpPr>
        <p:spPr bwMode="auto">
          <a:xfrm>
            <a:off x="8543649" y="6553200"/>
            <a:ext cx="486064" cy="30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400">
                <a:latin typeface="Times New Roman" pitchFamily="18" charset="0"/>
                <a:cs typeface="+mn-cs"/>
              </a:defRPr>
            </a:lvl1pPr>
          </a:lstStyle>
          <a:p>
            <a:pPr>
              <a:defRPr/>
            </a:pPr>
            <a:endParaRPr lang="fr-FR" dirty="0">
              <a:solidFill>
                <a:srgbClr val="000000"/>
              </a:solidFill>
            </a:endParaRPr>
          </a:p>
        </p:txBody>
      </p:sp>
      <p:sp>
        <p:nvSpPr>
          <p:cNvPr id="6" name="Rectangle 3"/>
          <p:cNvSpPr txBox="1">
            <a:spLocks noChangeArrowheads="1"/>
          </p:cNvSpPr>
          <p:nvPr userDrawn="1"/>
        </p:nvSpPr>
        <p:spPr bwMode="auto">
          <a:xfrm>
            <a:off x="7406512" y="6518177"/>
            <a:ext cx="486064" cy="30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6000" algn="l" defTabSz="914400" rtl="0" eaLnBrk="1" latinLnBrk="0" hangingPunct="1">
              <a:defRPr sz="3600" kern="1200">
                <a:solidFill>
                  <a:schemeClr val="tx1"/>
                </a:solidFill>
                <a:latin typeface="Arial" pitchFamily="34" charset="0"/>
                <a:ea typeface="+mn-ea"/>
                <a:cs typeface="Arial" pitchFamily="34" charset="0"/>
              </a:defRPr>
            </a:lvl6pPr>
            <a:lvl7pPr marL="2743200" algn="l" defTabSz="914400" rtl="0" eaLnBrk="1" latinLnBrk="0" hangingPunct="1">
              <a:defRPr sz="3600" kern="1200">
                <a:solidFill>
                  <a:schemeClr val="tx1"/>
                </a:solidFill>
                <a:latin typeface="Arial" pitchFamily="34" charset="0"/>
                <a:ea typeface="+mn-ea"/>
                <a:cs typeface="Arial" pitchFamily="34" charset="0"/>
              </a:defRPr>
            </a:lvl7pPr>
            <a:lvl8pPr marL="3200400" algn="l" defTabSz="914400" rtl="0" eaLnBrk="1" latinLnBrk="0" hangingPunct="1">
              <a:defRPr sz="3600" kern="1200">
                <a:solidFill>
                  <a:schemeClr val="tx1"/>
                </a:solidFill>
                <a:latin typeface="Arial" pitchFamily="34" charset="0"/>
                <a:ea typeface="+mn-ea"/>
                <a:cs typeface="Arial" pitchFamily="34" charset="0"/>
              </a:defRPr>
            </a:lvl8pPr>
            <a:lvl9pPr marL="3657600" algn="l" defTabSz="914400" rtl="0" eaLnBrk="1" latinLnBrk="0" hangingPunct="1">
              <a:defRPr sz="3600" kern="1200">
                <a:solidFill>
                  <a:schemeClr val="tx1"/>
                </a:solidFill>
                <a:latin typeface="Arial" pitchFamily="34" charset="0"/>
                <a:ea typeface="+mn-ea"/>
                <a:cs typeface="Arial" pitchFamily="34" charset="0"/>
              </a:defRPr>
            </a:lvl9pPr>
          </a:lstStyle>
          <a:p>
            <a:pPr>
              <a:defRPr/>
            </a:pPr>
            <a:endParaRPr lang="fr-FR" sz="1400" dirty="0">
              <a:solidFill>
                <a:srgbClr val="000000"/>
              </a:solidFill>
            </a:endParaRPr>
          </a:p>
        </p:txBody>
      </p:sp>
    </p:spTree>
    <p:extLst>
      <p:ext uri="{BB962C8B-B14F-4D97-AF65-F5344CB8AC3E}">
        <p14:creationId xmlns:p14="http://schemas.microsoft.com/office/powerpoint/2010/main" val="29496499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6" y="6553200"/>
            <a:ext cx="4373880" cy="304800"/>
          </a:xfrm>
          <a:prstGeom prst="rect">
            <a:avLst/>
          </a:prstGeom>
          <a:solidFill>
            <a:schemeClr val="bg1"/>
          </a:solidFill>
          <a:ln/>
        </p:spPr>
        <p:txBody>
          <a:bodyPr lIns="91435" tIns="45718" rIns="91435" bIns="45718"/>
          <a:lstStyle>
            <a:lvl1pPr>
              <a:defRPr sz="900"/>
            </a:lvl1pPr>
          </a:lstStyle>
          <a:p>
            <a:pPr>
              <a:defRPr/>
            </a:pPr>
            <a:endParaRPr lang="fr-FR" dirty="0"/>
          </a:p>
        </p:txBody>
      </p:sp>
    </p:spTree>
    <p:extLst>
      <p:ext uri="{BB962C8B-B14F-4D97-AF65-F5344CB8AC3E}">
        <p14:creationId xmlns:p14="http://schemas.microsoft.com/office/powerpoint/2010/main" val="16507296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5945258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492327" y="6522328"/>
            <a:ext cx="486064" cy="304800"/>
          </a:xfrm>
          <a:prstGeom prst="rect">
            <a:avLst/>
          </a:prstGeom>
        </p:spPr>
        <p:txBody>
          <a:bodyPr lIns="91435" tIns="45718" rIns="91435" bIns="45718"/>
          <a:lstStyle/>
          <a:p>
            <a:pPr>
              <a:defRPr/>
            </a:pPr>
            <a:fld id="{9A3FFD64-B555-4607-8194-F5EC2A301902}" type="slidenum">
              <a:rPr lang="fr-FR" smtClean="0"/>
              <a:pPr>
                <a:defRPr/>
              </a:pPr>
              <a:t>‹#›</a:t>
            </a:fld>
            <a:endParaRPr lang="fr-FR" dirty="0"/>
          </a:p>
        </p:txBody>
      </p:sp>
    </p:spTree>
    <p:extLst>
      <p:ext uri="{BB962C8B-B14F-4D97-AF65-F5344CB8AC3E}">
        <p14:creationId xmlns:p14="http://schemas.microsoft.com/office/powerpoint/2010/main" val="8367466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9F1F4E70-8142-46F1-ACE4-91AB33693ACE}" type="slidenum">
              <a:rPr lang="fr-FR"/>
              <a:pPr>
                <a:defRPr/>
              </a:pPr>
              <a:t>‹#›</a:t>
            </a:fld>
            <a:endParaRPr lang="fr-FR" dirty="0"/>
          </a:p>
        </p:txBody>
      </p:sp>
    </p:spTree>
    <p:extLst>
      <p:ext uri="{BB962C8B-B14F-4D97-AF65-F5344CB8AC3E}">
        <p14:creationId xmlns:p14="http://schemas.microsoft.com/office/powerpoint/2010/main" val="5766109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10895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2"/>
          <p:cNvSpPr/>
          <p:nvPr userDrawn="1"/>
        </p:nvSpPr>
        <p:spPr>
          <a:xfrm>
            <a:off x="8593016" y="6519446"/>
            <a:ext cx="457200" cy="338554"/>
          </a:xfrm>
          <a:prstGeom prst="rect">
            <a:avLst/>
          </a:prstGeom>
        </p:spPr>
        <p:txBody>
          <a:bodyPr wrap="square" lIns="91435" tIns="45718" rIns="91435" bIns="45718">
            <a:spAutoFit/>
          </a:bodyPr>
          <a:lstStyle/>
          <a:p>
            <a:fld id="{9A3FFD64-B555-4607-8194-F5EC2A301902}" type="slidenum">
              <a:rPr lang="fr-FR" sz="1600" smtClean="0">
                <a:solidFill>
                  <a:srgbClr val="000000"/>
                </a:solidFill>
              </a:rPr>
              <a:pPr/>
              <a:t>‹#›</a:t>
            </a:fld>
            <a:endParaRPr lang="en-US" sz="1600" dirty="0"/>
          </a:p>
        </p:txBody>
      </p:sp>
    </p:spTree>
    <p:extLst>
      <p:ext uri="{BB962C8B-B14F-4D97-AF65-F5344CB8AC3E}">
        <p14:creationId xmlns:p14="http://schemas.microsoft.com/office/powerpoint/2010/main" val="40800082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8735671"/>
      </p:ext>
    </p:extLst>
  </p:cSld>
  <p:clrMapOvr>
    <a:overrideClrMapping bg1="lt1" tx1="dk1" bg2="lt2" tx2="dk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679492" y="6553200"/>
            <a:ext cx="486064" cy="304800"/>
          </a:xfrm>
          <a:prstGeom prst="rect">
            <a:avLst/>
          </a:prstGeom>
        </p:spPr>
        <p:txBody>
          <a:bodyPr lIns="91435" tIns="45718" rIns="91435" bIns="45718"/>
          <a:lstStyle/>
          <a:p>
            <a:pPr>
              <a:defRPr/>
            </a:pPr>
            <a:fld id="{9A3FFD64-B555-4607-8194-F5EC2A301902}" type="slidenum">
              <a:rPr lang="fr-FR" smtClean="0">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1158094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7" y="6553200"/>
            <a:ext cx="5925094" cy="304800"/>
          </a:xfrm>
          <a:prstGeom prst="rect">
            <a:avLst/>
          </a:prstGeom>
          <a:solidFill>
            <a:schemeClr val="bg1"/>
          </a:solidFill>
          <a:ln/>
        </p:spPr>
        <p:txBody>
          <a:bodyPr lIns="91435" tIns="45718" rIns="91435" bIns="45718"/>
          <a:lstStyle>
            <a:lvl1pPr>
              <a:defRPr sz="900"/>
            </a:lvl1pPr>
          </a:lstStyle>
          <a:p>
            <a:pPr>
              <a:defRPr/>
            </a:pPr>
            <a:endParaRPr lang="fr-FR" dirty="0">
              <a:solidFill>
                <a:srgbClr val="000000"/>
              </a:solidFill>
            </a:endParaRPr>
          </a:p>
        </p:txBody>
      </p:sp>
    </p:spTree>
    <p:extLst>
      <p:ext uri="{BB962C8B-B14F-4D97-AF65-F5344CB8AC3E}">
        <p14:creationId xmlns:p14="http://schemas.microsoft.com/office/powerpoint/2010/main" val="29508220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679492" y="6553200"/>
            <a:ext cx="486064" cy="304800"/>
          </a:xfrm>
          <a:prstGeom prst="rect">
            <a:avLst/>
          </a:prstGeom>
          <a:ln/>
        </p:spPr>
        <p:txBody>
          <a:bodyPr lIns="91435" tIns="45718" rIns="91435" bIns="45718"/>
          <a:lstStyle>
            <a:lvl1pPr>
              <a:defRPr/>
            </a:lvl1pPr>
          </a:lstStyle>
          <a:p>
            <a:pPr>
              <a:defRPr/>
            </a:pPr>
            <a:fld id="{9F1F4E70-8142-46F1-ACE4-91AB33693ACE}"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42327381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6" y="6553200"/>
            <a:ext cx="4373880" cy="304800"/>
          </a:xfrm>
          <a:prstGeom prst="rect">
            <a:avLst/>
          </a:prstGeom>
          <a:solidFill>
            <a:schemeClr val="bg1"/>
          </a:solidFill>
          <a:ln/>
        </p:spPr>
        <p:txBody>
          <a:bodyPr lIns="91435" tIns="45718" rIns="91435" bIns="45718"/>
          <a:lstStyle>
            <a:lvl1pPr>
              <a:defRPr sz="900"/>
            </a:lvl1pPr>
          </a:lstStyle>
          <a:p>
            <a:pPr>
              <a:defRPr/>
            </a:pPr>
            <a:endParaRPr lang="fr-FR" dirty="0"/>
          </a:p>
        </p:txBody>
      </p:sp>
    </p:spTree>
    <p:extLst>
      <p:ext uri="{BB962C8B-B14F-4D97-AF65-F5344CB8AC3E}">
        <p14:creationId xmlns:p14="http://schemas.microsoft.com/office/powerpoint/2010/main" val="228883461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2332892" y="6529754"/>
            <a:ext cx="5040923" cy="304800"/>
          </a:xfrm>
          <a:prstGeom prst="rect">
            <a:avLst/>
          </a:prstGeom>
        </p:spPr>
        <p:txBody>
          <a:bodyPr lIns="91435" tIns="45718" rIns="91435" bIns="45718"/>
          <a:lstStyle/>
          <a:p>
            <a:pPr>
              <a:defRPr/>
            </a:pPr>
            <a:fld id="{9A3FFD64-B555-4607-8194-F5EC2A301902}" type="slidenum">
              <a:rPr lang="fr-FR" smtClean="0"/>
              <a:pPr>
                <a:defRPr/>
              </a:pPr>
              <a:t>‹#›</a:t>
            </a:fld>
            <a:r>
              <a:rPr lang="fr-FR" dirty="0" err="1"/>
              <a:t>kjhkjhpoipoipoipo</a:t>
            </a:r>
            <a:endParaRPr lang="fr-FR" dirty="0"/>
          </a:p>
        </p:txBody>
      </p:sp>
    </p:spTree>
    <p:extLst>
      <p:ext uri="{BB962C8B-B14F-4D97-AF65-F5344CB8AC3E}">
        <p14:creationId xmlns:p14="http://schemas.microsoft.com/office/powerpoint/2010/main" val="5480185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33017376"/>
      </p:ext>
    </p:extLst>
  </p:cSld>
  <p:clrMapOvr>
    <a:overrideClrMapping bg1="lt1" tx1="dk1" bg2="lt2" tx2="dk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679492" y="6553200"/>
            <a:ext cx="486064" cy="304800"/>
          </a:xfrm>
          <a:prstGeom prst="rect">
            <a:avLst/>
          </a:prstGeom>
          <a:ln/>
        </p:spPr>
        <p:txBody>
          <a:bodyPr lIns="91435" tIns="45718" rIns="91435" bIns="45718"/>
          <a:lstStyle>
            <a:lvl1pPr>
              <a:defRPr/>
            </a:lvl1pPr>
          </a:lstStyle>
          <a:p>
            <a:pPr>
              <a:defRPr/>
            </a:pPr>
            <a:fld id="{9F1F4E70-8142-46F1-ACE4-91AB33693ACE}" type="slidenum">
              <a:rPr lang="fr-FR"/>
              <a:pPr>
                <a:defRPr/>
              </a:pPr>
              <a:t>‹#›</a:t>
            </a:fld>
            <a:endParaRPr lang="fr-FR" dirty="0"/>
          </a:p>
        </p:txBody>
      </p:sp>
    </p:spTree>
    <p:extLst>
      <p:ext uri="{BB962C8B-B14F-4D97-AF65-F5344CB8AC3E}">
        <p14:creationId xmlns:p14="http://schemas.microsoft.com/office/powerpoint/2010/main" val="307217499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52028" y="6389135"/>
            <a:ext cx="1144858" cy="365125"/>
          </a:xfrm>
          <a:prstGeom prst="rect">
            <a:avLst/>
          </a:prstGeom>
        </p:spPr>
        <p:txBody>
          <a:bodyPr lIns="91435" tIns="45718" rIns="91435" bIns="45718"/>
          <a:lstStyle/>
          <a:p>
            <a:fld id="{06568028-AE88-4F03-B296-5B39D02535DD}" type="slidenum">
              <a:rPr lang="en-US" smtClean="0"/>
              <a:t>‹#›</a:t>
            </a:fld>
            <a:endParaRPr lang="en-US" dirty="0"/>
          </a:p>
        </p:txBody>
      </p:sp>
    </p:spTree>
    <p:extLst>
      <p:ext uri="{BB962C8B-B14F-4D97-AF65-F5344CB8AC3E}">
        <p14:creationId xmlns:p14="http://schemas.microsoft.com/office/powerpoint/2010/main" val="36130546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2"/>
          <p:cNvSpPr/>
          <p:nvPr userDrawn="1"/>
        </p:nvSpPr>
        <p:spPr>
          <a:xfrm>
            <a:off x="8616462" y="6519446"/>
            <a:ext cx="436338" cy="338554"/>
          </a:xfrm>
          <a:prstGeom prst="rect">
            <a:avLst/>
          </a:prstGeom>
        </p:spPr>
        <p:txBody>
          <a:bodyPr wrap="none" lIns="91435" tIns="45718" rIns="91435" bIns="45718">
            <a:spAutoFit/>
          </a:bodyPr>
          <a:lstStyle/>
          <a:p>
            <a:fld id="{9A3FFD64-B555-4607-8194-F5EC2A301902}" type="slidenum">
              <a:rPr lang="fr-FR" sz="1600" smtClean="0">
                <a:solidFill>
                  <a:srgbClr val="000000"/>
                </a:solidFill>
              </a:rPr>
              <a:pPr/>
              <a:t>‹#›</a:t>
            </a:fld>
            <a:endParaRPr lang="en-US" sz="1600" dirty="0"/>
          </a:p>
        </p:txBody>
      </p:sp>
    </p:spTree>
    <p:extLst>
      <p:ext uri="{BB962C8B-B14F-4D97-AF65-F5344CB8AC3E}">
        <p14:creationId xmlns:p14="http://schemas.microsoft.com/office/powerpoint/2010/main" val="12228387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18766163"/>
      </p:ext>
    </p:extLst>
  </p:cSld>
  <p:clrMapOvr>
    <a:overrideClrMapping bg1="lt1" tx1="dk1" bg2="lt2" tx2="dk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52028" y="6389135"/>
            <a:ext cx="1144858" cy="365125"/>
          </a:xfrm>
          <a:prstGeom prst="rect">
            <a:avLst/>
          </a:prstGeom>
        </p:spPr>
        <p:txBody>
          <a:bodyPr lIns="91435" tIns="45718" rIns="91435" bIns="45718"/>
          <a:lstStyle/>
          <a:p>
            <a:pPr>
              <a:defRPr/>
            </a:pPr>
            <a:fld id="{9A3FFD64-B555-4607-8194-F5EC2A301902}" type="slidenum">
              <a:rPr lang="fr-FR" smtClean="0">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176536888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7" y="6553200"/>
            <a:ext cx="5925094" cy="304800"/>
          </a:xfrm>
          <a:prstGeom prst="rect">
            <a:avLst/>
          </a:prstGeom>
          <a:solidFill>
            <a:schemeClr val="bg1"/>
          </a:solidFill>
          <a:ln/>
        </p:spPr>
        <p:txBody>
          <a:bodyPr lIns="91435" tIns="45718" rIns="91435" bIns="45718"/>
          <a:lstStyle>
            <a:lvl1pPr>
              <a:defRPr sz="900"/>
            </a:lvl1pPr>
          </a:lstStyle>
          <a:p>
            <a:pPr>
              <a:defRPr/>
            </a:pPr>
            <a:r>
              <a:rPr lang="en-US" dirty="0" err="1">
                <a:solidFill>
                  <a:srgbClr val="333399"/>
                </a:solidFill>
                <a:latin typeface="Arial" charset="0"/>
              </a:rPr>
              <a:t>V.I.Mokeev</a:t>
            </a:r>
            <a:r>
              <a:rPr lang="en-US" dirty="0">
                <a:solidFill>
                  <a:srgbClr val="333399"/>
                </a:solidFill>
                <a:latin typeface="Arial" charset="0"/>
              </a:rPr>
              <a:t>, FB21 International Conference Chicago IL, USA, May 18-22, 2015 </a:t>
            </a:r>
            <a:endParaRPr lang="fr-FR" dirty="0">
              <a:solidFill>
                <a:srgbClr val="000000"/>
              </a:solidFill>
            </a:endParaRPr>
          </a:p>
        </p:txBody>
      </p:sp>
    </p:spTree>
    <p:extLst>
      <p:ext uri="{BB962C8B-B14F-4D97-AF65-F5344CB8AC3E}">
        <p14:creationId xmlns:p14="http://schemas.microsoft.com/office/powerpoint/2010/main" val="250442129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752028" y="6389135"/>
            <a:ext cx="1144858" cy="365125"/>
          </a:xfrm>
          <a:prstGeom prst="rect">
            <a:avLst/>
          </a:prstGeom>
          <a:ln/>
        </p:spPr>
        <p:txBody>
          <a:bodyPr lIns="91435" tIns="45718" rIns="91435" bIns="45718"/>
          <a:lstStyle>
            <a:lvl1pPr>
              <a:defRPr/>
            </a:lvl1pPr>
          </a:lstStyle>
          <a:p>
            <a:pPr>
              <a:defRPr/>
            </a:pPr>
            <a:fld id="{9F1F4E70-8142-46F1-ACE4-91AB33693ACE}"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35496057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6" y="6553200"/>
            <a:ext cx="4373880" cy="304800"/>
          </a:xfrm>
          <a:prstGeom prst="rect">
            <a:avLst/>
          </a:prstGeom>
          <a:solidFill>
            <a:schemeClr val="bg1"/>
          </a:solidFill>
          <a:ln/>
        </p:spPr>
        <p:txBody>
          <a:bodyPr lIns="91435" tIns="45718" rIns="91435" bIns="45718"/>
          <a:lstStyle>
            <a:lvl1pPr>
              <a:defRPr sz="900"/>
            </a:lvl1pPr>
          </a:lstStyle>
          <a:p>
            <a:pPr>
              <a:defRPr/>
            </a:pPr>
            <a:r>
              <a:rPr lang="en-US" dirty="0">
                <a:solidFill>
                  <a:srgbClr val="333399"/>
                </a:solidFill>
                <a:latin typeface="Arial" charset="0"/>
              </a:rPr>
              <a:t>V.I.Mokeev,  ECT* 2015 Workshop on Nucleon Resonances, October 12-16, 2015 </a:t>
            </a:r>
            <a:endParaRPr lang="fr-FR" dirty="0"/>
          </a:p>
        </p:txBody>
      </p:sp>
    </p:spTree>
    <p:extLst>
      <p:ext uri="{BB962C8B-B14F-4D97-AF65-F5344CB8AC3E}">
        <p14:creationId xmlns:p14="http://schemas.microsoft.com/office/powerpoint/2010/main" val="20743686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52028" y="6389135"/>
            <a:ext cx="1144858" cy="365125"/>
          </a:xfrm>
          <a:prstGeom prst="rect">
            <a:avLst/>
          </a:prstGeom>
        </p:spPr>
        <p:txBody>
          <a:bodyPr lIns="91435" tIns="45718" rIns="91435" bIns="45718"/>
          <a:lstStyle/>
          <a:p>
            <a:pPr>
              <a:defRPr/>
            </a:pPr>
            <a:fld id="{9A3FFD64-B555-4607-8194-F5EC2A301902}" type="slidenum">
              <a:rPr lang="fr-FR" smtClean="0"/>
              <a:pPr>
                <a:defRPr/>
              </a:pPr>
              <a:t>‹#›</a:t>
            </a:fld>
            <a:endParaRPr lang="fr-FR" dirty="0"/>
          </a:p>
        </p:txBody>
      </p:sp>
    </p:spTree>
    <p:extLst>
      <p:ext uri="{BB962C8B-B14F-4D97-AF65-F5344CB8AC3E}">
        <p14:creationId xmlns:p14="http://schemas.microsoft.com/office/powerpoint/2010/main" val="21493282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752028" y="6389135"/>
            <a:ext cx="1144858" cy="365125"/>
          </a:xfrm>
          <a:prstGeom prst="rect">
            <a:avLst/>
          </a:prstGeom>
          <a:ln/>
        </p:spPr>
        <p:txBody>
          <a:bodyPr lIns="91435" tIns="45718" rIns="91435" bIns="45718"/>
          <a:lstStyle>
            <a:lvl1pPr>
              <a:defRPr/>
            </a:lvl1pPr>
          </a:lstStyle>
          <a:p>
            <a:pPr>
              <a:defRPr/>
            </a:pPr>
            <a:fld id="{9F1F4E70-8142-46F1-ACE4-91AB33693ACE}" type="slidenum">
              <a:rPr lang="fr-FR"/>
              <a:pPr>
                <a:defRPr/>
              </a:pPr>
              <a:t>‹#›</a:t>
            </a:fld>
            <a:endParaRPr lang="fr-FR" dirty="0"/>
          </a:p>
        </p:txBody>
      </p:sp>
    </p:spTree>
    <p:extLst>
      <p:ext uri="{BB962C8B-B14F-4D97-AF65-F5344CB8AC3E}">
        <p14:creationId xmlns:p14="http://schemas.microsoft.com/office/powerpoint/2010/main" val="40929630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492327" y="6522328"/>
            <a:ext cx="486064" cy="304800"/>
          </a:xfrm>
          <a:prstGeom prst="rect">
            <a:avLst/>
          </a:prstGeom>
        </p:spPr>
        <p:txBody>
          <a:bodyPr lIns="91435" tIns="45718" rIns="91435" bIns="45718"/>
          <a:lstStyle/>
          <a:p>
            <a:pPr>
              <a:defRPr/>
            </a:pPr>
            <a:fld id="{9A3FFD64-B555-4607-8194-F5EC2A301902}" type="slidenum">
              <a:rPr lang="fr-FR" smtClean="0">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47176831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98425258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92400913"/>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52028" y="6389135"/>
            <a:ext cx="1144858" cy="365125"/>
          </a:xfrm>
          <a:prstGeom prst="rect">
            <a:avLst/>
          </a:prstGeom>
        </p:spPr>
        <p:txBody>
          <a:bodyPr lIns="91435" tIns="45718" rIns="91435" bIns="45718"/>
          <a:lstStyle/>
          <a:p>
            <a:pPr>
              <a:defRPr/>
            </a:pPr>
            <a:fld id="{9A3FFD64-B555-4607-8194-F5EC2A301902}" type="slidenum">
              <a:rPr lang="fr-FR" smtClean="0">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270722584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7" y="6553200"/>
            <a:ext cx="5925094" cy="304800"/>
          </a:xfrm>
          <a:prstGeom prst="rect">
            <a:avLst/>
          </a:prstGeom>
          <a:solidFill>
            <a:schemeClr val="bg1"/>
          </a:solidFill>
          <a:ln/>
        </p:spPr>
        <p:txBody>
          <a:bodyPr lIns="91435" tIns="45718" rIns="91435" bIns="45718"/>
          <a:lstStyle>
            <a:lvl1pPr>
              <a:defRPr sz="900"/>
            </a:lvl1pPr>
          </a:lstStyle>
          <a:p>
            <a:pPr>
              <a:defRPr/>
            </a:pPr>
            <a:r>
              <a:rPr lang="en-US" dirty="0">
                <a:solidFill>
                  <a:srgbClr val="333399"/>
                </a:solidFill>
                <a:latin typeface="Arial" charset="0"/>
              </a:rPr>
              <a:t>V.I.Mokeev, FB21 International Conference Chicago IL, USA, May 18-22, 2015 </a:t>
            </a:r>
            <a:endParaRPr lang="fr-FR" dirty="0">
              <a:solidFill>
                <a:srgbClr val="000000"/>
              </a:solidFill>
            </a:endParaRPr>
          </a:p>
        </p:txBody>
      </p:sp>
    </p:spTree>
    <p:extLst>
      <p:ext uri="{BB962C8B-B14F-4D97-AF65-F5344CB8AC3E}">
        <p14:creationId xmlns:p14="http://schemas.microsoft.com/office/powerpoint/2010/main" val="8021436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752028" y="6389135"/>
            <a:ext cx="1144858" cy="365125"/>
          </a:xfrm>
          <a:prstGeom prst="rect">
            <a:avLst/>
          </a:prstGeom>
          <a:ln/>
        </p:spPr>
        <p:txBody>
          <a:bodyPr lIns="91435" tIns="45718" rIns="91435" bIns="45718"/>
          <a:lstStyle>
            <a:lvl1pPr>
              <a:defRPr/>
            </a:lvl1pPr>
          </a:lstStyle>
          <a:p>
            <a:pPr>
              <a:defRPr/>
            </a:pPr>
            <a:fld id="{9F1F4E70-8142-46F1-ACE4-91AB33693ACE}"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6967678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6" y="6553200"/>
            <a:ext cx="4373880" cy="304800"/>
          </a:xfrm>
          <a:prstGeom prst="rect">
            <a:avLst/>
          </a:prstGeom>
          <a:solidFill>
            <a:schemeClr val="bg1"/>
          </a:solidFill>
          <a:ln/>
        </p:spPr>
        <p:txBody>
          <a:bodyPr lIns="91435" tIns="45718" rIns="91435" bIns="45718"/>
          <a:lstStyle>
            <a:lvl1pPr>
              <a:defRPr sz="900"/>
            </a:lvl1pPr>
          </a:lstStyle>
          <a:p>
            <a:pPr>
              <a:defRPr/>
            </a:pPr>
            <a:r>
              <a:rPr lang="en-US" dirty="0">
                <a:solidFill>
                  <a:srgbClr val="333399"/>
                </a:solidFill>
                <a:latin typeface="Arial" charset="0"/>
              </a:rPr>
              <a:t>V.I.Mokeev,  ECT* 2015 Workshop on Nucleon Resonances, October 12-16, 2015 </a:t>
            </a:r>
            <a:endParaRPr lang="fr-FR" dirty="0"/>
          </a:p>
        </p:txBody>
      </p:sp>
    </p:spTree>
    <p:extLst>
      <p:ext uri="{BB962C8B-B14F-4D97-AF65-F5344CB8AC3E}">
        <p14:creationId xmlns:p14="http://schemas.microsoft.com/office/powerpoint/2010/main" val="267645107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752028" y="6389135"/>
            <a:ext cx="1144858" cy="365125"/>
          </a:xfrm>
          <a:prstGeom prst="rect">
            <a:avLst/>
          </a:prstGeom>
        </p:spPr>
        <p:txBody>
          <a:bodyPr lIns="91435" tIns="45718" rIns="91435" bIns="45718"/>
          <a:lstStyle/>
          <a:p>
            <a:pPr>
              <a:defRPr/>
            </a:pPr>
            <a:fld id="{9A3FFD64-B555-4607-8194-F5EC2A301902}" type="slidenum">
              <a:rPr lang="fr-FR" smtClean="0"/>
              <a:pPr>
                <a:defRPr/>
              </a:pPr>
              <a:t>‹#›</a:t>
            </a:fld>
            <a:endParaRPr lang="fr-FR" dirty="0"/>
          </a:p>
        </p:txBody>
      </p:sp>
    </p:spTree>
    <p:extLst>
      <p:ext uri="{BB962C8B-B14F-4D97-AF65-F5344CB8AC3E}">
        <p14:creationId xmlns:p14="http://schemas.microsoft.com/office/powerpoint/2010/main" val="25920038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xfrm>
            <a:off x="7752028" y="6389135"/>
            <a:ext cx="1144858" cy="365125"/>
          </a:xfrm>
          <a:prstGeom prst="rect">
            <a:avLst/>
          </a:prstGeom>
          <a:ln/>
        </p:spPr>
        <p:txBody>
          <a:bodyPr lIns="91435" tIns="45718" rIns="91435" bIns="45718"/>
          <a:lstStyle>
            <a:lvl1pPr>
              <a:defRPr/>
            </a:lvl1pPr>
          </a:lstStyle>
          <a:p>
            <a:pPr>
              <a:defRPr/>
            </a:pPr>
            <a:fld id="{9F1F4E70-8142-46F1-ACE4-91AB33693ACE}" type="slidenum">
              <a:rPr lang="fr-FR"/>
              <a:pPr>
                <a:defRPr/>
              </a:pPr>
              <a:t>‹#›</a:t>
            </a:fld>
            <a:endParaRPr lang="fr-FR" dirty="0"/>
          </a:p>
        </p:txBody>
      </p:sp>
    </p:spTree>
    <p:extLst>
      <p:ext uri="{BB962C8B-B14F-4D97-AF65-F5344CB8AC3E}">
        <p14:creationId xmlns:p14="http://schemas.microsoft.com/office/powerpoint/2010/main" val="329191582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5599443" y="6541862"/>
            <a:ext cx="2057400" cy="365125"/>
          </a:xfrm>
          <a:prstGeom prst="rect">
            <a:avLst/>
          </a:prstGeom>
        </p:spPr>
        <p:txBody>
          <a:bodyPr lIns="91435" tIns="45718" rIns="91435" bIns="45718"/>
          <a:lstStyle/>
          <a:p>
            <a:fld id="{05A3D162-96D2-41CC-AE16-7AE67E9C4747}" type="slidenum">
              <a:rPr lang="en-US" smtClean="0"/>
              <a:t>‹#›</a:t>
            </a:fld>
            <a:endParaRPr lang="en-US" dirty="0"/>
          </a:p>
        </p:txBody>
      </p:sp>
    </p:spTree>
    <p:extLst>
      <p:ext uri="{BB962C8B-B14F-4D97-AF65-F5344CB8AC3E}">
        <p14:creationId xmlns:p14="http://schemas.microsoft.com/office/powerpoint/2010/main" val="16330092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p:cNvSpPr>
            <a:spLocks noGrp="1" noChangeArrowheads="1"/>
          </p:cNvSpPr>
          <p:nvPr>
            <p:ph type="sldNum" sz="quarter" idx="10"/>
          </p:nvPr>
        </p:nvSpPr>
        <p:spPr>
          <a:xfrm>
            <a:off x="2235927" y="6553200"/>
            <a:ext cx="5925094" cy="304800"/>
          </a:xfrm>
          <a:prstGeom prst="rect">
            <a:avLst/>
          </a:prstGeom>
          <a:solidFill>
            <a:schemeClr val="bg1"/>
          </a:solidFill>
          <a:ln/>
        </p:spPr>
        <p:txBody>
          <a:bodyPr lIns="91435" tIns="45718" rIns="91435" bIns="45718"/>
          <a:lstStyle>
            <a:lvl1pPr>
              <a:defRPr sz="900"/>
            </a:lvl1pPr>
          </a:lstStyle>
          <a:p>
            <a:pPr>
              <a:defRPr/>
            </a:pPr>
            <a:r>
              <a:rPr lang="fr-FR" dirty="0">
                <a:solidFill>
                  <a:srgbClr val="000000"/>
                </a:solidFill>
              </a:rPr>
              <a:t>V.I.Mokeev</a:t>
            </a:r>
          </a:p>
        </p:txBody>
      </p:sp>
    </p:spTree>
    <p:extLst>
      <p:ext uri="{BB962C8B-B14F-4D97-AF65-F5344CB8AC3E}">
        <p14:creationId xmlns:p14="http://schemas.microsoft.com/office/powerpoint/2010/main" val="1027935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dirty="0"/>
              <a:t>Click to edit Master text styles</a:t>
            </a:r>
          </a:p>
        </p:txBody>
      </p:sp>
      <p:sp>
        <p:nvSpPr>
          <p:cNvPr id="4" name="Slide Number Placeholder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737042FF-EB9B-4CE9-A920-558DE7427338}"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698880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148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148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0A1DDCE8-EDEE-4D63-98FF-35FD25514A9F}"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772266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xfrm>
            <a:off x="7492327" y="6522328"/>
            <a:ext cx="486064" cy="304800"/>
          </a:xfrm>
          <a:prstGeom prst="rect">
            <a:avLst/>
          </a:prstGeom>
          <a:ln/>
        </p:spPr>
        <p:txBody>
          <a:bodyPr lIns="91435" tIns="45718" rIns="91435" bIns="45718"/>
          <a:lstStyle>
            <a:lvl1pPr>
              <a:defRPr/>
            </a:lvl1pPr>
          </a:lstStyle>
          <a:p>
            <a:pPr>
              <a:defRPr/>
            </a:pPr>
            <a:fld id="{AD4B877A-E23D-429F-910A-1DE24208894B}" type="slidenum">
              <a:rPr lang="fr-FR">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3754291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492327" y="6522328"/>
            <a:ext cx="486064" cy="304800"/>
          </a:xfrm>
          <a:prstGeom prst="rect">
            <a:avLst/>
          </a:prstGeom>
        </p:spPr>
        <p:txBody>
          <a:bodyPr lIns="91435" tIns="45718" rIns="91435" bIns="45718"/>
          <a:lstStyle>
            <a:lvl1pPr>
              <a:defRPr/>
            </a:lvl1pPr>
          </a:lstStyle>
          <a:p>
            <a:pPr>
              <a:defRPr/>
            </a:pPr>
            <a:fld id="{34D77604-0887-4C83-BF07-747BB9261F69}" type="slidenum">
              <a:rPr lang="fr-FR" smtClean="0">
                <a:solidFill>
                  <a:srgbClr val="000000"/>
                </a:solidFill>
              </a:rPr>
              <a:pPr>
                <a:defRPr/>
              </a:pPr>
              <a:t>‹#›</a:t>
            </a:fld>
            <a:endParaRPr lang="fr-FR" dirty="0">
              <a:solidFill>
                <a:srgbClr val="000000"/>
              </a:solidFill>
            </a:endParaRPr>
          </a:p>
        </p:txBody>
      </p:sp>
    </p:spTree>
    <p:extLst>
      <p:ext uri="{BB962C8B-B14F-4D97-AF65-F5344CB8AC3E}">
        <p14:creationId xmlns:p14="http://schemas.microsoft.com/office/powerpoint/2010/main" val="3939072718"/>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4085" name="Line 5"/>
          <p:cNvSpPr>
            <a:spLocks noChangeShapeType="1"/>
          </p:cNvSpPr>
          <p:nvPr/>
        </p:nvSpPr>
        <p:spPr bwMode="auto">
          <a:xfrm>
            <a:off x="270755" y="6553200"/>
            <a:ext cx="8873245" cy="0"/>
          </a:xfrm>
          <a:prstGeom prst="line">
            <a:avLst/>
          </a:prstGeom>
          <a:noFill/>
          <a:ln w="9525">
            <a:solidFill>
              <a:srgbClr val="333399"/>
            </a:solidFill>
            <a:round/>
            <a:headEnd/>
            <a:tailEnd/>
          </a:ln>
          <a:effectLst/>
        </p:spPr>
        <p:txBody>
          <a:bodyPr lIns="91435" tIns="45718" rIns="91435" bIns="45718"/>
          <a:lstStyle/>
          <a:p>
            <a:pPr algn="ctr" eaLnBrk="0" hangingPunct="0">
              <a:defRPr/>
            </a:pPr>
            <a:endParaRPr lang="en-US" sz="3600" dirty="0">
              <a:solidFill>
                <a:srgbClr val="000000"/>
              </a:solidFill>
              <a:latin typeface="Arial" charset="0"/>
            </a:endParaRPr>
          </a:p>
        </p:txBody>
      </p:sp>
      <p:sp>
        <p:nvSpPr>
          <p:cNvPr id="814086" name="Text Box 6"/>
          <p:cNvSpPr txBox="1">
            <a:spLocks noChangeArrowheads="1"/>
          </p:cNvSpPr>
          <p:nvPr/>
        </p:nvSpPr>
        <p:spPr bwMode="auto">
          <a:xfrm>
            <a:off x="2327702" y="6580908"/>
            <a:ext cx="4514086" cy="230828"/>
          </a:xfrm>
          <a:prstGeom prst="rect">
            <a:avLst/>
          </a:prstGeom>
          <a:noFill/>
          <a:ln w="9525">
            <a:noFill/>
            <a:miter lim="800000"/>
            <a:headEnd/>
            <a:tailEnd/>
          </a:ln>
          <a:effectLst/>
        </p:spPr>
        <p:txBody>
          <a:bodyPr wrap="square" lIns="91435" tIns="45718" rIns="91435"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900" b="0" baseline="0" dirty="0">
                <a:solidFill>
                  <a:srgbClr val="333399"/>
                </a:solidFill>
                <a:latin typeface="Arial" charset="0"/>
              </a:rPr>
              <a:t>V.I. Mokeev, Open Discussion CEBAF@22GeV August 12, 2024     </a:t>
            </a:r>
            <a:endParaRPr lang="en-US" sz="900" b="0" dirty="0">
              <a:solidFill>
                <a:srgbClr val="333399"/>
              </a:solidFill>
              <a:latin typeface="Arial" charset="0"/>
            </a:endParaRPr>
          </a:p>
        </p:txBody>
      </p:sp>
      <p:sp>
        <p:nvSpPr>
          <p:cNvPr id="814087" name="Line 7"/>
          <p:cNvSpPr>
            <a:spLocks noChangeShapeType="1"/>
          </p:cNvSpPr>
          <p:nvPr/>
        </p:nvSpPr>
        <p:spPr bwMode="auto">
          <a:xfrm>
            <a:off x="0" y="6553200"/>
            <a:ext cx="609600" cy="0"/>
          </a:xfrm>
          <a:prstGeom prst="line">
            <a:avLst/>
          </a:prstGeom>
          <a:noFill/>
          <a:ln w="9525">
            <a:solidFill>
              <a:srgbClr val="333399"/>
            </a:solidFill>
            <a:round/>
            <a:headEnd/>
            <a:tailEnd/>
          </a:ln>
          <a:effectLst/>
        </p:spPr>
        <p:txBody>
          <a:bodyPr lIns="91435" tIns="45718" rIns="91435" bIns="45718"/>
          <a:lstStyle/>
          <a:p>
            <a:pPr algn="ctr" eaLnBrk="0" hangingPunct="0">
              <a:defRPr/>
            </a:pPr>
            <a:endParaRPr lang="en-US" sz="3600" dirty="0">
              <a:solidFill>
                <a:srgbClr val="000000"/>
              </a:solidFill>
              <a:latin typeface="Arial" charset="0"/>
            </a:endParaRPr>
          </a:p>
        </p:txBody>
      </p:sp>
      <p:sp>
        <p:nvSpPr>
          <p:cNvPr id="3079" name="Rectangle 8"/>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dirty="0"/>
              <a:t>Click to edit Master title style</a:t>
            </a:r>
          </a:p>
        </p:txBody>
      </p:sp>
      <p:pic>
        <p:nvPicPr>
          <p:cNvPr id="3080" name="Picture 4" descr="newlogo"/>
          <p:cNvPicPr>
            <a:picLocks noGrp="1" noChangeAspect="1" noChangeArrowheads="1"/>
          </p:cNvPicPr>
          <p:nvPr/>
        </p:nvPicPr>
        <p:blipFill>
          <a:blip r:embed="rId50" cstate="print"/>
          <a:srcRect/>
          <a:stretch>
            <a:fillRect/>
          </a:stretch>
        </p:blipFill>
        <p:spPr bwMode="auto">
          <a:xfrm>
            <a:off x="488806" y="6332183"/>
            <a:ext cx="1277711" cy="457200"/>
          </a:xfrm>
          <a:prstGeom prst="rect">
            <a:avLst/>
          </a:prstGeom>
          <a:noFill/>
          <a:ln w="9525">
            <a:noFill/>
            <a:miter lim="800000"/>
            <a:headEnd/>
            <a:tailEnd/>
          </a:ln>
        </p:spPr>
      </p:pic>
    </p:spTree>
    <p:extLst>
      <p:ext uri="{BB962C8B-B14F-4D97-AF65-F5344CB8AC3E}">
        <p14:creationId xmlns:p14="http://schemas.microsoft.com/office/powerpoint/2010/main" val="2814460643"/>
      </p:ext>
    </p:extLst>
  </p:cSld>
  <p:clrMap bg1="lt1" tx1="dk1" bg2="lt2" tx2="dk2" accent1="accent1" accent2="accent2" accent3="accent3" accent4="accent4" accent5="accent5" accent6="accent6" hlink="hlink" folHlink="folHlink"/>
  <p:sldLayoutIdLst>
    <p:sldLayoutId id="2147492085" r:id="rId1"/>
    <p:sldLayoutId id="2147492086" r:id="rId2"/>
    <p:sldLayoutId id="2147492087" r:id="rId3"/>
    <p:sldLayoutId id="2147492088" r:id="rId4"/>
    <p:sldLayoutId id="2147492089" r:id="rId5"/>
    <p:sldLayoutId id="2147492090" r:id="rId6"/>
    <p:sldLayoutId id="2147492091" r:id="rId7"/>
    <p:sldLayoutId id="2147492092" r:id="rId8"/>
    <p:sldLayoutId id="2147492093" r:id="rId9"/>
    <p:sldLayoutId id="2147492094" r:id="rId10"/>
    <p:sldLayoutId id="2147492095" r:id="rId11"/>
    <p:sldLayoutId id="2147492096" r:id="rId12"/>
    <p:sldLayoutId id="2147492097" r:id="rId13"/>
    <p:sldLayoutId id="2147492098" r:id="rId14"/>
    <p:sldLayoutId id="2147492099" r:id="rId15"/>
    <p:sldLayoutId id="2147492100" r:id="rId16"/>
    <p:sldLayoutId id="2147492101" r:id="rId17"/>
    <p:sldLayoutId id="2147492102" r:id="rId18"/>
    <p:sldLayoutId id="2147492103" r:id="rId19"/>
    <p:sldLayoutId id="2147492104" r:id="rId20"/>
    <p:sldLayoutId id="2147492105" r:id="rId21"/>
    <p:sldLayoutId id="2147492063" r:id="rId22"/>
    <p:sldLayoutId id="2147492064" r:id="rId23"/>
    <p:sldLayoutId id="2147492065" r:id="rId24"/>
    <p:sldLayoutId id="2147492066" r:id="rId25"/>
    <p:sldLayoutId id="2147492067" r:id="rId26"/>
    <p:sldLayoutId id="2147492078" r:id="rId27"/>
    <p:sldLayoutId id="2147492081" r:id="rId28"/>
    <p:sldLayoutId id="2147492082" r:id="rId29"/>
    <p:sldLayoutId id="2147492083" r:id="rId30"/>
    <p:sldLayoutId id="2147492106" r:id="rId31"/>
    <p:sldLayoutId id="2147491818" r:id="rId32"/>
    <p:sldLayoutId id="2147492027" r:id="rId33"/>
    <p:sldLayoutId id="2147491998" r:id="rId34"/>
    <p:sldLayoutId id="2147491819" r:id="rId35"/>
    <p:sldLayoutId id="2147491830" r:id="rId36"/>
    <p:sldLayoutId id="2147491846" r:id="rId37"/>
    <p:sldLayoutId id="2147491850" r:id="rId38"/>
    <p:sldLayoutId id="2147491857" r:id="rId39"/>
    <p:sldLayoutId id="2147492042" r:id="rId40"/>
    <p:sldLayoutId id="2147492043" r:id="rId41"/>
    <p:sldLayoutId id="2147492044" r:id="rId42"/>
    <p:sldLayoutId id="2147492045" r:id="rId43"/>
    <p:sldLayoutId id="2147492056" r:id="rId44"/>
    <p:sldLayoutId id="2147492059" r:id="rId45"/>
    <p:sldLayoutId id="2147492060" r:id="rId46"/>
    <p:sldLayoutId id="2147492061" r:id="rId47"/>
    <p:sldLayoutId id="2147492107" r:id="rId48"/>
  </p:sldLayoutIdLst>
  <p:transition/>
  <p:hf hdr="0" ftr="0" dt="0"/>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defRPr>
      </a:lvl2pPr>
      <a:lvl3pPr algn="ctr" rtl="0" eaLnBrk="0" fontAlgn="base" hangingPunct="0">
        <a:spcBef>
          <a:spcPct val="0"/>
        </a:spcBef>
        <a:spcAft>
          <a:spcPct val="0"/>
        </a:spcAft>
        <a:defRPr sz="3200" b="1">
          <a:solidFill>
            <a:schemeClr val="accent2"/>
          </a:solidFill>
          <a:latin typeface="Arial" charset="0"/>
        </a:defRPr>
      </a:lvl3pPr>
      <a:lvl4pPr algn="ctr" rtl="0" eaLnBrk="0" fontAlgn="base" hangingPunct="0">
        <a:spcBef>
          <a:spcPct val="0"/>
        </a:spcBef>
        <a:spcAft>
          <a:spcPct val="0"/>
        </a:spcAft>
        <a:defRPr sz="3200" b="1">
          <a:solidFill>
            <a:schemeClr val="accent2"/>
          </a:solidFill>
          <a:latin typeface="Arial" charset="0"/>
        </a:defRPr>
      </a:lvl4pPr>
      <a:lvl5pPr algn="ctr" rtl="0" eaLnBrk="0" fontAlgn="base" hangingPunct="0">
        <a:spcBef>
          <a:spcPct val="0"/>
        </a:spcBef>
        <a:spcAft>
          <a:spcPct val="0"/>
        </a:spcAft>
        <a:defRPr sz="3200" b="1">
          <a:solidFill>
            <a:schemeClr val="accent2"/>
          </a:solidFill>
          <a:latin typeface="Arial" charset="0"/>
        </a:defRPr>
      </a:lvl5pPr>
      <a:lvl6pPr marL="457177" algn="ctr" rtl="0" eaLnBrk="0" fontAlgn="base" hangingPunct="0">
        <a:spcBef>
          <a:spcPct val="0"/>
        </a:spcBef>
        <a:spcAft>
          <a:spcPct val="0"/>
        </a:spcAft>
        <a:defRPr sz="3200" b="1">
          <a:solidFill>
            <a:schemeClr val="accent2"/>
          </a:solidFill>
          <a:latin typeface="Arial" charset="0"/>
        </a:defRPr>
      </a:lvl6pPr>
      <a:lvl7pPr marL="914353" algn="ctr" rtl="0" eaLnBrk="0" fontAlgn="base" hangingPunct="0">
        <a:spcBef>
          <a:spcPct val="0"/>
        </a:spcBef>
        <a:spcAft>
          <a:spcPct val="0"/>
        </a:spcAft>
        <a:defRPr sz="3200" b="1">
          <a:solidFill>
            <a:schemeClr val="accent2"/>
          </a:solidFill>
          <a:latin typeface="Arial" charset="0"/>
        </a:defRPr>
      </a:lvl7pPr>
      <a:lvl8pPr marL="1371530" algn="ctr" rtl="0" eaLnBrk="0" fontAlgn="base" hangingPunct="0">
        <a:spcBef>
          <a:spcPct val="0"/>
        </a:spcBef>
        <a:spcAft>
          <a:spcPct val="0"/>
        </a:spcAft>
        <a:defRPr sz="3200" b="1">
          <a:solidFill>
            <a:schemeClr val="accent2"/>
          </a:solidFill>
          <a:latin typeface="Arial" charset="0"/>
        </a:defRPr>
      </a:lvl8pPr>
      <a:lvl9pPr marL="1828706" algn="ctr" rtl="0" eaLnBrk="0" fontAlgn="base" hangingPunct="0">
        <a:spcBef>
          <a:spcPct val="0"/>
        </a:spcBef>
        <a:spcAft>
          <a:spcPct val="0"/>
        </a:spcAft>
        <a:defRPr sz="3200" b="1">
          <a:solidFill>
            <a:schemeClr val="accent2"/>
          </a:solidFill>
          <a:latin typeface="Arial" charset="0"/>
        </a:defRPr>
      </a:lvl9pPr>
    </p:titleStyle>
    <p:bodyStyle>
      <a:lvl1pPr marL="342882" indent="-342882" algn="l" rtl="0" eaLnBrk="0" fontAlgn="base" hangingPunct="0">
        <a:spcBef>
          <a:spcPct val="20000"/>
        </a:spcBef>
        <a:spcAft>
          <a:spcPct val="0"/>
        </a:spcAft>
        <a:buChar char="•"/>
        <a:defRPr sz="28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400">
          <a:solidFill>
            <a:schemeClr val="tx1"/>
          </a:solidFill>
          <a:latin typeface="+mn-lt"/>
        </a:defRPr>
      </a:lvl2pPr>
      <a:lvl3pPr marL="1142942" indent="-228588" algn="l" rtl="0" eaLnBrk="0" fontAlgn="base" hangingPunct="0">
        <a:spcBef>
          <a:spcPct val="20000"/>
        </a:spcBef>
        <a:spcAft>
          <a:spcPct val="0"/>
        </a:spcAft>
        <a:buChar char="•"/>
        <a:defRPr sz="2000">
          <a:solidFill>
            <a:schemeClr val="tx1"/>
          </a:solidFill>
          <a:latin typeface="+mn-lt"/>
        </a:defRPr>
      </a:lvl3pPr>
      <a:lvl4pPr marL="1600118" indent="-228588" algn="l" rtl="0" eaLnBrk="0" fontAlgn="base" hangingPunct="0">
        <a:spcBef>
          <a:spcPct val="20000"/>
        </a:spcBef>
        <a:spcAft>
          <a:spcPct val="0"/>
        </a:spcAft>
        <a:buChar char="–"/>
        <a:defRPr sz="2000">
          <a:solidFill>
            <a:schemeClr val="tx1"/>
          </a:solidFill>
          <a:latin typeface="Times New Roman" pitchFamily="18" charset="0"/>
        </a:defRPr>
      </a:lvl4pPr>
      <a:lvl5pPr marL="2057295" indent="-228588" algn="l" rtl="0" eaLnBrk="0" fontAlgn="base" hangingPunct="0">
        <a:spcBef>
          <a:spcPct val="20000"/>
        </a:spcBef>
        <a:spcAft>
          <a:spcPct val="0"/>
        </a:spcAft>
        <a:buChar char="»"/>
        <a:defRPr sz="2000">
          <a:solidFill>
            <a:schemeClr val="tx1"/>
          </a:solidFill>
          <a:latin typeface="Times New Roman" pitchFamily="18" charset="0"/>
        </a:defRPr>
      </a:lvl5pPr>
      <a:lvl6pPr marL="2514471" indent="-228588" algn="l" rtl="0" eaLnBrk="0" fontAlgn="base" hangingPunct="0">
        <a:spcBef>
          <a:spcPct val="20000"/>
        </a:spcBef>
        <a:spcAft>
          <a:spcPct val="0"/>
        </a:spcAft>
        <a:buChar char="»"/>
        <a:defRPr sz="2000">
          <a:solidFill>
            <a:schemeClr val="tx1"/>
          </a:solidFill>
          <a:latin typeface="Times New Roman" pitchFamily="18" charset="0"/>
        </a:defRPr>
      </a:lvl6pPr>
      <a:lvl7pPr marL="2971648" indent="-228588" algn="l" rtl="0" eaLnBrk="0" fontAlgn="base" hangingPunct="0">
        <a:spcBef>
          <a:spcPct val="20000"/>
        </a:spcBef>
        <a:spcAft>
          <a:spcPct val="0"/>
        </a:spcAft>
        <a:buChar char="»"/>
        <a:defRPr sz="2000">
          <a:solidFill>
            <a:schemeClr val="tx1"/>
          </a:solidFill>
          <a:latin typeface="Times New Roman" pitchFamily="18" charset="0"/>
        </a:defRPr>
      </a:lvl7pPr>
      <a:lvl8pPr marL="3428825" indent="-228588" algn="l" rtl="0" eaLnBrk="0" fontAlgn="base" hangingPunct="0">
        <a:spcBef>
          <a:spcPct val="20000"/>
        </a:spcBef>
        <a:spcAft>
          <a:spcPct val="0"/>
        </a:spcAft>
        <a:buChar char="»"/>
        <a:defRPr sz="2000">
          <a:solidFill>
            <a:schemeClr val="tx1"/>
          </a:solidFill>
          <a:latin typeface="Times New Roman" pitchFamily="18" charset="0"/>
        </a:defRPr>
      </a:lvl8pPr>
      <a:lvl9pPr marL="3886001" indent="-228588"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https://userweb.jlab.org/~mokeev/resonance_electrocouplings23/"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2539" y="5153195"/>
            <a:ext cx="4088593" cy="954107"/>
          </a:xfrm>
          <a:prstGeom prst="rect">
            <a:avLst/>
          </a:prstGeom>
          <a:solidFill>
            <a:schemeClr val="bg1"/>
          </a:solidFill>
        </p:spPr>
        <p:txBody>
          <a:bodyPr wrap="square" rtlCol="0">
            <a:spAutoFit/>
          </a:bodyPr>
          <a:lstStyle/>
          <a:p>
            <a:pPr defTabSz="457200" fontAlgn="auto">
              <a:spcBef>
                <a:spcPts val="0"/>
              </a:spcBef>
              <a:spcAft>
                <a:spcPts val="0"/>
              </a:spcAft>
              <a:defRPr/>
            </a:pPr>
            <a:r>
              <a:rPr lang="en-US" sz="1400" dirty="0">
                <a:solidFill>
                  <a:srgbClr val="FF0000"/>
                </a:solidFill>
                <a:latin typeface="+mn-lt"/>
                <a:cs typeface="Calibri" panose="020F0502020204030204" pitchFamily="34" charset="0"/>
              </a:rPr>
              <a:t>Nucleons/N*s are the most fundamental 3-body systems. If we don’t understand how QCD builds each state in the N* spectrum, our understanding of sQCD is incomplete</a:t>
            </a:r>
            <a:endParaRPr lang="en-US" sz="1400" dirty="0">
              <a:latin typeface="+mn-lt"/>
              <a:cs typeface="Calibri" panose="020F0502020204030204" pitchFamily="34" charset="0"/>
            </a:endParaRPr>
          </a:p>
        </p:txBody>
      </p:sp>
      <p:sp>
        <p:nvSpPr>
          <p:cNvPr id="17" name="TextBox 16"/>
          <p:cNvSpPr txBox="1">
            <a:spLocks noChangeAspect="1"/>
          </p:cNvSpPr>
          <p:nvPr/>
        </p:nvSpPr>
        <p:spPr>
          <a:xfrm>
            <a:off x="441206" y="4152980"/>
            <a:ext cx="3325083" cy="954049"/>
          </a:xfrm>
          <a:prstGeom prst="rect">
            <a:avLst/>
          </a:prstGeom>
          <a:solidFill>
            <a:srgbClr val="FFFF00">
              <a:alpha val="25000"/>
            </a:srgbClr>
          </a:solidFill>
          <a:ln w="19050" cap="flat" cmpd="sng" algn="ctr">
            <a:solidFill>
              <a:schemeClr val="tx1"/>
            </a:solidFill>
            <a:prstDash val="solid"/>
            <a:round/>
            <a:headEnd type="none" w="med" len="med"/>
            <a:tailEnd type="none" w="med" len="med"/>
          </a:ln>
        </p:spPr>
        <p:txBody>
          <a:bodyPr wrap="square" lIns="91382" tIns="45691" rIns="91382" bIns="45691" rtlCol="0">
            <a:spAutoFit/>
          </a:bodyPr>
          <a:lstStyle/>
          <a:p>
            <a:pPr marL="171450" lvl="0" indent="-171450" defTabSz="829377" fontAlgn="auto">
              <a:spcBef>
                <a:spcPts val="0"/>
              </a:spcBef>
              <a:spcAft>
                <a:spcPts val="0"/>
              </a:spcAft>
              <a:buClr>
                <a:srgbClr val="7030A0"/>
              </a:buClr>
              <a:buFont typeface="Arial" panose="020B0604020202020204" pitchFamily="34" charset="0"/>
              <a:buChar char="•"/>
              <a:defRPr/>
            </a:pPr>
            <a:r>
              <a:rPr lang="en-US" sz="1400" dirty="0">
                <a:solidFill>
                  <a:srgbClr val="0070C0"/>
                </a:solidFill>
                <a:latin typeface="+mn-lt"/>
                <a:cs typeface="Calibri"/>
              </a:rPr>
              <a:t>Quark-gluon confinement emerges</a:t>
            </a:r>
          </a:p>
          <a:p>
            <a:pPr marL="171450" lvl="0" indent="-171450" defTabSz="829377" fontAlgn="auto">
              <a:spcBef>
                <a:spcPts val="0"/>
              </a:spcBef>
              <a:spcAft>
                <a:spcPts val="0"/>
              </a:spcAft>
              <a:buClr>
                <a:srgbClr val="7030A0"/>
              </a:buClr>
              <a:buFont typeface="Arial" panose="020B0604020202020204" pitchFamily="34" charset="0"/>
              <a:buChar char="•"/>
              <a:defRPr/>
            </a:pPr>
            <a:r>
              <a:rPr lang="en-US" sz="1400" dirty="0">
                <a:solidFill>
                  <a:srgbClr val="0070C0"/>
                </a:solidFill>
                <a:latin typeface="+mn-lt"/>
                <a:cs typeface="Calibri"/>
              </a:rPr>
              <a:t>Chiral symmetry of QCD is broken </a:t>
            </a:r>
          </a:p>
          <a:p>
            <a:pPr marL="171450" lvl="0" indent="-171450" defTabSz="829377" fontAlgn="auto">
              <a:spcBef>
                <a:spcPts val="0"/>
              </a:spcBef>
              <a:spcAft>
                <a:spcPts val="0"/>
              </a:spcAft>
              <a:buClr>
                <a:srgbClr val="7030A0"/>
              </a:buClr>
              <a:buFont typeface="Arial" panose="020B0604020202020204" pitchFamily="34" charset="0"/>
              <a:buChar char="•"/>
              <a:defRPr/>
            </a:pPr>
            <a:r>
              <a:rPr lang="en-US" sz="1400" dirty="0">
                <a:solidFill>
                  <a:srgbClr val="0070C0"/>
                </a:solidFill>
                <a:latin typeface="+mn-lt"/>
                <a:cs typeface="Calibri"/>
              </a:rPr>
              <a:t>Quarks and gluons acquire mass </a:t>
            </a:r>
          </a:p>
          <a:p>
            <a:pPr marL="171450" lvl="0" indent="-171450" defTabSz="829377" fontAlgn="auto">
              <a:spcBef>
                <a:spcPts val="0"/>
              </a:spcBef>
              <a:spcAft>
                <a:spcPts val="0"/>
              </a:spcAft>
              <a:buClr>
                <a:srgbClr val="7030A0"/>
              </a:buClr>
              <a:buFont typeface="Arial" panose="020B0604020202020204" pitchFamily="34" charset="0"/>
              <a:buChar char="•"/>
              <a:defRPr/>
            </a:pPr>
            <a:r>
              <a:rPr lang="en-US" sz="1400" dirty="0">
                <a:solidFill>
                  <a:srgbClr val="0070C0"/>
                </a:solidFill>
                <a:latin typeface="+mn-lt"/>
                <a:cs typeface="Calibri"/>
              </a:rPr>
              <a:t>Baryon resonances form     </a:t>
            </a:r>
          </a:p>
        </p:txBody>
      </p:sp>
      <p:pic>
        <p:nvPicPr>
          <p:cNvPr id="25" name="Picture 24"/>
          <p:cNvPicPr>
            <a:picLocks noChangeAspect="1"/>
          </p:cNvPicPr>
          <p:nvPr/>
        </p:nvPicPr>
        <p:blipFill>
          <a:blip r:embed="rId3"/>
          <a:stretch>
            <a:fillRect/>
          </a:stretch>
        </p:blipFill>
        <p:spPr>
          <a:xfrm>
            <a:off x="530028" y="678308"/>
            <a:ext cx="3147441" cy="2925318"/>
          </a:xfrm>
          <a:prstGeom prst="rect">
            <a:avLst/>
          </a:prstGeom>
        </p:spPr>
      </p:pic>
      <p:sp>
        <p:nvSpPr>
          <p:cNvPr id="8" name="TextBox 7"/>
          <p:cNvSpPr txBox="1"/>
          <p:nvPr/>
        </p:nvSpPr>
        <p:spPr>
          <a:xfrm>
            <a:off x="1340930" y="2770831"/>
            <a:ext cx="453970" cy="369332"/>
          </a:xfrm>
          <a:prstGeom prst="rect">
            <a:avLst/>
          </a:prstGeom>
          <a:solidFill>
            <a:schemeClr val="tx1">
              <a:lumMod val="65000"/>
              <a:lumOff val="35000"/>
            </a:schemeClr>
          </a:solidFill>
        </p:spPr>
        <p:txBody>
          <a:bodyPr wrap="none" rtlCol="0">
            <a:spAutoFit/>
          </a:bodyPr>
          <a:lstStyle/>
          <a:p>
            <a:pPr defTabSz="457200" fontAlgn="auto">
              <a:spcBef>
                <a:spcPts val="0"/>
              </a:spcBef>
              <a:spcAft>
                <a:spcPts val="0"/>
              </a:spcAft>
              <a:defRPr/>
            </a:pPr>
            <a:r>
              <a:rPr lang="en-US" sz="1800" b="1" dirty="0">
                <a:solidFill>
                  <a:srgbClr val="00E400"/>
                </a:solidFill>
                <a:latin typeface="Calibri"/>
                <a:cs typeface="Calibri"/>
              </a:rPr>
              <a:t>N*</a:t>
            </a:r>
          </a:p>
        </p:txBody>
      </p:sp>
      <p:sp>
        <p:nvSpPr>
          <p:cNvPr id="12" name="Line 4"/>
          <p:cNvSpPr>
            <a:spLocks noChangeShapeType="1"/>
          </p:cNvSpPr>
          <p:nvPr/>
        </p:nvSpPr>
        <p:spPr bwMode="auto">
          <a:xfrm flipV="1">
            <a:off x="0" y="548640"/>
            <a:ext cx="9144000" cy="1588"/>
          </a:xfrm>
          <a:prstGeom prst="line">
            <a:avLst/>
          </a:prstGeom>
          <a:noFill/>
          <a:ln w="38100">
            <a:solidFill>
              <a:srgbClr val="0000FF"/>
            </a:solidFill>
            <a:round/>
            <a:headEnd/>
            <a:tailEnd/>
          </a:ln>
        </p:spPr>
        <p:txBody>
          <a:bodyPr/>
          <a:lstStyle/>
          <a:p>
            <a:pPr fontAlgn="auto">
              <a:spcBef>
                <a:spcPts val="0"/>
              </a:spcBef>
              <a:spcAft>
                <a:spcPts val="0"/>
              </a:spcAft>
              <a:defRPr/>
            </a:pPr>
            <a:endParaRPr lang="en-US" sz="1800" kern="0" dirty="0">
              <a:solidFill>
                <a:srgbClr val="000000"/>
              </a:solidFill>
            </a:endParaRPr>
          </a:p>
        </p:txBody>
      </p:sp>
      <p:sp>
        <p:nvSpPr>
          <p:cNvPr id="3" name="TextBox 2"/>
          <p:cNvSpPr txBox="1"/>
          <p:nvPr/>
        </p:nvSpPr>
        <p:spPr>
          <a:xfrm>
            <a:off x="8615801" y="6581001"/>
            <a:ext cx="269626" cy="276999"/>
          </a:xfrm>
          <a:prstGeom prst="rect">
            <a:avLst/>
          </a:prstGeom>
          <a:noFill/>
        </p:spPr>
        <p:txBody>
          <a:bodyPr wrap="none" rtlCol="0">
            <a:spAutoFit/>
          </a:bodyPr>
          <a:lstStyle/>
          <a:p>
            <a:r>
              <a:rPr lang="en-US" sz="1200" b="1" dirty="0">
                <a:latin typeface="+mn-lt"/>
              </a:rPr>
              <a:t>2</a:t>
            </a:r>
          </a:p>
        </p:txBody>
      </p:sp>
      <p:sp>
        <p:nvSpPr>
          <p:cNvPr id="4" name="TextBox 3">
            <a:extLst>
              <a:ext uri="{FF2B5EF4-FFF2-40B4-BE49-F238E27FC236}">
                <a16:creationId xmlns:a16="http://schemas.microsoft.com/office/drawing/2014/main" id="{69B5C51B-BC95-E264-49D5-2BEECA3380F7}"/>
              </a:ext>
            </a:extLst>
          </p:cNvPr>
          <p:cNvSpPr txBox="1"/>
          <p:nvPr/>
        </p:nvSpPr>
        <p:spPr>
          <a:xfrm>
            <a:off x="12200" y="3629760"/>
            <a:ext cx="4088593" cy="523220"/>
          </a:xfrm>
          <a:prstGeom prst="rect">
            <a:avLst/>
          </a:prstGeom>
          <a:noFill/>
        </p:spPr>
        <p:txBody>
          <a:bodyPr wrap="square" rtlCol="0">
            <a:spAutoFit/>
          </a:bodyPr>
          <a:lstStyle/>
          <a:p>
            <a:pPr algn="ctr"/>
            <a:r>
              <a:rPr lang="en-US" sz="1400" dirty="0">
                <a:solidFill>
                  <a:srgbClr val="009051"/>
                </a:solidFill>
                <a:latin typeface="+mn-lt"/>
                <a:cs typeface="Calibri"/>
              </a:rPr>
              <a:t>The transition from the weakly bound quark/gluon to the hadron phases in the </a:t>
            </a:r>
            <a:r>
              <a:rPr lang="en-US" sz="1400" dirty="0">
                <a:solidFill>
                  <a:srgbClr val="009051"/>
                </a:solidFill>
                <a:latin typeface="Symbol" pitchFamily="2" charset="2"/>
                <a:cs typeface="Calibri"/>
              </a:rPr>
              <a:t>m</a:t>
            </a:r>
            <a:r>
              <a:rPr lang="en-US" sz="1400" dirty="0">
                <a:solidFill>
                  <a:srgbClr val="009051"/>
                </a:solidFill>
                <a:latin typeface="+mn-lt"/>
                <a:cs typeface="Calibri"/>
              </a:rPr>
              <a:t>s-old Universe </a:t>
            </a:r>
            <a:endParaRPr lang="en-US" sz="1400" dirty="0">
              <a:solidFill>
                <a:srgbClr val="009051"/>
              </a:solidFill>
              <a:latin typeface="+mn-lt"/>
            </a:endParaRPr>
          </a:p>
        </p:txBody>
      </p:sp>
      <p:sp>
        <p:nvSpPr>
          <p:cNvPr id="5" name="TextBox 4">
            <a:extLst>
              <a:ext uri="{FF2B5EF4-FFF2-40B4-BE49-F238E27FC236}">
                <a16:creationId xmlns:a16="http://schemas.microsoft.com/office/drawing/2014/main" id="{48725659-6A82-1037-5767-C5E3A495B3D9}"/>
              </a:ext>
            </a:extLst>
          </p:cNvPr>
          <p:cNvSpPr txBox="1"/>
          <p:nvPr/>
        </p:nvSpPr>
        <p:spPr>
          <a:xfrm>
            <a:off x="4207963" y="609484"/>
            <a:ext cx="4843497" cy="5424562"/>
          </a:xfrm>
          <a:prstGeom prst="rect">
            <a:avLst/>
          </a:prstGeom>
          <a:noFill/>
        </p:spPr>
        <p:txBody>
          <a:bodyPr wrap="square" rtlCol="0">
            <a:spAutoFit/>
          </a:bodyPr>
          <a:lstStyle/>
          <a:p>
            <a:pPr>
              <a:spcAft>
                <a:spcPts val="1200"/>
              </a:spcAft>
            </a:pPr>
            <a:r>
              <a:rPr lang="en-US" sz="1600" dirty="0"/>
              <a:t>Studies of N* electroexcitation amplitudes (</a:t>
            </a:r>
            <a:r>
              <a:rPr lang="en-US" sz="1600" dirty="0">
                <a:latin typeface="Symbol" pitchFamily="2" charset="2"/>
              </a:rPr>
              <a:t>g</a:t>
            </a:r>
            <a:r>
              <a:rPr lang="en-US" sz="1600" baseline="-25000" dirty="0"/>
              <a:t>v</a:t>
            </a:r>
            <a:r>
              <a:rPr lang="en-US" sz="1600" dirty="0"/>
              <a:t>pN* electrocouplings) from exclusive electroproduction data of </a:t>
            </a:r>
            <a:r>
              <a:rPr lang="en-US" sz="1600" dirty="0">
                <a:solidFill>
                  <a:srgbClr val="C00000"/>
                </a:solidFill>
              </a:rPr>
              <a:t>6</a:t>
            </a:r>
            <a:r>
              <a:rPr lang="en-US" sz="1600" dirty="0"/>
              <a:t>,</a:t>
            </a:r>
            <a:r>
              <a:rPr lang="en-US" sz="1600" dirty="0">
                <a:solidFill>
                  <a:srgbClr val="00B050"/>
                </a:solidFill>
              </a:rPr>
              <a:t>12</a:t>
            </a:r>
            <a:r>
              <a:rPr lang="en-US" sz="1600" dirty="0"/>
              <a:t>, </a:t>
            </a:r>
            <a:r>
              <a:rPr lang="en-US" sz="1600" dirty="0">
                <a:solidFill>
                  <a:srgbClr val="0000FF"/>
                </a:solidFill>
              </a:rPr>
              <a:t>22</a:t>
            </a:r>
            <a:r>
              <a:rPr lang="en-US" sz="1600" dirty="0"/>
              <a:t> GeV eras @JLab for Q</a:t>
            </a:r>
            <a:r>
              <a:rPr lang="en-US" sz="1600" baseline="30000" dirty="0"/>
              <a:t>2</a:t>
            </a:r>
            <a:r>
              <a:rPr lang="en-US" sz="1600" dirty="0"/>
              <a:t>&lt;30 GeV</a:t>
            </a:r>
            <a:r>
              <a:rPr lang="en-US" sz="1600" baseline="30000" dirty="0"/>
              <a:t>2</a:t>
            </a:r>
            <a:r>
              <a:rPr lang="en-US" sz="1600" dirty="0"/>
              <a:t> will offer unique opportunities to explore the full range of distances where N* states emerge.</a:t>
            </a:r>
            <a:endParaRPr lang="en-US" sz="1600" u="sng" dirty="0"/>
          </a:p>
          <a:p>
            <a:pPr marL="171450" indent="-171450">
              <a:spcBef>
                <a:spcPts val="600"/>
              </a:spcBef>
              <a:spcAft>
                <a:spcPts val="900"/>
              </a:spcAft>
              <a:buClr>
                <a:srgbClr val="C00000"/>
              </a:buClr>
              <a:buFont typeface="Arial" panose="020B0604020202020204" pitchFamily="34" charset="0"/>
              <a:buChar char="•"/>
            </a:pPr>
            <a:r>
              <a:rPr lang="en-US" sz="1600" dirty="0">
                <a:solidFill>
                  <a:srgbClr val="0000FF"/>
                </a:solidFill>
              </a:rPr>
              <a:t>Provide insight into many facets of the strong interaction in the regime of </a:t>
            </a:r>
            <a:r>
              <a:rPr lang="en-US" sz="1600" dirty="0">
                <a:solidFill>
                  <a:srgbClr val="0000FF"/>
                </a:solidFill>
                <a:latin typeface="Symbol" pitchFamily="2" charset="2"/>
              </a:rPr>
              <a:t>a</a:t>
            </a:r>
            <a:r>
              <a:rPr lang="en-US" sz="1600" baseline="-25000" dirty="0">
                <a:solidFill>
                  <a:srgbClr val="0000FF"/>
                </a:solidFill>
              </a:rPr>
              <a:t>s</a:t>
            </a:r>
            <a:r>
              <a:rPr lang="en-US" sz="1600" dirty="0">
                <a:solidFill>
                  <a:srgbClr val="0000FF"/>
                </a:solidFill>
              </a:rPr>
              <a:t>/</a:t>
            </a:r>
            <a:r>
              <a:rPr lang="en-US" sz="1600" dirty="0">
                <a:solidFill>
                  <a:srgbClr val="0000FF"/>
                </a:solidFill>
                <a:latin typeface="Symbol" pitchFamily="2" charset="2"/>
              </a:rPr>
              <a:t>p</a:t>
            </a:r>
            <a:r>
              <a:rPr lang="en-US" sz="1600" dirty="0">
                <a:solidFill>
                  <a:srgbClr val="0000FF"/>
                </a:solidFill>
              </a:rPr>
              <a:t>~1 (strong QCD) seen in the generation of the full spectrum of N* states of different structure</a:t>
            </a:r>
          </a:p>
          <a:p>
            <a:pPr marL="171450" indent="-171450">
              <a:spcAft>
                <a:spcPts val="900"/>
              </a:spcAft>
              <a:buClr>
                <a:srgbClr val="C00000"/>
              </a:buClr>
              <a:buFont typeface="Arial" panose="020B0604020202020204" pitchFamily="34" charset="0"/>
              <a:buChar char="•"/>
            </a:pPr>
            <a:r>
              <a:rPr lang="en-US" sz="1600" dirty="0">
                <a:solidFill>
                  <a:srgbClr val="0000FF"/>
                </a:solidFill>
              </a:rPr>
              <a:t>Pave the way towards understanding strong QCD dynamics that underlie the generation of both meson and baryon structure including their ground and excited states</a:t>
            </a:r>
          </a:p>
          <a:p>
            <a:pPr marL="171450" indent="-171450">
              <a:spcAft>
                <a:spcPts val="900"/>
              </a:spcAft>
              <a:buClr>
                <a:srgbClr val="C00000"/>
              </a:buClr>
              <a:buFont typeface="Arial" panose="020B0604020202020204" pitchFamily="34" charset="0"/>
              <a:buChar char="•"/>
            </a:pPr>
            <a:r>
              <a:rPr lang="en-US" sz="1600" dirty="0">
                <a:solidFill>
                  <a:srgbClr val="0000FF"/>
                </a:solidFill>
              </a:rPr>
              <a:t>Shed light on the emergence of the dominant part of hadron mass (EHM)</a:t>
            </a:r>
            <a:endParaRPr lang="en-US" sz="1600" dirty="0"/>
          </a:p>
          <a:p>
            <a:pPr>
              <a:spcBef>
                <a:spcPts val="600"/>
              </a:spcBef>
            </a:pPr>
            <a:r>
              <a:rPr lang="en-US" sz="1600" dirty="0"/>
              <a:t>The Higgs mechanism only generates the masses of bare quarks relevant to the perturbative QCD regime, contributing &lt; 2% to the measured proton/neutron masses.</a:t>
            </a:r>
            <a:r>
              <a:rPr lang="en-US" sz="1600" b="1" dirty="0"/>
              <a:t>  </a:t>
            </a:r>
          </a:p>
        </p:txBody>
      </p:sp>
      <p:sp>
        <p:nvSpPr>
          <p:cNvPr id="6" name="Slide Number Placeholder 1">
            <a:extLst>
              <a:ext uri="{FF2B5EF4-FFF2-40B4-BE49-F238E27FC236}">
                <a16:creationId xmlns:a16="http://schemas.microsoft.com/office/drawing/2014/main" id="{D8647D8C-409D-47E7-F29F-A7549C020EED}"/>
              </a:ext>
            </a:extLst>
          </p:cNvPr>
          <p:cNvSpPr txBox="1">
            <a:spLocks/>
          </p:cNvSpPr>
          <p:nvPr/>
        </p:nvSpPr>
        <p:spPr>
          <a:xfrm>
            <a:off x="8649030" y="6559825"/>
            <a:ext cx="486064" cy="304801"/>
          </a:xfrm>
          <a:prstGeom prst="rect">
            <a:avLst/>
          </a:prstGeom>
          <a:solidFill>
            <a:schemeClr val="bg1"/>
          </a:solidFill>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dirty="0">
                <a:solidFill>
                  <a:srgbClr val="000000"/>
                </a:solidFill>
              </a:rPr>
              <a:t>1</a:t>
            </a:r>
          </a:p>
        </p:txBody>
      </p:sp>
      <p:sp>
        <p:nvSpPr>
          <p:cNvPr id="7" name="TextBox 6">
            <a:extLst>
              <a:ext uri="{FF2B5EF4-FFF2-40B4-BE49-F238E27FC236}">
                <a16:creationId xmlns:a16="http://schemas.microsoft.com/office/drawing/2014/main" id="{1C8318B0-5B07-136B-154A-71112A53D884}"/>
              </a:ext>
            </a:extLst>
          </p:cNvPr>
          <p:cNvSpPr txBox="1"/>
          <p:nvPr/>
        </p:nvSpPr>
        <p:spPr>
          <a:xfrm>
            <a:off x="273704" y="91440"/>
            <a:ext cx="8602824" cy="369332"/>
          </a:xfrm>
          <a:prstGeom prst="rect">
            <a:avLst/>
          </a:prstGeom>
          <a:noFill/>
        </p:spPr>
        <p:txBody>
          <a:bodyPr wrap="square" rtlCol="0">
            <a:spAutoFit/>
          </a:bodyPr>
          <a:lstStyle/>
          <a:p>
            <a:r>
              <a:rPr lang="en-US" sz="1800" b="1" dirty="0">
                <a:solidFill>
                  <a:srgbClr val="0000FF"/>
                </a:solidFill>
              </a:rPr>
              <a:t>Nucleon Resonances in the Emergence of Hadronic Matter and Strong QCD</a:t>
            </a:r>
          </a:p>
        </p:txBody>
      </p:sp>
      <p:sp>
        <p:nvSpPr>
          <p:cNvPr id="2" name="TextBox 1">
            <a:extLst>
              <a:ext uri="{FF2B5EF4-FFF2-40B4-BE49-F238E27FC236}">
                <a16:creationId xmlns:a16="http://schemas.microsoft.com/office/drawing/2014/main" id="{C9C4C5BA-0E16-4468-91A6-40072004576C}"/>
              </a:ext>
            </a:extLst>
          </p:cNvPr>
          <p:cNvSpPr txBox="1"/>
          <p:nvPr/>
        </p:nvSpPr>
        <p:spPr>
          <a:xfrm>
            <a:off x="2150251" y="6036605"/>
            <a:ext cx="4843497" cy="523220"/>
          </a:xfrm>
          <a:prstGeom prst="rect">
            <a:avLst/>
          </a:prstGeom>
          <a:noFill/>
        </p:spPr>
        <p:txBody>
          <a:bodyPr wrap="square" rtlCol="0">
            <a:spAutoFit/>
          </a:bodyPr>
          <a:lstStyle/>
          <a:p>
            <a:pPr algn="ctr"/>
            <a:r>
              <a:rPr lang="en-US" sz="1400" u="sng" dirty="0">
                <a:solidFill>
                  <a:srgbClr val="C00000"/>
                </a:solidFill>
              </a:rPr>
              <a:t>The wealth of experimental data on N/N* and pion structure allows us to check any concept on EHM </a:t>
            </a:r>
          </a:p>
        </p:txBody>
      </p:sp>
    </p:spTree>
    <p:extLst>
      <p:ext uri="{BB962C8B-B14F-4D97-AF65-F5344CB8AC3E}">
        <p14:creationId xmlns:p14="http://schemas.microsoft.com/office/powerpoint/2010/main" val="330588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76EDCC-6E6B-814A-9E9B-BEB56D7B2588}"/>
              </a:ext>
            </a:extLst>
          </p:cNvPr>
          <p:cNvSpPr>
            <a:spLocks noGrp="1"/>
          </p:cNvSpPr>
          <p:nvPr>
            <p:ph type="sldNum" sz="quarter" idx="4"/>
          </p:nvPr>
        </p:nvSpPr>
        <p:spPr>
          <a:xfrm>
            <a:off x="8655656" y="6553200"/>
            <a:ext cx="486064" cy="304800"/>
          </a:xfrm>
        </p:spPr>
        <p:txBody>
          <a:bodyPr/>
          <a:lstStyle/>
          <a:p>
            <a:pPr algn="ctr">
              <a:defRPr/>
            </a:pPr>
            <a:r>
              <a:rPr lang="fr-FR" sz="1200" dirty="0">
                <a:solidFill>
                  <a:srgbClr val="000000"/>
                </a:solidFill>
                <a:latin typeface="+mn-lt"/>
              </a:rPr>
              <a:t>10</a:t>
            </a:r>
          </a:p>
        </p:txBody>
      </p:sp>
      <p:sp>
        <p:nvSpPr>
          <p:cNvPr id="6" name="Title 1">
            <a:extLst>
              <a:ext uri="{FF2B5EF4-FFF2-40B4-BE49-F238E27FC236}">
                <a16:creationId xmlns:a16="http://schemas.microsoft.com/office/drawing/2014/main" id="{8A351C16-60F5-0A40-BE66-A22A564673E4}"/>
              </a:ext>
            </a:extLst>
          </p:cNvPr>
          <p:cNvSpPr txBox="1">
            <a:spLocks/>
          </p:cNvSpPr>
          <p:nvPr/>
        </p:nvSpPr>
        <p:spPr bwMode="auto">
          <a:xfrm>
            <a:off x="4739" y="2695"/>
            <a:ext cx="9144000" cy="76229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defRPr>
            </a:lvl2pPr>
            <a:lvl3pPr algn="ctr" rtl="0" eaLnBrk="0" fontAlgn="base" hangingPunct="0">
              <a:spcBef>
                <a:spcPct val="0"/>
              </a:spcBef>
              <a:spcAft>
                <a:spcPct val="0"/>
              </a:spcAft>
              <a:defRPr sz="3200" b="1">
                <a:solidFill>
                  <a:schemeClr val="accent2"/>
                </a:solidFill>
                <a:latin typeface="Arial" charset="0"/>
              </a:defRPr>
            </a:lvl3pPr>
            <a:lvl4pPr algn="ctr" rtl="0" eaLnBrk="0" fontAlgn="base" hangingPunct="0">
              <a:spcBef>
                <a:spcPct val="0"/>
              </a:spcBef>
              <a:spcAft>
                <a:spcPct val="0"/>
              </a:spcAft>
              <a:defRPr sz="3200" b="1">
                <a:solidFill>
                  <a:schemeClr val="accent2"/>
                </a:solidFill>
                <a:latin typeface="Arial" charset="0"/>
              </a:defRPr>
            </a:lvl4pPr>
            <a:lvl5pPr algn="ctr" rtl="0" eaLnBrk="0" fontAlgn="base" hangingPunct="0">
              <a:spcBef>
                <a:spcPct val="0"/>
              </a:spcBef>
              <a:spcAft>
                <a:spcPct val="0"/>
              </a:spcAft>
              <a:defRPr sz="3200" b="1">
                <a:solidFill>
                  <a:schemeClr val="accent2"/>
                </a:solidFill>
                <a:latin typeface="Arial" charset="0"/>
              </a:defRPr>
            </a:lvl5pPr>
            <a:lvl6pPr marL="457177" algn="ctr" rtl="0" eaLnBrk="0" fontAlgn="base" hangingPunct="0">
              <a:spcBef>
                <a:spcPct val="0"/>
              </a:spcBef>
              <a:spcAft>
                <a:spcPct val="0"/>
              </a:spcAft>
              <a:defRPr sz="3200" b="1">
                <a:solidFill>
                  <a:schemeClr val="accent2"/>
                </a:solidFill>
                <a:latin typeface="Arial" charset="0"/>
              </a:defRPr>
            </a:lvl6pPr>
            <a:lvl7pPr marL="914353" algn="ctr" rtl="0" eaLnBrk="0" fontAlgn="base" hangingPunct="0">
              <a:spcBef>
                <a:spcPct val="0"/>
              </a:spcBef>
              <a:spcAft>
                <a:spcPct val="0"/>
              </a:spcAft>
              <a:defRPr sz="3200" b="1">
                <a:solidFill>
                  <a:schemeClr val="accent2"/>
                </a:solidFill>
                <a:latin typeface="Arial" charset="0"/>
              </a:defRPr>
            </a:lvl7pPr>
            <a:lvl8pPr marL="1371530" algn="ctr" rtl="0" eaLnBrk="0" fontAlgn="base" hangingPunct="0">
              <a:spcBef>
                <a:spcPct val="0"/>
              </a:spcBef>
              <a:spcAft>
                <a:spcPct val="0"/>
              </a:spcAft>
              <a:defRPr sz="3200" b="1">
                <a:solidFill>
                  <a:schemeClr val="accent2"/>
                </a:solidFill>
                <a:latin typeface="Arial" charset="0"/>
              </a:defRPr>
            </a:lvl8pPr>
            <a:lvl9pPr marL="1828706" algn="ctr" rtl="0" eaLnBrk="0" fontAlgn="base" hangingPunct="0">
              <a:spcBef>
                <a:spcPct val="0"/>
              </a:spcBef>
              <a:spcAft>
                <a:spcPct val="0"/>
              </a:spcAft>
              <a:defRPr sz="3200" b="1">
                <a:solidFill>
                  <a:schemeClr val="accent2"/>
                </a:solidFill>
                <a:latin typeface="Arial" charset="0"/>
              </a:defRPr>
            </a:lvl9pPr>
          </a:lstStyle>
          <a:p>
            <a:r>
              <a:rPr lang="en-US" sz="2000" kern="0" dirty="0">
                <a:solidFill>
                  <a:srgbClr val="0000FF"/>
                </a:solidFill>
                <a:latin typeface="+mn-lt"/>
              </a:rPr>
              <a:t>Nucleon Resonance Electrocouplings from Data on Exclusive Meson Electroproduction of 6 GeV Era with CLAS  </a:t>
            </a:r>
            <a:endParaRPr lang="en-US" sz="2000" kern="0" dirty="0">
              <a:latin typeface="+mn-lt"/>
            </a:endParaRPr>
          </a:p>
        </p:txBody>
      </p:sp>
      <p:graphicFrame>
        <p:nvGraphicFramePr>
          <p:cNvPr id="7" name="Table 6">
            <a:extLst>
              <a:ext uri="{FF2B5EF4-FFF2-40B4-BE49-F238E27FC236}">
                <a16:creationId xmlns:a16="http://schemas.microsoft.com/office/drawing/2014/main" id="{A2D669A0-413E-F841-BAE6-ACEE56A5C562}"/>
              </a:ext>
            </a:extLst>
          </p:cNvPr>
          <p:cNvGraphicFramePr>
            <a:graphicFrameLocks noGrp="1"/>
          </p:cNvGraphicFramePr>
          <p:nvPr>
            <p:extLst>
              <p:ext uri="{D42A27DB-BD31-4B8C-83A1-F6EECF244321}">
                <p14:modId xmlns:p14="http://schemas.microsoft.com/office/powerpoint/2010/main" val="2698785324"/>
              </p:ext>
            </p:extLst>
          </p:nvPr>
        </p:nvGraphicFramePr>
        <p:xfrm>
          <a:off x="570714" y="894270"/>
          <a:ext cx="8002572" cy="3283908"/>
        </p:xfrm>
        <a:graphic>
          <a:graphicData uri="http://schemas.openxmlformats.org/drawingml/2006/table">
            <a:tbl>
              <a:tblPr firstRow="1" bandRow="1">
                <a:tableStyleId>{5940675A-B579-460E-94D1-54222C63F5DA}</a:tableStyleId>
              </a:tblPr>
              <a:tblGrid>
                <a:gridCol w="2282734">
                  <a:extLst>
                    <a:ext uri="{9D8B030D-6E8A-4147-A177-3AD203B41FA5}">
                      <a16:colId xmlns:a16="http://schemas.microsoft.com/office/drawing/2014/main" val="20000"/>
                    </a:ext>
                  </a:extLst>
                </a:gridCol>
                <a:gridCol w="3458307">
                  <a:extLst>
                    <a:ext uri="{9D8B030D-6E8A-4147-A177-3AD203B41FA5}">
                      <a16:colId xmlns:a16="http://schemas.microsoft.com/office/drawing/2014/main" val="20001"/>
                    </a:ext>
                  </a:extLst>
                </a:gridCol>
                <a:gridCol w="2261531">
                  <a:extLst>
                    <a:ext uri="{9D8B030D-6E8A-4147-A177-3AD203B41FA5}">
                      <a16:colId xmlns:a16="http://schemas.microsoft.com/office/drawing/2014/main" val="20002"/>
                    </a:ext>
                  </a:extLst>
                </a:gridCol>
              </a:tblGrid>
              <a:tr h="923652">
                <a:tc>
                  <a:txBody>
                    <a:bodyPr/>
                    <a:lstStyle/>
                    <a:p>
                      <a:pPr algn="ctr"/>
                      <a:r>
                        <a:rPr lang="en-US" sz="1600" b="0" dirty="0"/>
                        <a:t>Exclusive meson</a:t>
                      </a:r>
                    </a:p>
                    <a:p>
                      <a:pPr algn="ctr"/>
                      <a:r>
                        <a:rPr lang="en-US" sz="1600" b="0" dirty="0"/>
                        <a:t>electroproduction</a:t>
                      </a:r>
                    </a:p>
                    <a:p>
                      <a:pPr algn="ctr"/>
                      <a:r>
                        <a:rPr lang="en-US" sz="1600" b="0" dirty="0"/>
                        <a:t>channels</a:t>
                      </a:r>
                    </a:p>
                  </a:txBody>
                  <a:tcPr anchor="ctr"/>
                </a:tc>
                <a:tc>
                  <a:txBody>
                    <a:bodyPr/>
                    <a:lstStyle/>
                    <a:p>
                      <a:pPr algn="ctr"/>
                      <a:r>
                        <a:rPr lang="en-US" b="0" dirty="0"/>
                        <a:t>Excited proton</a:t>
                      </a:r>
                    </a:p>
                    <a:p>
                      <a:pPr algn="ctr"/>
                      <a:r>
                        <a:rPr lang="en-US" b="0" dirty="0"/>
                        <a:t>states</a:t>
                      </a:r>
                    </a:p>
                  </a:txBody>
                  <a:tcPr anchor="ctr"/>
                </a:tc>
                <a:tc>
                  <a:txBody>
                    <a:bodyPr/>
                    <a:lstStyle/>
                    <a:p>
                      <a:pPr algn="ctr"/>
                      <a:r>
                        <a:rPr lang="en-US" sz="1600" b="0" dirty="0"/>
                        <a:t>Q</a:t>
                      </a:r>
                      <a:r>
                        <a:rPr lang="en-US" sz="1600" b="0" baseline="30000" dirty="0"/>
                        <a:t>2</a:t>
                      </a:r>
                      <a:r>
                        <a:rPr lang="en-US" sz="1600" b="0" dirty="0"/>
                        <a:t>-ranges</a:t>
                      </a:r>
                      <a:r>
                        <a:rPr lang="en-US" sz="1600" b="0" baseline="0" dirty="0"/>
                        <a:t> for extracted </a:t>
                      </a:r>
                      <a:r>
                        <a:rPr lang="en-US" sz="1600" b="0" baseline="0" dirty="0">
                          <a:latin typeface="Symbol" panose="05050102010706020507" pitchFamily="18" charset="2"/>
                        </a:rPr>
                        <a:t>g</a:t>
                      </a:r>
                      <a:r>
                        <a:rPr lang="en-US" sz="1600" b="0" baseline="-25000" dirty="0"/>
                        <a:t>v</a:t>
                      </a:r>
                      <a:r>
                        <a:rPr lang="en-US" sz="1600" b="0" baseline="0" dirty="0"/>
                        <a:t>pN* electrocouplings, GeV</a:t>
                      </a:r>
                      <a:r>
                        <a:rPr lang="en-US" sz="1600" b="0" baseline="30000" dirty="0"/>
                        <a:t>2</a:t>
                      </a:r>
                    </a:p>
                  </a:txBody>
                  <a:tcPr anchor="ctr"/>
                </a:tc>
                <a:extLst>
                  <a:ext uri="{0D108BD9-81ED-4DB2-BD59-A6C34878D82A}">
                    <a16:rowId xmlns:a16="http://schemas.microsoft.com/office/drawing/2014/main" val="10000"/>
                  </a:ext>
                </a:extLst>
              </a:tr>
              <a:tr h="531456">
                <a:tc>
                  <a:txBody>
                    <a:bodyPr/>
                    <a:lstStyle/>
                    <a:p>
                      <a:pPr algn="ctr"/>
                      <a:r>
                        <a:rPr lang="en-US" b="0" dirty="0">
                          <a:latin typeface="Symbol" panose="05050102010706020507" pitchFamily="18" charset="2"/>
                        </a:rPr>
                        <a:t>p</a:t>
                      </a:r>
                      <a:r>
                        <a:rPr lang="en-US" b="0" baseline="30000" dirty="0"/>
                        <a:t>0</a:t>
                      </a:r>
                      <a:r>
                        <a:rPr lang="en-US" b="0" dirty="0"/>
                        <a:t>p,  </a:t>
                      </a:r>
                      <a:r>
                        <a:rPr lang="en-US" b="0" dirty="0">
                          <a:latin typeface="Symbol" panose="05050102010706020507" pitchFamily="18" charset="2"/>
                        </a:rPr>
                        <a:t>p</a:t>
                      </a:r>
                      <a:r>
                        <a:rPr lang="en-US" b="0" baseline="30000" dirty="0"/>
                        <a:t>+</a:t>
                      </a:r>
                      <a:r>
                        <a:rPr lang="en-US" b="0" dirty="0"/>
                        <a:t>n</a:t>
                      </a:r>
                    </a:p>
                  </a:txBody>
                  <a:tcPr/>
                </a:tc>
                <a:tc>
                  <a:txBody>
                    <a:bodyPr/>
                    <a:lstStyle/>
                    <a:p>
                      <a:pPr algn="ctr"/>
                      <a:r>
                        <a:rPr lang="en-US" sz="1400" b="0" dirty="0">
                          <a:latin typeface="Symbol" panose="05050102010706020507" pitchFamily="18" charset="2"/>
                        </a:rPr>
                        <a:t>D</a:t>
                      </a:r>
                      <a:r>
                        <a:rPr lang="en-US" sz="1400" b="0" dirty="0"/>
                        <a:t>(1232)3/2</a:t>
                      </a:r>
                      <a:r>
                        <a:rPr lang="en-US" sz="1400" b="0" baseline="30000" dirty="0"/>
                        <a:t>+</a:t>
                      </a:r>
                      <a:endParaRPr lang="en-US" sz="1400" b="0" dirty="0"/>
                    </a:p>
                    <a:p>
                      <a:pPr algn="ctr"/>
                      <a:r>
                        <a:rPr lang="en-US" sz="1400" b="0" dirty="0"/>
                        <a:t> N(1440)1/2</a:t>
                      </a:r>
                      <a:r>
                        <a:rPr lang="en-US" sz="1400" b="0" baseline="30000" dirty="0"/>
                        <a:t>+</a:t>
                      </a:r>
                      <a:r>
                        <a:rPr lang="en-US" sz="1400" b="0" baseline="0" dirty="0"/>
                        <a:t>,N(1520)3/2</a:t>
                      </a:r>
                      <a:r>
                        <a:rPr lang="en-US" sz="1400" b="0" baseline="30000" dirty="0"/>
                        <a:t>-</a:t>
                      </a:r>
                      <a:r>
                        <a:rPr lang="en-US" sz="1400" b="0" baseline="0" dirty="0"/>
                        <a:t>, N(1535)1/2</a:t>
                      </a:r>
                      <a:r>
                        <a:rPr lang="en-US" sz="1400" b="0" baseline="30000" dirty="0"/>
                        <a:t>-</a:t>
                      </a:r>
                    </a:p>
                  </a:txBody>
                  <a:tcPr/>
                </a:tc>
                <a:tc>
                  <a:txBody>
                    <a:bodyPr/>
                    <a:lstStyle/>
                    <a:p>
                      <a:pPr algn="ctr"/>
                      <a:r>
                        <a:rPr lang="en-US" sz="1400" b="0" dirty="0"/>
                        <a:t>0.16-6.0</a:t>
                      </a:r>
                    </a:p>
                    <a:p>
                      <a:pPr algn="ctr"/>
                      <a:r>
                        <a:rPr lang="en-US" sz="1400" b="0" dirty="0"/>
                        <a:t> 0.30-4.16</a:t>
                      </a:r>
                    </a:p>
                  </a:txBody>
                  <a:tcPr/>
                </a:tc>
                <a:extLst>
                  <a:ext uri="{0D108BD9-81ED-4DB2-BD59-A6C34878D82A}">
                    <a16:rowId xmlns:a16="http://schemas.microsoft.com/office/drawing/2014/main" val="10001"/>
                  </a:ext>
                </a:extLst>
              </a:tr>
              <a:tr h="350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baseline="0" dirty="0">
                          <a:latin typeface="Symbol" panose="05050102010706020507" pitchFamily="18" charset="2"/>
                        </a:rPr>
                        <a:t>  </a:t>
                      </a:r>
                      <a:r>
                        <a:rPr lang="en-US" b="0" dirty="0"/>
                        <a:t>  </a:t>
                      </a:r>
                      <a:r>
                        <a:rPr lang="en-US" b="0" dirty="0">
                          <a:latin typeface="Symbol" panose="05050102010706020507" pitchFamily="18" charset="2"/>
                        </a:rPr>
                        <a:t>p</a:t>
                      </a:r>
                      <a:r>
                        <a:rPr lang="en-US" b="0" baseline="30000" dirty="0"/>
                        <a:t>+</a:t>
                      </a:r>
                      <a:r>
                        <a:rPr lang="en-US" b="0" baseline="0" dirty="0">
                          <a:latin typeface="+mn-lt"/>
                        </a:rPr>
                        <a:t>n</a:t>
                      </a:r>
                      <a:endParaRPr lang="en-US" b="0" dirty="0">
                        <a:latin typeface="+mn-lt"/>
                      </a:endParaRPr>
                    </a:p>
                  </a:txBody>
                  <a:tcPr/>
                </a:tc>
                <a:tc>
                  <a:txBody>
                    <a:bodyPr/>
                    <a:lstStyle/>
                    <a:p>
                      <a:pPr algn="ctr"/>
                      <a:r>
                        <a:rPr lang="en-US" sz="1800" b="0" dirty="0"/>
                        <a:t> </a:t>
                      </a:r>
                      <a:r>
                        <a:rPr lang="en-US" sz="1400" b="0" dirty="0"/>
                        <a:t>N(1675)5/2</a:t>
                      </a:r>
                      <a:r>
                        <a:rPr lang="en-US" sz="1400" b="0" baseline="30000" dirty="0"/>
                        <a:t>-</a:t>
                      </a:r>
                      <a:r>
                        <a:rPr lang="en-US" sz="1400" b="0" dirty="0"/>
                        <a:t>,</a:t>
                      </a:r>
                      <a:r>
                        <a:rPr lang="en-US" sz="1400" b="0" baseline="0" dirty="0"/>
                        <a:t> N(1680)5/2</a:t>
                      </a:r>
                      <a:r>
                        <a:rPr lang="en-US" sz="1400" b="0" baseline="30000" dirty="0"/>
                        <a:t>+</a:t>
                      </a:r>
                      <a:r>
                        <a:rPr lang="en-US" sz="1400" b="0" baseline="0" dirty="0"/>
                        <a:t>,N(1710)1/2</a:t>
                      </a:r>
                      <a:r>
                        <a:rPr lang="en-US" sz="1400" b="0" baseline="30000" dirty="0"/>
                        <a:t>+</a:t>
                      </a:r>
                    </a:p>
                  </a:txBody>
                  <a:tcPr/>
                </a:tc>
                <a:tc>
                  <a:txBody>
                    <a:bodyPr/>
                    <a:lstStyle/>
                    <a:p>
                      <a:pPr algn="ctr"/>
                      <a:r>
                        <a:rPr lang="en-US" sz="1400" b="0" dirty="0"/>
                        <a:t>1.6-4.5</a:t>
                      </a:r>
                    </a:p>
                  </a:txBody>
                  <a:tcPr/>
                </a:tc>
                <a:extLst>
                  <a:ext uri="{0D108BD9-81ED-4DB2-BD59-A6C34878D82A}">
                    <a16:rowId xmlns:a16="http://schemas.microsoft.com/office/drawing/2014/main" val="10002"/>
                  </a:ext>
                </a:extLst>
              </a:tr>
              <a:tr h="281740">
                <a:tc>
                  <a:txBody>
                    <a:bodyPr/>
                    <a:lstStyle/>
                    <a:p>
                      <a:pPr algn="ctr"/>
                      <a:r>
                        <a:rPr lang="en-US" sz="1400" b="0" dirty="0">
                          <a:latin typeface="Symbol" panose="05050102010706020507" pitchFamily="18" charset="2"/>
                        </a:rPr>
                        <a:t>  h</a:t>
                      </a:r>
                      <a:r>
                        <a:rPr lang="en-US" sz="1400" b="0" dirty="0"/>
                        <a:t>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a:t>N(1535)1/2</a:t>
                      </a:r>
                      <a:r>
                        <a:rPr lang="en-US" sz="1400" b="0" baseline="30000" dirty="0"/>
                        <a:t>-</a:t>
                      </a:r>
                    </a:p>
                  </a:txBody>
                  <a:tcPr/>
                </a:tc>
                <a:tc>
                  <a:txBody>
                    <a:bodyPr/>
                    <a:lstStyle/>
                    <a:p>
                      <a:pPr algn="ctr"/>
                      <a:r>
                        <a:rPr lang="en-US" sz="1400" b="0" dirty="0"/>
                        <a:t>0.2-2.9</a:t>
                      </a:r>
                    </a:p>
                  </a:txBody>
                  <a:tcPr/>
                </a:tc>
                <a:extLst>
                  <a:ext uri="{0D108BD9-81ED-4DB2-BD59-A6C34878D82A}">
                    <a16:rowId xmlns:a16="http://schemas.microsoft.com/office/drawing/2014/main" val="10003"/>
                  </a:ext>
                </a:extLst>
              </a:tr>
              <a:tr h="1111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baseline="0" dirty="0">
                          <a:latin typeface="Symbol" panose="05050102010706020507" pitchFamily="18" charset="2"/>
                        </a:rPr>
                        <a:t>  </a:t>
                      </a:r>
                      <a:r>
                        <a:rPr lang="en-US" b="0" dirty="0"/>
                        <a:t>  </a:t>
                      </a:r>
                      <a:r>
                        <a:rPr lang="en-US" b="0" dirty="0">
                          <a:latin typeface="Symbol" panose="05050102010706020507" pitchFamily="18" charset="2"/>
                        </a:rPr>
                        <a:t>p</a:t>
                      </a:r>
                      <a:r>
                        <a:rPr lang="en-US" b="0" baseline="30000" dirty="0"/>
                        <a:t>+</a:t>
                      </a:r>
                      <a:r>
                        <a:rPr lang="en-US" b="0" baseline="0" dirty="0">
                          <a:latin typeface="Symbol" panose="05050102010706020507" pitchFamily="18" charset="2"/>
                        </a:rPr>
                        <a:t>p</a:t>
                      </a:r>
                      <a:r>
                        <a:rPr lang="en-US" b="0" baseline="30000" dirty="0"/>
                        <a:t>-</a:t>
                      </a:r>
                      <a:r>
                        <a:rPr lang="en-US" b="0" baseline="0" dirty="0"/>
                        <a:t>p</a:t>
                      </a:r>
                      <a:endParaRPr lang="en-US" b="0" dirty="0"/>
                    </a:p>
                  </a:txBody>
                  <a:tcPr/>
                </a:tc>
                <a:tc>
                  <a:txBody>
                    <a:bodyPr/>
                    <a:lstStyle/>
                    <a:p>
                      <a:pPr algn="ctr"/>
                      <a:r>
                        <a:rPr lang="en-US" sz="1400" b="0" dirty="0"/>
                        <a:t>N(1440)1/2</a:t>
                      </a:r>
                      <a:r>
                        <a:rPr lang="en-US" sz="1400" b="0" baseline="30000" dirty="0"/>
                        <a:t>+</a:t>
                      </a:r>
                      <a:r>
                        <a:rPr lang="en-US" sz="1400" b="0" baseline="0" dirty="0"/>
                        <a:t>, N(1520)3/2</a:t>
                      </a:r>
                      <a:r>
                        <a:rPr lang="en-US" sz="1400" b="0" baseline="30000" dirty="0"/>
                        <a:t>-</a:t>
                      </a:r>
                    </a:p>
                    <a:p>
                      <a:pPr marL="0" marR="0" lvl="0" indent="0" algn="ctr" defTabSz="914353" rtl="0" eaLnBrk="1" fontAlgn="auto" latinLnBrk="0" hangingPunct="1">
                        <a:lnSpc>
                          <a:spcPct val="100000"/>
                        </a:lnSpc>
                        <a:spcBef>
                          <a:spcPts val="0"/>
                        </a:spcBef>
                        <a:spcAft>
                          <a:spcPts val="0"/>
                        </a:spcAft>
                        <a:buClrTx/>
                        <a:buSzTx/>
                        <a:buFontTx/>
                        <a:buNone/>
                        <a:tabLst/>
                        <a:defRPr/>
                      </a:pPr>
                      <a:r>
                        <a:rPr lang="en-US" sz="1400" b="0" dirty="0"/>
                        <a:t>N(1440)1/2</a:t>
                      </a:r>
                      <a:r>
                        <a:rPr lang="en-US" sz="1400" b="0" baseline="30000" dirty="0"/>
                        <a:t>+</a:t>
                      </a:r>
                      <a:r>
                        <a:rPr lang="en-US" sz="1400" b="0" baseline="0" dirty="0"/>
                        <a:t>, N(1520)3/2</a:t>
                      </a:r>
                      <a:r>
                        <a:rPr lang="en-US" sz="1400" b="0" baseline="30000" dirty="0"/>
                        <a:t>-</a:t>
                      </a:r>
                      <a:r>
                        <a:rPr lang="en-US" sz="1400" b="0" baseline="0" dirty="0"/>
                        <a:t>, </a:t>
                      </a:r>
                      <a:r>
                        <a:rPr lang="en-US" sz="1400" b="0" baseline="0" dirty="0">
                          <a:latin typeface="Symbol" panose="05050102010706020507" pitchFamily="18" charset="2"/>
                        </a:rPr>
                        <a:t>D</a:t>
                      </a:r>
                      <a:r>
                        <a:rPr lang="en-US" sz="1400" b="0" baseline="0" dirty="0"/>
                        <a:t>(1600)3/2</a:t>
                      </a:r>
                      <a:r>
                        <a:rPr lang="en-US" sz="1400" b="0" baseline="30000" dirty="0"/>
                        <a:t>+</a:t>
                      </a:r>
                      <a:endParaRPr lang="en-US" sz="1400" b="0" baseline="0" dirty="0"/>
                    </a:p>
                    <a:p>
                      <a:pPr algn="ctr"/>
                      <a:r>
                        <a:rPr lang="en-US" sz="1400" b="0" baseline="0" dirty="0">
                          <a:latin typeface="Symbol" panose="05050102010706020507" pitchFamily="18" charset="2"/>
                        </a:rPr>
                        <a:t>D</a:t>
                      </a:r>
                      <a:r>
                        <a:rPr lang="en-US" sz="1400" b="0" baseline="0" dirty="0"/>
                        <a:t>(1620)1/2</a:t>
                      </a:r>
                      <a:r>
                        <a:rPr lang="en-US" sz="1400" b="0" baseline="30000" dirty="0"/>
                        <a:t>-</a:t>
                      </a:r>
                      <a:r>
                        <a:rPr lang="en-US" sz="1400" b="0" baseline="0" dirty="0"/>
                        <a:t>,  N(1650)1/2</a:t>
                      </a:r>
                      <a:r>
                        <a:rPr lang="en-US" sz="1400" b="0" baseline="30000" dirty="0"/>
                        <a:t>-</a:t>
                      </a:r>
                      <a:r>
                        <a:rPr lang="en-US" sz="1400" b="0" baseline="0" dirty="0"/>
                        <a:t>,</a:t>
                      </a:r>
                    </a:p>
                    <a:p>
                      <a:pPr algn="ctr"/>
                      <a:r>
                        <a:rPr lang="en-US" sz="1400" b="0" baseline="0" dirty="0"/>
                        <a:t>N(1680)5/2</a:t>
                      </a:r>
                      <a:r>
                        <a:rPr lang="en-US" sz="1400" b="0" baseline="30000" dirty="0"/>
                        <a:t>+</a:t>
                      </a:r>
                      <a:r>
                        <a:rPr lang="en-US" sz="1400" b="0" baseline="0" dirty="0"/>
                        <a:t>, </a:t>
                      </a:r>
                      <a:r>
                        <a:rPr lang="en-US" sz="1400" b="0" baseline="0" dirty="0">
                          <a:latin typeface="Symbol" panose="05050102010706020507" pitchFamily="18" charset="2"/>
                        </a:rPr>
                        <a:t>D</a:t>
                      </a:r>
                      <a:r>
                        <a:rPr lang="en-US" sz="1400" b="0" baseline="0" dirty="0"/>
                        <a:t>(1700)3/2</a:t>
                      </a:r>
                      <a:r>
                        <a:rPr lang="en-US" sz="1400" b="0" baseline="30000" dirty="0"/>
                        <a:t>-</a:t>
                      </a:r>
                      <a:r>
                        <a:rPr lang="en-US" sz="1400" b="0" baseline="0" dirty="0"/>
                        <a:t>,</a:t>
                      </a:r>
                    </a:p>
                    <a:p>
                      <a:pPr algn="ctr"/>
                      <a:r>
                        <a:rPr lang="en-US" sz="1400" b="0" baseline="0" dirty="0"/>
                        <a:t> N(1720)3/2</a:t>
                      </a:r>
                      <a:r>
                        <a:rPr lang="en-US" sz="1400" b="0" baseline="30000" dirty="0"/>
                        <a:t>+</a:t>
                      </a:r>
                      <a:r>
                        <a:rPr lang="en-US" sz="1400" b="0" baseline="0" dirty="0"/>
                        <a:t>, N’(1720)3/2</a:t>
                      </a:r>
                      <a:r>
                        <a:rPr lang="en-US" sz="1400" b="0" baseline="30000" dirty="0"/>
                        <a:t>+</a:t>
                      </a:r>
                    </a:p>
                  </a:txBody>
                  <a:tcPr/>
                </a:tc>
                <a:tc>
                  <a:txBody>
                    <a:bodyPr/>
                    <a:lstStyle/>
                    <a:p>
                      <a:pPr algn="ctr"/>
                      <a:r>
                        <a:rPr lang="en-US" sz="1400" b="0" dirty="0"/>
                        <a:t>0.25-1.50 </a:t>
                      </a:r>
                      <a:endParaRPr lang="en-US" sz="1400" b="0" dirty="0">
                        <a:solidFill>
                          <a:srgbClr val="008000"/>
                        </a:solidFill>
                      </a:endParaRPr>
                    </a:p>
                    <a:p>
                      <a:pPr algn="ctr"/>
                      <a:r>
                        <a:rPr lang="en-US" sz="1400" b="0" dirty="0">
                          <a:solidFill>
                            <a:schemeClr val="tx1"/>
                          </a:solidFill>
                        </a:rPr>
                        <a:t>2.0-5.0 </a:t>
                      </a:r>
                    </a:p>
                    <a:p>
                      <a:pPr algn="ctr"/>
                      <a:endParaRPr lang="en-US" sz="1400" b="0" dirty="0"/>
                    </a:p>
                    <a:p>
                      <a:pPr algn="ctr"/>
                      <a:r>
                        <a:rPr lang="en-US" sz="1400" b="0" dirty="0"/>
                        <a:t>0.5-1.5</a:t>
                      </a:r>
                    </a:p>
                  </a:txBody>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F570B349-7452-444C-B034-DDF2AA388977}"/>
              </a:ext>
            </a:extLst>
          </p:cNvPr>
          <p:cNvSpPr txBox="1"/>
          <p:nvPr/>
        </p:nvSpPr>
        <p:spPr>
          <a:xfrm>
            <a:off x="378599" y="4388411"/>
            <a:ext cx="8520089" cy="1969770"/>
          </a:xfrm>
          <a:prstGeom prst="rect">
            <a:avLst/>
          </a:prstGeom>
          <a:noFill/>
        </p:spPr>
        <p:txBody>
          <a:bodyPr wrap="square" rtlCol="0">
            <a:spAutoFit/>
          </a:bodyPr>
          <a:lstStyle/>
          <a:p>
            <a:pPr marL="173038" lvl="0" indent="-173038">
              <a:spcAft>
                <a:spcPts val="600"/>
              </a:spcAft>
              <a:buClr>
                <a:srgbClr val="C00000"/>
              </a:buClr>
              <a:buFont typeface="Arial" panose="020B0604020202020204" pitchFamily="34" charset="0"/>
              <a:buChar char="•"/>
              <a:defRPr/>
            </a:pPr>
            <a:r>
              <a:rPr lang="en-US" sz="1600" dirty="0"/>
              <a:t>The </a:t>
            </a:r>
            <a:r>
              <a:rPr lang="en-US" sz="1600" dirty="0">
                <a:latin typeface="Symbol" pitchFamily="2" charset="2"/>
              </a:rPr>
              <a:t>g</a:t>
            </a:r>
            <a:r>
              <a:rPr lang="en-US" sz="1600" baseline="-25000" dirty="0"/>
              <a:t>v</a:t>
            </a:r>
            <a:r>
              <a:rPr lang="en-US" sz="1600" dirty="0"/>
              <a:t>pN* electrocouplings have become available from analysis of CLAS data for most N* states in the mass range &lt;1.8 GeV and in the range of Q</a:t>
            </a:r>
            <a:r>
              <a:rPr lang="en-US" sz="1600" baseline="30000" dirty="0"/>
              <a:t>2 </a:t>
            </a:r>
            <a:r>
              <a:rPr lang="en-US" sz="1600" dirty="0"/>
              <a:t>&lt; 5 GeV</a:t>
            </a:r>
            <a:r>
              <a:rPr lang="en-US" sz="1600" baseline="30000" dirty="0"/>
              <a:t>2</a:t>
            </a:r>
            <a:r>
              <a:rPr lang="en-US" sz="1600" dirty="0"/>
              <a:t>. </a:t>
            </a:r>
          </a:p>
          <a:p>
            <a:pPr marL="173038" lvl="0" indent="-173038">
              <a:spcAft>
                <a:spcPts val="600"/>
              </a:spcAft>
              <a:buClr>
                <a:srgbClr val="C00000"/>
              </a:buClr>
              <a:buFont typeface="Arial" panose="020B0604020202020204" pitchFamily="34" charset="0"/>
              <a:buChar char="•"/>
              <a:defRPr/>
            </a:pPr>
            <a:r>
              <a:rPr lang="en-US" sz="1600" dirty="0"/>
              <a:t>Numerical results can be found</a:t>
            </a:r>
            <a:r>
              <a:rPr lang="en-US" sz="1600" dirty="0">
                <a:solidFill>
                  <a:srgbClr val="C00000"/>
                </a:solidFill>
              </a:rPr>
              <a:t> </a:t>
            </a:r>
            <a:r>
              <a:rPr lang="en-US" sz="1600" dirty="0"/>
              <a:t>at </a:t>
            </a:r>
            <a:r>
              <a:rPr lang="en-US" sz="1600" dirty="0">
                <a:solidFill>
                  <a:srgbClr val="C00000"/>
                </a:solidFill>
                <a:hlinkClick r:id="rId2"/>
              </a:rPr>
              <a:t>https://userweb.jlab.org/~mokeev/resonance_electrocouplings23/</a:t>
            </a:r>
            <a:r>
              <a:rPr lang="en-US" sz="1600" dirty="0">
                <a:solidFill>
                  <a:srgbClr val="C00000"/>
                </a:solidFill>
              </a:rPr>
              <a:t> </a:t>
            </a:r>
            <a:r>
              <a:rPr lang="en-US" sz="1600" dirty="0"/>
              <a:t>-</a:t>
            </a:r>
            <a:r>
              <a:rPr lang="en-US" sz="1600" dirty="0">
                <a:solidFill>
                  <a:srgbClr val="C00000"/>
                </a:solidFill>
              </a:rPr>
              <a:t> </a:t>
            </a:r>
            <a:r>
              <a:rPr lang="en-US" sz="1600" dirty="0">
                <a:solidFill>
                  <a:srgbClr val="009051"/>
                </a:solidFill>
              </a:rPr>
              <a:t>A.N. Hiller Blin et al, PRC100, 035201 (2019) </a:t>
            </a:r>
          </a:p>
          <a:p>
            <a:pPr marL="173038" indent="-173038">
              <a:spcAft>
                <a:spcPts val="600"/>
              </a:spcAft>
              <a:buClr>
                <a:srgbClr val="C00000"/>
              </a:buClr>
              <a:buFont typeface="Arial" panose="020B0604020202020204" pitchFamily="34" charset="0"/>
              <a:buChar char="•"/>
              <a:defRPr/>
            </a:pPr>
            <a:r>
              <a:rPr lang="en-US" sz="1600" dirty="0"/>
              <a:t>The experiments in Halls A/C extended the results on </a:t>
            </a:r>
            <a:r>
              <a:rPr lang="en-US" sz="1600" dirty="0">
                <a:latin typeface="Symbol" pitchFamily="2" charset="2"/>
              </a:rPr>
              <a:t>g</a:t>
            </a:r>
            <a:r>
              <a:rPr lang="en-US" sz="1600" baseline="-25000" dirty="0"/>
              <a:t>v</a:t>
            </a:r>
            <a:r>
              <a:rPr lang="en-US" sz="1600" dirty="0"/>
              <a:t>pN* electrocouplings of </a:t>
            </a:r>
            <a:r>
              <a:rPr lang="en-US" sz="1600" dirty="0">
                <a:latin typeface="Symbol" panose="05050102010706020507" pitchFamily="18" charset="2"/>
              </a:rPr>
              <a:t>D</a:t>
            </a:r>
            <a:r>
              <a:rPr lang="en-US" sz="1600" dirty="0"/>
              <a:t>(1232)3/2</a:t>
            </a:r>
            <a:r>
              <a:rPr lang="en-US" sz="1600" baseline="30000" dirty="0"/>
              <a:t>+ </a:t>
            </a:r>
            <a:r>
              <a:rPr lang="en-US" sz="1600" dirty="0"/>
              <a:t>and </a:t>
            </a:r>
            <a:r>
              <a:rPr lang="en-US" sz="1600" baseline="0" dirty="0"/>
              <a:t>N(1535)1/2</a:t>
            </a:r>
            <a:r>
              <a:rPr lang="en-US" sz="1600" baseline="30000" dirty="0"/>
              <a:t>-  </a:t>
            </a:r>
            <a:r>
              <a:rPr lang="en-US" sz="1600" dirty="0"/>
              <a:t>for Q</a:t>
            </a:r>
            <a:r>
              <a:rPr lang="en-US" sz="1600" baseline="30000" dirty="0"/>
              <a:t>2 </a:t>
            </a:r>
            <a:r>
              <a:rPr lang="en-US" sz="1600" dirty="0"/>
              <a:t>&lt; 7.5 GeV</a:t>
            </a:r>
            <a:r>
              <a:rPr lang="en-US" sz="1600" baseline="30000" dirty="0"/>
              <a:t>2</a:t>
            </a:r>
            <a:r>
              <a:rPr lang="en-US" sz="1600" dirty="0"/>
              <a:t>.</a:t>
            </a:r>
          </a:p>
        </p:txBody>
      </p:sp>
      <p:sp>
        <p:nvSpPr>
          <p:cNvPr id="9" name="Line 7">
            <a:extLst>
              <a:ext uri="{FF2B5EF4-FFF2-40B4-BE49-F238E27FC236}">
                <a16:creationId xmlns:a16="http://schemas.microsoft.com/office/drawing/2014/main" id="{4022E1AA-CBE7-7E41-BFE4-97874AA16C9E}"/>
              </a:ext>
            </a:extLst>
          </p:cNvPr>
          <p:cNvSpPr>
            <a:spLocks noChangeShapeType="1"/>
          </p:cNvSpPr>
          <p:nvPr/>
        </p:nvSpPr>
        <p:spPr bwMode="auto">
          <a:xfrm>
            <a:off x="8295" y="705849"/>
            <a:ext cx="9144000" cy="0"/>
          </a:xfrm>
          <a:prstGeom prst="line">
            <a:avLst/>
          </a:prstGeom>
          <a:noFill/>
          <a:ln w="28575">
            <a:solidFill>
              <a:srgbClr val="0000FF"/>
            </a:solidFill>
            <a:miter lim="800000"/>
            <a:headEnd/>
            <a:tailEnd/>
          </a:ln>
        </p:spPr>
        <p:txBody>
          <a:bodyPr wrap="none"/>
          <a:lstStyle/>
          <a:p>
            <a:endParaRPr lang="en-US" dirty="0"/>
          </a:p>
        </p:txBody>
      </p:sp>
    </p:spTree>
    <p:extLst>
      <p:ext uri="{BB962C8B-B14F-4D97-AF65-F5344CB8AC3E}">
        <p14:creationId xmlns:p14="http://schemas.microsoft.com/office/powerpoint/2010/main" val="28995218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628E25-E790-8203-59BC-54F17C8DB0FE}"/>
              </a:ext>
            </a:extLst>
          </p:cNvPr>
          <p:cNvSpPr>
            <a:spLocks noGrp="1"/>
          </p:cNvSpPr>
          <p:nvPr>
            <p:ph type="sldNum" sz="quarter" idx="12"/>
          </p:nvPr>
        </p:nvSpPr>
        <p:spPr>
          <a:xfrm>
            <a:off x="8564136" y="6553200"/>
            <a:ext cx="198863" cy="304800"/>
          </a:xfrm>
        </p:spPr>
        <p:txBody>
          <a:bodyPr/>
          <a:lstStyle/>
          <a:p>
            <a:endParaRPr lang="en-US" dirty="0"/>
          </a:p>
          <a:p>
            <a:endParaRPr lang="en-US" dirty="0"/>
          </a:p>
          <a:p>
            <a:endParaRPr lang="en-US" dirty="0"/>
          </a:p>
          <a:p>
            <a:endParaRPr lang="en-US" dirty="0"/>
          </a:p>
          <a:p>
            <a:endParaRPr lang="en-US" dirty="0"/>
          </a:p>
        </p:txBody>
      </p:sp>
      <p:sp>
        <p:nvSpPr>
          <p:cNvPr id="5" name="Line 13">
            <a:extLst>
              <a:ext uri="{FF2B5EF4-FFF2-40B4-BE49-F238E27FC236}">
                <a16:creationId xmlns:a16="http://schemas.microsoft.com/office/drawing/2014/main" id="{20FB5813-F23B-30E4-17D9-D0146368DAAB}"/>
              </a:ext>
            </a:extLst>
          </p:cNvPr>
          <p:cNvSpPr>
            <a:spLocks noChangeShapeType="1"/>
          </p:cNvSpPr>
          <p:nvPr/>
        </p:nvSpPr>
        <p:spPr bwMode="auto">
          <a:xfrm flipV="1">
            <a:off x="0" y="548640"/>
            <a:ext cx="9144000" cy="0"/>
          </a:xfrm>
          <a:prstGeom prst="line">
            <a:avLst/>
          </a:prstGeom>
          <a:noFill/>
          <a:ln w="38100">
            <a:solidFill>
              <a:srgbClr val="3333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3300"/>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1E6FAC04-37FC-6262-0B7A-704C73FC16C8}"/>
              </a:ext>
            </a:extLst>
          </p:cNvPr>
          <p:cNvSpPr txBox="1">
            <a:spLocks noChangeArrowheads="1"/>
          </p:cNvSpPr>
          <p:nvPr/>
        </p:nvSpPr>
        <p:spPr bwMode="auto">
          <a:xfrm>
            <a:off x="151539" y="91440"/>
            <a:ext cx="884091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6000" b="1">
                <a:solidFill>
                  <a:srgbClr val="333399"/>
                </a:solidFill>
                <a:latin typeface="Times New Roman" pitchFamily="18" charset="0"/>
              </a:defRPr>
            </a:lvl1pPr>
            <a:lvl2pPr marL="742950" indent="-285750" eaLnBrk="0" hangingPunct="0">
              <a:defRPr sz="6000" b="1">
                <a:solidFill>
                  <a:srgbClr val="333399"/>
                </a:solidFill>
                <a:latin typeface="Times New Roman" pitchFamily="18" charset="0"/>
              </a:defRPr>
            </a:lvl2pPr>
            <a:lvl3pPr marL="1143000" indent="-228600" eaLnBrk="0" hangingPunct="0">
              <a:defRPr sz="6000" b="1">
                <a:solidFill>
                  <a:srgbClr val="333399"/>
                </a:solidFill>
                <a:latin typeface="Times New Roman" pitchFamily="18" charset="0"/>
              </a:defRPr>
            </a:lvl3pPr>
            <a:lvl4pPr marL="1600200" indent="-228600" eaLnBrk="0" hangingPunct="0">
              <a:defRPr sz="6000" b="1">
                <a:solidFill>
                  <a:srgbClr val="333399"/>
                </a:solidFill>
                <a:latin typeface="Times New Roman" pitchFamily="18" charset="0"/>
              </a:defRPr>
            </a:lvl4pPr>
            <a:lvl5pPr marL="2057400" indent="-228600" eaLnBrk="0" hangingPunct="0">
              <a:defRPr sz="6000" b="1">
                <a:solidFill>
                  <a:srgbClr val="333399"/>
                </a:solidFill>
                <a:latin typeface="Times New Roman" pitchFamily="18" charset="0"/>
              </a:defRPr>
            </a:lvl5pPr>
            <a:lvl6pPr marL="2514600" indent="-228600" algn="ctr" eaLnBrk="0" fontAlgn="base" hangingPunct="0">
              <a:spcBef>
                <a:spcPct val="0"/>
              </a:spcBef>
              <a:spcAft>
                <a:spcPct val="0"/>
              </a:spcAft>
              <a:defRPr sz="6000" b="1">
                <a:solidFill>
                  <a:srgbClr val="333399"/>
                </a:solidFill>
                <a:latin typeface="Times New Roman" pitchFamily="18" charset="0"/>
              </a:defRPr>
            </a:lvl6pPr>
            <a:lvl7pPr marL="2971800" indent="-228600" algn="ctr" eaLnBrk="0" fontAlgn="base" hangingPunct="0">
              <a:spcBef>
                <a:spcPct val="0"/>
              </a:spcBef>
              <a:spcAft>
                <a:spcPct val="0"/>
              </a:spcAft>
              <a:defRPr sz="6000" b="1">
                <a:solidFill>
                  <a:srgbClr val="333399"/>
                </a:solidFill>
                <a:latin typeface="Times New Roman" pitchFamily="18" charset="0"/>
              </a:defRPr>
            </a:lvl7pPr>
            <a:lvl8pPr marL="3429000" indent="-228600" algn="ctr" eaLnBrk="0" fontAlgn="base" hangingPunct="0">
              <a:spcBef>
                <a:spcPct val="0"/>
              </a:spcBef>
              <a:spcAft>
                <a:spcPct val="0"/>
              </a:spcAft>
              <a:defRPr sz="6000" b="1">
                <a:solidFill>
                  <a:srgbClr val="333399"/>
                </a:solidFill>
                <a:latin typeface="Times New Roman" pitchFamily="18" charset="0"/>
              </a:defRPr>
            </a:lvl8pPr>
            <a:lvl9pPr marL="3886200" indent="-228600" algn="ctr" eaLnBrk="0" fontAlgn="base" hangingPunct="0">
              <a:spcBef>
                <a:spcPct val="0"/>
              </a:spcBef>
              <a:spcAft>
                <a:spcPct val="0"/>
              </a:spcAft>
              <a:defRPr sz="6000" b="1">
                <a:solidFill>
                  <a:srgbClr val="333399"/>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3333FF"/>
                </a:solidFill>
                <a:latin typeface="Arial" panose="020B0604020202020204" pitchFamily="34" charset="0"/>
                <a:ea typeface="ＭＳ Ｐゴシック" pitchFamily="-110" charset="-128"/>
              </a:rPr>
              <a:t>EHM from </a:t>
            </a:r>
            <a:r>
              <a:rPr lang="en-US" sz="2000" dirty="0">
                <a:solidFill>
                  <a:srgbClr val="3333FF"/>
                </a:solidFill>
                <a:latin typeface="Symbol" pitchFamily="2" charset="2"/>
                <a:ea typeface="ＭＳ Ｐゴシック" pitchFamily="-110" charset="-128"/>
              </a:rPr>
              <a:t>g</a:t>
            </a:r>
            <a:r>
              <a:rPr lang="en-US" sz="2000" baseline="-25000" dirty="0">
                <a:solidFill>
                  <a:srgbClr val="3333FF"/>
                </a:solidFill>
                <a:latin typeface="Arial" panose="020B0604020202020204" pitchFamily="34" charset="0"/>
                <a:ea typeface="ＭＳ Ｐゴシック" pitchFamily="-110" charset="-128"/>
              </a:rPr>
              <a:t>v</a:t>
            </a:r>
            <a:r>
              <a:rPr lang="en-US" sz="2000" dirty="0">
                <a:solidFill>
                  <a:srgbClr val="3333FF"/>
                </a:solidFill>
                <a:latin typeface="Arial" panose="020B0604020202020204" pitchFamily="34" charset="0"/>
                <a:ea typeface="ＭＳ Ｐゴシック" pitchFamily="-110" charset="-128"/>
              </a:rPr>
              <a:t>pN* Electrocouplings Determined from the CLAS Data</a:t>
            </a:r>
            <a:r>
              <a:rPr lang="en-US" sz="2000" dirty="0">
                <a:solidFill>
                  <a:srgbClr val="3333FF"/>
                </a:solidFill>
                <a:latin typeface="Arial" panose="020B0604020202020204" pitchFamily="34" charset="0"/>
                <a:ea typeface="ＭＳ Ｐゴシック" pitchFamily="-110" charset="-128"/>
                <a:cs typeface="Arial" panose="020B0604020202020204" pitchFamily="34" charset="0"/>
              </a:rPr>
              <a:t> </a:t>
            </a:r>
            <a:r>
              <a:rPr kumimoji="0" lang="en-US" sz="2000" b="1" i="0" u="none" strike="noStrike" kern="1200" cap="none" spc="0" normalizeH="0" noProof="0" dirty="0">
                <a:ln>
                  <a:noFill/>
                </a:ln>
                <a:solidFill>
                  <a:srgbClr val="3333FF"/>
                </a:solidFill>
                <a:effectLst/>
                <a:uLnTx/>
                <a:uFillTx/>
                <a:latin typeface="Arial" panose="020B0604020202020204" pitchFamily="34" charset="0"/>
                <a:ea typeface="ＭＳ Ｐゴシック" pitchFamily="-110" charset="-128"/>
                <a:cs typeface="Arial" panose="020B0604020202020204" pitchFamily="34" charset="0"/>
              </a:rPr>
              <a:t>  </a:t>
            </a:r>
          </a:p>
        </p:txBody>
      </p:sp>
      <p:sp>
        <p:nvSpPr>
          <p:cNvPr id="7" name="TextBox 6">
            <a:extLst>
              <a:ext uri="{FF2B5EF4-FFF2-40B4-BE49-F238E27FC236}">
                <a16:creationId xmlns:a16="http://schemas.microsoft.com/office/drawing/2014/main" id="{726EBE65-8692-268E-C628-AEFF610C36C6}"/>
              </a:ext>
            </a:extLst>
          </p:cNvPr>
          <p:cNvSpPr txBox="1"/>
          <p:nvPr/>
        </p:nvSpPr>
        <p:spPr>
          <a:xfrm>
            <a:off x="236644" y="929191"/>
            <a:ext cx="8655418" cy="5278368"/>
          </a:xfrm>
          <a:prstGeom prst="rect">
            <a:avLst/>
          </a:prstGeom>
          <a:noFill/>
        </p:spPr>
        <p:txBody>
          <a:bodyPr wrap="square" rtlCol="0">
            <a:spAutoFit/>
          </a:bodyPr>
          <a:lstStyle/>
          <a:p>
            <a:pPr marL="176213" indent="-176213">
              <a:spcAft>
                <a:spcPts val="900"/>
              </a:spcAft>
              <a:buClr>
                <a:srgbClr val="7030A0"/>
              </a:buClr>
              <a:buFont typeface="Arial" panose="020B0604020202020204" pitchFamily="34" charset="0"/>
              <a:buChar char="•"/>
            </a:pPr>
            <a:r>
              <a:rPr lang="en-US" sz="1600" dirty="0">
                <a:latin typeface="+mj-lt"/>
              </a:rPr>
              <a:t>The </a:t>
            </a:r>
            <a:r>
              <a:rPr lang="en-US" sz="1600" dirty="0">
                <a:latin typeface="Symbol" pitchFamily="2" charset="2"/>
              </a:rPr>
              <a:t>g</a:t>
            </a:r>
            <a:r>
              <a:rPr lang="en-US" sz="1600" baseline="-25000" dirty="0"/>
              <a:t>v</a:t>
            </a:r>
            <a:r>
              <a:rPr lang="en-US" sz="1600" dirty="0"/>
              <a:t>pN* electrocouplings of most N* within the mass range up to 1.8 GeV for Q</a:t>
            </a:r>
            <a:r>
              <a:rPr lang="en-US" sz="1600" baseline="30000" dirty="0"/>
              <a:t>2</a:t>
            </a:r>
            <a:r>
              <a:rPr lang="en-US" sz="1600" dirty="0"/>
              <a:t>&lt;5 GeV</a:t>
            </a:r>
            <a:r>
              <a:rPr lang="en-US" sz="1600" baseline="30000" dirty="0"/>
              <a:t>2</a:t>
            </a:r>
            <a:r>
              <a:rPr lang="en-US" sz="1600" dirty="0"/>
              <a:t> will become available by 2024. In a few years, this information will be extended for most N* states within the mass range up to 2 GeV for Q</a:t>
            </a:r>
            <a:r>
              <a:rPr lang="en-US" sz="1600" baseline="30000" dirty="0"/>
              <a:t>2</a:t>
            </a:r>
            <a:r>
              <a:rPr lang="en-US" sz="1600" dirty="0"/>
              <a:t>&lt;5 GeV</a:t>
            </a:r>
            <a:r>
              <a:rPr lang="en-US" sz="1600" baseline="30000" dirty="0"/>
              <a:t>2</a:t>
            </a:r>
            <a:r>
              <a:rPr lang="en-US" sz="1600" dirty="0"/>
              <a:t>.</a:t>
            </a:r>
          </a:p>
          <a:p>
            <a:pPr marL="176213" indent="-176213">
              <a:spcAft>
                <a:spcPts val="900"/>
              </a:spcAft>
              <a:buClr>
                <a:srgbClr val="7030A0"/>
              </a:buClr>
              <a:buFont typeface="Arial" panose="020B0604020202020204" pitchFamily="34" charset="0"/>
              <a:buChar char="•"/>
            </a:pPr>
            <a:r>
              <a:rPr lang="en-US" sz="1600" dirty="0"/>
              <a:t>Recently, electroexcitation amplitudes for N* within the mass range up to 1.8 GeV were determined for Q</a:t>
            </a:r>
            <a:r>
              <a:rPr lang="en-US" sz="1600" baseline="30000" dirty="0"/>
              <a:t>2</a:t>
            </a:r>
            <a:r>
              <a:rPr lang="en-US" sz="1600" dirty="0"/>
              <a:t>&lt;5 GeV</a:t>
            </a:r>
            <a:r>
              <a:rPr lang="en-US" sz="1600" baseline="30000" dirty="0"/>
              <a:t>2</a:t>
            </a:r>
            <a:r>
              <a:rPr lang="en-US" sz="1600" dirty="0"/>
              <a:t> at the pole positions within coupled channel analysis of N</a:t>
            </a:r>
            <a:r>
              <a:rPr lang="en-US" sz="1600" dirty="0">
                <a:latin typeface="Symbol" pitchFamily="2" charset="2"/>
              </a:rPr>
              <a:t>p</a:t>
            </a:r>
            <a:r>
              <a:rPr lang="en-US" sz="1600" dirty="0"/>
              <a:t> N</a:t>
            </a:r>
            <a:r>
              <a:rPr lang="en-US" sz="1600" dirty="0">
                <a:latin typeface="Symbol" pitchFamily="2" charset="2"/>
              </a:rPr>
              <a:t>h</a:t>
            </a:r>
            <a:r>
              <a:rPr lang="en-US" sz="1600" dirty="0"/>
              <a:t>, KY photo-/electro- and hadroproduction data in </a:t>
            </a:r>
            <a:r>
              <a:rPr lang="en-US" sz="1600" dirty="0">
                <a:solidFill>
                  <a:srgbClr val="009051"/>
                </a:solidFill>
              </a:rPr>
              <a:t>Y-F. Wang et al., arXiv:2404v2 [nucl-th]</a:t>
            </a:r>
            <a:r>
              <a:rPr lang="en-US" sz="1600" dirty="0"/>
              <a:t>.</a:t>
            </a:r>
            <a:r>
              <a:rPr lang="en-US" sz="1600" dirty="0">
                <a:solidFill>
                  <a:srgbClr val="009051"/>
                </a:solidFill>
              </a:rPr>
              <a:t> </a:t>
            </a:r>
            <a:r>
              <a:rPr lang="en-US" sz="1600" dirty="0"/>
              <a:t>The authors conclude </a:t>
            </a:r>
            <a:r>
              <a:rPr lang="en-US" sz="1600" i="1" dirty="0">
                <a:solidFill>
                  <a:srgbClr val="0000FF"/>
                </a:solidFill>
              </a:rPr>
              <a:t>“….</a:t>
            </a:r>
            <a:r>
              <a:rPr lang="en-US" sz="1800" i="1" dirty="0">
                <a:solidFill>
                  <a:srgbClr val="0000FF"/>
                </a:solidFill>
                <a:effectLst/>
                <a:latin typeface="CMR10"/>
              </a:rPr>
              <a:t> qualitative comparisons with Breit-Wigner determinations of other studies show no obvious disagreement.”</a:t>
            </a:r>
          </a:p>
          <a:p>
            <a:pPr marL="176213" indent="-176213">
              <a:spcAft>
                <a:spcPts val="900"/>
              </a:spcAft>
              <a:buClr>
                <a:srgbClr val="7030A0"/>
              </a:buClr>
              <a:buFont typeface="Arial" panose="020B0604020202020204" pitchFamily="34" charset="0"/>
              <a:buChar char="•"/>
            </a:pPr>
            <a:r>
              <a:rPr lang="en-US" sz="1600" dirty="0">
                <a:latin typeface="+mn-lt"/>
              </a:rPr>
              <a:t>Bonn-Gatchina coupled channel approach provided preliminary results on electroexcitation amplitudes for N* within the mass range up to 1.8 GeV for Q</a:t>
            </a:r>
            <a:r>
              <a:rPr lang="en-US" sz="1600" baseline="30000" dirty="0">
                <a:latin typeface="+mn-lt"/>
              </a:rPr>
              <a:t>2</a:t>
            </a:r>
            <a:r>
              <a:rPr lang="en-US" sz="1600" dirty="0">
                <a:latin typeface="+mn-lt"/>
              </a:rPr>
              <a:t>&lt;1 GeV</a:t>
            </a:r>
            <a:r>
              <a:rPr lang="en-US" sz="1600" baseline="30000" dirty="0">
                <a:latin typeface="+mn-lt"/>
              </a:rPr>
              <a:t>2</a:t>
            </a:r>
            <a:r>
              <a:rPr lang="en-US" sz="1600" dirty="0">
                <a:latin typeface="+mn-lt"/>
              </a:rPr>
              <a:t> at the pole positions  </a:t>
            </a:r>
            <a:endParaRPr lang="en-US" sz="1600" dirty="0"/>
          </a:p>
          <a:p>
            <a:pPr marL="176213" indent="-176213">
              <a:spcAft>
                <a:spcPts val="600"/>
              </a:spcAft>
              <a:buClr>
                <a:srgbClr val="7030A0"/>
              </a:buClr>
              <a:buFont typeface="Arial" panose="020B0604020202020204" pitchFamily="34" charset="0"/>
              <a:buChar char="•"/>
            </a:pPr>
            <a:r>
              <a:rPr lang="en-US" sz="1600" dirty="0"/>
              <a:t>Analyses of these results within CSM will allow us:</a:t>
            </a:r>
          </a:p>
          <a:p>
            <a:pPr marL="630238" indent="-282575">
              <a:spcAft>
                <a:spcPts val="400"/>
              </a:spcAft>
              <a:buClr>
                <a:srgbClr val="C00000"/>
              </a:buClr>
              <a:buFont typeface="+mj-lt"/>
              <a:buAutoNum type="alphaLcParenR"/>
            </a:pPr>
            <a:r>
              <a:rPr lang="en-US" sz="1600" dirty="0">
                <a:solidFill>
                  <a:srgbClr val="0000FF"/>
                </a:solidFill>
              </a:rPr>
              <a:t>to establish either universality or environmental sensitivity of dressed quark mass function by comparing the CSM expectation and the electrocouplings of resonances of distinctively different structures extracted from the data;</a:t>
            </a:r>
          </a:p>
          <a:p>
            <a:pPr marL="630238" indent="-282575">
              <a:spcAft>
                <a:spcPts val="400"/>
              </a:spcAft>
              <a:buClr>
                <a:srgbClr val="C00000"/>
              </a:buClr>
              <a:buFont typeface="+mj-lt"/>
              <a:buAutoNum type="alphaLcParenR"/>
            </a:pPr>
            <a:r>
              <a:rPr lang="en-US" sz="1600" dirty="0">
                <a:solidFill>
                  <a:srgbClr val="0000FF"/>
                </a:solidFill>
              </a:rPr>
              <a:t>shed light on DCSB manifestation in comparative studies of the chiral partner electrocouplings;</a:t>
            </a:r>
          </a:p>
          <a:p>
            <a:pPr marL="630238" indent="-282575">
              <a:spcAft>
                <a:spcPts val="400"/>
              </a:spcAft>
              <a:buClr>
                <a:srgbClr val="C00000"/>
              </a:buClr>
              <a:buFont typeface="+mj-lt"/>
              <a:buAutoNum type="alphaLcParenR"/>
            </a:pPr>
            <a:r>
              <a:rPr lang="en-US" sz="1600" dirty="0">
                <a:solidFill>
                  <a:srgbClr val="0000FF"/>
                </a:solidFill>
              </a:rPr>
              <a:t>Explore di-quark correlations of different spin-parities/isospins.</a:t>
            </a:r>
          </a:p>
          <a:p>
            <a:pPr marL="176213" indent="-176213">
              <a:spcBef>
                <a:spcPts val="900"/>
              </a:spcBef>
              <a:spcAft>
                <a:spcPts val="0"/>
              </a:spcAft>
              <a:buClr>
                <a:srgbClr val="7030A0"/>
              </a:buClr>
              <a:buFont typeface="Arial" panose="020B0604020202020204" pitchFamily="34" charset="0"/>
              <a:buChar char="•"/>
            </a:pPr>
            <a:r>
              <a:rPr lang="en-US" sz="1600" dirty="0"/>
              <a:t>Comprehensive treatment by other strong QCD theory tools is highly desirable.</a:t>
            </a:r>
            <a:endParaRPr lang="en-US" sz="1600" dirty="0">
              <a:solidFill>
                <a:srgbClr val="0070C0"/>
              </a:solidFill>
            </a:endParaRPr>
          </a:p>
        </p:txBody>
      </p:sp>
      <p:sp>
        <p:nvSpPr>
          <p:cNvPr id="8" name="Slide Number Placeholder 4">
            <a:extLst>
              <a:ext uri="{FF2B5EF4-FFF2-40B4-BE49-F238E27FC236}">
                <a16:creationId xmlns:a16="http://schemas.microsoft.com/office/drawing/2014/main" id="{39751D7F-AE6D-B066-FC04-0818C248A805}"/>
              </a:ext>
            </a:extLst>
          </p:cNvPr>
          <p:cNvSpPr txBox="1">
            <a:spLocks/>
          </p:cNvSpPr>
          <p:nvPr/>
        </p:nvSpPr>
        <p:spPr>
          <a:xfrm>
            <a:off x="8649030" y="6553200"/>
            <a:ext cx="486064" cy="304800"/>
          </a:xfrm>
          <a:prstGeom prst="rect">
            <a:avLst/>
          </a:prstGeom>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dirty="0">
                <a:solidFill>
                  <a:srgbClr val="000000"/>
                </a:solidFill>
              </a:rPr>
              <a:t>11</a:t>
            </a:r>
          </a:p>
        </p:txBody>
      </p:sp>
    </p:spTree>
    <p:extLst>
      <p:ext uri="{BB962C8B-B14F-4D97-AF65-F5344CB8AC3E}">
        <p14:creationId xmlns:p14="http://schemas.microsoft.com/office/powerpoint/2010/main" val="264700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1E462E-D8BF-C440-91AB-03CD1BDA5D6E}"/>
              </a:ext>
            </a:extLst>
          </p:cNvPr>
          <p:cNvSpPr txBox="1">
            <a:spLocks/>
          </p:cNvSpPr>
          <p:nvPr/>
        </p:nvSpPr>
        <p:spPr bwMode="auto">
          <a:xfrm>
            <a:off x="1115" y="91440"/>
            <a:ext cx="9144000" cy="346505"/>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defRPr>
            </a:lvl2pPr>
            <a:lvl3pPr algn="ctr" rtl="0" eaLnBrk="0" fontAlgn="base" hangingPunct="0">
              <a:spcBef>
                <a:spcPct val="0"/>
              </a:spcBef>
              <a:spcAft>
                <a:spcPct val="0"/>
              </a:spcAft>
              <a:defRPr sz="3200" b="1">
                <a:solidFill>
                  <a:schemeClr val="accent2"/>
                </a:solidFill>
                <a:latin typeface="Arial" charset="0"/>
              </a:defRPr>
            </a:lvl3pPr>
            <a:lvl4pPr algn="ctr" rtl="0" eaLnBrk="0" fontAlgn="base" hangingPunct="0">
              <a:spcBef>
                <a:spcPct val="0"/>
              </a:spcBef>
              <a:spcAft>
                <a:spcPct val="0"/>
              </a:spcAft>
              <a:defRPr sz="3200" b="1">
                <a:solidFill>
                  <a:schemeClr val="accent2"/>
                </a:solidFill>
                <a:latin typeface="Arial" charset="0"/>
              </a:defRPr>
            </a:lvl4pPr>
            <a:lvl5pPr algn="ctr" rtl="0" eaLnBrk="0" fontAlgn="base" hangingPunct="0">
              <a:spcBef>
                <a:spcPct val="0"/>
              </a:spcBef>
              <a:spcAft>
                <a:spcPct val="0"/>
              </a:spcAft>
              <a:defRPr sz="3200" b="1">
                <a:solidFill>
                  <a:schemeClr val="accent2"/>
                </a:solidFill>
                <a:latin typeface="Arial" charset="0"/>
              </a:defRPr>
            </a:lvl5pPr>
            <a:lvl6pPr marL="457177" algn="ctr" rtl="0" eaLnBrk="0" fontAlgn="base" hangingPunct="0">
              <a:spcBef>
                <a:spcPct val="0"/>
              </a:spcBef>
              <a:spcAft>
                <a:spcPct val="0"/>
              </a:spcAft>
              <a:defRPr sz="3200" b="1">
                <a:solidFill>
                  <a:schemeClr val="accent2"/>
                </a:solidFill>
                <a:latin typeface="Arial" charset="0"/>
              </a:defRPr>
            </a:lvl6pPr>
            <a:lvl7pPr marL="914353" algn="ctr" rtl="0" eaLnBrk="0" fontAlgn="base" hangingPunct="0">
              <a:spcBef>
                <a:spcPct val="0"/>
              </a:spcBef>
              <a:spcAft>
                <a:spcPct val="0"/>
              </a:spcAft>
              <a:defRPr sz="3200" b="1">
                <a:solidFill>
                  <a:schemeClr val="accent2"/>
                </a:solidFill>
                <a:latin typeface="Arial" charset="0"/>
              </a:defRPr>
            </a:lvl7pPr>
            <a:lvl8pPr marL="1371530" algn="ctr" rtl="0" eaLnBrk="0" fontAlgn="base" hangingPunct="0">
              <a:spcBef>
                <a:spcPct val="0"/>
              </a:spcBef>
              <a:spcAft>
                <a:spcPct val="0"/>
              </a:spcAft>
              <a:defRPr sz="3200" b="1">
                <a:solidFill>
                  <a:schemeClr val="accent2"/>
                </a:solidFill>
                <a:latin typeface="Arial" charset="0"/>
              </a:defRPr>
            </a:lvl8pPr>
            <a:lvl9pPr marL="1828706" algn="ctr" rtl="0" eaLnBrk="0" fontAlgn="base" hangingPunct="0">
              <a:spcBef>
                <a:spcPct val="0"/>
              </a:spcBef>
              <a:spcAft>
                <a:spcPct val="0"/>
              </a:spcAft>
              <a:defRPr sz="3200" b="1">
                <a:solidFill>
                  <a:schemeClr val="accent2"/>
                </a:solidFill>
                <a:latin typeface="Arial" charset="0"/>
              </a:defRPr>
            </a:lvl9pPr>
          </a:lstStyle>
          <a:p>
            <a:r>
              <a:rPr lang="en-US" sz="2000" kern="0" dirty="0">
                <a:solidFill>
                  <a:srgbClr val="0000FF"/>
                </a:solidFill>
                <a:latin typeface="+mn-lt"/>
              </a:rPr>
              <a:t> </a:t>
            </a:r>
            <a:r>
              <a:rPr lang="en-US" sz="2000" kern="0" dirty="0">
                <a:solidFill>
                  <a:srgbClr val="0000FF"/>
                </a:solidFill>
                <a:latin typeface="+mn-lt"/>
                <a:cs typeface="Arial" panose="020B0604020202020204" pitchFamily="34" charset="0"/>
              </a:rPr>
              <a:t>EHM from Global Hadron Structure Analysis within CSM</a:t>
            </a:r>
            <a:endParaRPr lang="en-US" sz="2000" kern="0" dirty="0">
              <a:latin typeface="+mn-lt"/>
              <a:cs typeface="Arial" panose="020B0604020202020204" pitchFamily="34" charset="0"/>
            </a:endParaRPr>
          </a:p>
        </p:txBody>
      </p:sp>
      <p:sp>
        <p:nvSpPr>
          <p:cNvPr id="8" name="TextBox 7">
            <a:extLst>
              <a:ext uri="{FF2B5EF4-FFF2-40B4-BE49-F238E27FC236}">
                <a16:creationId xmlns:a16="http://schemas.microsoft.com/office/drawing/2014/main" id="{5F93F400-67C8-2F4E-98D1-A40937C0424C}"/>
              </a:ext>
            </a:extLst>
          </p:cNvPr>
          <p:cNvSpPr txBox="1"/>
          <p:nvPr/>
        </p:nvSpPr>
        <p:spPr>
          <a:xfrm>
            <a:off x="489454" y="2166884"/>
            <a:ext cx="1329210" cy="523220"/>
          </a:xfrm>
          <a:prstGeom prst="rect">
            <a:avLst/>
          </a:prstGeom>
          <a:noFill/>
        </p:spPr>
        <p:txBody>
          <a:bodyPr wrap="none" rtlCol="0">
            <a:spAutoFit/>
          </a:bodyPr>
          <a:lstStyle/>
          <a:p>
            <a:r>
              <a:rPr lang="en-US" sz="1400" b="1" dirty="0">
                <a:solidFill>
                  <a:schemeClr val="accent2"/>
                </a:solidFill>
                <a:latin typeface="Symbol" pitchFamily="18" charset="2"/>
              </a:rPr>
              <a:t>m</a:t>
            </a:r>
            <a:r>
              <a:rPr lang="en-US" sz="1400" b="1" baseline="-25000" dirty="0">
                <a:solidFill>
                  <a:schemeClr val="accent2"/>
                </a:solidFill>
              </a:rPr>
              <a:t>p</a:t>
            </a:r>
            <a:r>
              <a:rPr lang="en-US" sz="1400" b="1" dirty="0">
                <a:solidFill>
                  <a:schemeClr val="accent2"/>
                </a:solidFill>
              </a:rPr>
              <a:t>G</a:t>
            </a:r>
            <a:r>
              <a:rPr lang="en-US" sz="1400" b="1" baseline="-25000" dirty="0">
                <a:solidFill>
                  <a:schemeClr val="accent2"/>
                </a:solidFill>
              </a:rPr>
              <a:t>E</a:t>
            </a:r>
            <a:r>
              <a:rPr lang="en-US" sz="1400" b="1" dirty="0">
                <a:solidFill>
                  <a:schemeClr val="accent2"/>
                </a:solidFill>
              </a:rPr>
              <a:t>/G</a:t>
            </a:r>
            <a:r>
              <a:rPr lang="en-US" sz="1400" b="1" baseline="-25000" dirty="0">
                <a:solidFill>
                  <a:schemeClr val="accent2"/>
                </a:solidFill>
              </a:rPr>
              <a:t>M </a:t>
            </a:r>
            <a:r>
              <a:rPr lang="en-US" sz="1400" b="1" dirty="0">
                <a:solidFill>
                  <a:schemeClr val="accent2"/>
                </a:solidFill>
              </a:rPr>
              <a:t>(Q</a:t>
            </a:r>
            <a:r>
              <a:rPr lang="en-US" sz="1400" b="1" baseline="30000" dirty="0">
                <a:solidFill>
                  <a:schemeClr val="accent2"/>
                </a:solidFill>
              </a:rPr>
              <a:t>2</a:t>
            </a:r>
            <a:r>
              <a:rPr lang="en-US" sz="1400" b="1" dirty="0">
                <a:solidFill>
                  <a:schemeClr val="accent2"/>
                </a:solidFill>
              </a:rPr>
              <a:t>)  </a:t>
            </a:r>
          </a:p>
          <a:p>
            <a:r>
              <a:rPr lang="en-US" sz="1400" b="1" dirty="0">
                <a:solidFill>
                  <a:schemeClr val="accent2"/>
                </a:solidFill>
              </a:rPr>
              <a:t>in DSEQCD</a:t>
            </a:r>
          </a:p>
        </p:txBody>
      </p:sp>
      <p:pic>
        <p:nvPicPr>
          <p:cNvPr id="9" name="Picture 8">
            <a:extLst>
              <a:ext uri="{FF2B5EF4-FFF2-40B4-BE49-F238E27FC236}">
                <a16:creationId xmlns:a16="http://schemas.microsoft.com/office/drawing/2014/main" id="{B2E989EA-4DAB-B741-8007-B4BE9A250447}"/>
              </a:ext>
            </a:extLst>
          </p:cNvPr>
          <p:cNvPicPr>
            <a:picLocks/>
          </p:cNvPicPr>
          <p:nvPr/>
        </p:nvPicPr>
        <p:blipFill rotWithShape="1">
          <a:blip r:embed="rId3">
            <a:extLst>
              <a:ext uri="{28A0092B-C50C-407E-A947-70E740481C1C}">
                <a14:useLocalDpi xmlns:a14="http://schemas.microsoft.com/office/drawing/2010/main" val="0"/>
              </a:ext>
            </a:extLst>
          </a:blip>
          <a:srcRect t="7597" r="6915"/>
          <a:stretch/>
        </p:blipFill>
        <p:spPr>
          <a:xfrm>
            <a:off x="3224463" y="1186265"/>
            <a:ext cx="2583386" cy="2331720"/>
          </a:xfrm>
          <a:prstGeom prst="rect">
            <a:avLst/>
          </a:prstGeom>
        </p:spPr>
      </p:pic>
      <p:sp>
        <p:nvSpPr>
          <p:cNvPr id="32" name="TextBox 31">
            <a:extLst>
              <a:ext uri="{FF2B5EF4-FFF2-40B4-BE49-F238E27FC236}">
                <a16:creationId xmlns:a16="http://schemas.microsoft.com/office/drawing/2014/main" id="{E45A9CAC-2453-114F-BA4E-F67BA5565FC5}"/>
              </a:ext>
            </a:extLst>
          </p:cNvPr>
          <p:cNvSpPr txBox="1"/>
          <p:nvPr/>
        </p:nvSpPr>
        <p:spPr>
          <a:xfrm>
            <a:off x="1009934" y="1005840"/>
            <a:ext cx="1606530" cy="276999"/>
          </a:xfrm>
          <a:prstGeom prst="rect">
            <a:avLst/>
          </a:prstGeom>
          <a:noFill/>
        </p:spPr>
        <p:txBody>
          <a:bodyPr wrap="none" rtlCol="0">
            <a:spAutoFit/>
          </a:bodyPr>
          <a:lstStyle/>
          <a:p>
            <a:r>
              <a:rPr lang="en-US" sz="1200" b="1" dirty="0"/>
              <a:t>Nucleon Elastic FF </a:t>
            </a:r>
          </a:p>
        </p:txBody>
      </p:sp>
      <p:sp>
        <p:nvSpPr>
          <p:cNvPr id="33" name="TextBox 32">
            <a:extLst>
              <a:ext uri="{FF2B5EF4-FFF2-40B4-BE49-F238E27FC236}">
                <a16:creationId xmlns:a16="http://schemas.microsoft.com/office/drawing/2014/main" id="{99D15AFE-91CD-EE44-B005-3EE9AB3F4F27}"/>
              </a:ext>
            </a:extLst>
          </p:cNvPr>
          <p:cNvSpPr txBox="1"/>
          <p:nvPr/>
        </p:nvSpPr>
        <p:spPr>
          <a:xfrm>
            <a:off x="3684514" y="1005840"/>
            <a:ext cx="1965603" cy="276999"/>
          </a:xfrm>
          <a:prstGeom prst="rect">
            <a:avLst/>
          </a:prstGeom>
          <a:noFill/>
        </p:spPr>
        <p:txBody>
          <a:bodyPr wrap="none" rtlCol="0">
            <a:spAutoFit/>
          </a:bodyPr>
          <a:lstStyle/>
          <a:p>
            <a:r>
              <a:rPr lang="en-US" sz="1200" b="1" dirty="0">
                <a:latin typeface="Symbol" pitchFamily="2" charset="2"/>
              </a:rPr>
              <a:t>g</a:t>
            </a:r>
            <a:r>
              <a:rPr lang="en-US" sz="1200" b="1" baseline="-25000" dirty="0"/>
              <a:t>v</a:t>
            </a:r>
            <a:r>
              <a:rPr lang="en-US" sz="1200" b="1" dirty="0"/>
              <a:t>pN* Electrocouplings </a:t>
            </a:r>
          </a:p>
        </p:txBody>
      </p:sp>
      <p:sp>
        <p:nvSpPr>
          <p:cNvPr id="35" name="TextBox 34">
            <a:extLst>
              <a:ext uri="{FF2B5EF4-FFF2-40B4-BE49-F238E27FC236}">
                <a16:creationId xmlns:a16="http://schemas.microsoft.com/office/drawing/2014/main" id="{AEB0C599-BE5F-1C48-8434-D9E035BAD28E}"/>
              </a:ext>
            </a:extLst>
          </p:cNvPr>
          <p:cNvSpPr txBox="1"/>
          <p:nvPr/>
        </p:nvSpPr>
        <p:spPr>
          <a:xfrm>
            <a:off x="4616655" y="1339803"/>
            <a:ext cx="1083951" cy="276999"/>
          </a:xfrm>
          <a:prstGeom prst="rect">
            <a:avLst/>
          </a:prstGeom>
          <a:noFill/>
        </p:spPr>
        <p:txBody>
          <a:bodyPr wrap="none" rtlCol="0">
            <a:spAutoFit/>
          </a:bodyPr>
          <a:lstStyle/>
          <a:p>
            <a:r>
              <a:rPr lang="en-US" sz="1200" b="1" dirty="0"/>
              <a:t>N(1440)1/2</a:t>
            </a:r>
            <a:r>
              <a:rPr lang="en-US" sz="1200" b="1" baseline="30000" dirty="0"/>
              <a:t>+</a:t>
            </a:r>
            <a:r>
              <a:rPr lang="en-US" sz="1200" b="1" dirty="0"/>
              <a:t> </a:t>
            </a:r>
          </a:p>
        </p:txBody>
      </p:sp>
      <p:sp>
        <p:nvSpPr>
          <p:cNvPr id="36" name="TextBox 35">
            <a:extLst>
              <a:ext uri="{FF2B5EF4-FFF2-40B4-BE49-F238E27FC236}">
                <a16:creationId xmlns:a16="http://schemas.microsoft.com/office/drawing/2014/main" id="{F1715624-12D3-B145-B76F-9DE823559A16}"/>
              </a:ext>
            </a:extLst>
          </p:cNvPr>
          <p:cNvSpPr txBox="1"/>
          <p:nvPr/>
        </p:nvSpPr>
        <p:spPr>
          <a:xfrm>
            <a:off x="911123" y="3914118"/>
            <a:ext cx="1334020" cy="276999"/>
          </a:xfrm>
          <a:prstGeom prst="rect">
            <a:avLst/>
          </a:prstGeom>
          <a:solidFill>
            <a:schemeClr val="bg1"/>
          </a:solidFill>
        </p:spPr>
        <p:txBody>
          <a:bodyPr wrap="none" rtlCol="0">
            <a:spAutoFit/>
          </a:bodyPr>
          <a:lstStyle/>
          <a:p>
            <a:r>
              <a:rPr lang="en-US" sz="1200" b="1" dirty="0"/>
              <a:t>Pion Elastic FF </a:t>
            </a:r>
          </a:p>
        </p:txBody>
      </p:sp>
      <p:sp>
        <p:nvSpPr>
          <p:cNvPr id="37" name="TextBox 36">
            <a:extLst>
              <a:ext uri="{FF2B5EF4-FFF2-40B4-BE49-F238E27FC236}">
                <a16:creationId xmlns:a16="http://schemas.microsoft.com/office/drawing/2014/main" id="{37C57A5B-4630-BF40-928E-900C6788EA38}"/>
              </a:ext>
            </a:extLst>
          </p:cNvPr>
          <p:cNvSpPr txBox="1"/>
          <p:nvPr/>
        </p:nvSpPr>
        <p:spPr>
          <a:xfrm>
            <a:off x="4094600" y="3927634"/>
            <a:ext cx="914033" cy="276999"/>
          </a:xfrm>
          <a:prstGeom prst="rect">
            <a:avLst/>
          </a:prstGeom>
          <a:solidFill>
            <a:schemeClr val="bg1"/>
          </a:solidFill>
        </p:spPr>
        <p:txBody>
          <a:bodyPr wrap="none" rtlCol="0">
            <a:spAutoFit/>
          </a:bodyPr>
          <a:lstStyle/>
          <a:p>
            <a:r>
              <a:rPr lang="en-US" sz="1200" b="1" dirty="0"/>
              <a:t>Pion PDF </a:t>
            </a:r>
          </a:p>
        </p:txBody>
      </p:sp>
      <p:pic>
        <p:nvPicPr>
          <p:cNvPr id="3" name="Picture 2" descr="Chart, line chart&#10;&#10;Description automatically generated">
            <a:extLst>
              <a:ext uri="{FF2B5EF4-FFF2-40B4-BE49-F238E27FC236}">
                <a16:creationId xmlns:a16="http://schemas.microsoft.com/office/drawing/2014/main" id="{A7BC1E2A-60FD-0647-9293-9C30F93D8C6E}"/>
              </a:ext>
            </a:extLst>
          </p:cNvPr>
          <p:cNvPicPr>
            <a:picLocks/>
          </p:cNvPicPr>
          <p:nvPr/>
        </p:nvPicPr>
        <p:blipFill>
          <a:blip r:embed="rId4"/>
          <a:stretch>
            <a:fillRect/>
          </a:stretch>
        </p:blipFill>
        <p:spPr>
          <a:xfrm>
            <a:off x="-4740" y="1191226"/>
            <a:ext cx="3229203" cy="2560320"/>
          </a:xfrm>
          <a:prstGeom prst="rect">
            <a:avLst/>
          </a:prstGeom>
        </p:spPr>
      </p:pic>
      <p:pic>
        <p:nvPicPr>
          <p:cNvPr id="7" name="Picture 6">
            <a:extLst>
              <a:ext uri="{FF2B5EF4-FFF2-40B4-BE49-F238E27FC236}">
                <a16:creationId xmlns:a16="http://schemas.microsoft.com/office/drawing/2014/main" id="{66240DA4-14D4-D747-ABF1-A0C817F6756F}"/>
              </a:ext>
            </a:extLst>
          </p:cNvPr>
          <p:cNvPicPr>
            <a:picLocks noChangeAspect="1"/>
          </p:cNvPicPr>
          <p:nvPr/>
        </p:nvPicPr>
        <p:blipFill>
          <a:blip r:embed="rId5"/>
          <a:stretch>
            <a:fillRect/>
          </a:stretch>
        </p:blipFill>
        <p:spPr>
          <a:xfrm>
            <a:off x="-4740" y="4162835"/>
            <a:ext cx="2880298" cy="1945365"/>
          </a:xfrm>
          <a:prstGeom prst="rect">
            <a:avLst/>
          </a:prstGeom>
        </p:spPr>
      </p:pic>
      <p:pic>
        <p:nvPicPr>
          <p:cNvPr id="13" name="Picture 12">
            <a:extLst>
              <a:ext uri="{FF2B5EF4-FFF2-40B4-BE49-F238E27FC236}">
                <a16:creationId xmlns:a16="http://schemas.microsoft.com/office/drawing/2014/main" id="{68B8F084-B302-9E46-BA60-035740C3A700}"/>
              </a:ext>
            </a:extLst>
          </p:cNvPr>
          <p:cNvPicPr>
            <a:picLocks noChangeAspect="1"/>
          </p:cNvPicPr>
          <p:nvPr/>
        </p:nvPicPr>
        <p:blipFill>
          <a:blip r:embed="rId6"/>
          <a:stretch>
            <a:fillRect/>
          </a:stretch>
        </p:blipFill>
        <p:spPr>
          <a:xfrm>
            <a:off x="2739574" y="4191117"/>
            <a:ext cx="3068275" cy="1927377"/>
          </a:xfrm>
          <a:prstGeom prst="rect">
            <a:avLst/>
          </a:prstGeom>
        </p:spPr>
      </p:pic>
      <p:sp>
        <p:nvSpPr>
          <p:cNvPr id="11" name="TextBox 10">
            <a:extLst>
              <a:ext uri="{FF2B5EF4-FFF2-40B4-BE49-F238E27FC236}">
                <a16:creationId xmlns:a16="http://schemas.microsoft.com/office/drawing/2014/main" id="{6C84ADDB-B7CD-7C46-BDAC-E61683EC65EE}"/>
              </a:ext>
            </a:extLst>
          </p:cNvPr>
          <p:cNvSpPr txBox="1"/>
          <p:nvPr/>
        </p:nvSpPr>
        <p:spPr>
          <a:xfrm>
            <a:off x="1095187" y="656556"/>
            <a:ext cx="6841938" cy="276999"/>
          </a:xfrm>
          <a:prstGeom prst="rect">
            <a:avLst/>
          </a:prstGeom>
          <a:noFill/>
        </p:spPr>
        <p:txBody>
          <a:bodyPr wrap="none" rtlCol="0">
            <a:spAutoFit/>
          </a:bodyPr>
          <a:lstStyle/>
          <a:p>
            <a:r>
              <a:rPr lang="en-US" sz="1200" dirty="0">
                <a:solidFill>
                  <a:srgbClr val="0000FF"/>
                </a:solidFill>
              </a:rPr>
              <a:t>This will be extended by the future data on </a:t>
            </a:r>
            <a:r>
              <a:rPr lang="en-US" sz="1200" dirty="0">
                <a:solidFill>
                  <a:srgbClr val="0000FF"/>
                </a:solidFill>
                <a:latin typeface="Symbol" pitchFamily="2" charset="2"/>
              </a:rPr>
              <a:t>g</a:t>
            </a:r>
            <a:r>
              <a:rPr lang="en-US" sz="1200" baseline="-25000" dirty="0">
                <a:solidFill>
                  <a:srgbClr val="0000FF"/>
                </a:solidFill>
              </a:rPr>
              <a:t>v</a:t>
            </a:r>
            <a:r>
              <a:rPr lang="en-US" sz="1200" dirty="0">
                <a:solidFill>
                  <a:srgbClr val="0000FF"/>
                </a:solidFill>
              </a:rPr>
              <a:t>pN* electrocouplings from CLAS12 in the 12 GeV era</a:t>
            </a:r>
          </a:p>
        </p:txBody>
      </p:sp>
      <p:sp>
        <p:nvSpPr>
          <p:cNvPr id="26" name="TextBox 25">
            <a:extLst>
              <a:ext uri="{FF2B5EF4-FFF2-40B4-BE49-F238E27FC236}">
                <a16:creationId xmlns:a16="http://schemas.microsoft.com/office/drawing/2014/main" id="{9E00AB28-1D12-3246-A40E-160B92B25BF7}"/>
              </a:ext>
            </a:extLst>
          </p:cNvPr>
          <p:cNvSpPr txBox="1"/>
          <p:nvPr/>
        </p:nvSpPr>
        <p:spPr>
          <a:xfrm>
            <a:off x="277617" y="3667225"/>
            <a:ext cx="5150769" cy="276999"/>
          </a:xfrm>
          <a:prstGeom prst="rect">
            <a:avLst/>
          </a:prstGeom>
          <a:noFill/>
        </p:spPr>
        <p:txBody>
          <a:bodyPr wrap="none" rtlCol="0">
            <a:spAutoFit/>
          </a:bodyPr>
          <a:lstStyle/>
          <a:p>
            <a:r>
              <a:rPr lang="en-US" sz="1200" dirty="0">
                <a:solidFill>
                  <a:srgbClr val="0000FF"/>
                </a:solidFill>
              </a:rPr>
              <a:t>New data from studies of D-Y at AMBER and Sullivan processes at JLab </a:t>
            </a:r>
          </a:p>
        </p:txBody>
      </p:sp>
      <p:pic>
        <p:nvPicPr>
          <p:cNvPr id="12" name="Picture 11" descr="Chart, line chart, histogram&#10;&#10;Description automatically generated">
            <a:extLst>
              <a:ext uri="{FF2B5EF4-FFF2-40B4-BE49-F238E27FC236}">
                <a16:creationId xmlns:a16="http://schemas.microsoft.com/office/drawing/2014/main" id="{6FDCAD20-56B1-6D4C-29A6-C6DD7EAAA68A}"/>
              </a:ext>
            </a:extLst>
          </p:cNvPr>
          <p:cNvPicPr>
            <a:picLocks noChangeAspect="1"/>
          </p:cNvPicPr>
          <p:nvPr/>
        </p:nvPicPr>
        <p:blipFill rotWithShape="1">
          <a:blip r:embed="rId7">
            <a:extLst>
              <a:ext uri="{28A0092B-C50C-407E-A947-70E740481C1C}">
                <a14:useLocalDpi xmlns:a14="http://schemas.microsoft.com/office/drawing/2010/main" val="0"/>
              </a:ext>
            </a:extLst>
          </a:blip>
          <a:srcRect r="7173"/>
          <a:stretch/>
        </p:blipFill>
        <p:spPr>
          <a:xfrm>
            <a:off x="5906558" y="1184254"/>
            <a:ext cx="3108373" cy="2113171"/>
          </a:xfrm>
          <a:prstGeom prst="rect">
            <a:avLst/>
          </a:prstGeom>
        </p:spPr>
      </p:pic>
      <p:pic>
        <p:nvPicPr>
          <p:cNvPr id="4" name="Picture 3">
            <a:extLst>
              <a:ext uri="{FF2B5EF4-FFF2-40B4-BE49-F238E27FC236}">
                <a16:creationId xmlns:a16="http://schemas.microsoft.com/office/drawing/2014/main" id="{324CBCD1-7E7C-C86B-EFBC-0489A113032E}"/>
              </a:ext>
            </a:extLst>
          </p:cNvPr>
          <p:cNvPicPr>
            <a:picLocks noChangeAspect="1"/>
          </p:cNvPicPr>
          <p:nvPr/>
        </p:nvPicPr>
        <p:blipFill>
          <a:blip r:embed="rId8"/>
          <a:stretch>
            <a:fillRect/>
          </a:stretch>
        </p:blipFill>
        <p:spPr>
          <a:xfrm>
            <a:off x="6302280" y="3676585"/>
            <a:ext cx="2610847" cy="2163649"/>
          </a:xfrm>
          <a:prstGeom prst="rect">
            <a:avLst/>
          </a:prstGeom>
        </p:spPr>
      </p:pic>
      <p:sp>
        <p:nvSpPr>
          <p:cNvPr id="14" name="Line 4">
            <a:extLst>
              <a:ext uri="{FF2B5EF4-FFF2-40B4-BE49-F238E27FC236}">
                <a16:creationId xmlns:a16="http://schemas.microsoft.com/office/drawing/2014/main" id="{492E16F3-421D-7D99-3B30-2A8A590DF4C7}"/>
              </a:ext>
            </a:extLst>
          </p:cNvPr>
          <p:cNvSpPr>
            <a:spLocks noChangeShapeType="1"/>
          </p:cNvSpPr>
          <p:nvPr/>
        </p:nvSpPr>
        <p:spPr bwMode="auto">
          <a:xfrm flipV="1">
            <a:off x="0" y="548640"/>
            <a:ext cx="9144000" cy="1588"/>
          </a:xfrm>
          <a:prstGeom prst="line">
            <a:avLst/>
          </a:prstGeom>
          <a:noFill/>
          <a:ln w="25400">
            <a:solidFill>
              <a:srgbClr val="0000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TextBox 37">
            <a:extLst>
              <a:ext uri="{FF2B5EF4-FFF2-40B4-BE49-F238E27FC236}">
                <a16:creationId xmlns:a16="http://schemas.microsoft.com/office/drawing/2014/main" id="{BA452126-8F5E-9141-AE1A-689B0AAF3FB9}"/>
              </a:ext>
            </a:extLst>
          </p:cNvPr>
          <p:cNvSpPr txBox="1"/>
          <p:nvPr/>
        </p:nvSpPr>
        <p:spPr>
          <a:xfrm>
            <a:off x="7696397" y="3489261"/>
            <a:ext cx="981359" cy="276999"/>
          </a:xfrm>
          <a:prstGeom prst="rect">
            <a:avLst/>
          </a:prstGeom>
          <a:solidFill>
            <a:schemeClr val="bg1"/>
          </a:solidFill>
        </p:spPr>
        <p:txBody>
          <a:bodyPr wrap="none" rtlCol="0">
            <a:spAutoFit/>
          </a:bodyPr>
          <a:lstStyle/>
          <a:p>
            <a:pPr algn="ctr"/>
            <a:r>
              <a:rPr lang="en-US" sz="1200" b="1" dirty="0"/>
              <a:t>Pion GPDs</a:t>
            </a:r>
          </a:p>
        </p:txBody>
      </p:sp>
      <p:sp>
        <p:nvSpPr>
          <p:cNvPr id="2" name="Slide Number Placeholder 1">
            <a:extLst>
              <a:ext uri="{FF2B5EF4-FFF2-40B4-BE49-F238E27FC236}">
                <a16:creationId xmlns:a16="http://schemas.microsoft.com/office/drawing/2014/main" id="{DD3F2B67-E063-ACA1-0F6F-FB3C2985F3F7}"/>
              </a:ext>
            </a:extLst>
          </p:cNvPr>
          <p:cNvSpPr txBox="1">
            <a:spLocks/>
          </p:cNvSpPr>
          <p:nvPr/>
        </p:nvSpPr>
        <p:spPr>
          <a:xfrm>
            <a:off x="8649030" y="6553199"/>
            <a:ext cx="486064" cy="304801"/>
          </a:xfrm>
          <a:prstGeom prst="rect">
            <a:avLst/>
          </a:prstGeom>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dirty="0">
                <a:solidFill>
                  <a:srgbClr val="000000"/>
                </a:solidFill>
              </a:rPr>
              <a:t>12</a:t>
            </a:r>
          </a:p>
        </p:txBody>
      </p:sp>
      <p:sp>
        <p:nvSpPr>
          <p:cNvPr id="39" name="TextBox 38">
            <a:extLst>
              <a:ext uri="{FF2B5EF4-FFF2-40B4-BE49-F238E27FC236}">
                <a16:creationId xmlns:a16="http://schemas.microsoft.com/office/drawing/2014/main" id="{A794F8F0-1F97-AE42-A7DA-FC83015EA8FF}"/>
              </a:ext>
            </a:extLst>
          </p:cNvPr>
          <p:cNvSpPr txBox="1"/>
          <p:nvPr/>
        </p:nvSpPr>
        <p:spPr>
          <a:xfrm>
            <a:off x="2245143" y="6051363"/>
            <a:ext cx="6220833" cy="461665"/>
          </a:xfrm>
          <a:prstGeom prst="rect">
            <a:avLst/>
          </a:prstGeom>
          <a:noFill/>
        </p:spPr>
        <p:txBody>
          <a:bodyPr wrap="square" rtlCol="0">
            <a:spAutoFit/>
          </a:bodyPr>
          <a:lstStyle/>
          <a:p>
            <a:r>
              <a:rPr lang="en-US" sz="1200" dirty="0">
                <a:solidFill>
                  <a:srgbClr val="C00000"/>
                </a:solidFill>
              </a:rPr>
              <a:t>CSM is currently the only approach that offers insight into EHM from combined studies of meson/baryon structure with connection to QCD. Ref. C.D. Roberts, FBS 64, 51 (2023).</a:t>
            </a:r>
          </a:p>
        </p:txBody>
      </p:sp>
      <p:sp>
        <p:nvSpPr>
          <p:cNvPr id="34" name="TextBox 33">
            <a:extLst>
              <a:ext uri="{FF2B5EF4-FFF2-40B4-BE49-F238E27FC236}">
                <a16:creationId xmlns:a16="http://schemas.microsoft.com/office/drawing/2014/main" id="{06BB3E45-327F-8B45-B2CC-457B0344F74B}"/>
              </a:ext>
            </a:extLst>
          </p:cNvPr>
          <p:cNvSpPr txBox="1"/>
          <p:nvPr/>
        </p:nvSpPr>
        <p:spPr>
          <a:xfrm>
            <a:off x="5916715" y="1005840"/>
            <a:ext cx="3108373" cy="276999"/>
          </a:xfrm>
          <a:prstGeom prst="rect">
            <a:avLst/>
          </a:prstGeom>
          <a:solidFill>
            <a:schemeClr val="bg1"/>
          </a:solidFill>
        </p:spPr>
        <p:txBody>
          <a:bodyPr wrap="square" rtlCol="0">
            <a:spAutoFit/>
          </a:bodyPr>
          <a:lstStyle/>
          <a:p>
            <a:r>
              <a:rPr lang="en-US" sz="1200" b="1" dirty="0"/>
              <a:t>Proton and pion PDF for valence quarks </a:t>
            </a:r>
          </a:p>
        </p:txBody>
      </p:sp>
    </p:spTree>
    <p:extLst>
      <p:ext uri="{BB962C8B-B14F-4D97-AF65-F5344CB8AC3E}">
        <p14:creationId xmlns:p14="http://schemas.microsoft.com/office/powerpoint/2010/main" val="25396180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02A9E443-6589-924F-89A8-A768A6A448B8}"/>
              </a:ext>
            </a:extLst>
          </p:cNvPr>
          <p:cNvPicPr>
            <a:picLocks/>
          </p:cNvPicPr>
          <p:nvPr/>
        </p:nvPicPr>
        <p:blipFill rotWithShape="1">
          <a:blip r:embed="rId2">
            <a:extLst>
              <a:ext uri="{28A0092B-C50C-407E-A947-70E740481C1C}">
                <a14:useLocalDpi xmlns:a14="http://schemas.microsoft.com/office/drawing/2010/main" val="0"/>
              </a:ext>
            </a:extLst>
          </a:blip>
          <a:srcRect l="2710" t="8937" r="2467" b="2412"/>
          <a:stretch/>
        </p:blipFill>
        <p:spPr>
          <a:xfrm>
            <a:off x="4915645" y="1034646"/>
            <a:ext cx="3796335" cy="2286000"/>
          </a:xfrm>
          <a:prstGeom prst="rect">
            <a:avLst/>
          </a:prstGeom>
        </p:spPr>
      </p:pic>
      <p:sp>
        <p:nvSpPr>
          <p:cNvPr id="6" name="TextBox 5">
            <a:extLst>
              <a:ext uri="{FF2B5EF4-FFF2-40B4-BE49-F238E27FC236}">
                <a16:creationId xmlns:a16="http://schemas.microsoft.com/office/drawing/2014/main" id="{53EBD062-55C9-5842-B372-6EA5477EAAD2}"/>
              </a:ext>
            </a:extLst>
          </p:cNvPr>
          <p:cNvSpPr txBox="1"/>
          <p:nvPr/>
        </p:nvSpPr>
        <p:spPr>
          <a:xfrm>
            <a:off x="5225895" y="580584"/>
            <a:ext cx="3598345" cy="487309"/>
          </a:xfrm>
          <a:prstGeom prst="rect">
            <a:avLst/>
          </a:prstGeom>
          <a:noFill/>
          <a:ln>
            <a:noFill/>
          </a:ln>
        </p:spPr>
        <p:txBody>
          <a:bodyPr wrap="square" lIns="91435" tIns="45718" rIns="91435" bIns="45718" rtlCol="0">
            <a:spAutoFit/>
          </a:bodyPr>
          <a:lstStyle/>
          <a:p>
            <a:pPr algn="ctr">
              <a:spcAft>
                <a:spcPts val="200"/>
              </a:spcAft>
            </a:pPr>
            <a:r>
              <a:rPr lang="en-US" sz="1200" u="sng" dirty="0">
                <a:solidFill>
                  <a:srgbClr val="7030A0"/>
                </a:solidFill>
              </a:rPr>
              <a:t>Dressed Quark/Gluon Masses (continuum QCD)</a:t>
            </a:r>
          </a:p>
          <a:p>
            <a:pPr algn="ctr"/>
            <a:r>
              <a:rPr lang="en-US" sz="1200" dirty="0">
                <a:solidFill>
                  <a:srgbClr val="009051"/>
                </a:solidFill>
              </a:rPr>
              <a:t>C.D. Roberts, Symmetry 12, 1468 (2020)</a:t>
            </a:r>
          </a:p>
        </p:txBody>
      </p:sp>
      <p:sp>
        <p:nvSpPr>
          <p:cNvPr id="7" name="TextBox 6">
            <a:extLst>
              <a:ext uri="{FF2B5EF4-FFF2-40B4-BE49-F238E27FC236}">
                <a16:creationId xmlns:a16="http://schemas.microsoft.com/office/drawing/2014/main" id="{E3E86B21-786E-634A-A6A1-0884A89F4C2C}"/>
              </a:ext>
            </a:extLst>
          </p:cNvPr>
          <p:cNvSpPr txBox="1"/>
          <p:nvPr/>
        </p:nvSpPr>
        <p:spPr>
          <a:xfrm>
            <a:off x="5657406" y="2259717"/>
            <a:ext cx="755335" cy="461665"/>
          </a:xfrm>
          <a:prstGeom prst="rect">
            <a:avLst/>
          </a:prstGeom>
          <a:noFill/>
        </p:spPr>
        <p:txBody>
          <a:bodyPr wrap="none" rtlCol="0">
            <a:spAutoFit/>
          </a:bodyPr>
          <a:lstStyle/>
          <a:p>
            <a:r>
              <a:rPr lang="en-US" sz="1200" dirty="0">
                <a:solidFill>
                  <a:srgbClr val="00B050"/>
                </a:solidFill>
              </a:rPr>
              <a:t>Dressed</a:t>
            </a:r>
          </a:p>
          <a:p>
            <a:r>
              <a:rPr lang="en-US" sz="1200" dirty="0">
                <a:solidFill>
                  <a:srgbClr val="00B050"/>
                </a:solidFill>
              </a:rPr>
              <a:t>quarks</a:t>
            </a:r>
          </a:p>
        </p:txBody>
      </p:sp>
      <p:sp>
        <p:nvSpPr>
          <p:cNvPr id="8" name="TextBox 7">
            <a:extLst>
              <a:ext uri="{FF2B5EF4-FFF2-40B4-BE49-F238E27FC236}">
                <a16:creationId xmlns:a16="http://schemas.microsoft.com/office/drawing/2014/main" id="{896B06D0-7CEA-2549-8DFC-0E1E5767AFDD}"/>
              </a:ext>
            </a:extLst>
          </p:cNvPr>
          <p:cNvSpPr txBox="1"/>
          <p:nvPr/>
        </p:nvSpPr>
        <p:spPr>
          <a:xfrm>
            <a:off x="6881517" y="1678298"/>
            <a:ext cx="755335" cy="461665"/>
          </a:xfrm>
          <a:prstGeom prst="rect">
            <a:avLst/>
          </a:prstGeom>
          <a:noFill/>
        </p:spPr>
        <p:txBody>
          <a:bodyPr wrap="none" rtlCol="0">
            <a:spAutoFit/>
          </a:bodyPr>
          <a:lstStyle/>
          <a:p>
            <a:r>
              <a:rPr lang="en-US" sz="1200" dirty="0">
                <a:solidFill>
                  <a:srgbClr val="0000CC"/>
                </a:solidFill>
              </a:rPr>
              <a:t>Dressed</a:t>
            </a:r>
          </a:p>
          <a:p>
            <a:r>
              <a:rPr lang="en-US" sz="1200" dirty="0">
                <a:solidFill>
                  <a:srgbClr val="0000CC"/>
                </a:solidFill>
              </a:rPr>
              <a:t>gluons</a:t>
            </a:r>
          </a:p>
        </p:txBody>
      </p:sp>
      <p:sp>
        <p:nvSpPr>
          <p:cNvPr id="9" name="TextBox 8">
            <a:extLst>
              <a:ext uri="{FF2B5EF4-FFF2-40B4-BE49-F238E27FC236}">
                <a16:creationId xmlns:a16="http://schemas.microsoft.com/office/drawing/2014/main" id="{5A865068-B0EB-1146-9EA1-B01C15D1E39B}"/>
              </a:ext>
            </a:extLst>
          </p:cNvPr>
          <p:cNvSpPr txBox="1"/>
          <p:nvPr/>
        </p:nvSpPr>
        <p:spPr>
          <a:xfrm>
            <a:off x="88920" y="824238"/>
            <a:ext cx="4656566" cy="5363007"/>
          </a:xfrm>
          <a:prstGeom prst="rect">
            <a:avLst/>
          </a:prstGeom>
          <a:solidFill>
            <a:schemeClr val="bg1"/>
          </a:solidFill>
        </p:spPr>
        <p:txBody>
          <a:bodyPr wrap="square" rtlCol="0">
            <a:spAutoFit/>
          </a:bodyPr>
          <a:lstStyle/>
          <a:p>
            <a:pPr marL="173038" indent="-173038">
              <a:spcAft>
                <a:spcPts val="1500"/>
              </a:spcAft>
              <a:buClr>
                <a:srgbClr val="7030A0"/>
              </a:buClr>
              <a:buFont typeface="Arial" panose="020B0604020202020204" pitchFamily="34" charset="0"/>
              <a:buChar char="•"/>
            </a:pPr>
            <a:r>
              <a:rPr lang="en-US" sz="1400" dirty="0">
                <a:solidFill>
                  <a:srgbClr val="0000FF"/>
                </a:solidFill>
                <a:latin typeface="+mn-lt"/>
              </a:rPr>
              <a:t>Gluon self-interaction encoded in QCD Lagrangian represents a seed for EHM, producing the dressed gluon running mass via the Schwinger mechanism</a:t>
            </a:r>
          </a:p>
          <a:p>
            <a:pPr marL="173038" indent="-173038">
              <a:spcAft>
                <a:spcPts val="1500"/>
              </a:spcAft>
              <a:buClr>
                <a:srgbClr val="7030A0"/>
              </a:buClr>
              <a:buFont typeface="Arial" panose="020B0604020202020204" pitchFamily="34" charset="0"/>
              <a:buChar char="•"/>
            </a:pPr>
            <a:r>
              <a:rPr lang="en-US" sz="1400" dirty="0">
                <a:solidFill>
                  <a:srgbClr val="0000FF"/>
                </a:solidFill>
                <a:latin typeface="+mn-lt"/>
              </a:rPr>
              <a:t>Dynamically generated gluon mass shapes the evolution of the QCD running coupling </a:t>
            </a:r>
            <a:r>
              <a:rPr lang="en-US" sz="1400" dirty="0">
                <a:solidFill>
                  <a:srgbClr val="0000FF"/>
                </a:solidFill>
                <a:latin typeface="Symbol" pitchFamily="2" charset="2"/>
              </a:rPr>
              <a:t>a</a:t>
            </a:r>
            <a:r>
              <a:rPr lang="en-US" sz="1400" baseline="-25000" dirty="0">
                <a:solidFill>
                  <a:srgbClr val="0000FF"/>
                </a:solidFill>
                <a:latin typeface="+mn-lt"/>
              </a:rPr>
              <a:t>s</a:t>
            </a:r>
            <a:r>
              <a:rPr lang="en-US" sz="1400" dirty="0">
                <a:solidFill>
                  <a:srgbClr val="0000FF"/>
                </a:solidFill>
                <a:latin typeface="+mn-lt"/>
              </a:rPr>
              <a:t>(Q) with distance/momentum</a:t>
            </a:r>
          </a:p>
          <a:p>
            <a:pPr marL="173038" indent="-173038">
              <a:spcAft>
                <a:spcPts val="1500"/>
              </a:spcAft>
              <a:buClr>
                <a:srgbClr val="7030A0"/>
              </a:buClr>
              <a:buFont typeface="Arial" panose="020B0604020202020204" pitchFamily="34" charset="0"/>
              <a:buChar char="•"/>
            </a:pPr>
            <a:r>
              <a:rPr lang="en-US" sz="1400" dirty="0">
                <a:solidFill>
                  <a:srgbClr val="0000FF"/>
                </a:solidFill>
                <a:latin typeface="+mn-lt"/>
              </a:rPr>
              <a:t>Dressed quarks with momentum- (distance-) dependent masses emerge from QCD, as follows from the equations of the motion for the QCD fields within CSM</a:t>
            </a:r>
          </a:p>
          <a:p>
            <a:pPr marL="173038" indent="-173038">
              <a:spcAft>
                <a:spcPts val="1500"/>
              </a:spcAft>
              <a:buClr>
                <a:srgbClr val="7030A0"/>
              </a:buClr>
              <a:buFont typeface="Arial" panose="020B0604020202020204" pitchFamily="34" charset="0"/>
              <a:buChar char="•"/>
            </a:pPr>
            <a:r>
              <a:rPr lang="en-US" sz="1400" dirty="0">
                <a:solidFill>
                  <a:srgbClr val="0000FF"/>
                </a:solidFill>
                <a:latin typeface="+mn-lt"/>
              </a:rPr>
              <a:t>Expresses the fundamental feature: emergence of the quark and gluon masses even in the case of massless quarks in chiral limit and massless QCD gluons.</a:t>
            </a:r>
          </a:p>
          <a:p>
            <a:pPr marL="173038" indent="-173038">
              <a:spcAft>
                <a:spcPts val="1500"/>
              </a:spcAft>
              <a:buClr>
                <a:srgbClr val="7030A0"/>
              </a:buClr>
              <a:buFont typeface="Arial" panose="020B0604020202020204" pitchFamily="34" charset="0"/>
              <a:buChar char="•"/>
            </a:pPr>
            <a:r>
              <a:rPr lang="en-US" sz="1400" dirty="0">
                <a:solidFill>
                  <a:srgbClr val="0000FF"/>
                </a:solidFill>
                <a:latin typeface="+mn-lt"/>
              </a:rPr>
              <a:t>The bound states of three dressed quarks generate the quark cores for the N/N* at a 1-2 GeV mass scale </a:t>
            </a:r>
            <a:r>
              <a:rPr lang="en-US" sz="1400" dirty="0">
                <a:latin typeface="+mn-lt"/>
              </a:rPr>
              <a:t>-</a:t>
            </a:r>
            <a:r>
              <a:rPr lang="en-US" sz="1400" dirty="0">
                <a:solidFill>
                  <a:srgbClr val="0000FF"/>
                </a:solidFill>
                <a:latin typeface="+mn-lt"/>
              </a:rPr>
              <a:t> </a:t>
            </a:r>
            <a:r>
              <a:rPr lang="en-US" sz="1400" dirty="0" err="1">
                <a:solidFill>
                  <a:srgbClr val="009051"/>
                </a:solidFill>
                <a:latin typeface="+mn-lt"/>
              </a:rPr>
              <a:t>M.Ding</a:t>
            </a:r>
            <a:r>
              <a:rPr lang="en-US" sz="1400" dirty="0">
                <a:solidFill>
                  <a:srgbClr val="009051"/>
                </a:solidFill>
                <a:latin typeface="+mn-lt"/>
              </a:rPr>
              <a:t> et al., Particles 6, 57 (2023)</a:t>
            </a:r>
            <a:endParaRPr lang="en-US" sz="1400" dirty="0">
              <a:solidFill>
                <a:srgbClr val="0000FF"/>
              </a:solidFill>
              <a:latin typeface="+mn-lt"/>
            </a:endParaRPr>
          </a:p>
          <a:p>
            <a:pPr marL="173038" indent="-173038">
              <a:spcAft>
                <a:spcPts val="1500"/>
              </a:spcAft>
              <a:buClr>
                <a:srgbClr val="7030A0"/>
              </a:buClr>
              <a:buFont typeface="Arial" panose="020B0604020202020204" pitchFamily="34" charset="0"/>
              <a:buChar char="•"/>
            </a:pPr>
            <a:r>
              <a:rPr lang="en-US" sz="1400" dirty="0">
                <a:solidFill>
                  <a:srgbClr val="C00000"/>
                </a:solidFill>
                <a:latin typeface="+mn-lt"/>
              </a:rPr>
              <a:t>The sensitivity of N* electroexcitation amplitudes to the dressed quark propagator allows us to map out the quark mass function </a:t>
            </a:r>
            <a:r>
              <a:rPr lang="en-US" sz="1400" dirty="0">
                <a:latin typeface="+mn-lt"/>
              </a:rPr>
              <a:t>-</a:t>
            </a:r>
            <a:r>
              <a:rPr lang="en-US" sz="1400" dirty="0">
                <a:solidFill>
                  <a:srgbClr val="C00000"/>
                </a:solidFill>
                <a:latin typeface="+mn-lt"/>
              </a:rPr>
              <a:t> </a:t>
            </a:r>
            <a:r>
              <a:rPr lang="en-US" sz="1400" dirty="0">
                <a:solidFill>
                  <a:srgbClr val="009051"/>
                </a:solidFill>
                <a:latin typeface="+mn-lt"/>
              </a:rPr>
              <a:t>D.S. Carman et al., Particles 6, 416 (2023)</a:t>
            </a:r>
            <a:endParaRPr lang="en-US" sz="1400" b="1" dirty="0">
              <a:solidFill>
                <a:srgbClr val="C00000"/>
              </a:solidFill>
              <a:latin typeface="+mn-lt"/>
            </a:endParaRPr>
          </a:p>
        </p:txBody>
      </p:sp>
      <p:sp>
        <p:nvSpPr>
          <p:cNvPr id="16" name="Slide Number Placeholder 1">
            <a:extLst>
              <a:ext uri="{FF2B5EF4-FFF2-40B4-BE49-F238E27FC236}">
                <a16:creationId xmlns:a16="http://schemas.microsoft.com/office/drawing/2014/main" id="{4AEC5EF8-DDBB-C94F-E816-6075F4FF81B7}"/>
              </a:ext>
            </a:extLst>
          </p:cNvPr>
          <p:cNvSpPr txBox="1">
            <a:spLocks/>
          </p:cNvSpPr>
          <p:nvPr/>
        </p:nvSpPr>
        <p:spPr>
          <a:xfrm>
            <a:off x="8649030" y="6559825"/>
            <a:ext cx="486064" cy="304801"/>
          </a:xfrm>
          <a:prstGeom prst="rect">
            <a:avLst/>
          </a:prstGeom>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a:solidFill>
                  <a:srgbClr val="000000"/>
                </a:solidFill>
              </a:rPr>
              <a:t>2</a:t>
            </a:r>
          </a:p>
        </p:txBody>
      </p:sp>
      <p:sp>
        <p:nvSpPr>
          <p:cNvPr id="17" name="TextBox 16">
            <a:extLst>
              <a:ext uri="{FF2B5EF4-FFF2-40B4-BE49-F238E27FC236}">
                <a16:creationId xmlns:a16="http://schemas.microsoft.com/office/drawing/2014/main" id="{4EBC22BA-2F0C-ED1A-DF5B-E9FF0C15C4E1}"/>
              </a:ext>
            </a:extLst>
          </p:cNvPr>
          <p:cNvSpPr txBox="1"/>
          <p:nvPr/>
        </p:nvSpPr>
        <p:spPr>
          <a:xfrm>
            <a:off x="1639938" y="91440"/>
            <a:ext cx="5878522" cy="369328"/>
          </a:xfrm>
          <a:prstGeom prst="rect">
            <a:avLst/>
          </a:prstGeom>
          <a:noFill/>
        </p:spPr>
        <p:txBody>
          <a:bodyPr wrap="none" lIns="91435" tIns="45718" rIns="91435" bIns="45718" rtlCol="0">
            <a:spAutoFit/>
          </a:bodyPr>
          <a:lstStyle/>
          <a:p>
            <a:pPr algn="ctr"/>
            <a:r>
              <a:rPr lang="en-US" sz="1800" b="1">
                <a:solidFill>
                  <a:srgbClr val="0000FF"/>
                </a:solidFill>
                <a:latin typeface="+mj-lt"/>
              </a:rPr>
              <a:t> EHM Concept within Continuum Schwinger Method</a:t>
            </a:r>
          </a:p>
        </p:txBody>
      </p:sp>
      <p:sp>
        <p:nvSpPr>
          <p:cNvPr id="19" name="TextBox 18">
            <a:extLst>
              <a:ext uri="{FF2B5EF4-FFF2-40B4-BE49-F238E27FC236}">
                <a16:creationId xmlns:a16="http://schemas.microsoft.com/office/drawing/2014/main" id="{4797A274-EC7C-DC7D-51BF-0FE27A302F3B}"/>
              </a:ext>
            </a:extLst>
          </p:cNvPr>
          <p:cNvSpPr txBox="1"/>
          <p:nvPr/>
        </p:nvSpPr>
        <p:spPr>
          <a:xfrm>
            <a:off x="5202812" y="3393237"/>
            <a:ext cx="3688115" cy="671975"/>
          </a:xfrm>
          <a:prstGeom prst="rect">
            <a:avLst/>
          </a:prstGeom>
          <a:noFill/>
        </p:spPr>
        <p:txBody>
          <a:bodyPr wrap="square" lIns="91435" tIns="45718" rIns="91435" bIns="45718" rtlCol="0">
            <a:spAutoFit/>
          </a:bodyPr>
          <a:lstStyle/>
          <a:p>
            <a:pPr algn="ctr">
              <a:spcAft>
                <a:spcPts val="200"/>
              </a:spcAft>
            </a:pPr>
            <a:r>
              <a:rPr lang="en-US" sz="1200" u="sng" dirty="0">
                <a:solidFill>
                  <a:srgbClr val="7030A0"/>
                </a:solidFill>
                <a:latin typeface="+mn-lt"/>
              </a:rPr>
              <a:t>QCD Running Coupling </a:t>
            </a:r>
            <a:r>
              <a:rPr lang="en-US" sz="1200" u="sng" dirty="0">
                <a:solidFill>
                  <a:srgbClr val="7030A0"/>
                </a:solidFill>
                <a:latin typeface="Symbol" pitchFamily="2" charset="2"/>
              </a:rPr>
              <a:t>a</a:t>
            </a:r>
            <a:r>
              <a:rPr lang="en-US" sz="1200" u="sng" dirty="0">
                <a:solidFill>
                  <a:srgbClr val="7030A0"/>
                </a:solidFill>
                <a:latin typeface="+mn-lt"/>
              </a:rPr>
              <a:t>(Q)</a:t>
            </a:r>
          </a:p>
          <a:p>
            <a:pPr algn="ctr"/>
            <a:r>
              <a:rPr lang="en-US" sz="1200" dirty="0">
                <a:solidFill>
                  <a:srgbClr val="009051"/>
                </a:solidFill>
                <a:latin typeface="+mn-lt"/>
              </a:rPr>
              <a:t>Zh-F. Cui et al., Chin. Phys. C44, 083102 (2020)</a:t>
            </a:r>
          </a:p>
          <a:p>
            <a:pPr algn="ctr"/>
            <a:r>
              <a:rPr lang="en-US" sz="1200" dirty="0">
                <a:solidFill>
                  <a:srgbClr val="009051"/>
                </a:solidFill>
                <a:latin typeface="+mn-lt"/>
              </a:rPr>
              <a:t>A. Deur et al., Particles 5, 171 (2022)</a:t>
            </a:r>
          </a:p>
        </p:txBody>
      </p:sp>
      <p:pic>
        <p:nvPicPr>
          <p:cNvPr id="18" name="Picture 17">
            <a:extLst>
              <a:ext uri="{FF2B5EF4-FFF2-40B4-BE49-F238E27FC236}">
                <a16:creationId xmlns:a16="http://schemas.microsoft.com/office/drawing/2014/main" id="{33D98AFD-6E20-7F3C-720B-494AAA431BC6}"/>
              </a:ext>
            </a:extLst>
          </p:cNvPr>
          <p:cNvPicPr>
            <a:picLocks/>
          </p:cNvPicPr>
          <p:nvPr/>
        </p:nvPicPr>
        <p:blipFill rotWithShape="1">
          <a:blip r:embed="rId3"/>
          <a:srcRect l="5919" r="5083"/>
          <a:stretch/>
        </p:blipFill>
        <p:spPr>
          <a:xfrm>
            <a:off x="5530691" y="4043566"/>
            <a:ext cx="3007479" cy="2468880"/>
          </a:xfrm>
          <a:prstGeom prst="rect">
            <a:avLst/>
          </a:prstGeom>
        </p:spPr>
      </p:pic>
      <p:sp>
        <p:nvSpPr>
          <p:cNvPr id="3" name="Line 4">
            <a:extLst>
              <a:ext uri="{FF2B5EF4-FFF2-40B4-BE49-F238E27FC236}">
                <a16:creationId xmlns:a16="http://schemas.microsoft.com/office/drawing/2014/main" id="{A975B0CC-DFC5-1867-2D5A-826A7F7179B4}"/>
              </a:ext>
            </a:extLst>
          </p:cNvPr>
          <p:cNvSpPr>
            <a:spLocks noChangeShapeType="1"/>
          </p:cNvSpPr>
          <p:nvPr/>
        </p:nvSpPr>
        <p:spPr bwMode="auto">
          <a:xfrm flipV="1">
            <a:off x="0" y="548640"/>
            <a:ext cx="9144000" cy="1588"/>
          </a:xfrm>
          <a:prstGeom prst="line">
            <a:avLst/>
          </a:prstGeom>
          <a:noFill/>
          <a:ln w="38100">
            <a:solidFill>
              <a:srgbClr val="0000FF"/>
            </a:solidFill>
            <a:round/>
            <a:headEnd/>
            <a:tailEnd/>
          </a:ln>
        </p:spPr>
        <p:txBody>
          <a:bodyPr/>
          <a:lstStyle/>
          <a:p>
            <a:pPr fontAlgn="auto">
              <a:spcBef>
                <a:spcPts val="0"/>
              </a:spcBef>
              <a:spcAft>
                <a:spcPts val="0"/>
              </a:spcAft>
              <a:defRPr/>
            </a:pPr>
            <a:endParaRPr lang="en-US" sz="1800" kern="0">
              <a:solidFill>
                <a:srgbClr val="000000"/>
              </a:solidFill>
            </a:endParaRPr>
          </a:p>
        </p:txBody>
      </p:sp>
    </p:spTree>
    <p:extLst>
      <p:ext uri="{BB962C8B-B14F-4D97-AF65-F5344CB8AC3E}">
        <p14:creationId xmlns:p14="http://schemas.microsoft.com/office/powerpoint/2010/main" val="29739162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22A11E8B-3B70-CE4F-9BD4-6A1F4707E270}"/>
              </a:ext>
            </a:extLst>
          </p:cNvPr>
          <p:cNvSpPr txBox="1">
            <a:spLocks/>
          </p:cNvSpPr>
          <p:nvPr/>
        </p:nvSpPr>
        <p:spPr>
          <a:xfrm>
            <a:off x="26116" y="91440"/>
            <a:ext cx="9082963" cy="428734"/>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1800" kern="0" dirty="0">
                <a:solidFill>
                  <a:srgbClr val="0000FF"/>
                </a:solidFill>
              </a:rPr>
              <a:t>Validation of EHM Concept from CSM via Experimental Results </a:t>
            </a:r>
          </a:p>
        </p:txBody>
      </p:sp>
      <p:sp>
        <p:nvSpPr>
          <p:cNvPr id="33" name="TextBox 32">
            <a:extLst>
              <a:ext uri="{FF2B5EF4-FFF2-40B4-BE49-F238E27FC236}">
                <a16:creationId xmlns:a16="http://schemas.microsoft.com/office/drawing/2014/main" id="{EDC702A2-BEBD-0D5A-C164-A003A793D363}"/>
              </a:ext>
            </a:extLst>
          </p:cNvPr>
          <p:cNvSpPr txBox="1"/>
          <p:nvPr/>
        </p:nvSpPr>
        <p:spPr>
          <a:xfrm>
            <a:off x="4581781" y="3249234"/>
            <a:ext cx="1874226" cy="525785"/>
          </a:xfrm>
          <a:prstGeom prst="rect">
            <a:avLst/>
          </a:prstGeom>
          <a:noFill/>
        </p:spPr>
        <p:txBody>
          <a:bodyPr wrap="square" rtlCol="0">
            <a:spAutoFit/>
          </a:bodyPr>
          <a:lstStyle/>
          <a:p>
            <a:pPr algn="ctr">
              <a:spcAft>
                <a:spcPts val="200"/>
              </a:spcAft>
            </a:pPr>
            <a:r>
              <a:rPr lang="en-US" sz="1050" u="sng" dirty="0">
                <a:solidFill>
                  <a:srgbClr val="7030A0"/>
                </a:solidFill>
                <a:latin typeface="Comic Sans MS" panose="030F0902030302020204" pitchFamily="66" charset="0"/>
              </a:rPr>
              <a:t>Pion Elastic FF</a:t>
            </a:r>
          </a:p>
          <a:p>
            <a:pPr algn="ctr">
              <a:spcAft>
                <a:spcPts val="450"/>
              </a:spcAft>
            </a:pPr>
            <a:r>
              <a:rPr lang="en-US" sz="800" dirty="0">
                <a:solidFill>
                  <a:srgbClr val="009051"/>
                </a:solidFill>
                <a:latin typeface="Comic Sans MS" panose="030F0902030302020204" pitchFamily="66" charset="0"/>
              </a:rPr>
              <a:t>C.D. Roberts et al., Prog. Part. </a:t>
            </a:r>
            <a:r>
              <a:rPr lang="en-US" sz="800" dirty="0" err="1">
                <a:solidFill>
                  <a:srgbClr val="009051"/>
                </a:solidFill>
                <a:latin typeface="Comic Sans MS" panose="030F0902030302020204" pitchFamily="66" charset="0"/>
              </a:rPr>
              <a:t>Nucl</a:t>
            </a:r>
            <a:r>
              <a:rPr lang="en-US" sz="800" dirty="0">
                <a:solidFill>
                  <a:srgbClr val="009051"/>
                </a:solidFill>
                <a:latin typeface="Comic Sans MS" panose="030F0902030302020204" pitchFamily="66" charset="0"/>
              </a:rPr>
              <a:t>. Phys. 120, 103883 (2021) </a:t>
            </a:r>
          </a:p>
        </p:txBody>
      </p:sp>
      <p:sp>
        <p:nvSpPr>
          <p:cNvPr id="34" name="TextBox 33">
            <a:extLst>
              <a:ext uri="{FF2B5EF4-FFF2-40B4-BE49-F238E27FC236}">
                <a16:creationId xmlns:a16="http://schemas.microsoft.com/office/drawing/2014/main" id="{2C966802-9828-7594-1B68-8150C139B023}"/>
              </a:ext>
            </a:extLst>
          </p:cNvPr>
          <p:cNvSpPr txBox="1"/>
          <p:nvPr/>
        </p:nvSpPr>
        <p:spPr>
          <a:xfrm rot="16200000">
            <a:off x="3678956" y="4140153"/>
            <a:ext cx="1091440" cy="230832"/>
          </a:xfrm>
          <a:prstGeom prst="rect">
            <a:avLst/>
          </a:prstGeom>
          <a:noFill/>
        </p:spPr>
        <p:txBody>
          <a:bodyPr wrap="square" rtlCol="0">
            <a:spAutoFit/>
          </a:bodyPr>
          <a:lstStyle/>
          <a:p>
            <a:pPr algn="ctr">
              <a:spcAft>
                <a:spcPts val="450"/>
              </a:spcAft>
            </a:pPr>
            <a:r>
              <a:rPr lang="en-US" sz="900" dirty="0">
                <a:solidFill>
                  <a:srgbClr val="7030A0"/>
                </a:solidFill>
                <a:latin typeface="Comic Sans MS" panose="030F0902030302020204" pitchFamily="66" charset="0"/>
              </a:rPr>
              <a:t>Q</a:t>
            </a:r>
            <a:r>
              <a:rPr lang="en-US" sz="900" baseline="30000" dirty="0">
                <a:solidFill>
                  <a:srgbClr val="7030A0"/>
                </a:solidFill>
                <a:latin typeface="Comic Sans MS" panose="030F0902030302020204" pitchFamily="66" charset="0"/>
              </a:rPr>
              <a:t>2 </a:t>
            </a:r>
            <a:r>
              <a:rPr lang="en-US" sz="900" dirty="0">
                <a:solidFill>
                  <a:srgbClr val="7030A0"/>
                </a:solidFill>
                <a:latin typeface="Comic Sans MS" panose="030F0902030302020204" pitchFamily="66" charset="0"/>
              </a:rPr>
              <a:t>F</a:t>
            </a:r>
            <a:r>
              <a:rPr lang="en-US" sz="900" baseline="-25000" dirty="0">
                <a:solidFill>
                  <a:srgbClr val="7030A0"/>
                </a:solidFill>
                <a:latin typeface="Symbol" pitchFamily="2" charset="2"/>
              </a:rPr>
              <a:t>p</a:t>
            </a:r>
            <a:r>
              <a:rPr lang="en-US" sz="900" dirty="0">
                <a:solidFill>
                  <a:srgbClr val="7030A0"/>
                </a:solidFill>
                <a:latin typeface="Comic Sans MS" panose="030F0902030302020204" pitchFamily="66" charset="0"/>
              </a:rPr>
              <a:t> / GeV</a:t>
            </a:r>
            <a:r>
              <a:rPr lang="en-US" sz="900" baseline="30000" dirty="0">
                <a:solidFill>
                  <a:srgbClr val="7030A0"/>
                </a:solidFill>
                <a:latin typeface="Comic Sans MS" panose="030F0902030302020204" pitchFamily="66" charset="0"/>
              </a:rPr>
              <a:t>2</a:t>
            </a:r>
          </a:p>
        </p:txBody>
      </p:sp>
      <p:pic>
        <p:nvPicPr>
          <p:cNvPr id="35" name="Picture 34" descr="Chart, line chart&#10;&#10;Description automatically generated">
            <a:extLst>
              <a:ext uri="{FF2B5EF4-FFF2-40B4-BE49-F238E27FC236}">
                <a16:creationId xmlns:a16="http://schemas.microsoft.com/office/drawing/2014/main" id="{37F4BA26-753A-E46C-DFEE-F44F12BB4598}"/>
              </a:ext>
            </a:extLst>
          </p:cNvPr>
          <p:cNvPicPr>
            <a:picLocks/>
          </p:cNvPicPr>
          <p:nvPr/>
        </p:nvPicPr>
        <p:blipFill rotWithShape="1">
          <a:blip r:embed="rId3"/>
          <a:srcRect l="10941" t="252" r="3321" b="9553"/>
          <a:stretch/>
        </p:blipFill>
        <p:spPr>
          <a:xfrm>
            <a:off x="6767482" y="3736174"/>
            <a:ext cx="2194560" cy="1783080"/>
          </a:xfrm>
          <a:prstGeom prst="rect">
            <a:avLst/>
          </a:prstGeom>
        </p:spPr>
      </p:pic>
      <p:sp>
        <p:nvSpPr>
          <p:cNvPr id="36" name="TextBox 35">
            <a:extLst>
              <a:ext uri="{FF2B5EF4-FFF2-40B4-BE49-F238E27FC236}">
                <a16:creationId xmlns:a16="http://schemas.microsoft.com/office/drawing/2014/main" id="{D3CD41CA-C4C2-3277-9CC3-EEA02199B97C}"/>
              </a:ext>
            </a:extLst>
          </p:cNvPr>
          <p:cNvSpPr txBox="1"/>
          <p:nvPr/>
        </p:nvSpPr>
        <p:spPr>
          <a:xfrm>
            <a:off x="6988107" y="3251596"/>
            <a:ext cx="1772861" cy="525785"/>
          </a:xfrm>
          <a:prstGeom prst="rect">
            <a:avLst/>
          </a:prstGeom>
          <a:noFill/>
        </p:spPr>
        <p:txBody>
          <a:bodyPr wrap="square" rtlCol="0">
            <a:spAutoFit/>
          </a:bodyPr>
          <a:lstStyle/>
          <a:p>
            <a:pPr algn="ctr">
              <a:spcAft>
                <a:spcPts val="200"/>
              </a:spcAft>
            </a:pPr>
            <a:r>
              <a:rPr lang="en-US" sz="1050" u="sng" dirty="0">
                <a:solidFill>
                  <a:srgbClr val="7030A0"/>
                </a:solidFill>
                <a:latin typeface="Comic Sans MS" panose="030F0902030302020204" pitchFamily="66" charset="0"/>
              </a:rPr>
              <a:t>Nucleon Elastic FF</a:t>
            </a:r>
          </a:p>
          <a:p>
            <a:pPr algn="ctr">
              <a:spcAft>
                <a:spcPts val="450"/>
              </a:spcAft>
            </a:pPr>
            <a:r>
              <a:rPr lang="en-US" sz="800" dirty="0">
                <a:solidFill>
                  <a:srgbClr val="009051"/>
                </a:solidFill>
                <a:latin typeface="Comic Sans MS" panose="030F0902030302020204" pitchFamily="66" charset="0"/>
              </a:rPr>
              <a:t>M. Barabanov et al., Prog. Part. Nucl. Phys. 103835 (2021)</a:t>
            </a:r>
          </a:p>
        </p:txBody>
      </p:sp>
      <p:sp>
        <p:nvSpPr>
          <p:cNvPr id="37" name="TextBox 36">
            <a:extLst>
              <a:ext uri="{FF2B5EF4-FFF2-40B4-BE49-F238E27FC236}">
                <a16:creationId xmlns:a16="http://schemas.microsoft.com/office/drawing/2014/main" id="{EA4989F6-F51D-34FD-5886-9B0F5EFBFD0E}"/>
              </a:ext>
            </a:extLst>
          </p:cNvPr>
          <p:cNvSpPr txBox="1"/>
          <p:nvPr/>
        </p:nvSpPr>
        <p:spPr>
          <a:xfrm rot="16200000">
            <a:off x="5949712" y="4270963"/>
            <a:ext cx="1375988" cy="230832"/>
          </a:xfrm>
          <a:prstGeom prst="rect">
            <a:avLst/>
          </a:prstGeom>
          <a:noFill/>
        </p:spPr>
        <p:txBody>
          <a:bodyPr wrap="square" rtlCol="0">
            <a:spAutoFit/>
          </a:bodyPr>
          <a:lstStyle/>
          <a:p>
            <a:pPr algn="ctr">
              <a:spcAft>
                <a:spcPts val="450"/>
              </a:spcAft>
            </a:pPr>
            <a:r>
              <a:rPr lang="en-US" sz="900" dirty="0">
                <a:solidFill>
                  <a:srgbClr val="7030A0"/>
                </a:solidFill>
                <a:latin typeface="Symbol" pitchFamily="2" charset="2"/>
              </a:rPr>
              <a:t>m</a:t>
            </a:r>
            <a:r>
              <a:rPr lang="en-US" sz="900" baseline="-25000" dirty="0">
                <a:solidFill>
                  <a:srgbClr val="7030A0"/>
                </a:solidFill>
                <a:latin typeface="Comic Sans MS" panose="030F0902030302020204" pitchFamily="66" charset="0"/>
              </a:rPr>
              <a:t>p</a:t>
            </a:r>
            <a:r>
              <a:rPr lang="en-US" sz="900" dirty="0">
                <a:solidFill>
                  <a:srgbClr val="7030A0"/>
                </a:solidFill>
                <a:latin typeface="Comic Sans MS" panose="030F0902030302020204" pitchFamily="66" charset="0"/>
              </a:rPr>
              <a:t>G</a:t>
            </a:r>
            <a:r>
              <a:rPr lang="en-US" sz="900" baseline="-25000" dirty="0">
                <a:solidFill>
                  <a:srgbClr val="7030A0"/>
                </a:solidFill>
                <a:latin typeface="Comic Sans MS" panose="030F0902030302020204" pitchFamily="66" charset="0"/>
              </a:rPr>
              <a:t>E</a:t>
            </a:r>
            <a:r>
              <a:rPr lang="en-US" sz="900" baseline="30000" dirty="0">
                <a:solidFill>
                  <a:srgbClr val="7030A0"/>
                </a:solidFill>
                <a:latin typeface="Comic Sans MS" panose="030F0902030302020204" pitchFamily="66" charset="0"/>
              </a:rPr>
              <a:t>p</a:t>
            </a:r>
            <a:r>
              <a:rPr lang="en-US" sz="900" dirty="0">
                <a:solidFill>
                  <a:srgbClr val="7030A0"/>
                </a:solidFill>
                <a:latin typeface="Comic Sans MS" panose="030F0902030302020204" pitchFamily="66" charset="0"/>
              </a:rPr>
              <a:t>(Q</a:t>
            </a:r>
            <a:r>
              <a:rPr lang="en-US" sz="900" baseline="30000" dirty="0">
                <a:solidFill>
                  <a:srgbClr val="7030A0"/>
                </a:solidFill>
                <a:latin typeface="Comic Sans MS" panose="030F0902030302020204" pitchFamily="66" charset="0"/>
              </a:rPr>
              <a:t>2</a:t>
            </a:r>
            <a:r>
              <a:rPr lang="en-US" sz="900" dirty="0">
                <a:solidFill>
                  <a:srgbClr val="7030A0"/>
                </a:solidFill>
                <a:latin typeface="Comic Sans MS" panose="030F0902030302020204" pitchFamily="66" charset="0"/>
              </a:rPr>
              <a:t>)/G</a:t>
            </a:r>
            <a:r>
              <a:rPr lang="en-US" sz="900" baseline="-25000" dirty="0">
                <a:solidFill>
                  <a:srgbClr val="7030A0"/>
                </a:solidFill>
                <a:latin typeface="Comic Sans MS" panose="030F0902030302020204" pitchFamily="66" charset="0"/>
              </a:rPr>
              <a:t>M</a:t>
            </a:r>
            <a:r>
              <a:rPr lang="en-US" sz="900" baseline="30000" dirty="0">
                <a:solidFill>
                  <a:srgbClr val="7030A0"/>
                </a:solidFill>
                <a:latin typeface="Comic Sans MS" panose="030F0902030302020204" pitchFamily="66" charset="0"/>
              </a:rPr>
              <a:t>p</a:t>
            </a:r>
            <a:r>
              <a:rPr lang="en-US" sz="900" dirty="0">
                <a:solidFill>
                  <a:srgbClr val="7030A0"/>
                </a:solidFill>
                <a:latin typeface="Comic Sans MS" panose="030F0902030302020204" pitchFamily="66" charset="0"/>
              </a:rPr>
              <a:t>(Q</a:t>
            </a:r>
            <a:r>
              <a:rPr lang="en-US" sz="900" baseline="30000" dirty="0">
                <a:solidFill>
                  <a:srgbClr val="7030A0"/>
                </a:solidFill>
                <a:latin typeface="Comic Sans MS" panose="030F0902030302020204" pitchFamily="66" charset="0"/>
              </a:rPr>
              <a:t>2</a:t>
            </a:r>
            <a:r>
              <a:rPr lang="en-US" sz="900" dirty="0">
                <a:solidFill>
                  <a:srgbClr val="7030A0"/>
                </a:solidFill>
                <a:latin typeface="Comic Sans MS" panose="030F0902030302020204" pitchFamily="66" charset="0"/>
              </a:rPr>
              <a:t>)</a:t>
            </a:r>
          </a:p>
        </p:txBody>
      </p:sp>
      <p:sp>
        <p:nvSpPr>
          <p:cNvPr id="42" name="TextBox 41">
            <a:extLst>
              <a:ext uri="{FF2B5EF4-FFF2-40B4-BE49-F238E27FC236}">
                <a16:creationId xmlns:a16="http://schemas.microsoft.com/office/drawing/2014/main" id="{8EA39644-00D7-210C-F33D-B97A900D31E2}"/>
              </a:ext>
            </a:extLst>
          </p:cNvPr>
          <p:cNvSpPr txBox="1"/>
          <p:nvPr/>
        </p:nvSpPr>
        <p:spPr>
          <a:xfrm>
            <a:off x="5836121" y="5529779"/>
            <a:ext cx="820700" cy="230832"/>
          </a:xfrm>
          <a:prstGeom prst="rect">
            <a:avLst/>
          </a:prstGeom>
          <a:noFill/>
        </p:spPr>
        <p:txBody>
          <a:bodyPr wrap="square" rtlCol="0">
            <a:spAutoFit/>
          </a:bodyPr>
          <a:lstStyle/>
          <a:p>
            <a:pPr algn="ctr">
              <a:spcAft>
                <a:spcPts val="450"/>
              </a:spcAft>
            </a:pPr>
            <a:r>
              <a:rPr lang="en-US" sz="900" dirty="0">
                <a:solidFill>
                  <a:srgbClr val="7030A0"/>
                </a:solidFill>
                <a:latin typeface="Comic Sans MS" panose="030F0902030302020204" pitchFamily="66" charset="0"/>
              </a:rPr>
              <a:t>Q</a:t>
            </a:r>
            <a:r>
              <a:rPr lang="en-US" sz="900" baseline="30000" dirty="0">
                <a:solidFill>
                  <a:srgbClr val="7030A0"/>
                </a:solidFill>
                <a:latin typeface="Comic Sans MS" panose="030F0902030302020204" pitchFamily="66" charset="0"/>
              </a:rPr>
              <a:t>2</a:t>
            </a:r>
            <a:r>
              <a:rPr lang="en-US" sz="900" dirty="0">
                <a:solidFill>
                  <a:srgbClr val="7030A0"/>
                </a:solidFill>
                <a:latin typeface="Comic Sans MS" panose="030F0902030302020204" pitchFamily="66" charset="0"/>
              </a:rPr>
              <a:t> (GeV</a:t>
            </a:r>
            <a:r>
              <a:rPr lang="en-US" sz="900" baseline="30000" dirty="0">
                <a:solidFill>
                  <a:srgbClr val="7030A0"/>
                </a:solidFill>
                <a:latin typeface="Comic Sans MS" panose="030F0902030302020204" pitchFamily="66" charset="0"/>
              </a:rPr>
              <a:t>2</a:t>
            </a:r>
            <a:r>
              <a:rPr lang="en-US" sz="900" dirty="0">
                <a:solidFill>
                  <a:srgbClr val="7030A0"/>
                </a:solidFill>
                <a:latin typeface="Comic Sans MS" panose="030F0902030302020204" pitchFamily="66" charset="0"/>
              </a:rPr>
              <a:t>)</a:t>
            </a:r>
          </a:p>
        </p:txBody>
      </p:sp>
      <p:sp>
        <p:nvSpPr>
          <p:cNvPr id="51" name="TextBox 50">
            <a:extLst>
              <a:ext uri="{FF2B5EF4-FFF2-40B4-BE49-F238E27FC236}">
                <a16:creationId xmlns:a16="http://schemas.microsoft.com/office/drawing/2014/main" id="{7104C946-F0DC-A205-5F46-1341D191BF36}"/>
              </a:ext>
            </a:extLst>
          </p:cNvPr>
          <p:cNvSpPr txBox="1"/>
          <p:nvPr/>
        </p:nvSpPr>
        <p:spPr>
          <a:xfrm>
            <a:off x="8315145" y="5529091"/>
            <a:ext cx="729327" cy="230832"/>
          </a:xfrm>
          <a:prstGeom prst="rect">
            <a:avLst/>
          </a:prstGeom>
          <a:noFill/>
        </p:spPr>
        <p:txBody>
          <a:bodyPr wrap="square" rtlCol="0">
            <a:spAutoFit/>
          </a:bodyPr>
          <a:lstStyle/>
          <a:p>
            <a:pPr algn="ctr">
              <a:spcAft>
                <a:spcPts val="450"/>
              </a:spcAft>
            </a:pPr>
            <a:r>
              <a:rPr lang="en-US" sz="900" dirty="0">
                <a:solidFill>
                  <a:srgbClr val="7030A0"/>
                </a:solidFill>
                <a:latin typeface="Comic Sans MS" panose="030F0902030302020204" pitchFamily="66" charset="0"/>
              </a:rPr>
              <a:t>Q</a:t>
            </a:r>
            <a:r>
              <a:rPr lang="en-US" sz="900" baseline="30000" dirty="0">
                <a:solidFill>
                  <a:srgbClr val="7030A0"/>
                </a:solidFill>
                <a:latin typeface="Comic Sans MS" panose="030F0902030302020204" pitchFamily="66" charset="0"/>
              </a:rPr>
              <a:t>2</a:t>
            </a:r>
            <a:r>
              <a:rPr lang="en-US" sz="900" dirty="0">
                <a:solidFill>
                  <a:srgbClr val="7030A0"/>
                </a:solidFill>
                <a:latin typeface="Comic Sans MS" panose="030F0902030302020204" pitchFamily="66" charset="0"/>
              </a:rPr>
              <a:t> (GeV</a:t>
            </a:r>
            <a:r>
              <a:rPr lang="en-US" sz="900" baseline="30000" dirty="0">
                <a:solidFill>
                  <a:srgbClr val="7030A0"/>
                </a:solidFill>
                <a:latin typeface="Comic Sans MS" panose="030F0902030302020204" pitchFamily="66" charset="0"/>
              </a:rPr>
              <a:t>2</a:t>
            </a:r>
            <a:r>
              <a:rPr lang="en-US" sz="900" dirty="0">
                <a:solidFill>
                  <a:srgbClr val="7030A0"/>
                </a:solidFill>
                <a:latin typeface="Comic Sans MS" panose="030F0902030302020204" pitchFamily="66" charset="0"/>
              </a:rPr>
              <a:t>)</a:t>
            </a:r>
          </a:p>
        </p:txBody>
      </p:sp>
      <p:sp>
        <p:nvSpPr>
          <p:cNvPr id="38" name="Slide Number Placeholder 4">
            <a:extLst>
              <a:ext uri="{FF2B5EF4-FFF2-40B4-BE49-F238E27FC236}">
                <a16:creationId xmlns:a16="http://schemas.microsoft.com/office/drawing/2014/main" id="{89849364-7433-9788-5E7A-B148A0BE3CE6}"/>
              </a:ext>
            </a:extLst>
          </p:cNvPr>
          <p:cNvSpPr txBox="1">
            <a:spLocks/>
          </p:cNvSpPr>
          <p:nvPr/>
        </p:nvSpPr>
        <p:spPr bwMode="auto">
          <a:xfrm>
            <a:off x="8654115" y="6559337"/>
            <a:ext cx="48606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0" latinLnBrk="0" hangingPunct="0">
              <a:defRPr sz="1400" kern="1200">
                <a:solidFill>
                  <a:schemeClr val="tx1"/>
                </a:solidFill>
                <a:latin typeface="Times New Roman"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fr-FR" sz="1200" dirty="0">
                <a:solidFill>
                  <a:srgbClr val="000000"/>
                </a:solidFill>
                <a:latin typeface="+mj-lt"/>
              </a:rPr>
              <a:t>3</a:t>
            </a:r>
          </a:p>
        </p:txBody>
      </p:sp>
      <p:sp>
        <p:nvSpPr>
          <p:cNvPr id="40" name="TextBox 39">
            <a:extLst>
              <a:ext uri="{FF2B5EF4-FFF2-40B4-BE49-F238E27FC236}">
                <a16:creationId xmlns:a16="http://schemas.microsoft.com/office/drawing/2014/main" id="{8E03B11C-1FA8-04AC-62C0-8A929A6B21E1}"/>
              </a:ext>
            </a:extLst>
          </p:cNvPr>
          <p:cNvSpPr txBox="1"/>
          <p:nvPr/>
        </p:nvSpPr>
        <p:spPr>
          <a:xfrm>
            <a:off x="45720" y="4123057"/>
            <a:ext cx="3862270" cy="1664558"/>
          </a:xfrm>
          <a:prstGeom prst="rect">
            <a:avLst/>
          </a:prstGeom>
          <a:noFill/>
        </p:spPr>
        <p:txBody>
          <a:bodyPr wrap="square" rtlCol="0">
            <a:spAutoFit/>
          </a:bodyPr>
          <a:lstStyle/>
          <a:p>
            <a:pPr marL="173736" indent="-173736">
              <a:spcAft>
                <a:spcPts val="450"/>
              </a:spcAft>
              <a:buClr>
                <a:srgbClr val="7030A0"/>
              </a:buClr>
              <a:buFont typeface="Arial" panose="020B0604020202020204" pitchFamily="34" charset="0"/>
              <a:buChar char="•"/>
            </a:pPr>
            <a:r>
              <a:rPr lang="en-US" sz="1400" dirty="0">
                <a:solidFill>
                  <a:srgbClr val="0000FF"/>
                </a:solidFill>
                <a:latin typeface="+mn-lt"/>
              </a:rPr>
              <a:t>Predicted electrocouplings of </a:t>
            </a:r>
            <a:r>
              <a:rPr lang="en-US" sz="1400" dirty="0">
                <a:solidFill>
                  <a:srgbClr val="0000FF"/>
                </a:solidFill>
                <a:latin typeface="Symbol" pitchFamily="2" charset="2"/>
              </a:rPr>
              <a:t>D</a:t>
            </a:r>
            <a:r>
              <a:rPr lang="en-US" sz="1400" dirty="0">
                <a:solidFill>
                  <a:srgbClr val="0000FF"/>
                </a:solidFill>
                <a:latin typeface="+mn-lt"/>
              </a:rPr>
              <a:t>(1600)3/2</a:t>
            </a:r>
            <a:r>
              <a:rPr lang="en-US" sz="1400" baseline="30000" dirty="0">
                <a:solidFill>
                  <a:srgbClr val="0000FF"/>
                </a:solidFill>
                <a:latin typeface="+mn-lt"/>
              </a:rPr>
              <a:t>+</a:t>
            </a:r>
            <a:r>
              <a:rPr lang="en-US" sz="1400" dirty="0">
                <a:solidFill>
                  <a:srgbClr val="0000FF"/>
                </a:solidFill>
                <a:latin typeface="+mn-lt"/>
              </a:rPr>
              <a:t> [</a:t>
            </a:r>
            <a:r>
              <a:rPr lang="en-US" sz="1400" dirty="0">
                <a:solidFill>
                  <a:srgbClr val="009051"/>
                </a:solidFill>
                <a:latin typeface="+mn-lt"/>
              </a:rPr>
              <a:t>Y. Lu et al., PRD 100, 034001 (2019)</a:t>
            </a:r>
            <a:r>
              <a:rPr lang="en-US" sz="1400" dirty="0">
                <a:solidFill>
                  <a:srgbClr val="0000FF"/>
                </a:solidFill>
                <a:latin typeface="+mn-lt"/>
              </a:rPr>
              <a:t>]  were confirmed by the CLAS results [</a:t>
            </a:r>
            <a:r>
              <a:rPr lang="en-US" sz="1400" dirty="0">
                <a:solidFill>
                  <a:srgbClr val="009051"/>
                </a:solidFill>
                <a:latin typeface="+mn-lt"/>
              </a:rPr>
              <a:t>V.I. Mokeev et al., PRC 108, 025204 (2023)</a:t>
            </a:r>
            <a:r>
              <a:rPr lang="en-US" sz="1400" dirty="0">
                <a:solidFill>
                  <a:srgbClr val="0000FF"/>
                </a:solidFill>
                <a:latin typeface="+mn-lt"/>
              </a:rPr>
              <a:t>].</a:t>
            </a:r>
          </a:p>
          <a:p>
            <a:pPr marL="574675" indent="-173038">
              <a:spcAft>
                <a:spcPts val="450"/>
              </a:spcAft>
              <a:buClr>
                <a:srgbClr val="7030A0"/>
              </a:buClr>
            </a:pPr>
            <a:r>
              <a:rPr lang="en-US" sz="1400" dirty="0">
                <a:solidFill>
                  <a:srgbClr val="C00000"/>
                </a:solidFill>
                <a:latin typeface="+mn-lt"/>
              </a:rPr>
              <a:t>⇒</a:t>
            </a:r>
            <a:r>
              <a:rPr lang="en-US" sz="1400" dirty="0">
                <a:solidFill>
                  <a:srgbClr val="0000FF"/>
                </a:solidFill>
                <a:latin typeface="+mn-lt"/>
              </a:rPr>
              <a:t> Strong evidence for insight into the momentum dependence of the dressed quark mass</a:t>
            </a:r>
          </a:p>
        </p:txBody>
      </p:sp>
      <p:sp>
        <p:nvSpPr>
          <p:cNvPr id="3" name="TextBox 2">
            <a:extLst>
              <a:ext uri="{FF2B5EF4-FFF2-40B4-BE49-F238E27FC236}">
                <a16:creationId xmlns:a16="http://schemas.microsoft.com/office/drawing/2014/main" id="{75517A28-0A05-66E1-AF12-16D1CF90AFED}"/>
              </a:ext>
            </a:extLst>
          </p:cNvPr>
          <p:cNvSpPr txBox="1"/>
          <p:nvPr/>
        </p:nvSpPr>
        <p:spPr>
          <a:xfrm>
            <a:off x="5133705" y="573287"/>
            <a:ext cx="3284344" cy="276999"/>
          </a:xfrm>
          <a:prstGeom prst="rect">
            <a:avLst/>
          </a:prstGeom>
          <a:noFill/>
        </p:spPr>
        <p:txBody>
          <a:bodyPr wrap="square" rtlCol="0">
            <a:spAutoFit/>
          </a:bodyPr>
          <a:lstStyle/>
          <a:p>
            <a:pPr algn="ctr"/>
            <a:r>
              <a:rPr lang="en-US" sz="1200" u="sng" dirty="0">
                <a:solidFill>
                  <a:srgbClr val="7030A0"/>
                </a:solidFill>
                <a:latin typeface="+mn-lt"/>
              </a:rPr>
              <a:t>CLAS/Hall A/C results vs. CSM expectations  </a:t>
            </a:r>
          </a:p>
        </p:txBody>
      </p:sp>
      <p:pic>
        <p:nvPicPr>
          <p:cNvPr id="5" name="Picture 4">
            <a:extLst>
              <a:ext uri="{FF2B5EF4-FFF2-40B4-BE49-F238E27FC236}">
                <a16:creationId xmlns:a16="http://schemas.microsoft.com/office/drawing/2014/main" id="{9BCF13E0-E96E-8F0D-73C6-F2F4576A63B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995822" y="855326"/>
            <a:ext cx="2560320" cy="2423160"/>
          </a:xfrm>
          <a:prstGeom prst="rect">
            <a:avLst/>
          </a:prstGeom>
        </p:spPr>
      </p:pic>
      <p:sp>
        <p:nvSpPr>
          <p:cNvPr id="4" name="TextBox 3">
            <a:extLst>
              <a:ext uri="{FF2B5EF4-FFF2-40B4-BE49-F238E27FC236}">
                <a16:creationId xmlns:a16="http://schemas.microsoft.com/office/drawing/2014/main" id="{42D11962-88F1-4DE2-35F8-32C13282AFF8}"/>
              </a:ext>
            </a:extLst>
          </p:cNvPr>
          <p:cNvSpPr txBox="1"/>
          <p:nvPr/>
        </p:nvSpPr>
        <p:spPr>
          <a:xfrm>
            <a:off x="42986" y="587758"/>
            <a:ext cx="4010727" cy="1169551"/>
          </a:xfrm>
          <a:prstGeom prst="rect">
            <a:avLst/>
          </a:prstGeom>
          <a:noFill/>
        </p:spPr>
        <p:txBody>
          <a:bodyPr wrap="square" rtlCol="0">
            <a:spAutoFit/>
          </a:bodyPr>
          <a:lstStyle/>
          <a:p>
            <a:pPr marL="171450" indent="-171450">
              <a:spcAft>
                <a:spcPts val="450"/>
              </a:spcAft>
              <a:buClr>
                <a:srgbClr val="7030A0"/>
              </a:buClr>
              <a:buFont typeface="Arial" panose="020B0604020202020204" pitchFamily="34" charset="0"/>
              <a:buChar char="•"/>
            </a:pPr>
            <a:r>
              <a:rPr lang="en-US" sz="1400" dirty="0">
                <a:solidFill>
                  <a:srgbClr val="0000FF"/>
                </a:solidFill>
                <a:latin typeface="+mn-lt"/>
              </a:rPr>
              <a:t>A successful description of the pion and nucleon elastic FFs and the electrocouplings of the </a:t>
            </a:r>
            <a:r>
              <a:rPr lang="en-US" sz="1400" dirty="0">
                <a:solidFill>
                  <a:srgbClr val="0000FF"/>
                </a:solidFill>
                <a:latin typeface="Symbol" pitchFamily="2" charset="2"/>
              </a:rPr>
              <a:t>D</a:t>
            </a:r>
            <a:r>
              <a:rPr lang="en-US" sz="1400" dirty="0">
                <a:solidFill>
                  <a:srgbClr val="0000FF"/>
                </a:solidFill>
                <a:latin typeface="+mn-lt"/>
              </a:rPr>
              <a:t>(1232)3/2</a:t>
            </a:r>
            <a:r>
              <a:rPr lang="en-US" sz="1400" baseline="30000" dirty="0">
                <a:solidFill>
                  <a:srgbClr val="0000FF"/>
                </a:solidFill>
                <a:latin typeface="+mn-lt"/>
              </a:rPr>
              <a:t>+ </a:t>
            </a:r>
            <a:r>
              <a:rPr lang="en-US" sz="1400" dirty="0">
                <a:solidFill>
                  <a:srgbClr val="0000FF"/>
                </a:solidFill>
                <a:latin typeface="+mn-lt"/>
              </a:rPr>
              <a:t>and N(1440)1/2</a:t>
            </a:r>
            <a:r>
              <a:rPr lang="en-US" sz="1400" baseline="30000" dirty="0">
                <a:solidFill>
                  <a:srgbClr val="0000FF"/>
                </a:solidFill>
                <a:latin typeface="+mn-lt"/>
              </a:rPr>
              <a:t>+</a:t>
            </a:r>
            <a:r>
              <a:rPr lang="en-US" sz="1400" dirty="0">
                <a:solidFill>
                  <a:srgbClr val="0000FF"/>
                </a:solidFill>
                <a:latin typeface="+mn-lt"/>
              </a:rPr>
              <a:t> has been achieved</a:t>
            </a:r>
            <a:r>
              <a:rPr lang="en-US" sz="1400" dirty="0">
                <a:solidFill>
                  <a:srgbClr val="0070C0"/>
                </a:solidFill>
                <a:latin typeface="+mn-lt"/>
              </a:rPr>
              <a:t> </a:t>
            </a:r>
            <a:r>
              <a:rPr lang="en-US" sz="1400" i="1" u="sng" dirty="0">
                <a:solidFill>
                  <a:srgbClr val="C00000"/>
                </a:solidFill>
                <a:latin typeface="+mn-lt"/>
              </a:rPr>
              <a:t>with the same dressed quark/gluon mass function</a:t>
            </a:r>
            <a:r>
              <a:rPr lang="en-US" sz="1400" dirty="0">
                <a:solidFill>
                  <a:srgbClr val="C00000"/>
                </a:solidFill>
                <a:latin typeface="+mn-lt"/>
              </a:rPr>
              <a:t>.</a:t>
            </a:r>
          </a:p>
        </p:txBody>
      </p:sp>
      <p:sp>
        <p:nvSpPr>
          <p:cNvPr id="7" name="TextBox 6">
            <a:extLst>
              <a:ext uri="{FF2B5EF4-FFF2-40B4-BE49-F238E27FC236}">
                <a16:creationId xmlns:a16="http://schemas.microsoft.com/office/drawing/2014/main" id="{CE426B9E-CB25-1472-7088-8F47C3670177}"/>
              </a:ext>
            </a:extLst>
          </p:cNvPr>
          <p:cNvSpPr txBox="1"/>
          <p:nvPr/>
        </p:nvSpPr>
        <p:spPr>
          <a:xfrm>
            <a:off x="4401586" y="1712994"/>
            <a:ext cx="953135" cy="461665"/>
          </a:xfrm>
          <a:prstGeom prst="rect">
            <a:avLst/>
          </a:prstGeom>
          <a:noFill/>
        </p:spPr>
        <p:txBody>
          <a:bodyPr wrap="square" rtlCol="0">
            <a:spAutoFit/>
          </a:bodyPr>
          <a:lstStyle/>
          <a:p>
            <a:pPr>
              <a:spcAft>
                <a:spcPts val="600"/>
              </a:spcAft>
            </a:pPr>
            <a:r>
              <a:rPr lang="en-US" sz="800" b="0" dirty="0">
                <a:latin typeface="Comic Sans MS" panose="030F0902030302020204" pitchFamily="66" charset="0"/>
              </a:rPr>
              <a:t>Substantial contributions from M-B cloud</a:t>
            </a:r>
          </a:p>
        </p:txBody>
      </p:sp>
      <p:pic>
        <p:nvPicPr>
          <p:cNvPr id="8" name="Picture 7">
            <a:extLst>
              <a:ext uri="{FF2B5EF4-FFF2-40B4-BE49-F238E27FC236}">
                <a16:creationId xmlns:a16="http://schemas.microsoft.com/office/drawing/2014/main" id="{4F94DD7E-C8B5-4DA1-88E9-5A3BA51BB2CA}"/>
              </a:ext>
            </a:extLst>
          </p:cNvPr>
          <p:cNvPicPr>
            <a:picLocks noChangeAspect="1"/>
          </p:cNvPicPr>
          <p:nvPr/>
        </p:nvPicPr>
        <p:blipFill rotWithShape="1">
          <a:blip r:embed="rId5">
            <a:extLst>
              <a:ext uri="{28A0092B-C50C-407E-A947-70E740481C1C}">
                <a14:useLocalDpi xmlns:a14="http://schemas.microsoft.com/office/drawing/2010/main" val="0"/>
              </a:ext>
            </a:extLst>
          </a:blip>
          <a:srcRect l="7405" t="17536" r="8235" b="18686"/>
          <a:stretch/>
        </p:blipFill>
        <p:spPr>
          <a:xfrm>
            <a:off x="6556142" y="822817"/>
            <a:ext cx="2447916" cy="2463987"/>
          </a:xfrm>
          <a:prstGeom prst="rect">
            <a:avLst/>
          </a:prstGeom>
        </p:spPr>
      </p:pic>
      <p:sp>
        <p:nvSpPr>
          <p:cNvPr id="2" name="TextBox 1">
            <a:extLst>
              <a:ext uri="{FF2B5EF4-FFF2-40B4-BE49-F238E27FC236}">
                <a16:creationId xmlns:a16="http://schemas.microsoft.com/office/drawing/2014/main" id="{3506AE66-5B3C-A543-EF8E-BC46E8982D11}"/>
              </a:ext>
            </a:extLst>
          </p:cNvPr>
          <p:cNvSpPr txBox="1"/>
          <p:nvPr/>
        </p:nvSpPr>
        <p:spPr>
          <a:xfrm>
            <a:off x="5172483" y="905058"/>
            <a:ext cx="1280510" cy="430887"/>
          </a:xfrm>
          <a:prstGeom prst="rect">
            <a:avLst/>
          </a:prstGeom>
          <a:solidFill>
            <a:schemeClr val="bg1"/>
          </a:solidFill>
          <a:ln w="12700">
            <a:solidFill>
              <a:schemeClr val="tx1"/>
            </a:solidFill>
          </a:ln>
        </p:spPr>
        <p:txBody>
          <a:bodyPr wrap="square" rtlCol="0">
            <a:spAutoFit/>
          </a:bodyPr>
          <a:lstStyle/>
          <a:p>
            <a:pPr algn="ctr">
              <a:spcAft>
                <a:spcPts val="600"/>
              </a:spcAft>
            </a:pPr>
            <a:r>
              <a:rPr lang="en-US" sz="1100" b="0" dirty="0">
                <a:solidFill>
                  <a:srgbClr val="011893"/>
                </a:solidFill>
                <a:latin typeface="Comic Sans MS" panose="030F0902030302020204" pitchFamily="66" charset="0"/>
              </a:rPr>
              <a:t>N→</a:t>
            </a:r>
            <a:r>
              <a:rPr lang="en-US" sz="1100" b="0" dirty="0">
                <a:solidFill>
                  <a:srgbClr val="011893"/>
                </a:solidFill>
                <a:latin typeface="Symbol" pitchFamily="2" charset="2"/>
              </a:rPr>
              <a:t>D</a:t>
            </a:r>
            <a:r>
              <a:rPr lang="en-US" sz="1100" b="0" dirty="0">
                <a:solidFill>
                  <a:srgbClr val="011893"/>
                </a:solidFill>
                <a:latin typeface="Comic Sans MS" panose="030F0902030302020204" pitchFamily="66" charset="0"/>
              </a:rPr>
              <a:t>(1232)3/2</a:t>
            </a:r>
            <a:r>
              <a:rPr lang="en-US" sz="1100" b="0" baseline="30000" dirty="0">
                <a:solidFill>
                  <a:srgbClr val="011893"/>
                </a:solidFill>
                <a:latin typeface="Comic Sans MS" panose="030F0902030302020204" pitchFamily="66" charset="0"/>
              </a:rPr>
              <a:t>+</a:t>
            </a:r>
            <a:r>
              <a:rPr lang="en-US" sz="1100" b="0" dirty="0">
                <a:solidFill>
                  <a:srgbClr val="011893"/>
                </a:solidFill>
                <a:latin typeface="Comic Sans MS" panose="030F0902030302020204" pitchFamily="66" charset="0"/>
              </a:rPr>
              <a:t> magnetic FF</a:t>
            </a:r>
          </a:p>
        </p:txBody>
      </p:sp>
      <p:sp>
        <p:nvSpPr>
          <p:cNvPr id="6" name="TextBox 5">
            <a:extLst>
              <a:ext uri="{FF2B5EF4-FFF2-40B4-BE49-F238E27FC236}">
                <a16:creationId xmlns:a16="http://schemas.microsoft.com/office/drawing/2014/main" id="{327FCEAF-EBC8-A112-C53A-F5C60F032B00}"/>
              </a:ext>
            </a:extLst>
          </p:cNvPr>
          <p:cNvSpPr txBox="1"/>
          <p:nvPr/>
        </p:nvSpPr>
        <p:spPr>
          <a:xfrm>
            <a:off x="7790692" y="909646"/>
            <a:ext cx="1157483" cy="265158"/>
          </a:xfrm>
          <a:prstGeom prst="rect">
            <a:avLst/>
          </a:prstGeom>
          <a:solidFill>
            <a:schemeClr val="bg1"/>
          </a:solidFill>
          <a:ln w="12700">
            <a:solidFill>
              <a:schemeClr val="tx1"/>
            </a:solidFill>
          </a:ln>
        </p:spPr>
        <p:txBody>
          <a:bodyPr wrap="square" rtlCol="0">
            <a:spAutoFit/>
          </a:bodyPr>
          <a:lstStyle/>
          <a:p>
            <a:pPr algn="ctr">
              <a:spcAft>
                <a:spcPts val="600"/>
              </a:spcAft>
            </a:pPr>
            <a:r>
              <a:rPr lang="en-US" sz="1100" b="0" dirty="0">
                <a:solidFill>
                  <a:srgbClr val="011893"/>
                </a:solidFill>
                <a:latin typeface="Comic Sans MS" panose="030F0902030302020204" pitchFamily="66" charset="0"/>
              </a:rPr>
              <a:t>N(1440)1/2</a:t>
            </a:r>
            <a:r>
              <a:rPr lang="en-US" sz="1100" b="0" baseline="30000" dirty="0">
                <a:solidFill>
                  <a:srgbClr val="011893"/>
                </a:solidFill>
                <a:latin typeface="Comic Sans MS" panose="030F0902030302020204" pitchFamily="66" charset="0"/>
              </a:rPr>
              <a:t>+</a:t>
            </a:r>
            <a:endParaRPr lang="en-US" sz="1100" b="0" dirty="0">
              <a:solidFill>
                <a:srgbClr val="011893"/>
              </a:solidFill>
              <a:latin typeface="Comic Sans MS" panose="030F0902030302020204" pitchFamily="66" charset="0"/>
            </a:endParaRPr>
          </a:p>
        </p:txBody>
      </p:sp>
      <p:sp>
        <p:nvSpPr>
          <p:cNvPr id="9" name="TextBox 8">
            <a:extLst>
              <a:ext uri="{FF2B5EF4-FFF2-40B4-BE49-F238E27FC236}">
                <a16:creationId xmlns:a16="http://schemas.microsoft.com/office/drawing/2014/main" id="{7D3A3EF8-7B55-8317-4FF6-728954315754}"/>
              </a:ext>
            </a:extLst>
          </p:cNvPr>
          <p:cNvSpPr txBox="1"/>
          <p:nvPr/>
        </p:nvSpPr>
        <p:spPr>
          <a:xfrm>
            <a:off x="4464098" y="2596870"/>
            <a:ext cx="1384742" cy="338554"/>
          </a:xfrm>
          <a:prstGeom prst="rect">
            <a:avLst/>
          </a:prstGeom>
          <a:noFill/>
        </p:spPr>
        <p:txBody>
          <a:bodyPr wrap="square" rtlCol="0">
            <a:spAutoFit/>
          </a:bodyPr>
          <a:lstStyle/>
          <a:p>
            <a:pPr algn="ctr">
              <a:spcAft>
                <a:spcPts val="600"/>
              </a:spcAft>
            </a:pPr>
            <a:r>
              <a:rPr lang="en-US" sz="800" b="0" dirty="0">
                <a:solidFill>
                  <a:srgbClr val="008000"/>
                </a:solidFill>
                <a:latin typeface="Comic Sans MS" panose="030F0902030302020204" pitchFamily="66" charset="0"/>
              </a:rPr>
              <a:t>J. Segovia et al., FBS 55, 1185 (2014)</a:t>
            </a:r>
          </a:p>
        </p:txBody>
      </p:sp>
      <p:sp>
        <p:nvSpPr>
          <p:cNvPr id="10" name="TextBox 9">
            <a:extLst>
              <a:ext uri="{FF2B5EF4-FFF2-40B4-BE49-F238E27FC236}">
                <a16:creationId xmlns:a16="http://schemas.microsoft.com/office/drawing/2014/main" id="{AD2DDCAE-73F4-281A-B2C3-C5516CE9C0B2}"/>
              </a:ext>
            </a:extLst>
          </p:cNvPr>
          <p:cNvSpPr txBox="1"/>
          <p:nvPr/>
        </p:nvSpPr>
        <p:spPr>
          <a:xfrm>
            <a:off x="6921358" y="2614422"/>
            <a:ext cx="1542215" cy="338554"/>
          </a:xfrm>
          <a:prstGeom prst="rect">
            <a:avLst/>
          </a:prstGeom>
          <a:noFill/>
        </p:spPr>
        <p:txBody>
          <a:bodyPr wrap="square" rtlCol="0">
            <a:spAutoFit/>
          </a:bodyPr>
          <a:lstStyle/>
          <a:p>
            <a:pPr algn="ctr">
              <a:spcAft>
                <a:spcPts val="600"/>
              </a:spcAft>
            </a:pPr>
            <a:r>
              <a:rPr lang="en-US" sz="800" b="0" dirty="0">
                <a:solidFill>
                  <a:srgbClr val="008000"/>
                </a:solidFill>
                <a:latin typeface="Comic Sans MS" panose="030F0902030302020204" pitchFamily="66" charset="0"/>
              </a:rPr>
              <a:t>J. Segovia et al., PRL 115, 171801 (2015)</a:t>
            </a:r>
          </a:p>
        </p:txBody>
      </p:sp>
      <p:sp>
        <p:nvSpPr>
          <p:cNvPr id="11" name="TextBox 10">
            <a:extLst>
              <a:ext uri="{FF2B5EF4-FFF2-40B4-BE49-F238E27FC236}">
                <a16:creationId xmlns:a16="http://schemas.microsoft.com/office/drawing/2014/main" id="{0FD665BA-482D-BB1E-61D2-90C3DA883050}"/>
              </a:ext>
            </a:extLst>
          </p:cNvPr>
          <p:cNvSpPr txBox="1"/>
          <p:nvPr/>
        </p:nvSpPr>
        <p:spPr>
          <a:xfrm>
            <a:off x="657398" y="5787299"/>
            <a:ext cx="7860935" cy="584775"/>
          </a:xfrm>
          <a:prstGeom prst="rect">
            <a:avLst/>
          </a:prstGeom>
          <a:blipFill>
            <a:blip r:embed="rId6"/>
            <a:stretch>
              <a:fillRect/>
            </a:stretch>
          </a:blipFill>
          <a:ln w="19050">
            <a:solidFill>
              <a:schemeClr val="accent1"/>
            </a:solidFill>
          </a:ln>
        </p:spPr>
        <p:txBody>
          <a:bodyPr wrap="none" rtlCol="0">
            <a:spAutoFit/>
          </a:bodyPr>
          <a:lstStyle/>
          <a:p>
            <a:pPr algn="ctr"/>
            <a:r>
              <a:rPr lang="en-US" sz="1600" dirty="0">
                <a:solidFill>
                  <a:srgbClr val="C00000"/>
                </a:solidFill>
              </a:rPr>
              <a:t>One of the most important achievements in hadron physics of the last decade</a:t>
            </a:r>
          </a:p>
          <a:p>
            <a:pPr algn="ctr"/>
            <a:r>
              <a:rPr lang="en-US" sz="1600" dirty="0">
                <a:solidFill>
                  <a:srgbClr val="C00000"/>
                </a:solidFill>
              </a:rPr>
              <a:t> from synergistic efforts between experimentalists, phenomenologists, and theorists </a:t>
            </a:r>
          </a:p>
        </p:txBody>
      </p:sp>
      <p:sp>
        <p:nvSpPr>
          <p:cNvPr id="12" name="TextBox 11">
            <a:extLst>
              <a:ext uri="{FF2B5EF4-FFF2-40B4-BE49-F238E27FC236}">
                <a16:creationId xmlns:a16="http://schemas.microsoft.com/office/drawing/2014/main" id="{FA70FD2F-672B-B87A-DB39-C0D853C3ACFA}"/>
              </a:ext>
            </a:extLst>
          </p:cNvPr>
          <p:cNvSpPr txBox="1"/>
          <p:nvPr/>
        </p:nvSpPr>
        <p:spPr>
          <a:xfrm>
            <a:off x="4492957" y="5096593"/>
            <a:ext cx="1773242" cy="215444"/>
          </a:xfrm>
          <a:prstGeom prst="rect">
            <a:avLst/>
          </a:prstGeom>
          <a:noFill/>
        </p:spPr>
        <p:txBody>
          <a:bodyPr wrap="none" rtlCol="0">
            <a:spAutoFit/>
          </a:bodyPr>
          <a:lstStyle/>
          <a:p>
            <a:r>
              <a:rPr lang="en-US" sz="800" dirty="0">
                <a:solidFill>
                  <a:srgbClr val="2A0090"/>
                </a:solidFill>
              </a:rPr>
              <a:t>Data points: JLab F</a:t>
            </a:r>
            <a:r>
              <a:rPr lang="en-US" sz="800" baseline="-25000" dirty="0">
                <a:solidFill>
                  <a:srgbClr val="2A0090"/>
                </a:solidFill>
                <a:latin typeface="Symbol" pitchFamily="2" charset="2"/>
              </a:rPr>
              <a:t>p</a:t>
            </a:r>
            <a:r>
              <a:rPr lang="en-US" sz="800" dirty="0">
                <a:solidFill>
                  <a:srgbClr val="2A0090"/>
                </a:solidFill>
              </a:rPr>
              <a:t> Collaboration</a:t>
            </a:r>
          </a:p>
        </p:txBody>
      </p:sp>
      <p:sp>
        <p:nvSpPr>
          <p:cNvPr id="13" name="TextBox 12">
            <a:extLst>
              <a:ext uri="{FF2B5EF4-FFF2-40B4-BE49-F238E27FC236}">
                <a16:creationId xmlns:a16="http://schemas.microsoft.com/office/drawing/2014/main" id="{1D27DAA7-E2E2-75F1-1ACE-B653643B5E4F}"/>
              </a:ext>
            </a:extLst>
          </p:cNvPr>
          <p:cNvSpPr txBox="1"/>
          <p:nvPr/>
        </p:nvSpPr>
        <p:spPr>
          <a:xfrm>
            <a:off x="7014546" y="5074373"/>
            <a:ext cx="840295" cy="215444"/>
          </a:xfrm>
          <a:prstGeom prst="rect">
            <a:avLst/>
          </a:prstGeom>
          <a:noFill/>
        </p:spPr>
        <p:txBody>
          <a:bodyPr wrap="none" rtlCol="0">
            <a:spAutoFit/>
          </a:bodyPr>
          <a:lstStyle/>
          <a:p>
            <a:r>
              <a:rPr lang="en-US" sz="800" dirty="0">
                <a:solidFill>
                  <a:srgbClr val="C00000"/>
                </a:solidFill>
                <a:latin typeface="Comic Sans MS" panose="030F0902030302020204" pitchFamily="66" charset="0"/>
              </a:rPr>
              <a:t>Hall A/C data</a:t>
            </a:r>
          </a:p>
        </p:txBody>
      </p:sp>
      <p:pic>
        <p:nvPicPr>
          <p:cNvPr id="15" name="Picture 14">
            <a:extLst>
              <a:ext uri="{FF2B5EF4-FFF2-40B4-BE49-F238E27FC236}">
                <a16:creationId xmlns:a16="http://schemas.microsoft.com/office/drawing/2014/main" id="{0448ECA0-542C-F4E7-84FF-A338216E0634}"/>
              </a:ext>
            </a:extLst>
          </p:cNvPr>
          <p:cNvPicPr>
            <a:picLocks/>
          </p:cNvPicPr>
          <p:nvPr/>
        </p:nvPicPr>
        <p:blipFill rotWithShape="1">
          <a:blip r:embed="rId7">
            <a:extLst>
              <a:ext uri="{28A0092B-C50C-407E-A947-70E740481C1C}">
                <a14:useLocalDpi xmlns:a14="http://schemas.microsoft.com/office/drawing/2010/main" val="0"/>
              </a:ext>
            </a:extLst>
          </a:blip>
          <a:srcRect t="8434" r="8329" b="2399"/>
          <a:stretch/>
        </p:blipFill>
        <p:spPr>
          <a:xfrm>
            <a:off x="599176" y="1792074"/>
            <a:ext cx="2642499" cy="2377440"/>
          </a:xfrm>
          <a:prstGeom prst="rect">
            <a:avLst/>
          </a:prstGeom>
        </p:spPr>
      </p:pic>
      <p:sp>
        <p:nvSpPr>
          <p:cNvPr id="16" name="TextBox 15">
            <a:extLst>
              <a:ext uri="{FF2B5EF4-FFF2-40B4-BE49-F238E27FC236}">
                <a16:creationId xmlns:a16="http://schemas.microsoft.com/office/drawing/2014/main" id="{E6338735-DE84-9973-8CCC-1B340A3636FC}"/>
              </a:ext>
            </a:extLst>
          </p:cNvPr>
          <p:cNvSpPr txBox="1"/>
          <p:nvPr/>
        </p:nvSpPr>
        <p:spPr>
          <a:xfrm>
            <a:off x="1729346" y="3598349"/>
            <a:ext cx="1284326" cy="276999"/>
          </a:xfrm>
          <a:prstGeom prst="rect">
            <a:avLst/>
          </a:prstGeom>
          <a:noFill/>
          <a:ln>
            <a:noFill/>
          </a:ln>
        </p:spPr>
        <p:txBody>
          <a:bodyPr wrap="none" rtlCol="0">
            <a:spAutoFit/>
          </a:bodyPr>
          <a:lstStyle/>
          <a:p>
            <a:pPr algn="ctr"/>
            <a:r>
              <a:rPr lang="en-US" sz="1200" dirty="0">
                <a:solidFill>
                  <a:srgbClr val="7030A0"/>
                </a:solidFill>
              </a:rPr>
              <a:t>A</a:t>
            </a:r>
            <a:r>
              <a:rPr lang="en-US" sz="1200" baseline="-25000" dirty="0">
                <a:solidFill>
                  <a:srgbClr val="7030A0"/>
                </a:solidFill>
              </a:rPr>
              <a:t>1/2</a:t>
            </a:r>
            <a:r>
              <a:rPr lang="en-US" sz="1200" dirty="0">
                <a:solidFill>
                  <a:srgbClr val="7030A0"/>
                </a:solidFill>
              </a:rPr>
              <a:t> </a:t>
            </a:r>
            <a:r>
              <a:rPr lang="en-US" sz="1200" dirty="0">
                <a:solidFill>
                  <a:srgbClr val="7030A0"/>
                </a:solidFill>
                <a:latin typeface="Symbol" pitchFamily="2" charset="2"/>
              </a:rPr>
              <a:t>D</a:t>
            </a:r>
            <a:r>
              <a:rPr lang="en-US" sz="1200" dirty="0">
                <a:solidFill>
                  <a:srgbClr val="7030A0"/>
                </a:solidFill>
              </a:rPr>
              <a:t>(1600)3/2</a:t>
            </a:r>
            <a:r>
              <a:rPr lang="en-US" sz="1200" baseline="30000" dirty="0">
                <a:solidFill>
                  <a:srgbClr val="7030A0"/>
                </a:solidFill>
              </a:rPr>
              <a:t>+</a:t>
            </a:r>
          </a:p>
        </p:txBody>
      </p:sp>
      <p:sp>
        <p:nvSpPr>
          <p:cNvPr id="20" name="Line 4">
            <a:extLst>
              <a:ext uri="{FF2B5EF4-FFF2-40B4-BE49-F238E27FC236}">
                <a16:creationId xmlns:a16="http://schemas.microsoft.com/office/drawing/2014/main" id="{B8C5EC02-32D9-B344-9B0B-54F48EEADF01}"/>
              </a:ext>
            </a:extLst>
          </p:cNvPr>
          <p:cNvSpPr>
            <a:spLocks noChangeShapeType="1"/>
          </p:cNvSpPr>
          <p:nvPr/>
        </p:nvSpPr>
        <p:spPr bwMode="auto">
          <a:xfrm flipV="1">
            <a:off x="0" y="548640"/>
            <a:ext cx="9144000" cy="1588"/>
          </a:xfrm>
          <a:prstGeom prst="line">
            <a:avLst/>
          </a:prstGeom>
          <a:noFill/>
          <a:ln w="38100">
            <a:solidFill>
              <a:srgbClr val="0000FF"/>
            </a:solidFill>
            <a:round/>
            <a:headEnd/>
            <a:tailEnd/>
          </a:ln>
        </p:spPr>
        <p:txBody>
          <a:bodyPr/>
          <a:lstStyle/>
          <a:p>
            <a:pPr fontAlgn="auto">
              <a:spcBef>
                <a:spcPts val="0"/>
              </a:spcBef>
              <a:spcAft>
                <a:spcPts val="0"/>
              </a:spcAft>
              <a:defRPr/>
            </a:pPr>
            <a:endParaRPr lang="en-US" sz="1800" kern="0" dirty="0">
              <a:solidFill>
                <a:srgbClr val="000000"/>
              </a:solidFill>
            </a:endParaRPr>
          </a:p>
        </p:txBody>
      </p:sp>
      <p:grpSp>
        <p:nvGrpSpPr>
          <p:cNvPr id="23" name="Group 22">
            <a:extLst>
              <a:ext uri="{FF2B5EF4-FFF2-40B4-BE49-F238E27FC236}">
                <a16:creationId xmlns:a16="http://schemas.microsoft.com/office/drawing/2014/main" id="{66F494E9-4C92-FDAA-F231-126EB31A2E8E}"/>
              </a:ext>
            </a:extLst>
          </p:cNvPr>
          <p:cNvGrpSpPr/>
          <p:nvPr/>
        </p:nvGrpSpPr>
        <p:grpSpPr>
          <a:xfrm>
            <a:off x="4273965" y="3767590"/>
            <a:ext cx="2276856" cy="1810512"/>
            <a:chOff x="4367265" y="3798690"/>
            <a:chExt cx="2276856" cy="1810512"/>
          </a:xfrm>
        </p:grpSpPr>
        <p:pic>
          <p:nvPicPr>
            <p:cNvPr id="18" name="Picture 17" descr="A graph of a function&#10;&#10;Description automatically generated with medium confidence">
              <a:extLst>
                <a:ext uri="{FF2B5EF4-FFF2-40B4-BE49-F238E27FC236}">
                  <a16:creationId xmlns:a16="http://schemas.microsoft.com/office/drawing/2014/main" id="{4E17BF27-8792-E7B9-E42F-4AA4A69AF30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367265" y="3798690"/>
              <a:ext cx="2276856" cy="1810512"/>
            </a:xfrm>
            <a:prstGeom prst="rect">
              <a:avLst/>
            </a:prstGeom>
          </p:spPr>
        </p:pic>
        <p:pic>
          <p:nvPicPr>
            <p:cNvPr id="22" name="Picture 21">
              <a:extLst>
                <a:ext uri="{FF2B5EF4-FFF2-40B4-BE49-F238E27FC236}">
                  <a16:creationId xmlns:a16="http://schemas.microsoft.com/office/drawing/2014/main" id="{48DFC6F4-81D2-C58A-42EE-B72F464FF2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2291" y="4338884"/>
              <a:ext cx="36576" cy="36576"/>
            </a:xfrm>
            <a:prstGeom prst="rect">
              <a:avLst/>
            </a:prstGeom>
          </p:spPr>
        </p:pic>
        <p:sp>
          <p:nvSpPr>
            <p:cNvPr id="19" name="Oval 18">
              <a:extLst>
                <a:ext uri="{FF2B5EF4-FFF2-40B4-BE49-F238E27FC236}">
                  <a16:creationId xmlns:a16="http://schemas.microsoft.com/office/drawing/2014/main" id="{773FA208-47F8-6F77-BC69-CAA2EE7E1814}"/>
                </a:ext>
              </a:extLst>
            </p:cNvPr>
            <p:cNvSpPr/>
            <p:nvPr/>
          </p:nvSpPr>
          <p:spPr bwMode="auto">
            <a:xfrm>
              <a:off x="4756150" y="4296193"/>
              <a:ext cx="45719" cy="53557"/>
            </a:xfrm>
            <a:prstGeom prst="ellipse">
              <a:avLst/>
            </a:prstGeom>
            <a:solidFill>
              <a:srgbClr val="0015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2431324986"/>
      </p:ext>
    </p:extLst>
  </p:cSld>
  <p:clrMapOvr>
    <a:masterClrMapping/>
  </p:clrMapOvr>
  <p:transition advTm="16216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DA858-53CE-494B-93B3-15143388E55D}"/>
              </a:ext>
            </a:extLst>
          </p:cNvPr>
          <p:cNvSpPr txBox="1"/>
          <p:nvPr/>
        </p:nvSpPr>
        <p:spPr>
          <a:xfrm>
            <a:off x="198627" y="91440"/>
            <a:ext cx="8746745" cy="369328"/>
          </a:xfrm>
          <a:prstGeom prst="rect">
            <a:avLst/>
          </a:prstGeom>
          <a:noFill/>
        </p:spPr>
        <p:txBody>
          <a:bodyPr wrap="square" lIns="91435" tIns="45718" rIns="91435" bIns="45718" rtlCol="0">
            <a:spAutoFit/>
          </a:bodyPr>
          <a:lstStyle/>
          <a:p>
            <a:pPr algn="ctr"/>
            <a:r>
              <a:rPr lang="en-US" sz="1800" b="1" dirty="0">
                <a:solidFill>
                  <a:srgbClr val="0000FF"/>
                </a:solidFill>
                <a:latin typeface="+mj-lt"/>
              </a:rPr>
              <a:t>Bridging Efforts to Understand EHM from Studies of Meson and N/N* Structure </a:t>
            </a:r>
          </a:p>
        </p:txBody>
      </p:sp>
      <p:sp>
        <p:nvSpPr>
          <p:cNvPr id="4" name="TextBox 3">
            <a:extLst>
              <a:ext uri="{FF2B5EF4-FFF2-40B4-BE49-F238E27FC236}">
                <a16:creationId xmlns:a16="http://schemas.microsoft.com/office/drawing/2014/main" id="{A71C6D4B-2086-C147-8085-DE5F02CD5CAC}"/>
              </a:ext>
            </a:extLst>
          </p:cNvPr>
          <p:cNvSpPr txBox="1"/>
          <p:nvPr/>
        </p:nvSpPr>
        <p:spPr>
          <a:xfrm>
            <a:off x="288400" y="4974007"/>
            <a:ext cx="8615360" cy="1200329"/>
          </a:xfrm>
          <a:prstGeom prst="rect">
            <a:avLst/>
          </a:prstGeom>
          <a:noFill/>
        </p:spPr>
        <p:txBody>
          <a:bodyPr wrap="square" rtlCol="0">
            <a:spAutoFit/>
          </a:bodyPr>
          <a:lstStyle/>
          <a:p>
            <a:pPr marL="176213" indent="-176213">
              <a:spcAft>
                <a:spcPts val="1200"/>
              </a:spcAft>
              <a:buClr>
                <a:srgbClr val="C00000"/>
              </a:buClr>
              <a:buFont typeface="Arial" panose="020B0604020202020204" pitchFamily="34" charset="0"/>
              <a:buChar char="•"/>
            </a:pPr>
            <a:r>
              <a:rPr lang="en-US" sz="1800" dirty="0">
                <a:solidFill>
                  <a:srgbClr val="0000FF"/>
                </a:solidFill>
              </a:rPr>
              <a:t>The successful description of the </a:t>
            </a:r>
            <a:r>
              <a:rPr lang="en-US" sz="1800" b="1" dirty="0">
                <a:solidFill>
                  <a:srgbClr val="0000FF"/>
                </a:solidFill>
                <a:latin typeface="Symbol" pitchFamily="2" charset="2"/>
              </a:rPr>
              <a:t>p</a:t>
            </a:r>
            <a:r>
              <a:rPr lang="en-US" sz="1800" dirty="0">
                <a:solidFill>
                  <a:srgbClr val="0000FF"/>
                </a:solidFill>
              </a:rPr>
              <a:t>/K elastic FFs and PDFs, nucleon elastic FFs, and </a:t>
            </a:r>
            <a:r>
              <a:rPr lang="en-US" sz="1800" dirty="0">
                <a:solidFill>
                  <a:srgbClr val="0000FF"/>
                </a:solidFill>
                <a:latin typeface="Symbol" pitchFamily="2" charset="2"/>
              </a:rPr>
              <a:t>g</a:t>
            </a:r>
            <a:r>
              <a:rPr lang="en-US" sz="1800" baseline="-25000" dirty="0">
                <a:solidFill>
                  <a:srgbClr val="0000FF"/>
                </a:solidFill>
              </a:rPr>
              <a:t>v</a:t>
            </a:r>
            <a:r>
              <a:rPr lang="en-US" sz="1800" dirty="0">
                <a:solidFill>
                  <a:srgbClr val="0000FF"/>
                </a:solidFill>
              </a:rPr>
              <a:t>pN* electrocouplings of N*s of different structure achieved with the same dressed quark mass function is of particular importance for the validation of insight into EHM. </a:t>
            </a:r>
            <a:r>
              <a:rPr lang="en-US" sz="1800" dirty="0"/>
              <a:t>  </a:t>
            </a:r>
          </a:p>
        </p:txBody>
      </p:sp>
      <p:pic>
        <p:nvPicPr>
          <p:cNvPr id="8" name="Picture 7" descr="Chart&#10;&#10;Description automatically generated with low confidence">
            <a:extLst>
              <a:ext uri="{FF2B5EF4-FFF2-40B4-BE49-F238E27FC236}">
                <a16:creationId xmlns:a16="http://schemas.microsoft.com/office/drawing/2014/main" id="{4FD45D16-64BE-AF4A-BD70-A98790353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84" y="903898"/>
            <a:ext cx="3532909" cy="3864949"/>
          </a:xfrm>
          <a:prstGeom prst="rect">
            <a:avLst/>
          </a:prstGeom>
        </p:spPr>
      </p:pic>
      <p:sp>
        <p:nvSpPr>
          <p:cNvPr id="9" name="TextBox 8">
            <a:extLst>
              <a:ext uri="{FF2B5EF4-FFF2-40B4-BE49-F238E27FC236}">
                <a16:creationId xmlns:a16="http://schemas.microsoft.com/office/drawing/2014/main" id="{0633DE5B-6FD2-4A49-9E46-D3284CBB8B14}"/>
              </a:ext>
            </a:extLst>
          </p:cNvPr>
          <p:cNvSpPr txBox="1"/>
          <p:nvPr/>
        </p:nvSpPr>
        <p:spPr>
          <a:xfrm>
            <a:off x="4016779" y="1752637"/>
            <a:ext cx="4682837" cy="3016210"/>
          </a:xfrm>
          <a:prstGeom prst="rect">
            <a:avLst/>
          </a:prstGeom>
          <a:noFill/>
        </p:spPr>
        <p:txBody>
          <a:bodyPr wrap="square" rtlCol="0">
            <a:spAutoFit/>
          </a:bodyPr>
          <a:lstStyle/>
          <a:p>
            <a:pPr marL="176213" indent="-176213">
              <a:spcAft>
                <a:spcPts val="1200"/>
              </a:spcAft>
              <a:buClr>
                <a:srgbClr val="C00000"/>
              </a:buClr>
              <a:buFont typeface="Arial" panose="020B0604020202020204" pitchFamily="34" charset="0"/>
              <a:buChar char="•"/>
            </a:pPr>
            <a:r>
              <a:rPr lang="en-US" sz="1800" dirty="0">
                <a:latin typeface="+mn-lt"/>
              </a:rPr>
              <a:t>Studies of </a:t>
            </a:r>
            <a:r>
              <a:rPr lang="en-US" sz="1800" dirty="0">
                <a:latin typeface="Symbol" pitchFamily="2" charset="2"/>
              </a:rPr>
              <a:t>p</a:t>
            </a:r>
            <a:r>
              <a:rPr lang="en-US" sz="1800" dirty="0">
                <a:latin typeface="+mn-lt"/>
              </a:rPr>
              <a:t>/K structure to elucidate the interference between emergent and Higgs mechanisms in EHM</a:t>
            </a:r>
          </a:p>
          <a:p>
            <a:pPr marL="176213" indent="-176213">
              <a:spcAft>
                <a:spcPts val="1200"/>
              </a:spcAft>
              <a:buClr>
                <a:srgbClr val="C00000"/>
              </a:buClr>
              <a:buFont typeface="Arial" panose="020B0604020202020204" pitchFamily="34" charset="0"/>
              <a:buChar char="•"/>
            </a:pPr>
            <a:r>
              <a:rPr lang="en-US" sz="1800" dirty="0">
                <a:latin typeface="+mn-lt"/>
              </a:rPr>
              <a:t>Studies of ground/excited state nucleon structure to explore the dressed quark mass function in a different environment where the sum of dressed quark masses is the dominant contribution to the physical masses of these states, offering insight into emergent mechanisms</a:t>
            </a:r>
          </a:p>
        </p:txBody>
      </p:sp>
      <p:sp>
        <p:nvSpPr>
          <p:cNvPr id="5" name="TextBox 4">
            <a:extLst>
              <a:ext uri="{FF2B5EF4-FFF2-40B4-BE49-F238E27FC236}">
                <a16:creationId xmlns:a16="http://schemas.microsoft.com/office/drawing/2014/main" id="{C4D1C129-40ED-CD4B-A240-56D8D34F14D2}"/>
              </a:ext>
            </a:extLst>
          </p:cNvPr>
          <p:cNvSpPr txBox="1"/>
          <p:nvPr/>
        </p:nvSpPr>
        <p:spPr>
          <a:xfrm>
            <a:off x="444384" y="2203658"/>
            <a:ext cx="484909" cy="4572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4842168C-4AE7-D741-816B-3637F85B47FB}"/>
              </a:ext>
            </a:extLst>
          </p:cNvPr>
          <p:cNvSpPr txBox="1"/>
          <p:nvPr/>
        </p:nvSpPr>
        <p:spPr>
          <a:xfrm flipH="1">
            <a:off x="944380" y="4197927"/>
            <a:ext cx="4846820" cy="36576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3DA024EE-18C5-AB4F-8379-E8C77D5A8A1A}"/>
              </a:ext>
            </a:extLst>
          </p:cNvPr>
          <p:cNvSpPr txBox="1"/>
          <p:nvPr/>
        </p:nvSpPr>
        <p:spPr>
          <a:xfrm rot="1640219">
            <a:off x="764284" y="2191208"/>
            <a:ext cx="274320" cy="274320"/>
          </a:xfrm>
          <a:prstGeom prst="rect">
            <a:avLst/>
          </a:prstGeom>
          <a:solidFill>
            <a:schemeClr val="bg1"/>
          </a:solidFill>
        </p:spPr>
        <p:txBody>
          <a:bodyPr wrap="none" rtlCol="0">
            <a:spAutoFit/>
          </a:bodyPr>
          <a:lstStyle/>
          <a:p>
            <a:endParaRPr lang="en-US" dirty="0"/>
          </a:p>
        </p:txBody>
      </p:sp>
      <p:sp>
        <p:nvSpPr>
          <p:cNvPr id="7" name="Slide Number Placeholder 1">
            <a:extLst>
              <a:ext uri="{FF2B5EF4-FFF2-40B4-BE49-F238E27FC236}">
                <a16:creationId xmlns:a16="http://schemas.microsoft.com/office/drawing/2014/main" id="{97895892-4257-0D29-FBDD-E2BE82DA7DD6}"/>
              </a:ext>
            </a:extLst>
          </p:cNvPr>
          <p:cNvSpPr txBox="1">
            <a:spLocks/>
          </p:cNvSpPr>
          <p:nvPr/>
        </p:nvSpPr>
        <p:spPr>
          <a:xfrm>
            <a:off x="8655656" y="6553199"/>
            <a:ext cx="486064" cy="304801"/>
          </a:xfrm>
          <a:prstGeom prst="rect">
            <a:avLst/>
          </a:prstGeom>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dirty="0">
                <a:solidFill>
                  <a:srgbClr val="000000"/>
                </a:solidFill>
              </a:rPr>
              <a:t>4</a:t>
            </a:r>
          </a:p>
        </p:txBody>
      </p:sp>
      <p:sp>
        <p:nvSpPr>
          <p:cNvPr id="11" name="Line 4">
            <a:extLst>
              <a:ext uri="{FF2B5EF4-FFF2-40B4-BE49-F238E27FC236}">
                <a16:creationId xmlns:a16="http://schemas.microsoft.com/office/drawing/2014/main" id="{116311FB-E5AD-B8A1-1EF9-29EB9785221F}"/>
              </a:ext>
            </a:extLst>
          </p:cNvPr>
          <p:cNvSpPr>
            <a:spLocks noChangeShapeType="1"/>
          </p:cNvSpPr>
          <p:nvPr/>
        </p:nvSpPr>
        <p:spPr bwMode="auto">
          <a:xfrm flipV="1">
            <a:off x="0" y="548640"/>
            <a:ext cx="9144000" cy="1588"/>
          </a:xfrm>
          <a:prstGeom prst="line">
            <a:avLst/>
          </a:prstGeom>
          <a:noFill/>
          <a:ln w="38100">
            <a:solidFill>
              <a:srgbClr val="0000FF"/>
            </a:solidFill>
            <a:round/>
            <a:headEnd/>
            <a:tailEnd/>
          </a:ln>
        </p:spPr>
        <p:txBody>
          <a:bodyPr/>
          <a:lstStyle/>
          <a:p>
            <a:pPr fontAlgn="auto">
              <a:spcBef>
                <a:spcPts val="0"/>
              </a:spcBef>
              <a:spcAft>
                <a:spcPts val="0"/>
              </a:spcAft>
              <a:defRPr/>
            </a:pPr>
            <a:endParaRPr lang="en-US" sz="1800" kern="0" dirty="0">
              <a:solidFill>
                <a:srgbClr val="000000"/>
              </a:solidFill>
            </a:endParaRPr>
          </a:p>
        </p:txBody>
      </p:sp>
      <p:sp>
        <p:nvSpPr>
          <p:cNvPr id="2" name="TextBox 1">
            <a:extLst>
              <a:ext uri="{FF2B5EF4-FFF2-40B4-BE49-F238E27FC236}">
                <a16:creationId xmlns:a16="http://schemas.microsoft.com/office/drawing/2014/main" id="{BC4FBE4B-C943-AC3E-CD92-1ABEDFD9E799}"/>
              </a:ext>
            </a:extLst>
          </p:cNvPr>
          <p:cNvSpPr txBox="1"/>
          <p:nvPr/>
        </p:nvSpPr>
        <p:spPr>
          <a:xfrm>
            <a:off x="4016779" y="839631"/>
            <a:ext cx="5124941" cy="830997"/>
          </a:xfrm>
          <a:prstGeom prst="rect">
            <a:avLst/>
          </a:prstGeom>
          <a:noFill/>
        </p:spPr>
        <p:txBody>
          <a:bodyPr wrap="square" rtlCol="0">
            <a:spAutoFit/>
          </a:bodyPr>
          <a:lstStyle/>
          <a:p>
            <a:r>
              <a:rPr lang="en-US" sz="1600" dirty="0">
                <a:solidFill>
                  <a:srgbClr val="C00000"/>
                </a:solidFill>
              </a:rPr>
              <a:t>The results on the structure of pseudoscalar mesons and N/N* states from the experiments with electro-magnetic probes will allow for</a:t>
            </a:r>
            <a:r>
              <a:rPr lang="en-US" sz="1600" dirty="0"/>
              <a:t>:</a:t>
            </a:r>
          </a:p>
        </p:txBody>
      </p:sp>
    </p:spTree>
    <p:extLst>
      <p:ext uri="{BB962C8B-B14F-4D97-AF65-F5344CB8AC3E}">
        <p14:creationId xmlns:p14="http://schemas.microsoft.com/office/powerpoint/2010/main" val="40397345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495458A-9910-4443-A5BD-ACED4461A0C3}"/>
              </a:ext>
            </a:extLst>
          </p:cNvPr>
          <p:cNvSpPr txBox="1"/>
          <p:nvPr/>
        </p:nvSpPr>
        <p:spPr>
          <a:xfrm>
            <a:off x="8672925" y="6576126"/>
            <a:ext cx="466405" cy="276999"/>
          </a:xfrm>
          <a:prstGeom prst="rect">
            <a:avLst/>
          </a:prstGeom>
          <a:noFill/>
        </p:spPr>
        <p:txBody>
          <a:bodyPr wrap="square" rtlCol="0">
            <a:spAutoFit/>
          </a:bodyPr>
          <a:lstStyle/>
          <a:p>
            <a:pPr algn="ctr"/>
            <a:fld id="{66D3942C-BD50-4FC2-A952-1F84E0E6FA11}" type="slidenum">
              <a:rPr lang="en-US" sz="1200" smtClean="0"/>
              <a:pPr algn="ctr"/>
              <a:t>5</a:t>
            </a:fld>
            <a:r>
              <a:rPr lang="en-US" sz="1200" dirty="0"/>
              <a:t> </a:t>
            </a:r>
          </a:p>
        </p:txBody>
      </p:sp>
      <p:pic>
        <p:nvPicPr>
          <p:cNvPr id="45" name="Picture 44" descr="A picture containing chart&#10;&#10;Description automatically generated">
            <a:extLst>
              <a:ext uri="{FF2B5EF4-FFF2-40B4-BE49-F238E27FC236}">
                <a16:creationId xmlns:a16="http://schemas.microsoft.com/office/drawing/2014/main" id="{90559E85-54F0-E560-9E84-662A25263AA6}"/>
              </a:ext>
            </a:extLst>
          </p:cNvPr>
          <p:cNvPicPr>
            <a:picLocks noChangeAspect="1"/>
          </p:cNvPicPr>
          <p:nvPr/>
        </p:nvPicPr>
        <p:blipFill rotWithShape="1">
          <a:blip r:embed="rId3">
            <a:extLst>
              <a:ext uri="{28A0092B-C50C-407E-A947-70E740481C1C}">
                <a14:useLocalDpi xmlns:a14="http://schemas.microsoft.com/office/drawing/2010/main" val="0"/>
              </a:ext>
            </a:extLst>
          </a:blip>
          <a:srcRect l="1249" t="7482" r="3816"/>
          <a:stretch/>
        </p:blipFill>
        <p:spPr>
          <a:xfrm>
            <a:off x="4204996" y="3582030"/>
            <a:ext cx="4564854" cy="2705390"/>
          </a:xfrm>
          <a:prstGeom prst="rect">
            <a:avLst/>
          </a:prstGeom>
        </p:spPr>
      </p:pic>
      <p:pic>
        <p:nvPicPr>
          <p:cNvPr id="47" name="Picture 46" descr="Chart, surface chart&#10;&#10;Description automatically generated">
            <a:extLst>
              <a:ext uri="{FF2B5EF4-FFF2-40B4-BE49-F238E27FC236}">
                <a16:creationId xmlns:a16="http://schemas.microsoft.com/office/drawing/2014/main" id="{BC85A8B3-02A8-F150-7582-F894FCA20B25}"/>
              </a:ext>
            </a:extLst>
          </p:cNvPr>
          <p:cNvPicPr>
            <a:picLocks noChangeAspect="1"/>
          </p:cNvPicPr>
          <p:nvPr/>
        </p:nvPicPr>
        <p:blipFill rotWithShape="1">
          <a:blip r:embed="rId4">
            <a:extLst>
              <a:ext uri="{28A0092B-C50C-407E-A947-70E740481C1C}">
                <a14:useLocalDpi xmlns:a14="http://schemas.microsoft.com/office/drawing/2010/main" val="0"/>
              </a:ext>
            </a:extLst>
          </a:blip>
          <a:srcRect r="2456"/>
          <a:stretch/>
        </p:blipFill>
        <p:spPr>
          <a:xfrm>
            <a:off x="3940092" y="857649"/>
            <a:ext cx="5172802" cy="2240902"/>
          </a:xfrm>
          <a:prstGeom prst="rect">
            <a:avLst/>
          </a:prstGeom>
        </p:spPr>
      </p:pic>
      <p:sp>
        <p:nvSpPr>
          <p:cNvPr id="48" name="TextBox 47">
            <a:extLst>
              <a:ext uri="{FF2B5EF4-FFF2-40B4-BE49-F238E27FC236}">
                <a16:creationId xmlns:a16="http://schemas.microsoft.com/office/drawing/2014/main" id="{92447CB7-C92D-A9CE-6EE7-5717122DBA13}"/>
              </a:ext>
            </a:extLst>
          </p:cNvPr>
          <p:cNvSpPr txBox="1"/>
          <p:nvPr/>
        </p:nvSpPr>
        <p:spPr>
          <a:xfrm>
            <a:off x="47723" y="843588"/>
            <a:ext cx="3855985" cy="1815882"/>
          </a:xfrm>
          <a:prstGeom prst="rect">
            <a:avLst/>
          </a:prstGeom>
          <a:noFill/>
        </p:spPr>
        <p:txBody>
          <a:bodyPr wrap="square" rtlCol="0">
            <a:spAutoFit/>
          </a:bodyPr>
          <a:lstStyle/>
          <a:p>
            <a:r>
              <a:rPr lang="en-US" sz="1600" u="sng" dirty="0">
                <a:solidFill>
                  <a:srgbClr val="0000FF"/>
                </a:solidFill>
                <a:latin typeface="+mn-lt"/>
              </a:rPr>
              <a:t>CLAS12</a:t>
            </a:r>
            <a:r>
              <a:rPr lang="en-US" sz="1600" dirty="0">
                <a:solidFill>
                  <a:srgbClr val="005BE5"/>
                </a:solidFill>
                <a:latin typeface="+mn-lt"/>
              </a:rPr>
              <a:t>: </a:t>
            </a:r>
            <a:r>
              <a:rPr lang="en-US" sz="1600" dirty="0">
                <a:latin typeface="+mn-lt"/>
              </a:rPr>
              <a:t>Extension of the results on N* electrocouplings for W &lt; 2.5 GeV and Q</a:t>
            </a:r>
            <a:r>
              <a:rPr lang="en-US" sz="1600" baseline="30000" dirty="0">
                <a:latin typeface="+mn-lt"/>
              </a:rPr>
              <a:t>2 </a:t>
            </a:r>
            <a:r>
              <a:rPr lang="en-US" sz="1600" dirty="0">
                <a:latin typeface="+mn-lt"/>
              </a:rPr>
              <a:t>to 10 GeV</a:t>
            </a:r>
            <a:r>
              <a:rPr lang="en-US" sz="1600" baseline="30000" dirty="0">
                <a:latin typeface="+mn-lt"/>
              </a:rPr>
              <a:t>2</a:t>
            </a:r>
            <a:r>
              <a:rPr lang="en-US" sz="1600" dirty="0">
                <a:latin typeface="+mn-lt"/>
              </a:rPr>
              <a:t> from exclusive channels,</a:t>
            </a:r>
            <a:r>
              <a:rPr lang="en-US" sz="1600" dirty="0">
                <a:solidFill>
                  <a:srgbClr val="005BE5"/>
                </a:solidFill>
                <a:latin typeface="+mn-lt"/>
              </a:rPr>
              <a:t> </a:t>
            </a:r>
            <a:r>
              <a:rPr lang="en-US" sz="1600" dirty="0">
                <a:solidFill>
                  <a:srgbClr val="660066"/>
                </a:solidFill>
                <a:latin typeface="Symbol" pitchFamily="2" charset="2"/>
                <a:cs typeface="Symbol" charset="2"/>
              </a:rPr>
              <a:t>p</a:t>
            </a:r>
            <a:r>
              <a:rPr lang="en-US" sz="1600" dirty="0">
                <a:solidFill>
                  <a:srgbClr val="660066"/>
                </a:solidFill>
                <a:latin typeface="+mn-lt"/>
              </a:rPr>
              <a:t>N, </a:t>
            </a:r>
            <a:r>
              <a:rPr lang="en-US" sz="1600" dirty="0">
                <a:solidFill>
                  <a:srgbClr val="660066"/>
                </a:solidFill>
                <a:latin typeface="Symbol" pitchFamily="2" charset="2"/>
                <a:cs typeface="Symbol" charset="2"/>
              </a:rPr>
              <a:t>pp</a:t>
            </a:r>
            <a:r>
              <a:rPr lang="en-US" sz="1600" dirty="0">
                <a:solidFill>
                  <a:srgbClr val="660066"/>
                </a:solidFill>
                <a:latin typeface="+mn-lt"/>
              </a:rPr>
              <a:t>N, K</a:t>
            </a:r>
            <a:r>
              <a:rPr lang="en-US" sz="1600" dirty="0">
                <a:solidFill>
                  <a:srgbClr val="660066"/>
                </a:solidFill>
                <a:latin typeface="+mn-lt"/>
                <a:cs typeface="Symbol" charset="2"/>
              </a:rPr>
              <a:t>Y</a:t>
            </a:r>
            <a:r>
              <a:rPr lang="en-US" sz="1600" dirty="0">
                <a:solidFill>
                  <a:srgbClr val="660066"/>
                </a:solidFill>
                <a:latin typeface="+mn-lt"/>
              </a:rPr>
              <a:t>, K*Y, KY*</a:t>
            </a:r>
            <a:r>
              <a:rPr lang="en-US" sz="1600" dirty="0">
                <a:latin typeface="+mn-lt"/>
              </a:rPr>
              <a:t>,</a:t>
            </a:r>
            <a:r>
              <a:rPr lang="en-US" sz="1600" dirty="0">
                <a:solidFill>
                  <a:srgbClr val="660066"/>
                </a:solidFill>
                <a:latin typeface="+mn-lt"/>
              </a:rPr>
              <a:t> </a:t>
            </a:r>
            <a:r>
              <a:rPr lang="en-US" sz="1600" dirty="0">
                <a:solidFill>
                  <a:srgbClr val="0000FF"/>
                </a:solidFill>
                <a:latin typeface="+mn-lt"/>
              </a:rPr>
              <a:t>allows us to map out the range of quark momenta where ~50% of dressed quark mass is generated</a:t>
            </a:r>
          </a:p>
        </p:txBody>
      </p:sp>
      <p:sp>
        <p:nvSpPr>
          <p:cNvPr id="49" name="TextBox 48">
            <a:extLst>
              <a:ext uri="{FF2B5EF4-FFF2-40B4-BE49-F238E27FC236}">
                <a16:creationId xmlns:a16="http://schemas.microsoft.com/office/drawing/2014/main" id="{B49FB4D8-2A7B-7DD4-4EA1-64AD11CF6517}"/>
              </a:ext>
            </a:extLst>
          </p:cNvPr>
          <p:cNvSpPr txBox="1"/>
          <p:nvPr/>
        </p:nvSpPr>
        <p:spPr>
          <a:xfrm>
            <a:off x="4555483" y="595476"/>
            <a:ext cx="4245608" cy="276999"/>
          </a:xfrm>
          <a:prstGeom prst="rect">
            <a:avLst/>
          </a:prstGeom>
          <a:noFill/>
        </p:spPr>
        <p:txBody>
          <a:bodyPr wrap="square" rtlCol="0">
            <a:spAutoFit/>
          </a:bodyPr>
          <a:lstStyle/>
          <a:p>
            <a:r>
              <a:rPr lang="en-US" sz="1200" dirty="0">
                <a:solidFill>
                  <a:srgbClr val="7030A0"/>
                </a:solidFill>
              </a:rPr>
              <a:t>Meson electroproduction yields measured with the CLAS12</a:t>
            </a:r>
          </a:p>
        </p:txBody>
      </p:sp>
      <p:sp>
        <p:nvSpPr>
          <p:cNvPr id="3" name="TextBox 2">
            <a:extLst>
              <a:ext uri="{FF2B5EF4-FFF2-40B4-BE49-F238E27FC236}">
                <a16:creationId xmlns:a16="http://schemas.microsoft.com/office/drawing/2014/main" id="{B06FB8DE-631E-D051-58D8-6BCEA1A454DB}"/>
              </a:ext>
            </a:extLst>
          </p:cNvPr>
          <p:cNvSpPr txBox="1"/>
          <p:nvPr/>
        </p:nvSpPr>
        <p:spPr>
          <a:xfrm>
            <a:off x="480360" y="3150507"/>
            <a:ext cx="2836153" cy="461665"/>
          </a:xfrm>
          <a:prstGeom prst="rect">
            <a:avLst/>
          </a:prstGeom>
          <a:noFill/>
        </p:spPr>
        <p:txBody>
          <a:bodyPr wrap="square" rtlCol="0">
            <a:spAutoFit/>
          </a:bodyPr>
          <a:lstStyle/>
          <a:p>
            <a:pPr algn="ctr"/>
            <a:r>
              <a:rPr lang="en-US" sz="1200" dirty="0">
                <a:solidFill>
                  <a:srgbClr val="7030A0"/>
                </a:solidFill>
                <a:latin typeface="+mn-lt"/>
              </a:rPr>
              <a:t>Efficiency corrected </a:t>
            </a:r>
            <a:r>
              <a:rPr lang="en-US" sz="1200" dirty="0">
                <a:solidFill>
                  <a:srgbClr val="7030A0"/>
                </a:solidFill>
                <a:latin typeface="Symbol" pitchFamily="2" charset="2"/>
              </a:rPr>
              <a:t>p</a:t>
            </a:r>
            <a:r>
              <a:rPr lang="en-US" sz="1200" baseline="30000" dirty="0">
                <a:solidFill>
                  <a:srgbClr val="7030A0"/>
                </a:solidFill>
                <a:latin typeface="+mn-lt"/>
                <a:cs typeface="Arial" panose="020B0604020202020204" pitchFamily="34" charset="0"/>
              </a:rPr>
              <a:t>+</a:t>
            </a:r>
            <a:r>
              <a:rPr lang="en-US" sz="1200" dirty="0">
                <a:solidFill>
                  <a:srgbClr val="7030A0"/>
                </a:solidFill>
                <a:latin typeface="Symbol" pitchFamily="2" charset="2"/>
              </a:rPr>
              <a:t>p</a:t>
            </a:r>
            <a:r>
              <a:rPr lang="en-US" sz="1200" baseline="30000" dirty="0">
                <a:solidFill>
                  <a:srgbClr val="7030A0"/>
                </a:solidFill>
                <a:latin typeface="+mn-lt"/>
                <a:cs typeface="Arial" panose="020B0604020202020204" pitchFamily="34" charset="0"/>
              </a:rPr>
              <a:t>-</a:t>
            </a:r>
            <a:r>
              <a:rPr lang="en-US" sz="1200" dirty="0">
                <a:solidFill>
                  <a:srgbClr val="7030A0"/>
                </a:solidFill>
                <a:latin typeface="+mn-lt"/>
                <a:cs typeface="Arial" panose="020B0604020202020204" pitchFamily="34" charset="0"/>
              </a:rPr>
              <a:t>p yields binned over W/Q</a:t>
            </a:r>
            <a:r>
              <a:rPr lang="en-US" sz="1200" baseline="30000" dirty="0">
                <a:solidFill>
                  <a:srgbClr val="7030A0"/>
                </a:solidFill>
                <a:latin typeface="+mn-lt"/>
                <a:cs typeface="Arial" panose="020B0604020202020204" pitchFamily="34" charset="0"/>
              </a:rPr>
              <a:t>2</a:t>
            </a:r>
            <a:r>
              <a:rPr lang="en-US" sz="1200" dirty="0">
                <a:solidFill>
                  <a:srgbClr val="7030A0"/>
                </a:solidFill>
                <a:latin typeface="+mn-lt"/>
                <a:cs typeface="Arial" panose="020B0604020202020204" pitchFamily="34" charset="0"/>
              </a:rPr>
              <a:t> from RG-A data</a:t>
            </a:r>
          </a:p>
        </p:txBody>
      </p:sp>
      <p:sp>
        <p:nvSpPr>
          <p:cNvPr id="6" name="TextBox 5">
            <a:extLst>
              <a:ext uri="{FF2B5EF4-FFF2-40B4-BE49-F238E27FC236}">
                <a16:creationId xmlns:a16="http://schemas.microsoft.com/office/drawing/2014/main" id="{F9A477D5-A22D-F217-CC30-D0DFFE904D30}"/>
              </a:ext>
            </a:extLst>
          </p:cNvPr>
          <p:cNvSpPr txBox="1"/>
          <p:nvPr/>
        </p:nvSpPr>
        <p:spPr>
          <a:xfrm>
            <a:off x="4994114" y="3232727"/>
            <a:ext cx="3207480" cy="276999"/>
          </a:xfrm>
          <a:prstGeom prst="rect">
            <a:avLst/>
          </a:prstGeom>
          <a:noFill/>
        </p:spPr>
        <p:txBody>
          <a:bodyPr wrap="none" rtlCol="0">
            <a:spAutoFit/>
          </a:bodyPr>
          <a:lstStyle/>
          <a:p>
            <a:pPr algn="ctr"/>
            <a:r>
              <a:rPr lang="en-US" sz="1200" dirty="0">
                <a:solidFill>
                  <a:srgbClr val="009051"/>
                </a:solidFill>
              </a:rPr>
              <a:t>A. Accardi et al., </a:t>
            </a:r>
            <a:r>
              <a:rPr lang="en-US" sz="1200" dirty="0">
                <a:solidFill>
                  <a:srgbClr val="009051"/>
                </a:solidFill>
                <a:effectLst/>
                <a:latin typeface="Arial" panose="020B0604020202020204" pitchFamily="34" charset="0"/>
              </a:rPr>
              <a:t>arXiv:2306.09360 [nucl-ex]</a:t>
            </a:r>
          </a:p>
        </p:txBody>
      </p:sp>
      <p:sp>
        <p:nvSpPr>
          <p:cNvPr id="7" name="TextBox 6">
            <a:extLst>
              <a:ext uri="{FF2B5EF4-FFF2-40B4-BE49-F238E27FC236}">
                <a16:creationId xmlns:a16="http://schemas.microsoft.com/office/drawing/2014/main" id="{26FFF475-6138-B017-4ECB-7941E7028019}"/>
              </a:ext>
            </a:extLst>
          </p:cNvPr>
          <p:cNvSpPr txBox="1"/>
          <p:nvPr/>
        </p:nvSpPr>
        <p:spPr>
          <a:xfrm>
            <a:off x="3101460" y="6020872"/>
            <a:ext cx="802248"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W, GeV</a:t>
            </a:r>
            <a:endParaRPr lang="en-US" sz="1100" dirty="0"/>
          </a:p>
        </p:txBody>
      </p:sp>
      <p:sp>
        <p:nvSpPr>
          <p:cNvPr id="9" name="TextBox 8">
            <a:extLst>
              <a:ext uri="{FF2B5EF4-FFF2-40B4-BE49-F238E27FC236}">
                <a16:creationId xmlns:a16="http://schemas.microsoft.com/office/drawing/2014/main" id="{DBDEDAA4-5743-41F4-A8ED-29E941A9E8BB}"/>
              </a:ext>
            </a:extLst>
          </p:cNvPr>
          <p:cNvSpPr txBox="1"/>
          <p:nvPr/>
        </p:nvSpPr>
        <p:spPr>
          <a:xfrm>
            <a:off x="584718" y="91440"/>
            <a:ext cx="8321409" cy="369332"/>
          </a:xfrm>
          <a:prstGeom prst="rect">
            <a:avLst/>
          </a:prstGeom>
          <a:noFill/>
        </p:spPr>
        <p:txBody>
          <a:bodyPr wrap="square" rtlCol="0">
            <a:spAutoFit/>
          </a:bodyPr>
          <a:lstStyle/>
          <a:p>
            <a:pPr algn="ctr"/>
            <a:r>
              <a:rPr lang="en-US" sz="1800" b="1" dirty="0">
                <a:solidFill>
                  <a:srgbClr val="0000FF"/>
                </a:solidFill>
              </a:rPr>
              <a:t>Measurements with CLAS12 and “CLAS22”</a:t>
            </a:r>
          </a:p>
        </p:txBody>
      </p:sp>
      <p:sp>
        <p:nvSpPr>
          <p:cNvPr id="12" name="Line 4">
            <a:extLst>
              <a:ext uri="{FF2B5EF4-FFF2-40B4-BE49-F238E27FC236}">
                <a16:creationId xmlns:a16="http://schemas.microsoft.com/office/drawing/2014/main" id="{956D4258-2BCD-5EAD-6942-B33636A0BC2A}"/>
              </a:ext>
            </a:extLst>
          </p:cNvPr>
          <p:cNvSpPr>
            <a:spLocks noChangeShapeType="1"/>
          </p:cNvSpPr>
          <p:nvPr/>
        </p:nvSpPr>
        <p:spPr bwMode="auto">
          <a:xfrm flipV="1">
            <a:off x="0" y="548640"/>
            <a:ext cx="9144000" cy="1588"/>
          </a:xfrm>
          <a:prstGeom prst="line">
            <a:avLst/>
          </a:prstGeom>
          <a:noFill/>
          <a:ln w="38100">
            <a:solidFill>
              <a:srgbClr val="0000FF"/>
            </a:solidFill>
            <a:round/>
            <a:headEnd/>
            <a:tailEnd/>
          </a:ln>
        </p:spPr>
        <p:txBody>
          <a:bodyPr/>
          <a:lstStyle/>
          <a:p>
            <a:pPr fontAlgn="auto">
              <a:spcBef>
                <a:spcPts val="0"/>
              </a:spcBef>
              <a:spcAft>
                <a:spcPts val="0"/>
              </a:spcAft>
              <a:defRPr/>
            </a:pPr>
            <a:endParaRPr lang="en-US" sz="1800" kern="0" dirty="0">
              <a:solidFill>
                <a:srgbClr val="000000"/>
              </a:solidFill>
            </a:endParaRPr>
          </a:p>
        </p:txBody>
      </p:sp>
      <p:pic>
        <p:nvPicPr>
          <p:cNvPr id="4" name="Picture 3">
            <a:extLst>
              <a:ext uri="{FF2B5EF4-FFF2-40B4-BE49-F238E27FC236}">
                <a16:creationId xmlns:a16="http://schemas.microsoft.com/office/drawing/2014/main" id="{6B410568-4AB3-8242-A395-AA976131368F}"/>
              </a:ext>
            </a:extLst>
          </p:cNvPr>
          <p:cNvPicPr>
            <a:picLocks noChangeAspect="1"/>
          </p:cNvPicPr>
          <p:nvPr/>
        </p:nvPicPr>
        <p:blipFill>
          <a:blip r:embed="rId5"/>
          <a:stretch>
            <a:fillRect/>
          </a:stretch>
        </p:blipFill>
        <p:spPr>
          <a:xfrm>
            <a:off x="374150" y="3637107"/>
            <a:ext cx="3338101" cy="2358830"/>
          </a:xfrm>
          <a:prstGeom prst="rect">
            <a:avLst/>
          </a:prstGeom>
        </p:spPr>
      </p:pic>
    </p:spTree>
    <p:extLst>
      <p:ext uri="{BB962C8B-B14F-4D97-AF65-F5344CB8AC3E}">
        <p14:creationId xmlns:p14="http://schemas.microsoft.com/office/powerpoint/2010/main" val="16192264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495458A-9910-4443-A5BD-ACED4461A0C3}"/>
              </a:ext>
            </a:extLst>
          </p:cNvPr>
          <p:cNvSpPr txBox="1"/>
          <p:nvPr/>
        </p:nvSpPr>
        <p:spPr>
          <a:xfrm>
            <a:off x="8653047" y="6556248"/>
            <a:ext cx="466405" cy="261610"/>
          </a:xfrm>
          <a:prstGeom prst="rect">
            <a:avLst/>
          </a:prstGeom>
          <a:noFill/>
        </p:spPr>
        <p:txBody>
          <a:bodyPr wrap="square" rtlCol="0">
            <a:spAutoFit/>
          </a:bodyPr>
          <a:lstStyle/>
          <a:p>
            <a:pPr algn="ctr"/>
            <a:r>
              <a:rPr lang="en-US" sz="1100" dirty="0"/>
              <a:t>6</a:t>
            </a:r>
          </a:p>
        </p:txBody>
      </p:sp>
      <p:sp>
        <p:nvSpPr>
          <p:cNvPr id="13" name="TextBox 12">
            <a:extLst>
              <a:ext uri="{FF2B5EF4-FFF2-40B4-BE49-F238E27FC236}">
                <a16:creationId xmlns:a16="http://schemas.microsoft.com/office/drawing/2014/main" id="{87D7F107-E7AC-B2B6-FC1A-E7B43690A337}"/>
              </a:ext>
            </a:extLst>
          </p:cNvPr>
          <p:cNvSpPr txBox="1"/>
          <p:nvPr/>
        </p:nvSpPr>
        <p:spPr>
          <a:xfrm>
            <a:off x="200542" y="675030"/>
            <a:ext cx="8806007" cy="700192"/>
          </a:xfrm>
          <a:prstGeom prst="rect">
            <a:avLst/>
          </a:prstGeom>
          <a:noFill/>
        </p:spPr>
        <p:txBody>
          <a:bodyPr wrap="square" rtlCol="0">
            <a:spAutoFit/>
          </a:bodyPr>
          <a:lstStyle/>
          <a:p>
            <a:pPr marL="179388" indent="-179388">
              <a:spcAft>
                <a:spcPts val="900"/>
              </a:spcAft>
              <a:buClr>
                <a:srgbClr val="7030A0"/>
              </a:buClr>
              <a:buFont typeface="Arial" panose="020B0604020202020204" pitchFamily="34" charset="0"/>
              <a:buChar char="•"/>
            </a:pPr>
            <a:r>
              <a:rPr lang="en-US" sz="1600" dirty="0">
                <a:latin typeface="+mn-lt"/>
              </a:rPr>
              <a:t>Simulations of </a:t>
            </a:r>
            <a:r>
              <a:rPr lang="en-US" sz="1600" dirty="0">
                <a:latin typeface="Symbol" pitchFamily="2" charset="2"/>
              </a:rPr>
              <a:t>p</a:t>
            </a:r>
            <a:r>
              <a:rPr lang="en-US" sz="1600" dirty="0">
                <a:latin typeface="+mn-lt"/>
              </a:rPr>
              <a:t>N, KY, and </a:t>
            </a:r>
            <a:r>
              <a:rPr lang="en-US" sz="1600" dirty="0">
                <a:latin typeface="Symbol" pitchFamily="2" charset="2"/>
              </a:rPr>
              <a:t>p</a:t>
            </a:r>
            <a:r>
              <a:rPr lang="en-US" sz="1600" baseline="30000" dirty="0">
                <a:latin typeface="+mn-lt"/>
              </a:rPr>
              <a:t>+</a:t>
            </a:r>
            <a:r>
              <a:rPr lang="en-US" sz="1600" dirty="0">
                <a:latin typeface="Symbol" pitchFamily="2" charset="2"/>
              </a:rPr>
              <a:t>p</a:t>
            </a:r>
            <a:r>
              <a:rPr lang="en-US" sz="1600" baseline="30000" dirty="0">
                <a:latin typeface="+mn-lt"/>
              </a:rPr>
              <a:t>-</a:t>
            </a:r>
            <a:r>
              <a:rPr lang="en-US" sz="1600" dirty="0">
                <a:latin typeface="+mn-lt"/>
              </a:rPr>
              <a:t>p electroproduction with CEBAF@22 GeV show:</a:t>
            </a:r>
          </a:p>
          <a:p>
            <a:pPr marL="179388" indent="-179388" algn="ctr">
              <a:spcAft>
                <a:spcPts val="900"/>
              </a:spcAft>
              <a:buClr>
                <a:srgbClr val="0000FF"/>
              </a:buClr>
            </a:pPr>
            <a:r>
              <a:rPr lang="en-US" sz="1600" dirty="0">
                <a:solidFill>
                  <a:srgbClr val="0000FF"/>
                </a:solidFill>
                <a:latin typeface="Symbol" pitchFamily="2" charset="2"/>
              </a:rPr>
              <a:t>g</a:t>
            </a:r>
            <a:r>
              <a:rPr lang="en-US" sz="1600" baseline="-25000" dirty="0">
                <a:solidFill>
                  <a:srgbClr val="0000FF"/>
                </a:solidFill>
                <a:latin typeface="+mn-lt"/>
              </a:rPr>
              <a:t>v</a:t>
            </a:r>
            <a:r>
              <a:rPr lang="en-US" sz="1600" dirty="0">
                <a:solidFill>
                  <a:srgbClr val="0000FF"/>
                </a:solidFill>
                <a:latin typeface="+mn-lt"/>
              </a:rPr>
              <a:t>pN* electrocouplings can be determined to Q</a:t>
            </a:r>
            <a:r>
              <a:rPr lang="en-US" sz="1600" baseline="30000" dirty="0">
                <a:solidFill>
                  <a:srgbClr val="0000FF"/>
                </a:solidFill>
                <a:latin typeface="+mn-lt"/>
              </a:rPr>
              <a:t>2 </a:t>
            </a:r>
            <a:r>
              <a:rPr lang="en-US" sz="1600" dirty="0">
                <a:solidFill>
                  <a:srgbClr val="0000FF"/>
                </a:solidFill>
                <a:latin typeface="+mn-lt"/>
              </a:rPr>
              <a:t>~ 30 GeV</a:t>
            </a:r>
            <a:r>
              <a:rPr lang="en-US" sz="1600" baseline="30000" dirty="0">
                <a:solidFill>
                  <a:srgbClr val="0000FF"/>
                </a:solidFill>
                <a:latin typeface="+mn-lt"/>
              </a:rPr>
              <a:t>2</a:t>
            </a:r>
            <a:r>
              <a:rPr lang="en-US" sz="1600" dirty="0">
                <a:solidFill>
                  <a:srgbClr val="0000FF"/>
                </a:solidFill>
                <a:latin typeface="+mn-lt"/>
              </a:rPr>
              <a:t> for </a:t>
            </a:r>
            <a:r>
              <a:rPr lang="en-US" sz="1600" dirty="0">
                <a:solidFill>
                  <a:srgbClr val="0000FF"/>
                </a:solidFill>
              </a:rPr>
              <a:t>𝓛 ~ 2 - 5 ⨉ 10</a:t>
            </a:r>
            <a:r>
              <a:rPr lang="en-US" sz="1600" baseline="30000" dirty="0">
                <a:solidFill>
                  <a:srgbClr val="0000FF"/>
                </a:solidFill>
              </a:rPr>
              <a:t>35</a:t>
            </a:r>
            <a:r>
              <a:rPr lang="en-US" sz="1600" dirty="0">
                <a:solidFill>
                  <a:srgbClr val="0000FF"/>
                </a:solidFill>
              </a:rPr>
              <a:t> cm</a:t>
            </a:r>
            <a:r>
              <a:rPr lang="en-US" sz="1600" baseline="30000" dirty="0">
                <a:solidFill>
                  <a:srgbClr val="0000FF"/>
                </a:solidFill>
              </a:rPr>
              <a:t>-2</a:t>
            </a:r>
            <a:r>
              <a:rPr lang="en-US" sz="1600" dirty="0">
                <a:solidFill>
                  <a:srgbClr val="0000FF"/>
                </a:solidFill>
              </a:rPr>
              <a:t>s</a:t>
            </a:r>
            <a:r>
              <a:rPr lang="en-US" sz="1600" baseline="30000" dirty="0">
                <a:solidFill>
                  <a:srgbClr val="0000FF"/>
                </a:solidFill>
              </a:rPr>
              <a:t>-1 </a:t>
            </a:r>
            <a:endParaRPr lang="en-US" sz="1600" b="1" dirty="0">
              <a:solidFill>
                <a:srgbClr val="0000FF"/>
              </a:solidFill>
            </a:endParaRPr>
          </a:p>
        </p:txBody>
      </p:sp>
      <p:sp>
        <p:nvSpPr>
          <p:cNvPr id="3" name="TextBox 2">
            <a:extLst>
              <a:ext uri="{FF2B5EF4-FFF2-40B4-BE49-F238E27FC236}">
                <a16:creationId xmlns:a16="http://schemas.microsoft.com/office/drawing/2014/main" id="{1EB9DC4C-AAFA-BD6D-5EA9-DDB15B6813FB}"/>
              </a:ext>
            </a:extLst>
          </p:cNvPr>
          <p:cNvSpPr txBox="1"/>
          <p:nvPr/>
        </p:nvSpPr>
        <p:spPr>
          <a:xfrm>
            <a:off x="242598" y="1435547"/>
            <a:ext cx="8795655" cy="584775"/>
          </a:xfrm>
          <a:prstGeom prst="rect">
            <a:avLst/>
          </a:prstGeom>
          <a:noFill/>
        </p:spPr>
        <p:txBody>
          <a:bodyPr wrap="square" rtlCol="0">
            <a:spAutoFit/>
          </a:bodyPr>
          <a:lstStyle/>
          <a:p>
            <a:pPr>
              <a:spcAft>
                <a:spcPts val="1500"/>
              </a:spcAft>
            </a:pPr>
            <a:r>
              <a:rPr lang="en-US" sz="1600" b="0" dirty="0">
                <a:latin typeface="+mn-lt"/>
              </a:rPr>
              <a:t>Both EIC and </a:t>
            </a:r>
            <a:r>
              <a:rPr lang="en-US" sz="1600" dirty="0">
                <a:latin typeface="+mn-lt"/>
              </a:rPr>
              <a:t>EI</a:t>
            </a:r>
            <a:r>
              <a:rPr lang="en-US" sz="1600" b="0" dirty="0">
                <a:latin typeface="+mn-lt"/>
              </a:rPr>
              <a:t>cC would need much higher luminosity to carry out such a program</a:t>
            </a:r>
            <a:r>
              <a:rPr lang="en-US" sz="1600" dirty="0">
                <a:latin typeface="+mn-lt"/>
              </a:rPr>
              <a:t> </a:t>
            </a:r>
            <a:r>
              <a:rPr lang="en-US" sz="1600" dirty="0">
                <a:solidFill>
                  <a:srgbClr val="C00000"/>
                </a:solidFill>
                <a:latin typeface="+mn-lt"/>
              </a:rPr>
              <a:t>⇒</a:t>
            </a:r>
            <a:r>
              <a:rPr lang="en-US" sz="1600" dirty="0">
                <a:latin typeface="+mn-lt"/>
              </a:rPr>
              <a:t> t</a:t>
            </a:r>
            <a:r>
              <a:rPr lang="en-US" sz="1600" b="0" dirty="0">
                <a:latin typeface="+mn-lt"/>
              </a:rPr>
              <a:t>he luminosity “frontier” is a </a:t>
            </a:r>
            <a:r>
              <a:rPr lang="en-US" sz="1600" b="0" i="1" u="sng" dirty="0">
                <a:latin typeface="+mn-lt"/>
              </a:rPr>
              <a:t>unique</a:t>
            </a:r>
            <a:r>
              <a:rPr lang="en-US" sz="1600" b="0" dirty="0">
                <a:latin typeface="+mn-lt"/>
              </a:rPr>
              <a:t> advantage of </a:t>
            </a:r>
            <a:r>
              <a:rPr lang="en-US" sz="1600" dirty="0">
                <a:latin typeface="+mn-lt"/>
              </a:rPr>
              <a:t>CEBAF</a:t>
            </a:r>
            <a:r>
              <a:rPr lang="en-US" sz="1600" b="0" dirty="0">
                <a:latin typeface="+mn-lt"/>
              </a:rPr>
              <a:t>@22GeV </a:t>
            </a:r>
          </a:p>
        </p:txBody>
      </p:sp>
      <p:pic>
        <p:nvPicPr>
          <p:cNvPr id="24" name="Picture 23" descr="Chart, scatter chart, box and whisker chart&#10;&#10;Description automatically generated">
            <a:extLst>
              <a:ext uri="{FF2B5EF4-FFF2-40B4-BE49-F238E27FC236}">
                <a16:creationId xmlns:a16="http://schemas.microsoft.com/office/drawing/2014/main" id="{9E85FB7E-4CD4-032D-280A-DD72CFCA796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93081" y="2063447"/>
            <a:ext cx="3939109" cy="3017520"/>
          </a:xfrm>
          <a:prstGeom prst="rect">
            <a:avLst/>
          </a:prstGeom>
        </p:spPr>
      </p:pic>
      <p:sp>
        <p:nvSpPr>
          <p:cNvPr id="27" name="TextBox 26">
            <a:extLst>
              <a:ext uri="{FF2B5EF4-FFF2-40B4-BE49-F238E27FC236}">
                <a16:creationId xmlns:a16="http://schemas.microsoft.com/office/drawing/2014/main" id="{B7CCD8A7-5CC0-F371-F0D2-72E9B66B640A}"/>
              </a:ext>
            </a:extLst>
          </p:cNvPr>
          <p:cNvSpPr txBox="1"/>
          <p:nvPr/>
        </p:nvSpPr>
        <p:spPr>
          <a:xfrm>
            <a:off x="289297" y="5165964"/>
            <a:ext cx="8628499" cy="1077218"/>
          </a:xfrm>
          <a:prstGeom prst="rect">
            <a:avLst/>
          </a:prstGeom>
          <a:blipFill>
            <a:blip r:embed="rId4"/>
            <a:stretch>
              <a:fillRect/>
            </a:stretch>
          </a:blipFill>
          <a:ln w="25400">
            <a:solidFill>
              <a:srgbClr val="0000FF"/>
            </a:solidFill>
          </a:ln>
        </p:spPr>
        <p:txBody>
          <a:bodyPr wrap="square" rtlCol="0">
            <a:spAutoFit/>
          </a:bodyPr>
          <a:lstStyle/>
          <a:p>
            <a:r>
              <a:rPr lang="en-US" sz="1600" dirty="0">
                <a:solidFill>
                  <a:srgbClr val="C00000"/>
                </a:solidFill>
                <a:latin typeface="+mn-lt"/>
              </a:rPr>
              <a:t>Extending the results to Q</a:t>
            </a:r>
            <a:r>
              <a:rPr lang="en-US" sz="1600" baseline="30000" dirty="0">
                <a:solidFill>
                  <a:srgbClr val="C00000"/>
                </a:solidFill>
                <a:latin typeface="+mn-lt"/>
              </a:rPr>
              <a:t>2</a:t>
            </a:r>
            <a:r>
              <a:rPr lang="en-US" sz="1600" dirty="0">
                <a:solidFill>
                  <a:srgbClr val="C00000"/>
                </a:solidFill>
                <a:latin typeface="+mn-lt"/>
              </a:rPr>
              <a:t>~30 GeV</a:t>
            </a:r>
            <a:r>
              <a:rPr lang="en-US" sz="1600" baseline="30000" dirty="0">
                <a:solidFill>
                  <a:srgbClr val="C00000"/>
                </a:solidFill>
                <a:latin typeface="+mn-lt"/>
              </a:rPr>
              <a:t>2</a:t>
            </a:r>
            <a:r>
              <a:rPr lang="en-US" sz="1600" dirty="0">
                <a:solidFill>
                  <a:srgbClr val="C00000"/>
                </a:solidFill>
                <a:latin typeface="+mn-lt"/>
              </a:rPr>
              <a:t> with CEBAF@22 GeV </a:t>
            </a:r>
            <a:r>
              <a:rPr lang="en-US" sz="1600" i="1" dirty="0">
                <a:solidFill>
                  <a:srgbClr val="0070C0"/>
                </a:solidFill>
                <a:latin typeface="+mn-lt"/>
              </a:rPr>
              <a:t>(and pushing the CLAS12 capabilities to the highest possible luminosity for exclusive studies)</a:t>
            </a:r>
            <a:r>
              <a:rPr lang="en-US" sz="1600" dirty="0">
                <a:solidFill>
                  <a:srgbClr val="C00000"/>
                </a:solidFill>
                <a:latin typeface="+mn-lt"/>
              </a:rPr>
              <a:t>, will offer the only opportunity to explore how the dominant part of the hadron mass and N* structure emerge from QCD to make CEBAF@22 GeV the ultimate QCD-facility at the luminosity frontier.</a:t>
            </a:r>
          </a:p>
        </p:txBody>
      </p:sp>
      <p:pic>
        <p:nvPicPr>
          <p:cNvPr id="4" name="Picture 3" descr="A graph of a number of numbers&#10;&#10;Description automatically generated with medium confidence">
            <a:extLst>
              <a:ext uri="{FF2B5EF4-FFF2-40B4-BE49-F238E27FC236}">
                <a16:creationId xmlns:a16="http://schemas.microsoft.com/office/drawing/2014/main" id="{50FECEFC-0EA0-F689-5D16-2D01BBB7599F}"/>
              </a:ext>
            </a:extLst>
          </p:cNvPr>
          <p:cNvPicPr>
            <a:picLocks/>
          </p:cNvPicPr>
          <p:nvPr/>
        </p:nvPicPr>
        <p:blipFill rotWithShape="1">
          <a:blip r:embed="rId5">
            <a:extLst>
              <a:ext uri="{28A0092B-C50C-407E-A947-70E740481C1C}">
                <a14:useLocalDpi xmlns:a14="http://schemas.microsoft.com/office/drawing/2010/main" val="0"/>
              </a:ext>
            </a:extLst>
          </a:blip>
          <a:srcRect r="3694"/>
          <a:stretch/>
        </p:blipFill>
        <p:spPr>
          <a:xfrm>
            <a:off x="4853614" y="1984468"/>
            <a:ext cx="3959352" cy="2962656"/>
          </a:xfrm>
          <a:prstGeom prst="rect">
            <a:avLst/>
          </a:prstGeom>
        </p:spPr>
      </p:pic>
      <p:sp>
        <p:nvSpPr>
          <p:cNvPr id="2" name="Line 4">
            <a:extLst>
              <a:ext uri="{FF2B5EF4-FFF2-40B4-BE49-F238E27FC236}">
                <a16:creationId xmlns:a16="http://schemas.microsoft.com/office/drawing/2014/main" id="{00999D32-0DA0-C602-DE6B-05EF2D8CD6BE}"/>
              </a:ext>
            </a:extLst>
          </p:cNvPr>
          <p:cNvSpPr>
            <a:spLocks noChangeShapeType="1"/>
          </p:cNvSpPr>
          <p:nvPr/>
        </p:nvSpPr>
        <p:spPr bwMode="auto">
          <a:xfrm flipV="1">
            <a:off x="0" y="548640"/>
            <a:ext cx="9144000" cy="1588"/>
          </a:xfrm>
          <a:prstGeom prst="line">
            <a:avLst/>
          </a:prstGeom>
          <a:noFill/>
          <a:ln w="38100">
            <a:solidFill>
              <a:srgbClr val="0000FF"/>
            </a:solidFill>
            <a:round/>
            <a:headEnd/>
            <a:tailEnd/>
          </a:ln>
        </p:spPr>
        <p:txBody>
          <a:bodyPr/>
          <a:lstStyle/>
          <a:p>
            <a:pPr fontAlgn="auto">
              <a:spcBef>
                <a:spcPts val="0"/>
              </a:spcBef>
              <a:spcAft>
                <a:spcPts val="0"/>
              </a:spcAft>
              <a:defRPr/>
            </a:pPr>
            <a:endParaRPr lang="en-US" sz="1800" kern="0" dirty="0">
              <a:solidFill>
                <a:srgbClr val="000000"/>
              </a:solidFill>
            </a:endParaRPr>
          </a:p>
        </p:txBody>
      </p:sp>
      <p:sp>
        <p:nvSpPr>
          <p:cNvPr id="6" name="TextBox 5">
            <a:extLst>
              <a:ext uri="{FF2B5EF4-FFF2-40B4-BE49-F238E27FC236}">
                <a16:creationId xmlns:a16="http://schemas.microsoft.com/office/drawing/2014/main" id="{10626483-6979-19F3-C1D4-1A2980A92B0F}"/>
              </a:ext>
            </a:extLst>
          </p:cNvPr>
          <p:cNvSpPr txBox="1"/>
          <p:nvPr/>
        </p:nvSpPr>
        <p:spPr>
          <a:xfrm>
            <a:off x="168846" y="91440"/>
            <a:ext cx="8869407" cy="369332"/>
          </a:xfrm>
          <a:prstGeom prst="rect">
            <a:avLst/>
          </a:prstGeom>
          <a:noFill/>
        </p:spPr>
        <p:txBody>
          <a:bodyPr wrap="square" rtlCol="0">
            <a:spAutoFit/>
          </a:bodyPr>
          <a:lstStyle/>
          <a:p>
            <a:pPr algn="ctr"/>
            <a:r>
              <a:rPr lang="en-US" sz="1800" b="1" dirty="0">
                <a:solidFill>
                  <a:srgbClr val="0000FF"/>
                </a:solidFill>
              </a:rPr>
              <a:t>Unique Opportunities to Study EHM from N* Structure @ 22 GeV CEBAF</a:t>
            </a:r>
          </a:p>
        </p:txBody>
      </p:sp>
      <p:sp>
        <p:nvSpPr>
          <p:cNvPr id="5" name="TextBox 4">
            <a:extLst>
              <a:ext uri="{FF2B5EF4-FFF2-40B4-BE49-F238E27FC236}">
                <a16:creationId xmlns:a16="http://schemas.microsoft.com/office/drawing/2014/main" id="{C5B8DD03-BF56-7A61-CED3-6AE84981AD98}"/>
              </a:ext>
            </a:extLst>
          </p:cNvPr>
          <p:cNvSpPr txBox="1"/>
          <p:nvPr/>
        </p:nvSpPr>
        <p:spPr>
          <a:xfrm>
            <a:off x="981307" y="2574846"/>
            <a:ext cx="628419" cy="307777"/>
          </a:xfrm>
          <a:prstGeom prst="rect">
            <a:avLst/>
          </a:prstGeom>
          <a:noFill/>
        </p:spPr>
        <p:txBody>
          <a:bodyPr wrap="square" rtlCol="0">
            <a:spAutoFit/>
          </a:bodyPr>
          <a:lstStyle/>
          <a:p>
            <a:r>
              <a:rPr lang="en-US" sz="1400" dirty="0">
                <a:solidFill>
                  <a:srgbClr val="0000FF"/>
                </a:solidFill>
              </a:rPr>
              <a:t>x→1</a:t>
            </a:r>
          </a:p>
        </p:txBody>
      </p:sp>
      <p:sp>
        <p:nvSpPr>
          <p:cNvPr id="7" name="TextBox 6">
            <a:extLst>
              <a:ext uri="{FF2B5EF4-FFF2-40B4-BE49-F238E27FC236}">
                <a16:creationId xmlns:a16="http://schemas.microsoft.com/office/drawing/2014/main" id="{5E1323BA-B29B-58DD-E6D8-6EB3996B1FED}"/>
              </a:ext>
            </a:extLst>
          </p:cNvPr>
          <p:cNvSpPr txBox="1"/>
          <p:nvPr/>
        </p:nvSpPr>
        <p:spPr>
          <a:xfrm>
            <a:off x="3403849" y="2574846"/>
            <a:ext cx="628419" cy="307777"/>
          </a:xfrm>
          <a:prstGeom prst="rect">
            <a:avLst/>
          </a:prstGeom>
          <a:noFill/>
        </p:spPr>
        <p:txBody>
          <a:bodyPr wrap="square" rtlCol="0">
            <a:spAutoFit/>
          </a:bodyPr>
          <a:lstStyle/>
          <a:p>
            <a:pPr algn="ctr"/>
            <a:r>
              <a:rPr lang="en-US" sz="1400" dirty="0">
                <a:solidFill>
                  <a:srgbClr val="0000FF"/>
                </a:solidFill>
              </a:rPr>
              <a:t>x→0</a:t>
            </a:r>
          </a:p>
        </p:txBody>
      </p:sp>
    </p:spTree>
    <p:extLst>
      <p:ext uri="{BB962C8B-B14F-4D97-AF65-F5344CB8AC3E}">
        <p14:creationId xmlns:p14="http://schemas.microsoft.com/office/powerpoint/2010/main" val="993814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8729-D283-8713-BFD7-15B25ED5A635}"/>
              </a:ext>
            </a:extLst>
          </p:cNvPr>
          <p:cNvSpPr>
            <a:spLocks noGrp="1"/>
          </p:cNvSpPr>
          <p:nvPr>
            <p:ph type="title"/>
          </p:nvPr>
        </p:nvSpPr>
        <p:spPr/>
        <p:txBody>
          <a:bodyPr/>
          <a:lstStyle/>
          <a:p>
            <a:r>
              <a:rPr lang="en-US" dirty="0">
                <a:solidFill>
                  <a:srgbClr val="0000FF"/>
                </a:solidFill>
              </a:rPr>
              <a:t>Back-Up</a:t>
            </a:r>
          </a:p>
        </p:txBody>
      </p:sp>
      <p:sp>
        <p:nvSpPr>
          <p:cNvPr id="3" name="Content Placeholder 2">
            <a:extLst>
              <a:ext uri="{FF2B5EF4-FFF2-40B4-BE49-F238E27FC236}">
                <a16:creationId xmlns:a16="http://schemas.microsoft.com/office/drawing/2014/main" id="{FD06D87D-F10C-8A91-F37D-C45830DF29F7}"/>
              </a:ext>
            </a:extLst>
          </p:cNvPr>
          <p:cNvSpPr>
            <a:spLocks noGrp="1"/>
          </p:cNvSpPr>
          <p:nvPr>
            <p:ph idx="1"/>
          </p:nvPr>
        </p:nvSpPr>
        <p:spPr/>
        <p:txBody>
          <a:bodyPr/>
          <a:lstStyle/>
          <a:p>
            <a:r>
              <a:rPr lang="en-US" dirty="0"/>
              <a:t>Can be of interest for discussion after the presentation</a:t>
            </a:r>
          </a:p>
        </p:txBody>
      </p:sp>
    </p:spTree>
    <p:extLst>
      <p:ext uri="{BB962C8B-B14F-4D97-AF65-F5344CB8AC3E}">
        <p14:creationId xmlns:p14="http://schemas.microsoft.com/office/powerpoint/2010/main" val="39247984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Curved Connector 60"/>
          <p:cNvCxnSpPr/>
          <p:nvPr/>
        </p:nvCxnSpPr>
        <p:spPr bwMode="auto">
          <a:xfrm rot="5400000" flipH="1" flipV="1">
            <a:off x="1097280" y="2729226"/>
            <a:ext cx="685800" cy="685800"/>
          </a:xfrm>
          <a:prstGeom prst="curvedConnector3">
            <a:avLst>
              <a:gd name="adj1" fmla="val 50000"/>
            </a:avLst>
          </a:prstGeom>
          <a:noFill/>
          <a:ln w="9525" cap="flat" cmpd="sng" algn="ctr">
            <a:noFill/>
            <a:prstDash val="solid"/>
            <a:round/>
            <a:headEnd type="none" w="med" len="med"/>
            <a:tailEnd type="arrow"/>
          </a:ln>
          <a:effectLst/>
        </p:spPr>
      </p:cxnSp>
      <p:sp>
        <p:nvSpPr>
          <p:cNvPr id="73" name="Rectangle 72"/>
          <p:cNvSpPr/>
          <p:nvPr/>
        </p:nvSpPr>
        <p:spPr bwMode="auto">
          <a:xfrm>
            <a:off x="3124201" y="3674106"/>
            <a:ext cx="152400" cy="134112"/>
          </a:xfrm>
          <a:prstGeom prst="rect">
            <a:avLst/>
          </a:prstGeom>
          <a:solidFill>
            <a:schemeClr val="bg1"/>
          </a:solidFill>
          <a:ln w="9525" cap="flat" cmpd="sng" algn="ctr">
            <a:noFill/>
            <a:prstDash val="solid"/>
            <a:round/>
            <a:headEnd type="none" w="med" len="med"/>
            <a:tailEnd type="none" w="med" len="med"/>
          </a:ln>
          <a:effectLst/>
        </p:spPr>
        <p:txBody>
          <a:bodyPr vert="horz" wrap="square" lIns="91435" tIns="45718" rIns="91435" bIns="45718" numCol="1" rtlCol="0" anchor="t" anchorCtr="0" compatLnSpc="1">
            <a:prstTxWarp prst="textNoShape">
              <a:avLst/>
            </a:prstTxWarp>
          </a:bodyPr>
          <a:lstStyle/>
          <a:p>
            <a:pPr algn="ctr" eaLnBrk="0" hangingPunct="0">
              <a:defRPr/>
            </a:pPr>
            <a:endParaRPr lang="en-US" dirty="0">
              <a:solidFill>
                <a:srgbClr val="000000"/>
              </a:solidFill>
              <a:latin typeface="Arial" charset="0"/>
            </a:endParaRPr>
          </a:p>
        </p:txBody>
      </p:sp>
      <p:cxnSp>
        <p:nvCxnSpPr>
          <p:cNvPr id="76" name="Straight Connector 75"/>
          <p:cNvCxnSpPr/>
          <p:nvPr/>
        </p:nvCxnSpPr>
        <p:spPr bwMode="auto">
          <a:xfrm rot="5400000" flipH="1" flipV="1">
            <a:off x="1447800" y="5906931"/>
            <a:ext cx="1588" cy="1588"/>
          </a:xfrm>
          <a:prstGeom prst="line">
            <a:avLst/>
          </a:prstGeom>
          <a:noFill/>
          <a:ln w="9525" cap="flat" cmpd="sng" algn="ctr">
            <a:noFill/>
            <a:prstDash val="solid"/>
            <a:round/>
            <a:headEnd type="none" w="med" len="med"/>
            <a:tailEnd type="none" w="med" len="med"/>
          </a:ln>
          <a:effectLst/>
        </p:spPr>
      </p:cxnSp>
      <p:pic>
        <p:nvPicPr>
          <p:cNvPr id="4" name="Picture 3"/>
          <p:cNvPicPr>
            <a:picLocks/>
          </p:cNvPicPr>
          <p:nvPr/>
        </p:nvPicPr>
        <p:blipFill>
          <a:blip r:embed="rId3"/>
          <a:stretch>
            <a:fillRect/>
          </a:stretch>
        </p:blipFill>
        <p:spPr>
          <a:xfrm>
            <a:off x="182892" y="1449518"/>
            <a:ext cx="4389120" cy="3566160"/>
          </a:xfrm>
          <a:prstGeom prst="rect">
            <a:avLst/>
          </a:prstGeom>
        </p:spPr>
      </p:pic>
      <p:sp>
        <p:nvSpPr>
          <p:cNvPr id="3" name="TextBox 2"/>
          <p:cNvSpPr txBox="1"/>
          <p:nvPr/>
        </p:nvSpPr>
        <p:spPr>
          <a:xfrm>
            <a:off x="512226" y="91440"/>
            <a:ext cx="8133948" cy="400105"/>
          </a:xfrm>
          <a:prstGeom prst="rect">
            <a:avLst/>
          </a:prstGeom>
          <a:noFill/>
        </p:spPr>
        <p:txBody>
          <a:bodyPr wrap="none" lIns="91435" tIns="45718" rIns="91435" bIns="45718" rtlCol="0">
            <a:spAutoFit/>
          </a:bodyPr>
          <a:lstStyle/>
          <a:p>
            <a:pPr algn="ctr"/>
            <a:r>
              <a:rPr lang="en-US" sz="2000" b="1" dirty="0">
                <a:solidFill>
                  <a:srgbClr val="0000FF"/>
                </a:solidFill>
                <a:latin typeface="+mj-lt"/>
              </a:rPr>
              <a:t> EHM Concept Developed within Continuum Schwinger Method</a:t>
            </a:r>
          </a:p>
        </p:txBody>
      </p:sp>
      <p:sp>
        <p:nvSpPr>
          <p:cNvPr id="40" name="TextBox 39"/>
          <p:cNvSpPr txBox="1"/>
          <p:nvPr/>
        </p:nvSpPr>
        <p:spPr>
          <a:xfrm>
            <a:off x="182892" y="657095"/>
            <a:ext cx="4606958" cy="584771"/>
          </a:xfrm>
          <a:prstGeom prst="rect">
            <a:avLst/>
          </a:prstGeom>
          <a:noFill/>
        </p:spPr>
        <p:txBody>
          <a:bodyPr wrap="square" lIns="91435" tIns="45718" rIns="91435" bIns="45718" rtlCol="0">
            <a:spAutoFit/>
          </a:bodyPr>
          <a:lstStyle/>
          <a:p>
            <a:pPr algn="ctr"/>
            <a:r>
              <a:rPr lang="en-US" sz="1600" u="sng" dirty="0">
                <a:solidFill>
                  <a:srgbClr val="7030A0"/>
                </a:solidFill>
              </a:rPr>
              <a:t>Emergence of Dressed Quarks and Gluons</a:t>
            </a:r>
          </a:p>
          <a:p>
            <a:pPr algn="ctr"/>
            <a:r>
              <a:rPr lang="en-US" sz="1600" dirty="0">
                <a:solidFill>
                  <a:srgbClr val="009051"/>
                </a:solidFill>
              </a:rPr>
              <a:t>D. Binosi et al., Phys. Rev. D 95, 031501 (2017)</a:t>
            </a:r>
          </a:p>
        </p:txBody>
      </p:sp>
      <p:sp>
        <p:nvSpPr>
          <p:cNvPr id="6" name="TextBox 5">
            <a:extLst>
              <a:ext uri="{FF2B5EF4-FFF2-40B4-BE49-F238E27FC236}">
                <a16:creationId xmlns:a16="http://schemas.microsoft.com/office/drawing/2014/main" id="{857270D5-4E8B-6A49-838E-D2AFEB32C073}"/>
              </a:ext>
            </a:extLst>
          </p:cNvPr>
          <p:cNvSpPr txBox="1"/>
          <p:nvPr/>
        </p:nvSpPr>
        <p:spPr>
          <a:xfrm>
            <a:off x="223459" y="5103702"/>
            <a:ext cx="8618033" cy="1384995"/>
          </a:xfrm>
          <a:prstGeom prst="rect">
            <a:avLst/>
          </a:prstGeom>
          <a:noFill/>
        </p:spPr>
        <p:txBody>
          <a:bodyPr wrap="square" rtlCol="0">
            <a:spAutoFit/>
          </a:bodyPr>
          <a:lstStyle/>
          <a:p>
            <a:pPr marL="176213" indent="-176213">
              <a:buClr>
                <a:schemeClr val="tx1"/>
              </a:buClr>
              <a:buFont typeface="Arial" panose="020B0604020202020204" pitchFamily="34" charset="0"/>
              <a:buChar char="•"/>
            </a:pPr>
            <a:r>
              <a:rPr lang="en-US" sz="1400" dirty="0">
                <a:solidFill>
                  <a:srgbClr val="C00000"/>
                </a:solidFill>
              </a:rPr>
              <a:t>Gluon self-interaction encoded in QCD Lagrangian represents a seed for the emergent part of hadron masses, producing dressed gluon running mass via the Schwinger mechanism.</a:t>
            </a:r>
          </a:p>
          <a:p>
            <a:pPr marL="176213" indent="-176213">
              <a:buClr>
                <a:schemeClr val="tx1"/>
              </a:buClr>
              <a:buFont typeface="Arial" panose="020B0604020202020204" pitchFamily="34" charset="0"/>
              <a:buChar char="•"/>
            </a:pPr>
            <a:r>
              <a:rPr lang="en-US" sz="1400" dirty="0">
                <a:solidFill>
                  <a:srgbClr val="C00000"/>
                </a:solidFill>
              </a:rPr>
              <a:t>In the regime of QCD running coupling comparable with unity, dressed quarks and gluons with momentum (distance) dependent masses emerge from QCD, as follows from the equations of the motion for the QCD fields depicted above. The bound states of three dressed quarks generate the quark cores for the ground and excited states of the nucleon at a 1-2 GeV mass scale. </a:t>
            </a:r>
          </a:p>
        </p:txBody>
      </p:sp>
      <p:sp>
        <p:nvSpPr>
          <p:cNvPr id="2" name="TextBox 1">
            <a:extLst>
              <a:ext uri="{FF2B5EF4-FFF2-40B4-BE49-F238E27FC236}">
                <a16:creationId xmlns:a16="http://schemas.microsoft.com/office/drawing/2014/main" id="{D0C401E1-9C83-9F3D-3E4F-E62B02C1433B}"/>
              </a:ext>
            </a:extLst>
          </p:cNvPr>
          <p:cNvSpPr txBox="1"/>
          <p:nvPr/>
        </p:nvSpPr>
        <p:spPr>
          <a:xfrm>
            <a:off x="4671370" y="564460"/>
            <a:ext cx="4472630" cy="738660"/>
          </a:xfrm>
          <a:prstGeom prst="rect">
            <a:avLst/>
          </a:prstGeom>
          <a:noFill/>
        </p:spPr>
        <p:txBody>
          <a:bodyPr wrap="square" lIns="91435" tIns="45718" rIns="91435" bIns="45718" rtlCol="0">
            <a:spAutoFit/>
          </a:bodyPr>
          <a:lstStyle/>
          <a:p>
            <a:pPr algn="ctr"/>
            <a:r>
              <a:rPr lang="en-US" sz="1400" u="sng" dirty="0">
                <a:solidFill>
                  <a:srgbClr val="7030A0"/>
                </a:solidFill>
                <a:latin typeface="+mj-lt"/>
              </a:rPr>
              <a:t>QCD Running Coupling </a:t>
            </a:r>
            <a:r>
              <a:rPr lang="en-US" sz="1400" u="sng" dirty="0">
                <a:solidFill>
                  <a:srgbClr val="7030A0"/>
                </a:solidFill>
                <a:latin typeface="Symbol" pitchFamily="2" charset="2"/>
              </a:rPr>
              <a:t>a</a:t>
            </a:r>
            <a:r>
              <a:rPr lang="en-US" sz="1400" u="sng" dirty="0">
                <a:solidFill>
                  <a:srgbClr val="7030A0"/>
                </a:solidFill>
                <a:latin typeface="+mj-lt"/>
              </a:rPr>
              <a:t>(Q) </a:t>
            </a:r>
          </a:p>
          <a:p>
            <a:pPr algn="ctr"/>
            <a:r>
              <a:rPr lang="en-US" sz="1400" dirty="0">
                <a:solidFill>
                  <a:srgbClr val="009051"/>
                </a:solidFill>
                <a:latin typeface="+mj-lt"/>
              </a:rPr>
              <a:t>Zh-F. Cui </a:t>
            </a:r>
            <a:r>
              <a:rPr lang="en-US" sz="1400" dirty="0">
                <a:solidFill>
                  <a:srgbClr val="009051"/>
                </a:solidFill>
              </a:rPr>
              <a:t>et al., Chin. Phys. C44, 083102 (2020)</a:t>
            </a:r>
          </a:p>
          <a:p>
            <a:pPr algn="ctr"/>
            <a:r>
              <a:rPr lang="en-US" sz="1400" dirty="0">
                <a:solidFill>
                  <a:srgbClr val="009051"/>
                </a:solidFill>
              </a:rPr>
              <a:t>A. Deur et al., Particles 5, 171 (2022)</a:t>
            </a:r>
          </a:p>
        </p:txBody>
      </p:sp>
      <p:pic>
        <p:nvPicPr>
          <p:cNvPr id="5" name="Picture 4">
            <a:extLst>
              <a:ext uri="{FF2B5EF4-FFF2-40B4-BE49-F238E27FC236}">
                <a16:creationId xmlns:a16="http://schemas.microsoft.com/office/drawing/2014/main" id="{516DAC46-E9D9-EDA5-FEC9-89C21A9C7F59}"/>
              </a:ext>
            </a:extLst>
          </p:cNvPr>
          <p:cNvPicPr>
            <a:picLocks/>
          </p:cNvPicPr>
          <p:nvPr/>
        </p:nvPicPr>
        <p:blipFill rotWithShape="1">
          <a:blip r:embed="rId4"/>
          <a:srcRect l="5919" r="5083"/>
          <a:stretch/>
        </p:blipFill>
        <p:spPr>
          <a:xfrm>
            <a:off x="5088833" y="2077141"/>
            <a:ext cx="3586701" cy="3017520"/>
          </a:xfrm>
          <a:prstGeom prst="rect">
            <a:avLst/>
          </a:prstGeom>
        </p:spPr>
      </p:pic>
      <p:sp>
        <p:nvSpPr>
          <p:cNvPr id="10" name="Line 4">
            <a:extLst>
              <a:ext uri="{FF2B5EF4-FFF2-40B4-BE49-F238E27FC236}">
                <a16:creationId xmlns:a16="http://schemas.microsoft.com/office/drawing/2014/main" id="{14948832-640A-1585-43DE-20D78BE652E0}"/>
              </a:ext>
            </a:extLst>
          </p:cNvPr>
          <p:cNvSpPr>
            <a:spLocks noChangeShapeType="1"/>
          </p:cNvSpPr>
          <p:nvPr/>
        </p:nvSpPr>
        <p:spPr bwMode="auto">
          <a:xfrm flipV="1">
            <a:off x="0" y="548640"/>
            <a:ext cx="9144000" cy="1588"/>
          </a:xfrm>
          <a:prstGeom prst="line">
            <a:avLst/>
          </a:prstGeom>
          <a:noFill/>
          <a:ln w="25400">
            <a:solidFill>
              <a:srgbClr val="0000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Slide Number Placeholder 1">
            <a:extLst>
              <a:ext uri="{FF2B5EF4-FFF2-40B4-BE49-F238E27FC236}">
                <a16:creationId xmlns:a16="http://schemas.microsoft.com/office/drawing/2014/main" id="{AC434FDD-D078-0601-E810-16B9D004947F}"/>
              </a:ext>
            </a:extLst>
          </p:cNvPr>
          <p:cNvSpPr txBox="1">
            <a:spLocks/>
          </p:cNvSpPr>
          <p:nvPr/>
        </p:nvSpPr>
        <p:spPr>
          <a:xfrm>
            <a:off x="8649030" y="6553199"/>
            <a:ext cx="486064" cy="304801"/>
          </a:xfrm>
          <a:prstGeom prst="rect">
            <a:avLst/>
          </a:prstGeom>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dirty="0">
                <a:solidFill>
                  <a:srgbClr val="000000"/>
                </a:solidFill>
              </a:rPr>
              <a:t>8</a:t>
            </a:r>
          </a:p>
        </p:txBody>
      </p:sp>
      <p:sp>
        <p:nvSpPr>
          <p:cNvPr id="8" name="TextBox 7">
            <a:extLst>
              <a:ext uri="{FF2B5EF4-FFF2-40B4-BE49-F238E27FC236}">
                <a16:creationId xmlns:a16="http://schemas.microsoft.com/office/drawing/2014/main" id="{703D7870-6247-7838-E634-D35E7F4D0C63}"/>
              </a:ext>
            </a:extLst>
          </p:cNvPr>
          <p:cNvSpPr txBox="1"/>
          <p:nvPr/>
        </p:nvSpPr>
        <p:spPr>
          <a:xfrm>
            <a:off x="4830417" y="1434030"/>
            <a:ext cx="4313584" cy="646331"/>
          </a:xfrm>
          <a:prstGeom prst="rect">
            <a:avLst/>
          </a:prstGeom>
          <a:noFill/>
        </p:spPr>
        <p:txBody>
          <a:bodyPr wrap="square" rtlCol="0">
            <a:spAutoFit/>
          </a:bodyPr>
          <a:lstStyle/>
          <a:p>
            <a:r>
              <a:rPr lang="en-US" sz="1200" dirty="0">
                <a:solidFill>
                  <a:srgbClr val="0000FF"/>
                </a:solidFill>
              </a:rPr>
              <a:t>Owing to non-zero gluon running mass, </a:t>
            </a:r>
            <a:r>
              <a:rPr lang="en-US" sz="1200" dirty="0">
                <a:solidFill>
                  <a:srgbClr val="0000FF"/>
                </a:solidFill>
                <a:latin typeface="Symbol" pitchFamily="2" charset="2"/>
              </a:rPr>
              <a:t>a</a:t>
            </a:r>
            <a:r>
              <a:rPr lang="en-US" sz="1200" dirty="0">
                <a:solidFill>
                  <a:srgbClr val="0000FF"/>
                </a:solidFill>
              </a:rPr>
              <a:t>(Q) becomes finite at Q&lt;0.5 GeV, making QCD a well-defined theory without divergences in the infrared/ultraviolet</a:t>
            </a:r>
          </a:p>
        </p:txBody>
      </p:sp>
    </p:spTree>
    <p:extLst>
      <p:ext uri="{BB962C8B-B14F-4D97-AF65-F5344CB8AC3E}">
        <p14:creationId xmlns:p14="http://schemas.microsoft.com/office/powerpoint/2010/main" val="2540087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F99D4-9B0B-F14F-9D33-C345962A5FB7}"/>
              </a:ext>
            </a:extLst>
          </p:cNvPr>
          <p:cNvSpPr txBox="1"/>
          <p:nvPr/>
        </p:nvSpPr>
        <p:spPr>
          <a:xfrm>
            <a:off x="260641" y="90740"/>
            <a:ext cx="8658130" cy="400105"/>
          </a:xfrm>
          <a:prstGeom prst="rect">
            <a:avLst/>
          </a:prstGeom>
          <a:noFill/>
        </p:spPr>
        <p:txBody>
          <a:bodyPr wrap="none" lIns="91435" tIns="45718" rIns="91435" bIns="45718" rtlCol="0">
            <a:spAutoFit/>
          </a:bodyPr>
          <a:lstStyle/>
          <a:p>
            <a:pPr algn="ctr"/>
            <a:r>
              <a:rPr lang="en-US" sz="2000" b="1" dirty="0">
                <a:solidFill>
                  <a:srgbClr val="0000FF"/>
                </a:solidFill>
                <a:latin typeface="+mj-lt"/>
              </a:rPr>
              <a:t>Continuum/Lattice QCD and </a:t>
            </a:r>
            <a:r>
              <a:rPr lang="en-US" sz="2000" b="1" dirty="0">
                <a:solidFill>
                  <a:srgbClr val="FF0000"/>
                </a:solidFill>
                <a:latin typeface="+mj-lt"/>
              </a:rPr>
              <a:t>Experiment</a:t>
            </a:r>
            <a:r>
              <a:rPr lang="en-US" sz="2000" b="1" dirty="0">
                <a:solidFill>
                  <a:srgbClr val="0000FF"/>
                </a:solidFill>
                <a:latin typeface="+mj-lt"/>
              </a:rPr>
              <a:t> Synergy for Insight into EHM</a:t>
            </a:r>
          </a:p>
        </p:txBody>
      </p:sp>
      <p:pic>
        <p:nvPicPr>
          <p:cNvPr id="4" name="Picture 3" descr="Chart, histogram&#10;&#10;Description automatically generated">
            <a:extLst>
              <a:ext uri="{FF2B5EF4-FFF2-40B4-BE49-F238E27FC236}">
                <a16:creationId xmlns:a16="http://schemas.microsoft.com/office/drawing/2014/main" id="{02A9E443-6589-924F-89A8-A768A6A448B8}"/>
              </a:ext>
            </a:extLst>
          </p:cNvPr>
          <p:cNvPicPr>
            <a:picLocks/>
          </p:cNvPicPr>
          <p:nvPr/>
        </p:nvPicPr>
        <p:blipFill rotWithShape="1">
          <a:blip r:embed="rId2">
            <a:extLst>
              <a:ext uri="{28A0092B-C50C-407E-A947-70E740481C1C}">
                <a14:useLocalDpi xmlns:a14="http://schemas.microsoft.com/office/drawing/2010/main" val="0"/>
              </a:ext>
            </a:extLst>
          </a:blip>
          <a:srcRect l="2710" t="8937" r="2467" b="2412"/>
          <a:stretch/>
        </p:blipFill>
        <p:spPr>
          <a:xfrm>
            <a:off x="4915645" y="1078186"/>
            <a:ext cx="3796335" cy="2350814"/>
          </a:xfrm>
          <a:prstGeom prst="rect">
            <a:avLst/>
          </a:prstGeom>
        </p:spPr>
      </p:pic>
      <p:sp>
        <p:nvSpPr>
          <p:cNvPr id="5" name="TextBox 4">
            <a:extLst>
              <a:ext uri="{FF2B5EF4-FFF2-40B4-BE49-F238E27FC236}">
                <a16:creationId xmlns:a16="http://schemas.microsoft.com/office/drawing/2014/main" id="{585F9092-6438-6E44-9C35-6D811346D007}"/>
              </a:ext>
            </a:extLst>
          </p:cNvPr>
          <p:cNvSpPr txBox="1"/>
          <p:nvPr/>
        </p:nvSpPr>
        <p:spPr>
          <a:xfrm>
            <a:off x="4899509" y="3430981"/>
            <a:ext cx="4272313" cy="276995"/>
          </a:xfrm>
          <a:prstGeom prst="rect">
            <a:avLst/>
          </a:prstGeom>
          <a:noFill/>
          <a:ln>
            <a:solidFill>
              <a:schemeClr val="bg1"/>
            </a:solidFill>
          </a:ln>
        </p:spPr>
        <p:txBody>
          <a:bodyPr wrap="none" lIns="91435" tIns="45718" rIns="91435" bIns="45718" rtlCol="0">
            <a:spAutoFit/>
          </a:bodyPr>
          <a:lstStyle/>
          <a:p>
            <a:pPr algn="ctr"/>
            <a:r>
              <a:rPr lang="en-US" sz="1200" dirty="0">
                <a:solidFill>
                  <a:srgbClr val="00B050"/>
                </a:solidFill>
              </a:rPr>
              <a:t>Inferred from QCD Lagrangian with only the </a:t>
            </a:r>
            <a:r>
              <a:rPr lang="en-US" sz="1200" dirty="0">
                <a:solidFill>
                  <a:srgbClr val="00B050"/>
                </a:solidFill>
                <a:latin typeface="Symbol" panose="05050102010706020507" pitchFamily="18" charset="2"/>
              </a:rPr>
              <a:t>L</a:t>
            </a:r>
            <a:r>
              <a:rPr lang="en-US" sz="1200" baseline="-25000" dirty="0">
                <a:solidFill>
                  <a:srgbClr val="00B050"/>
                </a:solidFill>
              </a:rPr>
              <a:t>QCD</a:t>
            </a:r>
            <a:r>
              <a:rPr lang="en-US" sz="1200" dirty="0">
                <a:solidFill>
                  <a:srgbClr val="00B050"/>
                </a:solidFill>
              </a:rPr>
              <a:t> parameter</a:t>
            </a:r>
          </a:p>
        </p:txBody>
      </p:sp>
      <p:sp>
        <p:nvSpPr>
          <p:cNvPr id="6" name="TextBox 5">
            <a:extLst>
              <a:ext uri="{FF2B5EF4-FFF2-40B4-BE49-F238E27FC236}">
                <a16:creationId xmlns:a16="http://schemas.microsoft.com/office/drawing/2014/main" id="{53EBD062-55C9-5842-B372-6EA5477EAAD2}"/>
              </a:ext>
            </a:extLst>
          </p:cNvPr>
          <p:cNvSpPr txBox="1"/>
          <p:nvPr/>
        </p:nvSpPr>
        <p:spPr>
          <a:xfrm>
            <a:off x="5324671" y="649680"/>
            <a:ext cx="3454840" cy="430883"/>
          </a:xfrm>
          <a:prstGeom prst="rect">
            <a:avLst/>
          </a:prstGeom>
          <a:noFill/>
        </p:spPr>
        <p:txBody>
          <a:bodyPr wrap="square" lIns="91435" tIns="45718" rIns="91435" bIns="45718" rtlCol="0">
            <a:spAutoFit/>
          </a:bodyPr>
          <a:lstStyle/>
          <a:p>
            <a:pPr algn="ctr"/>
            <a:r>
              <a:rPr lang="en-US" sz="1100" u="sng" dirty="0">
                <a:solidFill>
                  <a:srgbClr val="7030A0"/>
                </a:solidFill>
              </a:rPr>
              <a:t>Dressed Quark/Gluon Masses (continuum QCD)</a:t>
            </a:r>
          </a:p>
          <a:p>
            <a:pPr algn="ctr"/>
            <a:r>
              <a:rPr lang="en-US" sz="1100" dirty="0">
                <a:solidFill>
                  <a:srgbClr val="009051"/>
                </a:solidFill>
              </a:rPr>
              <a:t>C.D. Roberts, Symmetry 12, 1468 (2020)</a:t>
            </a:r>
          </a:p>
        </p:txBody>
      </p:sp>
      <p:sp>
        <p:nvSpPr>
          <p:cNvPr id="7" name="TextBox 6">
            <a:extLst>
              <a:ext uri="{FF2B5EF4-FFF2-40B4-BE49-F238E27FC236}">
                <a16:creationId xmlns:a16="http://schemas.microsoft.com/office/drawing/2014/main" id="{E3E86B21-786E-634A-A6A1-0884A89F4C2C}"/>
              </a:ext>
            </a:extLst>
          </p:cNvPr>
          <p:cNvSpPr txBox="1"/>
          <p:nvPr/>
        </p:nvSpPr>
        <p:spPr>
          <a:xfrm>
            <a:off x="5526777" y="2272157"/>
            <a:ext cx="755335" cy="461665"/>
          </a:xfrm>
          <a:prstGeom prst="rect">
            <a:avLst/>
          </a:prstGeom>
          <a:noFill/>
        </p:spPr>
        <p:txBody>
          <a:bodyPr wrap="none" rtlCol="0">
            <a:spAutoFit/>
          </a:bodyPr>
          <a:lstStyle/>
          <a:p>
            <a:r>
              <a:rPr lang="en-US" sz="1200" dirty="0">
                <a:solidFill>
                  <a:srgbClr val="00B050"/>
                </a:solidFill>
              </a:rPr>
              <a:t>Dressed</a:t>
            </a:r>
          </a:p>
          <a:p>
            <a:r>
              <a:rPr lang="en-US" sz="1200" dirty="0">
                <a:solidFill>
                  <a:srgbClr val="00B050"/>
                </a:solidFill>
              </a:rPr>
              <a:t>quarks</a:t>
            </a:r>
          </a:p>
        </p:txBody>
      </p:sp>
      <p:sp>
        <p:nvSpPr>
          <p:cNvPr id="8" name="TextBox 7">
            <a:extLst>
              <a:ext uri="{FF2B5EF4-FFF2-40B4-BE49-F238E27FC236}">
                <a16:creationId xmlns:a16="http://schemas.microsoft.com/office/drawing/2014/main" id="{896B06D0-7CEA-2549-8DFC-0E1E5767AFDD}"/>
              </a:ext>
            </a:extLst>
          </p:cNvPr>
          <p:cNvSpPr txBox="1"/>
          <p:nvPr/>
        </p:nvSpPr>
        <p:spPr>
          <a:xfrm>
            <a:off x="6794431" y="1657140"/>
            <a:ext cx="755335" cy="461665"/>
          </a:xfrm>
          <a:prstGeom prst="rect">
            <a:avLst/>
          </a:prstGeom>
          <a:noFill/>
        </p:spPr>
        <p:txBody>
          <a:bodyPr wrap="none" rtlCol="0">
            <a:spAutoFit/>
          </a:bodyPr>
          <a:lstStyle/>
          <a:p>
            <a:r>
              <a:rPr lang="en-US" sz="1200" dirty="0">
                <a:solidFill>
                  <a:srgbClr val="0000CC"/>
                </a:solidFill>
              </a:rPr>
              <a:t>Dressed</a:t>
            </a:r>
          </a:p>
          <a:p>
            <a:r>
              <a:rPr lang="en-US" sz="1200" dirty="0">
                <a:solidFill>
                  <a:srgbClr val="0000CC"/>
                </a:solidFill>
              </a:rPr>
              <a:t>gluons</a:t>
            </a:r>
          </a:p>
        </p:txBody>
      </p:sp>
      <p:sp>
        <p:nvSpPr>
          <p:cNvPr id="9" name="TextBox 8">
            <a:extLst>
              <a:ext uri="{FF2B5EF4-FFF2-40B4-BE49-F238E27FC236}">
                <a16:creationId xmlns:a16="http://schemas.microsoft.com/office/drawing/2014/main" id="{5A865068-B0EB-1146-9EA1-B01C15D1E39B}"/>
              </a:ext>
            </a:extLst>
          </p:cNvPr>
          <p:cNvSpPr txBox="1"/>
          <p:nvPr/>
        </p:nvSpPr>
        <p:spPr>
          <a:xfrm>
            <a:off x="178425" y="865121"/>
            <a:ext cx="4421949" cy="4955203"/>
          </a:xfrm>
          <a:prstGeom prst="rect">
            <a:avLst/>
          </a:prstGeom>
          <a:solidFill>
            <a:schemeClr val="bg1"/>
          </a:solidFill>
        </p:spPr>
        <p:txBody>
          <a:bodyPr wrap="square" rtlCol="0">
            <a:spAutoFit/>
          </a:bodyPr>
          <a:lstStyle/>
          <a:p>
            <a:pPr marL="176213" indent="-176213">
              <a:buClr>
                <a:schemeClr val="accent5">
                  <a:lumMod val="50000"/>
                </a:schemeClr>
              </a:buClr>
              <a:buFont typeface="Arial" panose="020B0604020202020204" pitchFamily="34" charset="0"/>
              <a:buChar char="•"/>
            </a:pPr>
            <a:r>
              <a:rPr lang="en-US" sz="1400" dirty="0">
                <a:solidFill>
                  <a:srgbClr val="0000FF"/>
                </a:solidFill>
              </a:rPr>
              <a:t>Dressed quark/gluon masses converge at the complete QCD mass scale of 0.43(1) GeV.</a:t>
            </a:r>
          </a:p>
          <a:p>
            <a:pPr marL="176213" indent="-176213">
              <a:buClr>
                <a:schemeClr val="accent5">
                  <a:lumMod val="50000"/>
                </a:schemeClr>
              </a:buClr>
              <a:buFont typeface="Arial" panose="020B0604020202020204" pitchFamily="34" charset="0"/>
              <a:buChar char="•"/>
            </a:pPr>
            <a:r>
              <a:rPr lang="en-US" sz="1400" dirty="0">
                <a:solidFill>
                  <a:srgbClr val="0000FF"/>
                </a:solidFill>
              </a:rPr>
              <a:t>Express the fundamental feature: emergence of the quark and gluon masses even in the case of massless quarks in chiral limit and massless QCD gluons. </a:t>
            </a:r>
          </a:p>
          <a:p>
            <a:pPr marL="176213" indent="-176213">
              <a:buClr>
                <a:schemeClr val="accent5">
                  <a:lumMod val="50000"/>
                </a:schemeClr>
              </a:buClr>
              <a:buFont typeface="Arial" panose="020B0604020202020204" pitchFamily="34" charset="0"/>
              <a:buChar char="•"/>
            </a:pPr>
            <a:r>
              <a:rPr lang="en-US" sz="1400" dirty="0">
                <a:solidFill>
                  <a:srgbClr val="0000FF"/>
                </a:solidFill>
              </a:rPr>
              <a:t>LQCD confirms continuum QCD results.</a:t>
            </a: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endParaRPr lang="en-US" sz="1800" dirty="0">
              <a:solidFill>
                <a:srgbClr val="0000FF"/>
              </a:solidFill>
            </a:endParaRPr>
          </a:p>
          <a:p>
            <a:pPr>
              <a:buClr>
                <a:schemeClr val="accent5">
                  <a:lumMod val="50000"/>
                </a:schemeClr>
              </a:buClr>
            </a:pPr>
            <a:endParaRPr lang="en-US" sz="1400" b="1" dirty="0">
              <a:solidFill>
                <a:srgbClr val="FF0000"/>
              </a:solidFill>
            </a:endParaRPr>
          </a:p>
          <a:p>
            <a:pPr marL="176213" indent="-176213">
              <a:buClr>
                <a:schemeClr val="accent5">
                  <a:lumMod val="50000"/>
                </a:schemeClr>
              </a:buClr>
              <a:buFont typeface="Arial" panose="020B0604020202020204" pitchFamily="34" charset="0"/>
              <a:buChar char="•"/>
            </a:pPr>
            <a:r>
              <a:rPr lang="en-US" sz="1400" dirty="0">
                <a:solidFill>
                  <a:srgbClr val="FF0000"/>
                </a:solidFill>
              </a:rPr>
              <a:t>The sensitivity of N* electroexcitation amplitudes to the dressed quark propagator allows us to map out the quark mass function.</a:t>
            </a:r>
          </a:p>
        </p:txBody>
      </p:sp>
      <p:sp>
        <p:nvSpPr>
          <p:cNvPr id="10" name="TextBox 9">
            <a:extLst>
              <a:ext uri="{FF2B5EF4-FFF2-40B4-BE49-F238E27FC236}">
                <a16:creationId xmlns:a16="http://schemas.microsoft.com/office/drawing/2014/main" id="{E13C4ED0-B3D7-0148-970A-6635F890CA3C}"/>
              </a:ext>
            </a:extLst>
          </p:cNvPr>
          <p:cNvSpPr txBox="1"/>
          <p:nvPr/>
        </p:nvSpPr>
        <p:spPr>
          <a:xfrm>
            <a:off x="5129225" y="3754632"/>
            <a:ext cx="3845731" cy="430883"/>
          </a:xfrm>
          <a:prstGeom prst="rect">
            <a:avLst/>
          </a:prstGeom>
          <a:noFill/>
        </p:spPr>
        <p:txBody>
          <a:bodyPr wrap="square" lIns="91435" tIns="45718" rIns="91435" bIns="45718" rtlCol="0">
            <a:spAutoFit/>
          </a:bodyPr>
          <a:lstStyle/>
          <a:p>
            <a:pPr algn="ctr"/>
            <a:r>
              <a:rPr lang="en-US" sz="1100" u="sng" dirty="0">
                <a:solidFill>
                  <a:srgbClr val="7030A0"/>
                </a:solidFill>
              </a:rPr>
              <a:t>Dressed Quark Mass (lattice QCD)</a:t>
            </a:r>
          </a:p>
          <a:p>
            <a:pPr algn="ctr"/>
            <a:r>
              <a:rPr lang="en-US" sz="1100" dirty="0">
                <a:solidFill>
                  <a:srgbClr val="009051"/>
                </a:solidFill>
              </a:rPr>
              <a:t>O. Olivera et al., Phys. Rev. D 99, 094506 (2019)</a:t>
            </a:r>
          </a:p>
        </p:txBody>
      </p:sp>
      <p:pic>
        <p:nvPicPr>
          <p:cNvPr id="11" name="Picture 10" descr="Chart&#10;&#10;Description automatically generated">
            <a:extLst>
              <a:ext uri="{FF2B5EF4-FFF2-40B4-BE49-F238E27FC236}">
                <a16:creationId xmlns:a16="http://schemas.microsoft.com/office/drawing/2014/main" id="{6AC5D866-9D3C-0F47-8B7D-BFFC7219C4E6}"/>
              </a:ext>
            </a:extLst>
          </p:cNvPr>
          <p:cNvPicPr>
            <a:picLocks noChangeAspect="1"/>
          </p:cNvPicPr>
          <p:nvPr/>
        </p:nvPicPr>
        <p:blipFill rotWithShape="1">
          <a:blip r:embed="rId3">
            <a:extLst>
              <a:ext uri="{28A0092B-C50C-407E-A947-70E740481C1C}">
                <a14:useLocalDpi xmlns:a14="http://schemas.microsoft.com/office/drawing/2010/main" val="0"/>
              </a:ext>
            </a:extLst>
          </a:blip>
          <a:srcRect l="2258" t="2212" r="2599" b="2568"/>
          <a:stretch/>
        </p:blipFill>
        <p:spPr>
          <a:xfrm>
            <a:off x="4804887" y="4172461"/>
            <a:ext cx="4150945" cy="2371940"/>
          </a:xfrm>
          <a:prstGeom prst="rect">
            <a:avLst/>
          </a:prstGeom>
        </p:spPr>
      </p:pic>
      <p:grpSp>
        <p:nvGrpSpPr>
          <p:cNvPr id="2" name="Group 1">
            <a:extLst>
              <a:ext uri="{FF2B5EF4-FFF2-40B4-BE49-F238E27FC236}">
                <a16:creationId xmlns:a16="http://schemas.microsoft.com/office/drawing/2014/main" id="{9B255FC4-A492-7C44-6E6C-4FD20BB24DD5}"/>
              </a:ext>
            </a:extLst>
          </p:cNvPr>
          <p:cNvGrpSpPr/>
          <p:nvPr/>
        </p:nvGrpSpPr>
        <p:grpSpPr>
          <a:xfrm>
            <a:off x="603678" y="2652742"/>
            <a:ext cx="3936784" cy="2370368"/>
            <a:chOff x="276294" y="4026230"/>
            <a:chExt cx="3936784" cy="2370368"/>
          </a:xfrm>
        </p:grpSpPr>
        <p:pic>
          <p:nvPicPr>
            <p:cNvPr id="12" name="Picture 11">
              <a:extLst>
                <a:ext uri="{FF2B5EF4-FFF2-40B4-BE49-F238E27FC236}">
                  <a16:creationId xmlns:a16="http://schemas.microsoft.com/office/drawing/2014/main" id="{14BA0127-7702-02FD-25B8-B13CE039FD6C}"/>
                </a:ext>
              </a:extLst>
            </p:cNvPr>
            <p:cNvPicPr>
              <a:picLocks noChangeAspect="1"/>
            </p:cNvPicPr>
            <p:nvPr/>
          </p:nvPicPr>
          <p:blipFill>
            <a:blip r:embed="rId4"/>
            <a:stretch>
              <a:fillRect/>
            </a:stretch>
          </p:blipFill>
          <p:spPr>
            <a:xfrm>
              <a:off x="381000" y="4026230"/>
              <a:ext cx="3832078" cy="2231869"/>
            </a:xfrm>
            <a:prstGeom prst="rect">
              <a:avLst/>
            </a:prstGeom>
          </p:spPr>
        </p:pic>
        <p:sp>
          <p:nvSpPr>
            <p:cNvPr id="13" name="TextBox 12">
              <a:extLst>
                <a:ext uri="{FF2B5EF4-FFF2-40B4-BE49-F238E27FC236}">
                  <a16:creationId xmlns:a16="http://schemas.microsoft.com/office/drawing/2014/main" id="{2925E9D5-0F7E-EFF7-84BA-95FCA2AC6A26}"/>
                </a:ext>
              </a:extLst>
            </p:cNvPr>
            <p:cNvSpPr txBox="1"/>
            <p:nvPr/>
          </p:nvSpPr>
          <p:spPr>
            <a:xfrm>
              <a:off x="1987852" y="6119599"/>
              <a:ext cx="697312" cy="276999"/>
            </a:xfrm>
            <a:prstGeom prst="rect">
              <a:avLst/>
            </a:prstGeom>
            <a:solidFill>
              <a:schemeClr val="bg1"/>
            </a:solidFill>
          </p:spPr>
          <p:txBody>
            <a:bodyPr wrap="square" rtlCol="0">
              <a:spAutoFit/>
            </a:bodyPr>
            <a:lstStyle/>
            <a:p>
              <a:pPr algn="ctr"/>
              <a:r>
                <a:rPr lang="en-US" sz="1200" dirty="0"/>
                <a:t>k [GeV]</a:t>
              </a:r>
            </a:p>
          </p:txBody>
        </p:sp>
        <p:sp>
          <p:nvSpPr>
            <p:cNvPr id="14" name="Rectangle 13">
              <a:extLst>
                <a:ext uri="{FF2B5EF4-FFF2-40B4-BE49-F238E27FC236}">
                  <a16:creationId xmlns:a16="http://schemas.microsoft.com/office/drawing/2014/main" id="{3A257C20-E68D-7D65-1348-C566C77493CA}"/>
                </a:ext>
              </a:extLst>
            </p:cNvPr>
            <p:cNvSpPr/>
            <p:nvPr/>
          </p:nvSpPr>
          <p:spPr bwMode="auto">
            <a:xfrm>
              <a:off x="276294" y="6018598"/>
              <a:ext cx="282871" cy="2581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p:txBody>
        </p:sp>
      </p:grpSp>
      <p:sp>
        <p:nvSpPr>
          <p:cNvPr id="15" name="Line 4">
            <a:extLst>
              <a:ext uri="{FF2B5EF4-FFF2-40B4-BE49-F238E27FC236}">
                <a16:creationId xmlns:a16="http://schemas.microsoft.com/office/drawing/2014/main" id="{90F47FC5-34F3-D8E1-17DA-010D8942F9EA}"/>
              </a:ext>
            </a:extLst>
          </p:cNvPr>
          <p:cNvSpPr>
            <a:spLocks noChangeShapeType="1"/>
          </p:cNvSpPr>
          <p:nvPr/>
        </p:nvSpPr>
        <p:spPr bwMode="auto">
          <a:xfrm flipV="1">
            <a:off x="-2314" y="548640"/>
            <a:ext cx="9144000" cy="1588"/>
          </a:xfrm>
          <a:prstGeom prst="line">
            <a:avLst/>
          </a:prstGeom>
          <a:noFill/>
          <a:ln w="25400">
            <a:solidFill>
              <a:srgbClr val="0000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 name="Slide Number Placeholder 1">
            <a:extLst>
              <a:ext uri="{FF2B5EF4-FFF2-40B4-BE49-F238E27FC236}">
                <a16:creationId xmlns:a16="http://schemas.microsoft.com/office/drawing/2014/main" id="{4AEC5EF8-DDBB-C94F-E816-6075F4FF81B7}"/>
              </a:ext>
            </a:extLst>
          </p:cNvPr>
          <p:cNvSpPr txBox="1">
            <a:spLocks/>
          </p:cNvSpPr>
          <p:nvPr/>
        </p:nvSpPr>
        <p:spPr>
          <a:xfrm>
            <a:off x="8649030" y="6559825"/>
            <a:ext cx="486064" cy="304801"/>
          </a:xfrm>
          <a:prstGeom prst="rect">
            <a:avLst/>
          </a:prstGeom>
        </p:spPr>
        <p:txBody>
          <a:bodyPr/>
          <a:lstStyle>
            <a:defPPr>
              <a:defRPr lang="en-US"/>
            </a:defPPr>
            <a:lvl1pPr algn="l" rtl="0" fontAlgn="base">
              <a:spcBef>
                <a:spcPct val="0"/>
              </a:spcBef>
              <a:spcAft>
                <a:spcPct val="0"/>
              </a:spcAft>
              <a:defRPr sz="3600" kern="1200">
                <a:solidFill>
                  <a:schemeClr val="tx1"/>
                </a:solidFill>
                <a:latin typeface="Arial" pitchFamily="34" charset="0"/>
                <a:ea typeface="+mn-ea"/>
                <a:cs typeface="Arial" pitchFamily="34" charset="0"/>
              </a:defRPr>
            </a:lvl1pPr>
            <a:lvl2pPr marL="457177" algn="l" rtl="0" fontAlgn="base">
              <a:spcBef>
                <a:spcPct val="0"/>
              </a:spcBef>
              <a:spcAft>
                <a:spcPct val="0"/>
              </a:spcAft>
              <a:defRPr sz="3600" kern="1200">
                <a:solidFill>
                  <a:schemeClr val="tx1"/>
                </a:solidFill>
                <a:latin typeface="Arial" pitchFamily="34" charset="0"/>
                <a:ea typeface="+mn-ea"/>
                <a:cs typeface="Arial" pitchFamily="34" charset="0"/>
              </a:defRPr>
            </a:lvl2pPr>
            <a:lvl3pPr marL="914353" algn="l" rtl="0" fontAlgn="base">
              <a:spcBef>
                <a:spcPct val="0"/>
              </a:spcBef>
              <a:spcAft>
                <a:spcPct val="0"/>
              </a:spcAft>
              <a:defRPr sz="3600" kern="1200">
                <a:solidFill>
                  <a:schemeClr val="tx1"/>
                </a:solidFill>
                <a:latin typeface="Arial" pitchFamily="34" charset="0"/>
                <a:ea typeface="+mn-ea"/>
                <a:cs typeface="Arial" pitchFamily="34" charset="0"/>
              </a:defRPr>
            </a:lvl3pPr>
            <a:lvl4pPr marL="1371530" algn="l" rtl="0" fontAlgn="base">
              <a:spcBef>
                <a:spcPct val="0"/>
              </a:spcBef>
              <a:spcAft>
                <a:spcPct val="0"/>
              </a:spcAft>
              <a:defRPr sz="3600" kern="1200">
                <a:solidFill>
                  <a:schemeClr val="tx1"/>
                </a:solidFill>
                <a:latin typeface="Arial" pitchFamily="34" charset="0"/>
                <a:ea typeface="+mn-ea"/>
                <a:cs typeface="Arial" pitchFamily="34" charset="0"/>
              </a:defRPr>
            </a:lvl4pPr>
            <a:lvl5pPr marL="1828706" algn="l" rtl="0" fontAlgn="base">
              <a:spcBef>
                <a:spcPct val="0"/>
              </a:spcBef>
              <a:spcAft>
                <a:spcPct val="0"/>
              </a:spcAft>
              <a:defRPr sz="3600" kern="1200">
                <a:solidFill>
                  <a:schemeClr val="tx1"/>
                </a:solidFill>
                <a:latin typeface="Arial" pitchFamily="34" charset="0"/>
                <a:ea typeface="+mn-ea"/>
                <a:cs typeface="Arial" pitchFamily="34" charset="0"/>
              </a:defRPr>
            </a:lvl5pPr>
            <a:lvl6pPr marL="2285883" algn="l" defTabSz="914353" rtl="0" eaLnBrk="1" latinLnBrk="0" hangingPunct="1">
              <a:defRPr sz="3600" kern="1200">
                <a:solidFill>
                  <a:schemeClr val="tx1"/>
                </a:solidFill>
                <a:latin typeface="Arial" pitchFamily="34" charset="0"/>
                <a:ea typeface="+mn-ea"/>
                <a:cs typeface="Arial" pitchFamily="34" charset="0"/>
              </a:defRPr>
            </a:lvl6pPr>
            <a:lvl7pPr marL="2743060" algn="l" defTabSz="914353" rtl="0" eaLnBrk="1" latinLnBrk="0" hangingPunct="1">
              <a:defRPr sz="3600" kern="1200">
                <a:solidFill>
                  <a:schemeClr val="tx1"/>
                </a:solidFill>
                <a:latin typeface="Arial" pitchFamily="34" charset="0"/>
                <a:ea typeface="+mn-ea"/>
                <a:cs typeface="Arial" pitchFamily="34" charset="0"/>
              </a:defRPr>
            </a:lvl7pPr>
            <a:lvl8pPr marL="3200236" algn="l" defTabSz="914353" rtl="0" eaLnBrk="1" latinLnBrk="0" hangingPunct="1">
              <a:defRPr sz="3600" kern="1200">
                <a:solidFill>
                  <a:schemeClr val="tx1"/>
                </a:solidFill>
                <a:latin typeface="Arial" pitchFamily="34" charset="0"/>
                <a:ea typeface="+mn-ea"/>
                <a:cs typeface="Arial" pitchFamily="34" charset="0"/>
              </a:defRPr>
            </a:lvl8pPr>
            <a:lvl9pPr marL="3657413" algn="l" defTabSz="914353" rtl="0" eaLnBrk="1" latinLnBrk="0" hangingPunct="1">
              <a:defRPr sz="3600" kern="1200">
                <a:solidFill>
                  <a:schemeClr val="tx1"/>
                </a:solidFill>
                <a:latin typeface="Arial" pitchFamily="34" charset="0"/>
                <a:ea typeface="+mn-ea"/>
                <a:cs typeface="Arial" pitchFamily="34" charset="0"/>
              </a:defRPr>
            </a:lvl9pPr>
          </a:lstStyle>
          <a:p>
            <a:pPr algn="ctr">
              <a:defRPr/>
            </a:pPr>
            <a:r>
              <a:rPr lang="fr-FR" sz="1200" dirty="0">
                <a:solidFill>
                  <a:srgbClr val="000000"/>
                </a:solidFill>
              </a:rPr>
              <a:t>9</a:t>
            </a:r>
          </a:p>
        </p:txBody>
      </p:sp>
    </p:spTree>
    <p:extLst>
      <p:ext uri="{BB962C8B-B14F-4D97-AF65-F5344CB8AC3E}">
        <p14:creationId xmlns:p14="http://schemas.microsoft.com/office/powerpoint/2010/main" val="1533569424"/>
      </p:ext>
    </p:extLst>
  </p:cSld>
  <p:clrMapOvr>
    <a:masterClrMapping/>
  </p:clrMapOvr>
  <p:transition/>
</p:sld>
</file>

<file path=ppt/theme/theme1.xml><?xml version="1.0" encoding="utf-8"?>
<a:theme xmlns:a="http://schemas.openxmlformats.org/drawingml/2006/main" name="4_CLAS022604">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AS0226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CLAS0226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0226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0226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0226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0226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0226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0226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155256</TotalTime>
  <Words>2217</Words>
  <Application>Microsoft Macintosh PowerPoint</Application>
  <PresentationFormat>On-screen Show (4:3)</PresentationFormat>
  <Paragraphs>185</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CMR10</vt:lpstr>
      <vt:lpstr>Comic Sans MS</vt:lpstr>
      <vt:lpstr>Symbol</vt:lpstr>
      <vt:lpstr>Times New Roman</vt:lpstr>
      <vt:lpstr>4_CLAS022604</vt:lpstr>
      <vt:lpstr>PowerPoint Presentation</vt:lpstr>
      <vt:lpstr>PowerPoint Presentation</vt:lpstr>
      <vt:lpstr>PowerPoint Presentation</vt:lpstr>
      <vt:lpstr>PowerPoint Presentation</vt:lpstr>
      <vt:lpstr>PowerPoint Presentation</vt:lpstr>
      <vt:lpstr>PowerPoint Presentation</vt:lpstr>
      <vt:lpstr>Back-Up</vt:lpstr>
      <vt:lpstr>PowerPoint Presentation</vt:lpstr>
      <vt:lpstr>PowerPoint Presentation</vt:lpstr>
      <vt:lpstr>PowerPoint Presentation</vt:lpstr>
      <vt:lpstr>PowerPoint Presentation</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analysis of recent CLAS data on 2-p photo- and electro- production off proton</dc:title>
  <dc:creator>mokeev</dc:creator>
  <cp:lastModifiedBy>Daniel Carman</cp:lastModifiedBy>
  <cp:revision>6380</cp:revision>
  <cp:lastPrinted>2018-04-04T18:12:13Z</cp:lastPrinted>
  <dcterms:created xsi:type="dcterms:W3CDTF">2016-05-14T21:35:12Z</dcterms:created>
  <dcterms:modified xsi:type="dcterms:W3CDTF">2024-08-07T13:10:52Z</dcterms:modified>
</cp:coreProperties>
</file>