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109"/>
  </p:notesMasterIdLst>
  <p:handoutMasterIdLst>
    <p:handoutMasterId r:id="rId110"/>
  </p:handoutMasterIdLst>
  <p:sldIdLst>
    <p:sldId id="3079" r:id="rId2"/>
    <p:sldId id="3197" r:id="rId3"/>
    <p:sldId id="525" r:id="rId4"/>
    <p:sldId id="2957" r:id="rId5"/>
    <p:sldId id="3196" r:id="rId6"/>
    <p:sldId id="3179" r:id="rId7"/>
    <p:sldId id="3204" r:id="rId8"/>
    <p:sldId id="3208" r:id="rId9"/>
    <p:sldId id="3080" r:id="rId10"/>
    <p:sldId id="3195" r:id="rId11"/>
    <p:sldId id="3209" r:id="rId12"/>
    <p:sldId id="3182" r:id="rId13"/>
    <p:sldId id="3184" r:id="rId14"/>
    <p:sldId id="3183" r:id="rId15"/>
    <p:sldId id="2994" r:id="rId16"/>
    <p:sldId id="3172" r:id="rId17"/>
    <p:sldId id="3163" r:id="rId18"/>
    <p:sldId id="3173" r:id="rId19"/>
    <p:sldId id="3189" r:id="rId20"/>
    <p:sldId id="3105" r:id="rId21"/>
    <p:sldId id="3191" r:id="rId22"/>
    <p:sldId id="3224" r:id="rId23"/>
    <p:sldId id="3166" r:id="rId24"/>
    <p:sldId id="3051" r:id="rId25"/>
    <p:sldId id="3062" r:id="rId26"/>
    <p:sldId id="1019" r:id="rId27"/>
    <p:sldId id="3117" r:id="rId28"/>
    <p:sldId id="2998" r:id="rId29"/>
    <p:sldId id="3213" r:id="rId30"/>
    <p:sldId id="3202" r:id="rId31"/>
    <p:sldId id="3214" r:id="rId32"/>
    <p:sldId id="276" r:id="rId33"/>
    <p:sldId id="3205" r:id="rId34"/>
    <p:sldId id="3210" r:id="rId35"/>
    <p:sldId id="3085" r:id="rId36"/>
    <p:sldId id="3038" r:id="rId37"/>
    <p:sldId id="3107" r:id="rId38"/>
    <p:sldId id="3216" r:id="rId39"/>
    <p:sldId id="3218" r:id="rId40"/>
    <p:sldId id="3219" r:id="rId41"/>
    <p:sldId id="3220" r:id="rId42"/>
    <p:sldId id="3221" r:id="rId43"/>
    <p:sldId id="3222" r:id="rId44"/>
    <p:sldId id="3217" r:id="rId45"/>
    <p:sldId id="3207" r:id="rId46"/>
    <p:sldId id="3211" r:id="rId47"/>
    <p:sldId id="2843" r:id="rId48"/>
    <p:sldId id="3199" r:id="rId49"/>
    <p:sldId id="3175" r:id="rId50"/>
    <p:sldId id="3203" r:id="rId51"/>
    <p:sldId id="3106" r:id="rId52"/>
    <p:sldId id="3198" r:id="rId53"/>
    <p:sldId id="3180" r:id="rId54"/>
    <p:sldId id="3082" r:id="rId55"/>
    <p:sldId id="3200" r:id="rId56"/>
    <p:sldId id="3201" r:id="rId57"/>
    <p:sldId id="3193" r:id="rId58"/>
    <p:sldId id="3113" r:id="rId59"/>
    <p:sldId id="3192" r:id="rId60"/>
    <p:sldId id="3119" r:id="rId61"/>
    <p:sldId id="3190" r:id="rId62"/>
    <p:sldId id="3170" r:id="rId63"/>
    <p:sldId id="3174" r:id="rId64"/>
    <p:sldId id="3069" r:id="rId65"/>
    <p:sldId id="3102" r:id="rId66"/>
    <p:sldId id="2845" r:id="rId67"/>
    <p:sldId id="2910" r:id="rId68"/>
    <p:sldId id="3146" r:id="rId69"/>
    <p:sldId id="3086" r:id="rId70"/>
    <p:sldId id="3114" r:id="rId71"/>
    <p:sldId id="3171" r:id="rId72"/>
    <p:sldId id="3066" r:id="rId73"/>
    <p:sldId id="3084" r:id="rId74"/>
    <p:sldId id="2831" r:id="rId75"/>
    <p:sldId id="3077" r:id="rId76"/>
    <p:sldId id="3168" r:id="rId77"/>
    <p:sldId id="3109" r:id="rId78"/>
    <p:sldId id="3115" r:id="rId79"/>
    <p:sldId id="3089" r:id="rId80"/>
    <p:sldId id="3116" r:id="rId81"/>
    <p:sldId id="3118" r:id="rId82"/>
    <p:sldId id="3121" r:id="rId83"/>
    <p:sldId id="3122" r:id="rId84"/>
    <p:sldId id="3124" r:id="rId85"/>
    <p:sldId id="3125" r:id="rId86"/>
    <p:sldId id="3123" r:id="rId87"/>
    <p:sldId id="3065" r:id="rId88"/>
    <p:sldId id="3088" r:id="rId89"/>
    <p:sldId id="3059" r:id="rId90"/>
    <p:sldId id="1052" r:id="rId91"/>
    <p:sldId id="2972" r:id="rId92"/>
    <p:sldId id="2986" r:id="rId93"/>
    <p:sldId id="2978" r:id="rId94"/>
    <p:sldId id="3098" r:id="rId95"/>
    <p:sldId id="3031" r:id="rId96"/>
    <p:sldId id="3033" r:id="rId97"/>
    <p:sldId id="3034" r:id="rId98"/>
    <p:sldId id="3036" r:id="rId99"/>
    <p:sldId id="2944" r:id="rId100"/>
    <p:sldId id="3005" r:id="rId101"/>
    <p:sldId id="2991" r:id="rId102"/>
    <p:sldId id="3004" r:id="rId103"/>
    <p:sldId id="3006" r:id="rId104"/>
    <p:sldId id="2990" r:id="rId105"/>
    <p:sldId id="3212" r:id="rId106"/>
    <p:sldId id="3223" r:id="rId107"/>
    <p:sldId id="3215" r:id="rId108"/>
  </p:sldIdLst>
  <p:sldSz cx="9144000" cy="6858000" type="screen4x3"/>
  <p:notesSz cx="7315200" cy="9601200"/>
  <p:custDataLst>
    <p:tags r:id="rId1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5"/>
    <p:restoredTop sz="94648"/>
  </p:normalViewPr>
  <p:slideViewPr>
    <p:cSldViewPr>
      <p:cViewPr varScale="1">
        <p:scale>
          <a:sx n="107" d="100"/>
          <a:sy n="107" d="100"/>
        </p:scale>
        <p:origin x="320" y="160"/>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233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14234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234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eaLnBrk="1" hangingPunct="1">
              <a:defRPr sz="1200"/>
            </a:lvl1pPr>
          </a:lstStyle>
          <a:p>
            <a:pPr>
              <a:defRPr/>
            </a:pPr>
            <a:fld id="{EAAD2426-0743-1841-A7F2-77000D85494A}" type="slidenum">
              <a:rPr lang="en-US"/>
              <a:pPr>
                <a:defRPr/>
              </a:pPr>
              <a:t>‹#›</a:t>
            </a:fld>
            <a:endParaRPr lang="en-US"/>
          </a:p>
        </p:txBody>
      </p:sp>
    </p:spTree>
    <p:extLst>
      <p:ext uri="{BB962C8B-B14F-4D97-AF65-F5344CB8AC3E}">
        <p14:creationId xmlns:p14="http://schemas.microsoft.com/office/powerpoint/2010/main" val="32005491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eaLnBrk="1" hangingPunct="1">
              <a:defRPr sz="1300">
                <a:latin typeface="Arial" charset="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eaLnBrk="1" hangingPunct="1">
              <a:defRPr sz="1300">
                <a:latin typeface="Arial"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eaLnBrk="1" hangingPunct="1">
              <a:defRPr sz="1300">
                <a:latin typeface="Arial" charset="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eaLnBrk="1" hangingPunct="1">
              <a:defRPr sz="1300"/>
            </a:lvl1pPr>
          </a:lstStyle>
          <a:p>
            <a:pPr>
              <a:defRPr/>
            </a:pPr>
            <a:fld id="{E5151825-1E5E-6549-A8C1-7A465F1AAA99}" type="slidenum">
              <a:rPr lang="en-US"/>
              <a:pPr>
                <a:defRPr/>
              </a:pPr>
              <a:t>‹#›</a:t>
            </a:fld>
            <a:endParaRPr lang="en-US"/>
          </a:p>
        </p:txBody>
      </p:sp>
    </p:spTree>
    <p:extLst>
      <p:ext uri="{BB962C8B-B14F-4D97-AF65-F5344CB8AC3E}">
        <p14:creationId xmlns:p14="http://schemas.microsoft.com/office/powerpoint/2010/main" val="18292997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80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ChangeArrowheads="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ea typeface="MS PGothic" charset="0"/>
            </a:endParaRPr>
          </a:p>
        </p:txBody>
      </p:sp>
      <p:sp>
        <p:nvSpPr>
          <p:cNvPr id="67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833BF1B-8DA3-6140-A77D-D332C0B8CD79}" type="slidenum">
              <a:rPr lang="en-US" sz="1300"/>
              <a:pPr/>
              <a:t>24</a:t>
            </a:fld>
            <a:endParaRPr 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80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1041400" y="4789488"/>
            <a:ext cx="5719763" cy="45354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500" dirty="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xfrm>
            <a:off x="1041400" y="4789488"/>
            <a:ext cx="5719763" cy="45354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 </a:t>
            </a:r>
            <a:r>
              <a:rPr lang="en-US" sz="1500">
                <a:ea typeface="MS PGothic" charset="0"/>
              </a:rPr>
              <a:t>precision measurement of azimuthal moments (sin2</a:t>
            </a:r>
            <a:r>
              <a:rPr lang="en-US" sz="1500">
                <a:latin typeface="Symbol" charset="0"/>
                <a:ea typeface="MS PGothic" charset="0"/>
              </a:rPr>
              <a:t>f</a:t>
            </a:r>
            <a:r>
              <a:rPr lang="en-US" sz="1500">
                <a:ea typeface="MS PGothic" charset="0"/>
              </a:rPr>
              <a:t>, cos2</a:t>
            </a:r>
            <a:r>
              <a:rPr lang="en-US" sz="1500">
                <a:latin typeface="Symbol" charset="0"/>
                <a:ea typeface="MS PGothic" charset="0"/>
              </a:rPr>
              <a:t>f, </a:t>
            </a:r>
            <a:r>
              <a:rPr lang="en-US" sz="1500">
                <a:ea typeface="MS PGothic" charset="0"/>
              </a:rPr>
              <a:t>sin</a:t>
            </a:r>
            <a:r>
              <a:rPr lang="en-US" sz="1500">
                <a:latin typeface="Symbol" charset="0"/>
                <a:ea typeface="MS PGothic" charset="0"/>
              </a:rPr>
              <a:t>f) </a:t>
            </a:r>
            <a:r>
              <a:rPr lang="en-US" sz="1500">
                <a:ea typeface="MS PGothic" charset="0"/>
              </a:rPr>
              <a:t> in semi-inclusive pion production in DIS with CLAS12 will allow to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ACCF4EDE-FC57-2C4C-BE0C-0131C0414524}" type="slidenum">
              <a:rPr lang="en-US" sz="1300">
                <a:ea typeface="MS PGothic" charset="0"/>
                <a:cs typeface="MS PGothic" charset="0"/>
              </a:rPr>
              <a:pPr/>
              <a:t>31</a:t>
            </a:fld>
            <a:endParaRPr lang="en-US" sz="1300">
              <a:ea typeface="MS PGothic" charset="0"/>
              <a:cs typeface="MS PGothic"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MS PGothic" charset="0"/>
                <a:cs typeface="MS PGothic" charset="0"/>
              </a:rPr>
              <a:t>To summarize the current status some observations and items that will be discussed are listed here</a:t>
            </a:r>
          </a:p>
          <a:p>
            <a:pPr eaLnBrk="1" hangingPunct="1"/>
            <a:r>
              <a:rPr lang="en-US">
                <a:ea typeface="MS PGothic" charset="0"/>
                <a:cs typeface="MS PGothic" charset="0"/>
              </a:rPr>
              <a:t>It is important that theory, which is more flexible will move in the direction of kinematics accessible in current experiments, where large effects were observed.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charset="0"/>
                <a:ea typeface="MS PGothic" charset="0"/>
                <a:cs typeface="MS PGothic" charset="0"/>
              </a:defRPr>
            </a:lvl1pPr>
            <a:lvl2pPr marL="742950" indent="-285750" defTabSz="965200">
              <a:defRPr sz="2400">
                <a:solidFill>
                  <a:schemeClr val="tx1"/>
                </a:solidFill>
                <a:latin typeface="Arial" charset="0"/>
                <a:ea typeface="MS PGothic" charset="0"/>
                <a:cs typeface="MS PGothic" charset="0"/>
              </a:defRPr>
            </a:lvl2pPr>
            <a:lvl3pPr marL="1143000" indent="-228600" defTabSz="965200">
              <a:defRPr sz="2400">
                <a:solidFill>
                  <a:schemeClr val="tx1"/>
                </a:solidFill>
                <a:latin typeface="Arial" charset="0"/>
                <a:ea typeface="MS PGothic" charset="0"/>
                <a:cs typeface="MS PGothic" charset="0"/>
              </a:defRPr>
            </a:lvl3pPr>
            <a:lvl4pPr marL="1600200" indent="-228600" defTabSz="965200">
              <a:defRPr sz="2400">
                <a:solidFill>
                  <a:schemeClr val="tx1"/>
                </a:solidFill>
                <a:latin typeface="Arial" charset="0"/>
                <a:ea typeface="MS PGothic" charset="0"/>
                <a:cs typeface="MS PGothic" charset="0"/>
              </a:defRPr>
            </a:lvl4pPr>
            <a:lvl5pPr marL="2057400" indent="-228600" defTabSz="965200">
              <a:defRPr sz="24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ED132EA-FBF1-9B4B-B44F-90BFEF9A8D80}" type="slidenum">
              <a:rPr lang="en-US" sz="1300"/>
              <a:pPr/>
              <a:t>32</a:t>
            </a:fld>
            <a:endParaRPr lang="en-US" sz="13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MS PGothic" charset="0"/>
              </a:rPr>
              <a:t>To summarize the current status some observations and items that will be discussed are listed here</a:t>
            </a:r>
          </a:p>
          <a:p>
            <a:pPr eaLnBrk="1" hangingPunct="1"/>
            <a:r>
              <a:rPr lang="en-US">
                <a:ea typeface="MS PGothic" charset="0"/>
              </a:rPr>
              <a:t>It is important that theory, which is more flexible will move in the direction of kinematics accessible in current experiments, where large effects were observed.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ChangeArrowheads="1" noTextEdit="1"/>
          </p:cNvSpPr>
          <p:nvPr>
            <p:ph type="sldImg"/>
          </p:nvPr>
        </p:nvSpPr>
        <p:spPr>
          <a:ln/>
        </p:spPr>
      </p:sp>
      <p:sp>
        <p:nvSpPr>
          <p:cNvPr id="45058"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Some impact of the limitation on the experimental data you can see from the two plots for JLab and COMPASS at lower and higher energy ranges. The cut excludes practically all PTs starting from ~1GeV the region, where the effects are large and measurable</a:t>
            </a:r>
          </a:p>
        </p:txBody>
      </p:sp>
      <p:sp>
        <p:nvSpPr>
          <p:cNvPr id="45059"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DAD6901-57C6-7B46-ABF8-8A8693C99974}" type="slidenum">
              <a:rPr lang="en-US" sz="1300"/>
              <a:pPr/>
              <a:t>36</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ChangeArrowheads="1" noTextEdit="1"/>
          </p:cNvSpPr>
          <p:nvPr>
            <p:ph type="sldImg"/>
          </p:nvPr>
        </p:nvSpPr>
        <p:spPr>
          <a:ln/>
        </p:spPr>
      </p:sp>
      <p:sp>
        <p:nvSpPr>
          <p:cNvPr id="92162"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cs typeface="MS PGothic" charset="0"/>
              </a:rPr>
              <a:t>Last 3 slides are dedicated to future projects, where measurements of Q^2-dependence of observables, and their P_T-dependence will be the main focus. </a:t>
            </a:r>
          </a:p>
          <a:p>
            <a:r>
              <a:rPr lang="en-US">
                <a:ea typeface="MS PGothic" charset="0"/>
                <a:cs typeface="MS PGothic" charset="0"/>
              </a:rPr>
              <a:t>Main contributors of polarized SIDIS, in addition to very valuable data accumulated by COMPASS collaboration (currently running) will the the future Electron-Ion Collider and the JLab data at 12 GeV, and in future measurements at upgraded to 24 GeV JLab. </a:t>
            </a:r>
          </a:p>
          <a:p>
            <a:r>
              <a:rPr lang="en-US">
                <a:ea typeface="MS PGothic" charset="0"/>
                <a:cs typeface="MS PGothic" charset="0"/>
              </a:rPr>
              <a:t>Cross sections for different configurations of JLab and EIC are shown in the left plot. </a:t>
            </a:r>
          </a:p>
          <a:p>
            <a:r>
              <a:rPr lang="en-US">
                <a:ea typeface="MS PGothic" charset="0"/>
                <a:cs typeface="MS PGothic" charset="0"/>
              </a:rPr>
              <a:t>We note that that is just the x-section the real luminosities, which are higher at jlab by 1-2 orders of magnitude will change the relative contributions.</a:t>
            </a:r>
          </a:p>
          <a:p>
            <a:r>
              <a:rPr lang="en-US">
                <a:ea typeface="MS PGothic" charset="0"/>
                <a:cs typeface="MS PGothic" charset="0"/>
              </a:rPr>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a:ea typeface="MS PGothic" charset="0"/>
                <a:cs typeface="MS PGothic" charset="0"/>
              </a:rPr>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Sivers SSA vs Q^2.</a:t>
            </a:r>
          </a:p>
          <a:p>
            <a:endParaRPr lang="en-US">
              <a:ea typeface="MS PGothic" charset="0"/>
              <a:cs typeface="MS PGothic" charset="0"/>
            </a:endParaRPr>
          </a:p>
          <a:p>
            <a:r>
              <a:rPr lang="en-US">
                <a:ea typeface="MS PGothic" charset="0"/>
                <a:cs typeface="MS PGothic" charset="0"/>
              </a:rPr>
              <a:t>Production of realistic projections will be crucial for optimization of efforts and defining the complementarity between two facilities.</a:t>
            </a:r>
          </a:p>
          <a:p>
            <a:r>
              <a:rPr lang="en-US">
                <a:ea typeface="MS PGothic" charset="0"/>
                <a:cs typeface="MS PGothic" charset="0"/>
              </a:rPr>
              <a:t>While Major advantage of the JLab24 will obviously be the valence region, the EIC data can provide valuable information on gluon distributions.</a:t>
            </a:r>
          </a:p>
        </p:txBody>
      </p:sp>
      <p:sp>
        <p:nvSpPr>
          <p:cNvPr id="92163"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62EB7E29-D6EE-A24F-A8DF-7CD7566180D2}" type="slidenum">
              <a:rPr lang="en-US" sz="1300">
                <a:ea typeface="MS PGothic" charset="0"/>
                <a:cs typeface="MS PGothic" charset="0"/>
              </a:rPr>
              <a:pPr/>
              <a:t>46</a:t>
            </a:fld>
            <a:endParaRPr lang="en-US" sz="1300">
              <a:ea typeface="MS PGothic"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ChangeArrowheads="1" noTextEdit="1"/>
          </p:cNvSpPr>
          <p:nvPr>
            <p:ph type="sldImg"/>
          </p:nvPr>
        </p:nvSpPr>
        <p:spPr>
          <a:ln/>
        </p:spPr>
      </p:sp>
      <p:sp>
        <p:nvSpPr>
          <p:cNvPr id="80898"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Last 3 slides are dedicated to future projects, where measurements of Q^2-dependence of observables, and their P_T-dependence will be the main focus. </a:t>
            </a:r>
          </a:p>
          <a:p>
            <a:r>
              <a:rPr lang="en-US">
                <a:ea typeface="MS PGothic" charset="0"/>
              </a:rPr>
              <a:t>Main contributors of polarized SIDIS, in addition to very valuable data accumulated by COMPASS collaboration (currently running) will the the future Electron-Ion Collider and the JLab data at 12 GeV, and in future measurements at upgraded to 24 GeV JLab. </a:t>
            </a:r>
          </a:p>
          <a:p>
            <a:r>
              <a:rPr lang="en-US">
                <a:ea typeface="MS PGothic" charset="0"/>
              </a:rPr>
              <a:t>Cross sections for different configurations of JLab and EIC are shown in the left plot. </a:t>
            </a:r>
          </a:p>
          <a:p>
            <a:r>
              <a:rPr lang="en-US">
                <a:ea typeface="MS PGothic" charset="0"/>
              </a:rPr>
              <a:t>We note that that is just the x-section the real luminosities, which are higher at jlab by 1-2 orders of magnitude will change the relative contributions.</a:t>
            </a:r>
          </a:p>
          <a:p>
            <a:r>
              <a:rPr lang="en-US">
                <a:ea typeface="MS PGothic" charset="0"/>
              </a:rPr>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a:ea typeface="MS PGothic" charset="0"/>
              </a:rPr>
              <a:t>A typical cut may be y&gt;0.05, or even y&gt;0.1. </a:t>
            </a:r>
            <a:r>
              <a:rPr lang="ja-JP" altLang="en-US">
                <a:ea typeface="MS PGothic" charset="0"/>
              </a:rPr>
              <a:t>“</a:t>
            </a:r>
            <a:r>
              <a:rPr lang="en-US" altLang="ja-JP">
                <a:ea typeface="MS PGothic" charset="0"/>
              </a:rPr>
              <a:t>In fact COMPASS is using even higher y cuts</a:t>
            </a:r>
            <a:r>
              <a:rPr lang="ja-JP" altLang="en-US">
                <a:ea typeface="MS PGothic" charset="0"/>
              </a:rPr>
              <a:t>”</a:t>
            </a:r>
            <a:r>
              <a:rPr lang="en-US" altLang="ja-JP">
                <a:ea typeface="MS PGothic" charset="0"/>
              </a:rPr>
              <a:t>.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Sivers SSA vs Q^2.</a:t>
            </a:r>
          </a:p>
          <a:p>
            <a:endParaRPr lang="en-US">
              <a:ea typeface="MS PGothic" charset="0"/>
            </a:endParaRPr>
          </a:p>
          <a:p>
            <a:r>
              <a:rPr lang="en-US">
                <a:ea typeface="MS PGothic" charset="0"/>
              </a:rPr>
              <a:t>Production of realistic projections will be crucial for optimization of efforts and defining the complementarity between two facilities.</a:t>
            </a:r>
          </a:p>
          <a:p>
            <a:r>
              <a:rPr lang="en-US">
                <a:ea typeface="MS PGothic" charset="0"/>
              </a:rPr>
              <a:t>While Major advantage of the JLab24 will obviously be the valence region, the EIC data can provide valuable information on gluon distributions.</a:t>
            </a:r>
          </a:p>
        </p:txBody>
      </p:sp>
      <p:sp>
        <p:nvSpPr>
          <p:cNvPr id="80899"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AF4D97D-4B14-5743-8645-228647B324A5}" type="slidenum">
              <a:rPr lang="en-US" sz="1300"/>
              <a:pPr/>
              <a:t>47</a:t>
            </a:fld>
            <a:endParaRPr 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ChangeArrowheads="1" noTextEdit="1"/>
          </p:cNvSpPr>
          <p:nvPr>
            <p:ph type="sldImg"/>
          </p:nvPr>
        </p:nvSpPr>
        <p:spPr>
          <a:ln/>
        </p:spPr>
      </p:sp>
      <p:sp>
        <p:nvSpPr>
          <p:cNvPr id="47106"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47107"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D2B2ABD-3D1B-E545-A8D4-07C67E9BE8E1}" type="slidenum">
              <a:rPr lang="en-US" sz="1300"/>
              <a:pPr/>
              <a:t>49</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ChangeArrowheads="1" noTextEdit="1"/>
          </p:cNvSpPr>
          <p:nvPr>
            <p:ph type="sldImg"/>
          </p:nvPr>
        </p:nvSpPr>
        <p:spPr>
          <a:ln/>
        </p:spPr>
      </p:sp>
      <p:sp>
        <p:nvSpPr>
          <p:cNvPr id="51202"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a:solidFill>
                  <a:srgbClr val="000000"/>
                </a:solidFill>
                <a:ea typeface="MS PGothic" charset="0"/>
              </a:rPr>
              <a:t>5 mm Radial Clearance inside the SVT</a:t>
            </a:r>
          </a:p>
          <a:p>
            <a:r>
              <a:rPr lang="en-US" sz="2800">
                <a:solidFill>
                  <a:srgbClr val="000000"/>
                </a:solidFill>
                <a:latin typeface="EB Garamond" charset="0"/>
                <a:ea typeface="MS PGothic" charset="0"/>
                <a:sym typeface="EB Garamond" charset="0"/>
              </a:rPr>
              <a:t>The actual time for swapping the Target Cell is </a:t>
            </a:r>
            <a:r>
              <a:rPr lang="en-US" sz="2800" b="1">
                <a:solidFill>
                  <a:srgbClr val="000000"/>
                </a:solidFill>
                <a:latin typeface="EB Garamond" charset="0"/>
                <a:ea typeface="MS PGothic" charset="0"/>
                <a:sym typeface="EB Garamond" charset="0"/>
              </a:rPr>
              <a:t>~15 min</a:t>
            </a:r>
          </a:p>
          <a:p>
            <a:pPr>
              <a:spcBef>
                <a:spcPct val="0"/>
              </a:spcBef>
            </a:pPr>
            <a:r>
              <a:rPr lang="en-US" sz="2800">
                <a:latin typeface="EB Garamond" charset="0"/>
                <a:ea typeface="MS PGothic" charset="0"/>
                <a:sym typeface="EB Garamond" charset="0"/>
              </a:rPr>
              <a:t>The Target Cell is comprised of a 50 mm long perforated PCTFE (polytetrefluoroethylene) cylinder with a wall thickness of 0.5 mm and sealed with </a:t>
            </a:r>
            <a:r>
              <a:rPr lang="en-US" sz="2800">
                <a:solidFill>
                  <a:srgbClr val="000000"/>
                </a:solidFill>
                <a:latin typeface="EB Garamond" charset="0"/>
                <a:ea typeface="MS PGothic" charset="0"/>
                <a:sym typeface="EB Garamond" charset="0"/>
              </a:rPr>
              <a:t>20 μm thick Al foil</a:t>
            </a:r>
            <a:r>
              <a:rPr lang="en-US" sz="2800">
                <a:latin typeface="EB Garamond" charset="0"/>
                <a:ea typeface="MS PGothic" charset="0"/>
                <a:sym typeface="EB Garamond" charset="0"/>
              </a:rPr>
              <a:t> beam windows upstream and downstream.  These cells are made in two diameters, 15 and 20 mm. The cell is supported in the bath my an Al frame with a removable foil window upstream and fixed foil down stream. </a:t>
            </a:r>
          </a:p>
          <a:p>
            <a:pPr>
              <a:spcBef>
                <a:spcPct val="0"/>
              </a:spcBef>
            </a:pPr>
            <a:r>
              <a:rPr lang="en-US" sz="2800">
                <a:latin typeface="EB Garamond" charset="0"/>
                <a:ea typeface="MS PGothic" charset="0"/>
                <a:sym typeface="EB Garamond" charset="0"/>
              </a:rPr>
              <a:t> NH</a:t>
            </a:r>
            <a:r>
              <a:rPr lang="en-US" sz="2800" baseline="-25000">
                <a:latin typeface="EB Garamond" charset="0"/>
                <a:ea typeface="MS PGothic" charset="0"/>
                <a:sym typeface="EB Garamond" charset="0"/>
              </a:rPr>
              <a:t>3</a:t>
            </a:r>
            <a:r>
              <a:rPr lang="en-US" sz="2800">
                <a:latin typeface="EB Garamond" charset="0"/>
                <a:ea typeface="MS PGothic" charset="0"/>
                <a:sym typeface="EB Garamond" charset="0"/>
              </a:rPr>
              <a:t>, ND</a:t>
            </a:r>
            <a:r>
              <a:rPr lang="en-US" sz="2800" baseline="-25000">
                <a:latin typeface="EB Garamond" charset="0"/>
                <a:ea typeface="MS PGothic" charset="0"/>
                <a:sym typeface="EB Garamond" charset="0"/>
              </a:rPr>
              <a:t>3</a:t>
            </a:r>
            <a:r>
              <a:rPr lang="en-US" sz="2800">
                <a:latin typeface="EB Garamond" charset="0"/>
                <a:ea typeface="MS PGothic" charset="0"/>
                <a:sym typeface="EB Garamond" charset="0"/>
              </a:rPr>
              <a:t>, CH</a:t>
            </a:r>
            <a:r>
              <a:rPr lang="en-US" sz="2800" baseline="-25000">
                <a:latin typeface="EB Garamond" charset="0"/>
                <a:ea typeface="MS PGothic" charset="0"/>
                <a:sym typeface="EB Garamond" charset="0"/>
              </a:rPr>
              <a:t>2</a:t>
            </a:r>
            <a:r>
              <a:rPr lang="en-US" sz="2800">
                <a:latin typeface="EB Garamond" charset="0"/>
                <a:ea typeface="MS PGothic" charset="0"/>
                <a:sym typeface="EB Garamond" charset="0"/>
              </a:rPr>
              <a:t>, CD</a:t>
            </a:r>
            <a:r>
              <a:rPr lang="en-US" sz="2800" baseline="-25000">
                <a:latin typeface="EB Garamond" charset="0"/>
                <a:ea typeface="MS PGothic" charset="0"/>
                <a:sym typeface="EB Garamond" charset="0"/>
              </a:rPr>
              <a:t>2</a:t>
            </a:r>
            <a:r>
              <a:rPr lang="en-US" sz="2800">
                <a:latin typeface="EB Garamond" charset="0"/>
                <a:ea typeface="MS PGothic" charset="0"/>
                <a:sym typeface="EB Garamond" charset="0"/>
              </a:rPr>
              <a:t>, C, Empty and Optical Targets</a:t>
            </a:r>
          </a:p>
          <a:p>
            <a:endParaRPr lang="en-US">
              <a:ea typeface="MS PGothic" charset="0"/>
            </a:endParaRPr>
          </a:p>
        </p:txBody>
      </p:sp>
      <p:sp>
        <p:nvSpPr>
          <p:cNvPr id="512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DF7ED0D-2735-8346-9B6F-1C1B7EA20A65}" type="slidenum">
              <a:rPr lang="en-US" sz="1300"/>
              <a:pPr/>
              <a:t>51</a:t>
            </a:fld>
            <a:endParaRPr 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8F640D9D-C620-BF48-B07A-193AED101777}" type="slidenum">
              <a:rPr lang="en-US" sz="1300"/>
              <a:pPr/>
              <a:t>55</a:t>
            </a:fld>
            <a:endParaRPr lang="en-US" sz="1300"/>
          </a:p>
        </p:txBody>
      </p:sp>
      <p:sp>
        <p:nvSpPr>
          <p:cNvPr id="2048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36" tIns="48319" rIns="96636" bIns="48319" anchor="b"/>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300"/>
          </a:p>
        </p:txBody>
      </p:sp>
      <p:sp>
        <p:nvSpPr>
          <p:cNvPr id="20483" name="Rectangle 2"/>
          <p:cNvSpPr>
            <a:spLocks noGrp="1" noRot="1" noChangeAspect="1" noChangeArrowheads="1" noTextEdit="1"/>
          </p:cNvSpPr>
          <p:nvPr>
            <p:ph type="sldImg"/>
          </p:nvPr>
        </p:nvSpPr>
        <p:spPr>
          <a:xfrm>
            <a:off x="1258888" y="720725"/>
            <a:ext cx="4799012" cy="3598863"/>
          </a:xfrm>
          <a:ln/>
        </p:spPr>
      </p:sp>
      <p:sp>
        <p:nvSpPr>
          <p:cNvPr id="20484" name="Rectangle 3"/>
          <p:cNvSpPr>
            <a:spLocks noGrp="1" noChangeArrowheads="1"/>
          </p:cNvSpPr>
          <p:nvPr>
            <p:ph type="body" idx="1"/>
          </p:nvPr>
        </p:nvSpPr>
        <p:spPr>
          <a:xfrm>
            <a:off x="973138" y="4560888"/>
            <a:ext cx="53689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ChangeArrowheads="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p>
        </p:txBody>
      </p:sp>
      <p:sp>
        <p:nvSpPr>
          <p:cNvPr id="22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338E7F30-70CA-D845-881F-82243BB7B802}" type="slidenum">
              <a:rPr lang="en-US" sz="1300"/>
              <a:pPr/>
              <a:t>56</a:t>
            </a:fld>
            <a:endParaRPr 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ChangeArrowheads="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3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5B3F37B-BAD0-D544-9AC7-6624C0031EC2}" type="slidenum">
              <a:rPr lang="en-US" sz="1300"/>
              <a:pPr/>
              <a:t>57</a:t>
            </a:fld>
            <a:endParaRPr 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ChangeArrowheads="1" noTextEdit="1"/>
          </p:cNvSpPr>
          <p:nvPr>
            <p:ph type="sldImg"/>
          </p:nvPr>
        </p:nvSpPr>
        <p:spPr>
          <a:ln/>
        </p:spPr>
      </p:sp>
      <p:sp>
        <p:nvSpPr>
          <p:cNvPr id="62466"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One more slide showing perfect agreement between data and experiment for inclusive protons, which are predominantly produced in the target fragmentation region.</a:t>
            </a:r>
          </a:p>
        </p:txBody>
      </p:sp>
      <p:sp>
        <p:nvSpPr>
          <p:cNvPr id="62467"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F8E8FA6-CABC-7742-936F-592988755080}" type="slidenum">
              <a:rPr lang="en-US" sz="1300"/>
              <a:pPr/>
              <a:t>66</a:t>
            </a:fld>
            <a:endParaRPr 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ChangeArrowheads="1" noTextEdit="1"/>
          </p:cNvSpPr>
          <p:nvPr>
            <p:ph type="sldImg"/>
          </p:nvPr>
        </p:nvSpPr>
        <p:spPr>
          <a:ln/>
        </p:spPr>
      </p:sp>
      <p:sp>
        <p:nvSpPr>
          <p:cNvPr id="65538"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In order to understand such effects we decided to start by looking at MC simulations. We developed a single-hadron MC generator with the SIDIS cross section in which the transverse momentum follow the Gaussain Ansatz, the widths of the kperp distributions of pions are extracted from the data. However these MC aren’t capable to reproduce the data. Instead, the LUND fragmentation based MC are able to successfully reproduce the data from Jlab to LHC. So why the LUND MC are so successful? In our view the fact that the hadronization account for different hadrons especially for vector mesons (as will discuss in the next slides), the phase space is properly accounted and correlations between hadrons and target and current are accounted. Our idea is that if we want to understand what we measure and extract from measurement one should be able to simulate at least the basic feature we are trying to study. The incapability of reproduce the data by single hadron MC can be in the absence of the features with discuss. This is also suggested by  studies of correlated hadron pair in SIDIS.  This has been the first publication we produced with the CLAS 12. </a:t>
            </a:r>
          </a:p>
        </p:txBody>
      </p:sp>
      <p:sp>
        <p:nvSpPr>
          <p:cNvPr id="65539"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552B58D-D56E-234B-A72B-4C7A1C639096}" type="slidenum">
              <a:rPr lang="en-US" sz="1300"/>
              <a:pPr/>
              <a:t>67</a:t>
            </a:fld>
            <a:endParaRPr 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ChangeArrowheads="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The list of TMD related observables in 3 JLab Halls with different types of targets 4 detectors involved. Colors orange/green/blue correspondingly for unpolarized, longitudinally polarized and transversely polarized proposals.</a:t>
            </a:r>
          </a:p>
          <a:p>
            <a:r>
              <a:rPr lang="en-US">
                <a:ea typeface="MS PGothic" charset="0"/>
              </a:rPr>
              <a:t>The latest one is the proposals with H3 at CLAS12.</a:t>
            </a:r>
          </a:p>
          <a:p>
            <a:r>
              <a:rPr lang="en-US">
                <a:ea typeface="MS PGothic" charset="0"/>
              </a:rPr>
              <a:t>-------</a:t>
            </a:r>
          </a:p>
          <a:p>
            <a:endParaRPr lang="en-US">
              <a:ea typeface="MS PGothic" charset="0"/>
            </a:endParaRPr>
          </a:p>
          <a:p>
            <a:r>
              <a:rPr lang="en-US">
                <a:ea typeface="MS PGothic" charset="0"/>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a:ea typeface="MS PGothic" charset="0"/>
            </a:endParaRPr>
          </a:p>
        </p:txBody>
      </p:sp>
      <p:sp>
        <p:nvSpPr>
          <p:cNvPr id="706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44FABB7-AD6B-514B-AE8B-F22C8792C692}" type="slidenum">
              <a:rPr lang="en-US" sz="1300"/>
              <a:pPr/>
              <a:t>69</a:t>
            </a:fld>
            <a:endParaRPr 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ChangeArrowheads="1" noTextEdit="1"/>
          </p:cNvSpPr>
          <p:nvPr>
            <p:ph type="sldImg"/>
          </p:nvPr>
        </p:nvSpPr>
        <p:spPr>
          <a:ln/>
        </p:spPr>
      </p:sp>
      <p:sp>
        <p:nvSpPr>
          <p:cNvPr id="78850"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Some impact of the limitation on the experimental data you can see from the two plots for JLab and COMPASS at lower and higher energy ranges. The cut excludes practically all PTs starting from ~1GeV the region, where the effects are large and measurable</a:t>
            </a:r>
          </a:p>
        </p:txBody>
      </p:sp>
      <p:sp>
        <p:nvSpPr>
          <p:cNvPr id="78851"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D48117A-3331-184F-B2EC-2A4A89B2726C}" type="slidenum">
              <a:rPr lang="en-US" sz="1300"/>
              <a:pPr/>
              <a:t>73</a:t>
            </a:fld>
            <a:endParaRPr 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ChangeArrowheads="1" noTextEdit="1"/>
          </p:cNvSpPr>
          <p:nvPr>
            <p:ph type="sldImg"/>
          </p:nvPr>
        </p:nvSpPr>
        <p:spPr>
          <a:ln/>
        </p:spPr>
      </p:sp>
      <p:sp>
        <p:nvSpPr>
          <p:cNvPr id="87042"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87043"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6F60772-50D7-5040-A055-E4C722D1A9CC}" type="slidenum">
              <a:rPr lang="en-US" sz="1300"/>
              <a:pPr/>
              <a:t>75</a:t>
            </a:fld>
            <a:endParaRPr 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ChangeArrowheads="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6A0C411-6EA3-B745-90AE-54EA32B6D34A}" type="slidenum">
              <a:rPr lang="en-US" sz="1300"/>
              <a:pPr/>
              <a:t>82</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300"/>
          </a:p>
        </p:txBody>
      </p:sp>
      <p:sp>
        <p:nvSpPr>
          <p:cNvPr id="21506" name="Rectangle 2"/>
          <p:cNvSpPr>
            <a:spLocks noGrp="1" noRot="1" noChangeAspect="1" noChangeArrowheads="1" noTextEdit="1"/>
          </p:cNvSpPr>
          <p:nvPr>
            <p:ph type="sldImg"/>
          </p:nvPr>
        </p:nvSpPr>
        <p:spPr>
          <a:xfrm>
            <a:off x="1268413" y="727075"/>
            <a:ext cx="4786312" cy="3589338"/>
          </a:xfrm>
          <a:ln/>
        </p:spPr>
      </p:sp>
      <p:sp>
        <p:nvSpPr>
          <p:cNvPr id="21507" name="Rectangle 3"/>
          <p:cNvSpPr>
            <a:spLocks noGrp="1" noChangeArrowheads="1"/>
          </p:cNvSpPr>
          <p:nvPr>
            <p:ph type="body" idx="1"/>
          </p:nvPr>
        </p:nvSpPr>
        <p:spPr>
          <a:xfrm>
            <a:off x="976313" y="4560888"/>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ChangeArrowheads="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1034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E39F837-CEA4-E441-8747-ECF45E1876A0}" type="slidenum">
              <a:rPr lang="en-US" sz="1300"/>
              <a:pPr/>
              <a:t>84</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ChangeArrowheads="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1054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7D3150D-2BBC-7549-9011-1A32D6D5ABA6}" type="slidenum">
              <a:rPr lang="en-US" sz="1300"/>
              <a:pPr/>
              <a:t>85</a:t>
            </a:fld>
            <a:endParaRPr 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ChangeArrowheads="1" noTextEdit="1"/>
          </p:cNvSpPr>
          <p:nvPr>
            <p:ph type="sldImg"/>
          </p:nvPr>
        </p:nvSpPr>
        <p:spPr>
          <a:ln/>
        </p:spPr>
      </p:sp>
      <p:sp>
        <p:nvSpPr>
          <p:cNvPr id="108546"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108547"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8459927-9967-4546-A34A-33B64516E795}" type="slidenum">
              <a:rPr lang="en-US" sz="1300"/>
              <a:pPr/>
              <a:t>87</a:t>
            </a:fld>
            <a:endParaRPr 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ChangeArrowheads="1" noTextEdit="1"/>
          </p:cNvSpPr>
          <p:nvPr>
            <p:ph type="sldImg"/>
          </p:nvPr>
        </p:nvSpPr>
        <p:spPr>
          <a:ln/>
        </p:spPr>
      </p:sp>
      <p:sp>
        <p:nvSpPr>
          <p:cNvPr id="113666"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113667"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5056C6B-9FB0-024F-BDE0-B969760D8CA4}" type="slidenum">
              <a:rPr lang="en-US" sz="1300"/>
              <a:pPr/>
              <a:t>91</a:t>
            </a:fld>
            <a:endParaRPr 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ChangeArrowheads="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The same picture you can see here for pi- and pi0 pairs, now dominated by the rho-</a:t>
            </a:r>
          </a:p>
          <a:p>
            <a:endParaRPr lang="en-US">
              <a:ea typeface="MS PGothic" charset="0"/>
            </a:endParaRPr>
          </a:p>
        </p:txBody>
      </p:sp>
      <p:sp>
        <p:nvSpPr>
          <p:cNvPr id="1167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714B314-43D9-054E-9333-BC8D6C90DA2A}" type="slidenum">
              <a:rPr lang="en-US" sz="1300"/>
              <a:pPr/>
              <a:t>93</a:t>
            </a:fld>
            <a:endParaRPr 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ChangeArrowheads="1" noTextEdit="1"/>
          </p:cNvSpPr>
          <p:nvPr>
            <p:ph type="sldImg"/>
          </p:nvPr>
        </p:nvSpPr>
        <p:spPr>
          <a:ln/>
        </p:spPr>
      </p:sp>
      <p:sp>
        <p:nvSpPr>
          <p:cNvPr id="121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In order to understand such effects we decided to start by looking at MC simulations. We developed a single-hadron MC generator with the SIDIS cross section in which the transverse momentum follow the Gaussain Ansatz, the widths of the kperp distributions of pions are extracted from the data. However these MC aren’t capable to reproduce the data. Instead, the LUND fragmentation based MC are able to successfully reproduce the data from Jlab to LHC. So why the LUND MC are so successful? In our view the fact that the hadronization account for different hadrons especially for vector mesons (as will discuss in the next slides), the phase space is properly accounted and correlations between hadrons and target and current are accounted. Our idea is that if we want to understand what we measure and extract from measurement one should be able to simulate at least the basic feature we are trying to study. The incapability of reproduce the data by single hadron MC can be in the absence of the features with discuss. This is also suggested by  studies of correlated hadron pair in SIDIS.  This has been the first publication we produced with the CLAS 12. </a:t>
            </a:r>
          </a:p>
        </p:txBody>
      </p:sp>
      <p:sp>
        <p:nvSpPr>
          <p:cNvPr id="121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614B1AA-601D-F046-84C3-6738D9ADE034}" type="slidenum">
              <a:rPr lang="en-US" sz="1300"/>
              <a:pPr/>
              <a:t>96</a:t>
            </a:fld>
            <a:endParaRPr 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ChangeArrowheads="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A similar picture for dihedron production distributions over all relevant variables are perfectly described (black are the data and red MC) </a:t>
            </a:r>
          </a:p>
        </p:txBody>
      </p:sp>
      <p:sp>
        <p:nvSpPr>
          <p:cNvPr id="1239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52D6C8F-D105-1C40-88D8-2426627F2EC7}" type="slidenum">
              <a:rPr lang="en-US" sz="1300"/>
              <a:pPr/>
              <a:t>97</a:t>
            </a:fld>
            <a:endParaRPr 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ChangeArrowheads="1" noTextEdit="1"/>
          </p:cNvSpPr>
          <p:nvPr>
            <p:ph type="sldImg"/>
          </p:nvPr>
        </p:nvSpPr>
        <p:spPr>
          <a:ln/>
        </p:spPr>
      </p:sp>
      <p:sp>
        <p:nvSpPr>
          <p:cNvPr id="125954"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A similar picture for dihedron production distributions over all relevant variables are perfectly described (black are the data and red MC) </a:t>
            </a:r>
          </a:p>
        </p:txBody>
      </p:sp>
      <p:sp>
        <p:nvSpPr>
          <p:cNvPr id="125955"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B834CF8-F149-5A4E-AA3F-A83928E55547}" type="slidenum">
              <a:rPr lang="en-US" sz="1300"/>
              <a:pPr/>
              <a:t>98</a:t>
            </a:fld>
            <a:endParaRPr 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3A33785-F875-284A-AE3B-F67FC8CFD327}" type="slidenum">
              <a:rPr lang="en-US" sz="1300"/>
              <a:pPr/>
              <a:t>100</a:t>
            </a:fld>
            <a:endParaRPr lang="en-US" sz="1300"/>
          </a:p>
        </p:txBody>
      </p:sp>
      <p:sp>
        <p:nvSpPr>
          <p:cNvPr id="129026" name="Rectangle 2"/>
          <p:cNvSpPr>
            <a:spLocks noGrp="1" noRot="1" noChangeAspect="1" noChangeArrowheads="1" noTextEdit="1"/>
          </p:cNvSpPr>
          <p:nvPr>
            <p:ph type="sldImg"/>
          </p:nvPr>
        </p:nvSpPr>
        <p:spPr>
          <a:xfrm>
            <a:off x="1268413" y="727075"/>
            <a:ext cx="4786312" cy="3589338"/>
          </a:xfrm>
          <a:ln/>
        </p:spPr>
      </p:sp>
      <p:sp>
        <p:nvSpPr>
          <p:cNvPr id="129027" name="Rectangle 3"/>
          <p:cNvSpPr>
            <a:spLocks noGrp="1" noChangeArrowheads="1"/>
          </p:cNvSpPr>
          <p:nvPr>
            <p:ph type="body" idx="1"/>
          </p:nvPr>
        </p:nvSpPr>
        <p:spPr>
          <a:xfrm>
            <a:off x="976313" y="4560888"/>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57E6DA7-CE4B-664C-9323-87226FC8EA8A}" type="slidenum">
              <a:rPr lang="en-US" sz="1300"/>
              <a:pPr/>
              <a:t>101</a:t>
            </a:fld>
            <a:endParaRPr lang="en-US" sz="1300"/>
          </a:p>
        </p:txBody>
      </p:sp>
      <p:sp>
        <p:nvSpPr>
          <p:cNvPr id="131074" name="Rectangle 2"/>
          <p:cNvSpPr>
            <a:spLocks noGrp="1" noRot="1" noChangeAspect="1" noChangeArrowheads="1" noTextEdit="1"/>
          </p:cNvSpPr>
          <p:nvPr>
            <p:ph type="sldImg"/>
          </p:nvPr>
        </p:nvSpPr>
        <p:spPr>
          <a:xfrm>
            <a:off x="1268413" y="727075"/>
            <a:ext cx="4786312" cy="3589338"/>
          </a:xfrm>
          <a:ln/>
        </p:spPr>
      </p:sp>
      <p:sp>
        <p:nvSpPr>
          <p:cNvPr id="131075" name="Rectangle 3"/>
          <p:cNvSpPr>
            <a:spLocks noGrp="1" noChangeArrowheads="1"/>
          </p:cNvSpPr>
          <p:nvPr>
            <p:ph type="body" idx="1"/>
          </p:nvPr>
        </p:nvSpPr>
        <p:spPr>
          <a:xfrm>
            <a:off x="976313" y="4560888"/>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FCCA121-5F1D-C144-963C-99244990C825}" type="slidenum">
              <a:rPr lang="en-US" sz="1300"/>
              <a:pPr/>
              <a:t>102</a:t>
            </a:fld>
            <a:endParaRPr lang="en-US" sz="1300"/>
          </a:p>
        </p:txBody>
      </p:sp>
      <p:sp>
        <p:nvSpPr>
          <p:cNvPr id="133122" name="Rectangle 2"/>
          <p:cNvSpPr>
            <a:spLocks noGrp="1" noRot="1" noChangeAspect="1" noChangeArrowheads="1" noTextEdit="1"/>
          </p:cNvSpPr>
          <p:nvPr>
            <p:ph type="sldImg"/>
          </p:nvPr>
        </p:nvSpPr>
        <p:spPr>
          <a:xfrm>
            <a:off x="1268413" y="727075"/>
            <a:ext cx="4786312" cy="3589338"/>
          </a:xfrm>
          <a:ln/>
        </p:spPr>
      </p:sp>
      <p:sp>
        <p:nvSpPr>
          <p:cNvPr id="133123" name="Rectangle 3"/>
          <p:cNvSpPr>
            <a:spLocks noGrp="1" noChangeArrowheads="1"/>
          </p:cNvSpPr>
          <p:nvPr>
            <p:ph type="body" idx="1"/>
          </p:nvPr>
        </p:nvSpPr>
        <p:spPr>
          <a:xfrm>
            <a:off x="976313" y="4560888"/>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929ED0B-8F9E-3A49-ABA9-64519006BF88}" type="slidenum">
              <a:rPr lang="en-US" sz="1300"/>
              <a:pPr/>
              <a:t>103</a:t>
            </a:fld>
            <a:endParaRPr lang="en-US" sz="1300"/>
          </a:p>
        </p:txBody>
      </p:sp>
      <p:sp>
        <p:nvSpPr>
          <p:cNvPr id="135170" name="Rectangle 2"/>
          <p:cNvSpPr>
            <a:spLocks noGrp="1" noRot="1" noChangeAspect="1" noChangeArrowheads="1" noTextEdit="1"/>
          </p:cNvSpPr>
          <p:nvPr>
            <p:ph type="sldImg"/>
          </p:nvPr>
        </p:nvSpPr>
        <p:spPr>
          <a:xfrm>
            <a:off x="1268413" y="727075"/>
            <a:ext cx="4786312" cy="3589338"/>
          </a:xfrm>
          <a:ln/>
        </p:spPr>
      </p:sp>
      <p:sp>
        <p:nvSpPr>
          <p:cNvPr id="135171" name="Rectangle 3"/>
          <p:cNvSpPr>
            <a:spLocks noGrp="1" noChangeArrowheads="1"/>
          </p:cNvSpPr>
          <p:nvPr>
            <p:ph type="body" idx="1"/>
          </p:nvPr>
        </p:nvSpPr>
        <p:spPr>
          <a:xfrm>
            <a:off x="976313" y="4560888"/>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0A29D1B-D481-454E-A4C0-EC734396D306}" type="slidenum">
              <a:rPr lang="en-US" sz="1300"/>
              <a:pPr/>
              <a:t>104</a:t>
            </a:fld>
            <a:endParaRPr lang="en-US" sz="1300"/>
          </a:p>
        </p:txBody>
      </p:sp>
      <p:sp>
        <p:nvSpPr>
          <p:cNvPr id="137218" name="Rectangle 2"/>
          <p:cNvSpPr>
            <a:spLocks noGrp="1" noRot="1" noChangeAspect="1" noChangeArrowheads="1" noTextEdit="1"/>
          </p:cNvSpPr>
          <p:nvPr>
            <p:ph type="sldImg"/>
          </p:nvPr>
        </p:nvSpPr>
        <p:spPr>
          <a:xfrm>
            <a:off x="1268413" y="727075"/>
            <a:ext cx="4786312" cy="3589338"/>
          </a:xfrm>
          <a:ln/>
        </p:spPr>
      </p:sp>
      <p:sp>
        <p:nvSpPr>
          <p:cNvPr id="137219" name="Rectangle 3"/>
          <p:cNvSpPr>
            <a:spLocks noGrp="1" noChangeArrowheads="1"/>
          </p:cNvSpPr>
          <p:nvPr>
            <p:ph type="body" idx="1"/>
          </p:nvPr>
        </p:nvSpPr>
        <p:spPr>
          <a:xfrm>
            <a:off x="976313" y="4560888"/>
            <a:ext cx="5362575" cy="431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0763">
              <a:defRPr sz="2400">
                <a:solidFill>
                  <a:schemeClr val="tx1"/>
                </a:solidFill>
                <a:latin typeface="Arial" charset="0"/>
                <a:ea typeface="ＭＳ Ｐゴシック" charset="0"/>
                <a:cs typeface="ＭＳ Ｐゴシック" charset="0"/>
              </a:defRPr>
            </a:lvl1pPr>
            <a:lvl2pPr marL="742950" indent="-285750" defTabSz="1020763">
              <a:defRPr sz="2400">
                <a:solidFill>
                  <a:schemeClr val="tx1"/>
                </a:solidFill>
                <a:latin typeface="Arial" charset="0"/>
                <a:ea typeface="ＭＳ Ｐゴシック" charset="0"/>
              </a:defRPr>
            </a:lvl2pPr>
            <a:lvl3pPr marL="1143000" indent="-228600" defTabSz="1020763">
              <a:defRPr sz="2400">
                <a:solidFill>
                  <a:schemeClr val="tx1"/>
                </a:solidFill>
                <a:latin typeface="Arial" charset="0"/>
                <a:ea typeface="ＭＳ Ｐゴシック" charset="0"/>
              </a:defRPr>
            </a:lvl3pPr>
            <a:lvl4pPr marL="1600200" indent="-228600" defTabSz="1020763">
              <a:defRPr sz="2400">
                <a:solidFill>
                  <a:schemeClr val="tx1"/>
                </a:solidFill>
                <a:latin typeface="Arial" charset="0"/>
                <a:ea typeface="ＭＳ Ｐゴシック" charset="0"/>
              </a:defRPr>
            </a:lvl4pPr>
            <a:lvl5pPr marL="2057400" indent="-228600" defTabSz="1020763">
              <a:defRPr sz="2400">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2400">
                <a:solidFill>
                  <a:schemeClr val="tx1"/>
                </a:solidFill>
                <a:latin typeface="Arial" charset="0"/>
                <a:ea typeface="ＭＳ Ｐゴシック" charset="0"/>
              </a:defRPr>
            </a:lvl9pPr>
          </a:lstStyle>
          <a:p>
            <a:fld id="{403412F5-D45F-684A-A01C-83B0F63702CC}" type="slidenum">
              <a:rPr lang="en-US" sz="1400">
                <a:ea typeface="MS PGothic" charset="0"/>
                <a:cs typeface="MS PGothic" charset="0"/>
              </a:rPr>
              <a:pPr/>
              <a:t>105</a:t>
            </a:fld>
            <a:endParaRPr lang="en-US" sz="1400">
              <a:ea typeface="MS PGothic" charset="0"/>
              <a:cs typeface="MS PGothic" charset="0"/>
            </a:endParaRPr>
          </a:p>
        </p:txBody>
      </p:sp>
      <p:sp>
        <p:nvSpPr>
          <p:cNvPr id="22530" name="Rectangle 2"/>
          <p:cNvSpPr>
            <a:spLocks noGrp="1" noRot="1" noChangeAspect="1" noChangeArrowheads="1" noTextEdit="1"/>
          </p:cNvSpPr>
          <p:nvPr>
            <p:ph type="sldImg"/>
          </p:nvPr>
        </p:nvSpPr>
        <p:spPr>
          <a:xfrm>
            <a:off x="1393825" y="763588"/>
            <a:ext cx="5022850" cy="3767137"/>
          </a:xfrm>
          <a:ln/>
        </p:spPr>
      </p:sp>
      <p:sp>
        <p:nvSpPr>
          <p:cNvPr id="156675" name="Rectangle 3">
            <a:extLst/>
          </p:cNvPr>
          <p:cNvSpPr>
            <a:spLocks noGrp="1" noChangeArrowheads="1"/>
          </p:cNvSpPr>
          <p:nvPr>
            <p:ph type="body" idx="1"/>
          </p:nvPr>
        </p:nvSpPr>
        <p:spPr>
          <a:xfrm>
            <a:off x="1041400" y="4789488"/>
            <a:ext cx="5719763" cy="4533900"/>
          </a:xfrm>
        </p:spPr>
        <p:txBody>
          <a:bodyPr/>
          <a:lstStyle/>
          <a:p>
            <a:pPr eaLnBrk="1" hangingPunct="1">
              <a:defRPr/>
            </a:pPr>
            <a:endParaRPr lang="en-US" altLang="en-US" sz="1100" dirty="0">
              <a:effectLst>
                <a:outerShdw blurRad="38100" dist="38100" dir="2700000" algn="tl">
                  <a:srgbClr val="C0C0C0"/>
                </a:outerShdw>
              </a:effectLs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286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36E3C6-2098-904B-9BD2-3ABD5730AE04}" type="slidenum">
              <a:rPr lang="en-US" sz="1300"/>
              <a:pPr/>
              <a:t>12</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1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BD31B32-5AD5-C14A-A45F-D1FD6894613F}" type="slidenum">
              <a:rPr lang="en-US" sz="1300"/>
              <a:pPr/>
              <a:t>14</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ChangeArrowheads="1" noTextEdit="1"/>
          </p:cNvSpPr>
          <p:nvPr>
            <p:ph type="sldImg"/>
          </p:nvPr>
        </p:nvSpPr>
        <p:spPr>
          <a:ln/>
        </p:spPr>
      </p:sp>
      <p:sp>
        <p:nvSpPr>
          <p:cNvPr id="26626" name="Notes Placeholder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26627" name="Slide Number Placeholder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484E3AC-0B3C-4340-A3A4-1FC473863A98}" type="slidenum">
              <a:rPr lang="en-US" sz="1300"/>
              <a:pPr/>
              <a:t>15</a:t>
            </a:fld>
            <a:endParaRPr 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5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30CAC15-DA51-274F-94D8-B5918470966A}" type="slidenum">
              <a:rPr lang="en-US" sz="1300"/>
              <a:pPr/>
              <a:t>19</a:t>
            </a:fld>
            <a:endParaRPr 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80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EBDCE84-0855-AE47-B576-6DA170F64632}" type="slidenum">
              <a:rPr lang="en-US"/>
              <a:pPr>
                <a:defRPr/>
              </a:pPr>
              <a:t>‹#›</a:t>
            </a:fld>
            <a:endParaRPr lang="en-US"/>
          </a:p>
        </p:txBody>
      </p:sp>
    </p:spTree>
    <p:extLst>
      <p:ext uri="{BB962C8B-B14F-4D97-AF65-F5344CB8AC3E}">
        <p14:creationId xmlns:p14="http://schemas.microsoft.com/office/powerpoint/2010/main" val="156376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B4236B7-32AB-D64B-B8D2-EDE21AA59BDD}" type="slidenum">
              <a:rPr lang="en-US"/>
              <a:pPr>
                <a:defRPr/>
              </a:pPr>
              <a:t>‹#›</a:t>
            </a:fld>
            <a:endParaRPr lang="en-US"/>
          </a:p>
        </p:txBody>
      </p:sp>
    </p:spTree>
    <p:extLst>
      <p:ext uri="{BB962C8B-B14F-4D97-AF65-F5344CB8AC3E}">
        <p14:creationId xmlns:p14="http://schemas.microsoft.com/office/powerpoint/2010/main" val="774229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57B7EA1-C043-D84B-8E78-E54CC01C6325}" type="slidenum">
              <a:rPr lang="en-US"/>
              <a:pPr>
                <a:defRPr/>
              </a:pPr>
              <a:t>‹#›</a:t>
            </a:fld>
            <a:endParaRPr lang="en-US"/>
          </a:p>
        </p:txBody>
      </p:sp>
    </p:spTree>
    <p:extLst>
      <p:ext uri="{BB962C8B-B14F-4D97-AF65-F5344CB8AC3E}">
        <p14:creationId xmlns:p14="http://schemas.microsoft.com/office/powerpoint/2010/main" val="340573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51738" y="6407150"/>
            <a:ext cx="1328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2700" y="736600"/>
            <a:ext cx="91567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0"/>
          </p:nvPr>
        </p:nvSpPr>
        <p:spPr>
          <a:xfrm>
            <a:off x="309563" y="6467475"/>
            <a:ext cx="3917950" cy="311150"/>
          </a:xfrm>
        </p:spPr>
        <p:txBody>
          <a:bodyPr/>
          <a:lstStyle>
            <a:lvl1pPr algn="l">
              <a:defRPr baseline="0">
                <a:solidFill>
                  <a:schemeClr val="tx1"/>
                </a:solidFill>
                <a:latin typeface="Arial" charset="0"/>
              </a:defRPr>
            </a:lvl1pPr>
          </a:lstStyle>
          <a:p>
            <a:pPr>
              <a:defRPr/>
            </a:pPr>
            <a:r>
              <a:rPr lang="it-IT"/>
              <a:t>H. Avakian, JLab22, Aug 26</a:t>
            </a:r>
            <a:endParaRPr lang="en-US"/>
          </a:p>
        </p:txBody>
      </p:sp>
      <p:sp>
        <p:nvSpPr>
          <p:cNvPr id="7" name="Slide Number Placeholder 5"/>
          <p:cNvSpPr>
            <a:spLocks noGrp="1"/>
          </p:cNvSpPr>
          <p:nvPr>
            <p:ph type="sldNum" sz="quarter" idx="11"/>
          </p:nvPr>
        </p:nvSpPr>
        <p:spPr>
          <a:xfrm>
            <a:off x="4227513" y="6467475"/>
            <a:ext cx="534987" cy="303213"/>
          </a:xfrm>
        </p:spPr>
        <p:txBody>
          <a:bodyPr/>
          <a:lstStyle>
            <a:lvl1pPr algn="ctr">
              <a:defRPr sz="1800">
                <a:cs typeface="Arial" charset="0"/>
              </a:defRPr>
            </a:lvl1pPr>
          </a:lstStyle>
          <a:p>
            <a:pPr>
              <a:defRPr/>
            </a:pPr>
            <a:fld id="{8A425D64-15CE-A040-B8C2-21D264659732}" type="slidenum">
              <a:rPr lang="en-US"/>
              <a:pPr>
                <a:defRPr/>
              </a:pPr>
              <a:t>‹#›</a:t>
            </a:fld>
            <a:endParaRPr lang="en-US"/>
          </a:p>
        </p:txBody>
      </p:sp>
    </p:spTree>
    <p:extLst>
      <p:ext uri="{BB962C8B-B14F-4D97-AF65-F5344CB8AC3E}">
        <p14:creationId xmlns:p14="http://schemas.microsoft.com/office/powerpoint/2010/main" val="132492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61E7C6A-EC2A-5246-9AA7-18D884548B8E}" type="slidenum">
              <a:rPr lang="en-US"/>
              <a:pPr>
                <a:defRPr/>
              </a:pPr>
              <a:t>‹#›</a:t>
            </a:fld>
            <a:endParaRPr lang="en-US"/>
          </a:p>
        </p:txBody>
      </p:sp>
    </p:spTree>
    <p:extLst>
      <p:ext uri="{BB962C8B-B14F-4D97-AF65-F5344CB8AC3E}">
        <p14:creationId xmlns:p14="http://schemas.microsoft.com/office/powerpoint/2010/main" val="331018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793DED6-19D8-B640-9020-90C5A05F30BF}" type="slidenum">
              <a:rPr lang="en-US"/>
              <a:pPr>
                <a:defRPr/>
              </a:pPr>
              <a:t>‹#›</a:t>
            </a:fld>
            <a:endParaRPr lang="en-US"/>
          </a:p>
        </p:txBody>
      </p:sp>
    </p:spTree>
    <p:extLst>
      <p:ext uri="{BB962C8B-B14F-4D97-AF65-F5344CB8AC3E}">
        <p14:creationId xmlns:p14="http://schemas.microsoft.com/office/powerpoint/2010/main" val="421569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31FCC52-F9DB-5743-B667-FF438D86AF90}" type="slidenum">
              <a:rPr lang="en-US"/>
              <a:pPr>
                <a:defRPr/>
              </a:pPr>
              <a:t>‹#›</a:t>
            </a:fld>
            <a:endParaRPr lang="en-US"/>
          </a:p>
        </p:txBody>
      </p:sp>
    </p:spTree>
    <p:extLst>
      <p:ext uri="{BB962C8B-B14F-4D97-AF65-F5344CB8AC3E}">
        <p14:creationId xmlns:p14="http://schemas.microsoft.com/office/powerpoint/2010/main" val="3612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EFEE454C-9F68-8840-895B-473BBB284C4B}" type="slidenum">
              <a:rPr lang="en-US"/>
              <a:pPr>
                <a:defRPr/>
              </a:pPr>
              <a:t>‹#›</a:t>
            </a:fld>
            <a:endParaRPr lang="en-US"/>
          </a:p>
        </p:txBody>
      </p:sp>
    </p:spTree>
    <p:extLst>
      <p:ext uri="{BB962C8B-B14F-4D97-AF65-F5344CB8AC3E}">
        <p14:creationId xmlns:p14="http://schemas.microsoft.com/office/powerpoint/2010/main" val="274725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3A636046-1D80-E146-97C4-3641F08D5C8D}" type="slidenum">
              <a:rPr lang="en-US"/>
              <a:pPr>
                <a:defRPr/>
              </a:pPr>
              <a:t>‹#›</a:t>
            </a:fld>
            <a:endParaRPr lang="en-US"/>
          </a:p>
        </p:txBody>
      </p:sp>
    </p:spTree>
    <p:extLst>
      <p:ext uri="{BB962C8B-B14F-4D97-AF65-F5344CB8AC3E}">
        <p14:creationId xmlns:p14="http://schemas.microsoft.com/office/powerpoint/2010/main" val="374793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105C046-74D3-4F45-AF27-F452DBD77A7C}" type="slidenum">
              <a:rPr lang="en-US"/>
              <a:pPr>
                <a:defRPr/>
              </a:pPr>
              <a:t>‹#›</a:t>
            </a:fld>
            <a:endParaRPr lang="en-US"/>
          </a:p>
        </p:txBody>
      </p:sp>
    </p:spTree>
    <p:extLst>
      <p:ext uri="{BB962C8B-B14F-4D97-AF65-F5344CB8AC3E}">
        <p14:creationId xmlns:p14="http://schemas.microsoft.com/office/powerpoint/2010/main" val="359466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B34048E-3BFB-2E4C-A6AA-2723DD2D4D3B}" type="slidenum">
              <a:rPr lang="en-US"/>
              <a:pPr>
                <a:defRPr/>
              </a:pPr>
              <a:t>‹#›</a:t>
            </a:fld>
            <a:endParaRPr lang="en-US"/>
          </a:p>
        </p:txBody>
      </p:sp>
    </p:spTree>
    <p:extLst>
      <p:ext uri="{BB962C8B-B14F-4D97-AF65-F5344CB8AC3E}">
        <p14:creationId xmlns:p14="http://schemas.microsoft.com/office/powerpoint/2010/main" val="222877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B8C0A62-9B14-7A4D-BC0B-A26ED9AF93AB}" type="slidenum">
              <a:rPr lang="en-US"/>
              <a:pPr>
                <a:defRPr/>
              </a:pPr>
              <a:t>‹#›</a:t>
            </a:fld>
            <a:endParaRPr lang="en-US"/>
          </a:p>
        </p:txBody>
      </p:sp>
    </p:spTree>
    <p:extLst>
      <p:ext uri="{BB962C8B-B14F-4D97-AF65-F5344CB8AC3E}">
        <p14:creationId xmlns:p14="http://schemas.microsoft.com/office/powerpoint/2010/main" val="183589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56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914400"/>
            <a:ext cx="8229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r>
              <a:rPr lang="it-IT"/>
              <a:t>H. Avakian, JLab22, Aug 26</a:t>
            </a:r>
            <a:endParaRPr lang="en-US"/>
          </a:p>
        </p:txBody>
      </p:sp>
      <p:sp>
        <p:nvSpPr>
          <p:cNvPr id="4101" name="Rectangle 5"/>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26FDBA-5A37-414A-9DBB-EFDFE4A2BC4E}" type="slidenum">
              <a:rPr lang="en-US"/>
              <a:pPr>
                <a:defRPr/>
              </a:pPr>
              <a:t>‹#›</a:t>
            </a:fld>
            <a:endParaRPr lang="en-US"/>
          </a:p>
        </p:txBody>
      </p:sp>
      <p:pic>
        <p:nvPicPr>
          <p:cNvPr id="1030" name="Picture 6" descr="JLab_logo_white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77000"/>
            <a:ext cx="1219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1800" y="6497638"/>
            <a:ext cx="762000"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Line 8"/>
          <p:cNvSpPr>
            <a:spLocks noChangeShapeType="1"/>
          </p:cNvSpPr>
          <p:nvPr/>
        </p:nvSpPr>
        <p:spPr bwMode="auto">
          <a:xfrm>
            <a:off x="0" y="6477000"/>
            <a:ext cx="9144000" cy="0"/>
          </a:xfrm>
          <a:prstGeom prst="line">
            <a:avLst/>
          </a:prstGeom>
          <a:noFill/>
          <a:ln w="76200">
            <a:solidFill>
              <a:srgbClr val="C0C0C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3" name="Line 9"/>
          <p:cNvSpPr>
            <a:spLocks noChangeShapeType="1"/>
          </p:cNvSpPr>
          <p:nvPr userDrawn="1"/>
        </p:nvSpPr>
        <p:spPr bwMode="auto">
          <a:xfrm>
            <a:off x="0" y="762000"/>
            <a:ext cx="9144000" cy="0"/>
          </a:xfrm>
          <a:prstGeom prst="line">
            <a:avLst/>
          </a:prstGeom>
          <a:noFill/>
          <a:ln w="76200">
            <a:solidFill>
              <a:srgbClr val="C0C0C0"/>
            </a:solidFill>
            <a:round/>
            <a:headEnd/>
            <a:tailEnd/>
          </a:ln>
          <a:extLst>
            <a:ext uri="{909E8E84-426E-40dd-AFC4-6F175D3DCCD1}">
              <a14:hiddenFill xmlns=""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hf hdr="0" dt="0"/>
  <p:txStyles>
    <p:titleStyle>
      <a:lvl1pPr algn="ctr" rtl="0" eaLnBrk="0" fontAlgn="base" hangingPunct="0">
        <a:spcBef>
          <a:spcPct val="0"/>
        </a:spcBef>
        <a:spcAft>
          <a:spcPct val="0"/>
        </a:spcAft>
        <a:defRPr sz="36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6.jpeg"/><Relationship Id="rId18" Type="http://schemas.openxmlformats.org/officeDocument/2006/relationships/image" Target="../media/image283.png"/><Relationship Id="rId26" Type="http://schemas.openxmlformats.org/officeDocument/2006/relationships/image" Target="../media/image289.png"/><Relationship Id="rId3" Type="http://schemas.openxmlformats.org/officeDocument/2006/relationships/tags" Target="../tags/tag9.xml"/><Relationship Id="rId21" Type="http://schemas.openxmlformats.org/officeDocument/2006/relationships/image" Target="../media/image285.emf"/><Relationship Id="rId7" Type="http://schemas.openxmlformats.org/officeDocument/2006/relationships/tags" Target="../tags/tag13.xml"/><Relationship Id="rId12" Type="http://schemas.openxmlformats.org/officeDocument/2006/relationships/notesSlide" Target="../notesSlides/notesSlide38.xml"/><Relationship Id="rId17" Type="http://schemas.openxmlformats.org/officeDocument/2006/relationships/image" Target="../media/image282.png"/><Relationship Id="rId25" Type="http://schemas.openxmlformats.org/officeDocument/2006/relationships/image" Target="../media/image288.png"/><Relationship Id="rId2" Type="http://schemas.openxmlformats.org/officeDocument/2006/relationships/tags" Target="../tags/tag8.xml"/><Relationship Id="rId16" Type="http://schemas.openxmlformats.org/officeDocument/2006/relationships/image" Target="../media/image281.png"/><Relationship Id="rId20" Type="http://schemas.openxmlformats.org/officeDocument/2006/relationships/image" Target="../media/image5.jpe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slideLayout" Target="../slideLayouts/slideLayout6.xml"/><Relationship Id="rId24" Type="http://schemas.openxmlformats.org/officeDocument/2006/relationships/image" Target="../media/image287.png"/><Relationship Id="rId5" Type="http://schemas.openxmlformats.org/officeDocument/2006/relationships/tags" Target="../tags/tag11.xml"/><Relationship Id="rId15" Type="http://schemas.openxmlformats.org/officeDocument/2006/relationships/image" Target="../media/image280.png"/><Relationship Id="rId23" Type="http://schemas.openxmlformats.org/officeDocument/2006/relationships/image" Target="../media/image10.gif"/><Relationship Id="rId28" Type="http://schemas.openxmlformats.org/officeDocument/2006/relationships/image" Target="../media/image291.png"/><Relationship Id="rId10" Type="http://schemas.openxmlformats.org/officeDocument/2006/relationships/tags" Target="../tags/tag16.xml"/><Relationship Id="rId19" Type="http://schemas.openxmlformats.org/officeDocument/2006/relationships/image" Target="../media/image284.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279.png"/><Relationship Id="rId22" Type="http://schemas.openxmlformats.org/officeDocument/2006/relationships/image" Target="../media/image286.emf"/><Relationship Id="rId27" Type="http://schemas.openxmlformats.org/officeDocument/2006/relationships/image" Target="../media/image290.png"/></Relationships>
</file>

<file path=ppt/slides/_rels/slide10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92.png"/><Relationship Id="rId7" Type="http://schemas.openxmlformats.org/officeDocument/2006/relationships/image" Target="../media/image286.em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85.emf"/><Relationship Id="rId5" Type="http://schemas.openxmlformats.org/officeDocument/2006/relationships/image" Target="../media/image5.jpeg"/><Relationship Id="rId10" Type="http://schemas.openxmlformats.org/officeDocument/2006/relationships/image" Target="../media/image294.png"/><Relationship Id="rId4" Type="http://schemas.openxmlformats.org/officeDocument/2006/relationships/image" Target="../media/image293.jpeg"/><Relationship Id="rId9" Type="http://schemas.openxmlformats.org/officeDocument/2006/relationships/image" Target="../media/image4.jpeg"/></Relationships>
</file>

<file path=ppt/slides/_rels/slide10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jpeg"/><Relationship Id="rId7" Type="http://schemas.openxmlformats.org/officeDocument/2006/relationships/image" Target="../media/image10.gif"/><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86.emf"/><Relationship Id="rId5" Type="http://schemas.openxmlformats.org/officeDocument/2006/relationships/image" Target="../media/image285.emf"/><Relationship Id="rId4" Type="http://schemas.openxmlformats.org/officeDocument/2006/relationships/image" Target="../media/image295.png"/></Relationships>
</file>

<file path=ppt/slides/_rels/slide103.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182.png"/><Relationship Id="rId7" Type="http://schemas.openxmlformats.org/officeDocument/2006/relationships/image" Target="../media/image10.gif"/><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86.emf"/><Relationship Id="rId5" Type="http://schemas.openxmlformats.org/officeDocument/2006/relationships/image" Target="../media/image285.emf"/><Relationship Id="rId4" Type="http://schemas.openxmlformats.org/officeDocument/2006/relationships/image" Target="../media/image5.jpeg"/></Relationships>
</file>

<file path=ppt/slides/_rels/slide104.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notesSlide" Target="../notesSlides/notesSlide42.xml"/><Relationship Id="rId7" Type="http://schemas.openxmlformats.org/officeDocument/2006/relationships/image" Target="../media/image10.gif"/><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286.emf"/><Relationship Id="rId5" Type="http://schemas.openxmlformats.org/officeDocument/2006/relationships/image" Target="../media/image285.emf"/><Relationship Id="rId4" Type="http://schemas.openxmlformats.org/officeDocument/2006/relationships/image" Target="../media/image5.jpeg"/></Relationships>
</file>

<file path=ppt/slides/_rels/slide10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6.em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gif"/></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35.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hyperlink" Target="http://www.jlab.org/exp_prog/proposals/07/PR12-07-107.pdf" TargetMode="External"/><Relationship Id="rId3" Type="http://schemas.openxmlformats.org/officeDocument/2006/relationships/image" Target="../media/image100.png"/><Relationship Id="rId7" Type="http://schemas.openxmlformats.org/officeDocument/2006/relationships/hyperlink" Target="http://www.jlab.org/exp_prog/proposals/09/PR12-09-009.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hyperlink" Target="http://www.jlab.org/exp_prog/proposals/14/PR12-14-001.pdf" TargetMode="External"/><Relationship Id="rId4" Type="http://schemas.openxmlformats.org/officeDocument/2006/relationships/image" Target="../media/image67.png"/><Relationship Id="rId9" Type="http://schemas.openxmlformats.org/officeDocument/2006/relationships/hyperlink" Target="https://www.jlab.org/exp_prog/proposals/20/E12-09-007A_proposal.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jpeg"/><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tags" Target="../tags/tag4.xml"/><Relationship Id="rId7" Type="http://schemas.openxmlformats.org/officeDocument/2006/relationships/image" Target="../media/image147.png"/><Relationship Id="rId12" Type="http://schemas.openxmlformats.org/officeDocument/2006/relationships/image" Target="../media/image152.w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1.xml"/><Relationship Id="rId11" Type="http://schemas.openxmlformats.org/officeDocument/2006/relationships/image" Target="../media/image151.png"/><Relationship Id="rId5" Type="http://schemas.openxmlformats.org/officeDocument/2006/relationships/slideLayout" Target="../slideLayouts/slideLayout7.xml"/><Relationship Id="rId10" Type="http://schemas.openxmlformats.org/officeDocument/2006/relationships/image" Target="../media/image150.png"/><Relationship Id="rId4" Type="http://schemas.openxmlformats.org/officeDocument/2006/relationships/tags" Target="../tags/tag5.xml"/><Relationship Id="rId9" Type="http://schemas.openxmlformats.org/officeDocument/2006/relationships/image" Target="../media/image149.wmf"/><Relationship Id="rId14" Type="http://schemas.openxmlformats.org/officeDocument/2006/relationships/image" Target="../media/image154.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57.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png"/><Relationship Id="rId10" Type="http://schemas.openxmlformats.org/officeDocument/2006/relationships/image" Target="../media/image39.png"/><Relationship Id="rId4" Type="http://schemas.openxmlformats.org/officeDocument/2006/relationships/image" Target="../media/image159.png"/><Relationship Id="rId9" Type="http://schemas.openxmlformats.org/officeDocument/2006/relationships/image" Target="../media/image164.png"/><Relationship Id="rId14" Type="http://schemas.openxmlformats.org/officeDocument/2006/relationships/image" Target="../media/image40.emf"/></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175.emf"/><Relationship Id="rId4" Type="http://schemas.openxmlformats.org/officeDocument/2006/relationships/image" Target="../media/image174.emf"/></Relationships>
</file>

<file path=ppt/slides/_rels/slide6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82.png"/><Relationship Id="rId4" Type="http://schemas.openxmlformats.org/officeDocument/2006/relationships/image" Target="../media/image181.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xml"/><Relationship Id="rId5" Type="http://schemas.openxmlformats.org/officeDocument/2006/relationships/image" Target="../media/image185.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6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88.png"/><Relationship Id="rId5" Type="http://schemas.openxmlformats.org/officeDocument/2006/relationships/image" Target="../media/image192.png"/><Relationship Id="rId4" Type="http://schemas.openxmlformats.org/officeDocument/2006/relationships/image" Target="../media/image191.png"/></Relationships>
</file>

<file path=ppt/slides/_rels/slide68.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69.xml.rels><?xml version="1.0" encoding="UTF-8" standalone="yes"?>
<Relationships xmlns="http://schemas.openxmlformats.org/package/2006/relationships"><Relationship Id="rId8" Type="http://schemas.openxmlformats.org/officeDocument/2006/relationships/image" Target="../media/image203.jpeg"/><Relationship Id="rId13" Type="http://schemas.openxmlformats.org/officeDocument/2006/relationships/image" Target="../media/image208.png"/><Relationship Id="rId3" Type="http://schemas.openxmlformats.org/officeDocument/2006/relationships/image" Target="../media/image5.jpeg"/><Relationship Id="rId7" Type="http://schemas.openxmlformats.org/officeDocument/2006/relationships/image" Target="../media/image202.jpeg"/><Relationship Id="rId12" Type="http://schemas.openxmlformats.org/officeDocument/2006/relationships/image" Target="../media/image20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1.jpeg"/><Relationship Id="rId11" Type="http://schemas.openxmlformats.org/officeDocument/2006/relationships/image" Target="../media/image206.png"/><Relationship Id="rId5" Type="http://schemas.openxmlformats.org/officeDocument/2006/relationships/image" Target="../media/image200.jpeg"/><Relationship Id="rId10" Type="http://schemas.openxmlformats.org/officeDocument/2006/relationships/image" Target="../media/image205.png"/><Relationship Id="rId4" Type="http://schemas.openxmlformats.org/officeDocument/2006/relationships/image" Target="../media/image199.jpeg"/><Relationship Id="rId9" Type="http://schemas.openxmlformats.org/officeDocument/2006/relationships/image" Target="../media/image204.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214.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93.png"/><Relationship Id="rId4" Type="http://schemas.openxmlformats.org/officeDocument/2006/relationships/image" Target="../media/image196.png"/></Relationships>
</file>

<file path=ppt/slides/_rels/slide7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2.png"/><Relationship Id="rId7" Type="http://schemas.openxmlformats.org/officeDocument/2006/relationships/image" Target="../media/image220.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3.png"/></Relationships>
</file>

<file path=ppt/slides/_rels/slide7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jpeg"/><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7.jpeg"/><Relationship Id="rId2"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8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6.png"/><Relationship Id="rId5" Type="http://schemas.openxmlformats.org/officeDocument/2006/relationships/image" Target="../media/image235.png"/><Relationship Id="rId10" Type="http://schemas.openxmlformats.org/officeDocument/2006/relationships/image" Target="../media/image38.png"/><Relationship Id="rId4" Type="http://schemas.openxmlformats.org/officeDocument/2006/relationships/image" Target="../media/image234.png"/><Relationship Id="rId9" Type="http://schemas.openxmlformats.org/officeDocument/2006/relationships/image" Target="../media/image239.png"/></Relationships>
</file>

<file path=ppt/slides/_rels/slide8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89.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175.emf"/><Relationship Id="rId4" Type="http://schemas.openxmlformats.org/officeDocument/2006/relationships/image" Target="../media/image174.emf"/></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6.jpeg"/><Relationship Id="rId7"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emf"/></Relationships>
</file>

<file path=ppt/slides/_rels/slide90.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49.png"/><Relationship Id="rId1" Type="http://schemas.openxmlformats.org/officeDocument/2006/relationships/slideLayout" Target="../slideLayouts/slideLayout7.xml"/><Relationship Id="rId6" Type="http://schemas.openxmlformats.org/officeDocument/2006/relationships/image" Target="../media/image253.emf"/><Relationship Id="rId5" Type="http://schemas.openxmlformats.org/officeDocument/2006/relationships/image" Target="../media/image252.emf"/><Relationship Id="rId4" Type="http://schemas.openxmlformats.org/officeDocument/2006/relationships/image" Target="../media/image251.png"/></Relationships>
</file>

<file path=ppt/slides/_rels/slide9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256.png"/><Relationship Id="rId4" Type="http://schemas.openxmlformats.org/officeDocument/2006/relationships/image" Target="../media/image130.png"/><Relationship Id="rId9" Type="http://schemas.openxmlformats.org/officeDocument/2006/relationships/image" Target="../media/image255.png"/></Relationships>
</file>

<file path=ppt/slides/_rels/slide9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4.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9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emf"/></Relationships>
</file>

<file path=ppt/slides/_rels/slide9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4.xml"/><Relationship Id="rId4" Type="http://schemas.openxmlformats.org/officeDocument/2006/relationships/image" Target="../media/image268.png"/></Relationships>
</file>

<file path=ppt/slides/_rels/slide9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8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72.png"/><Relationship Id="rId5" Type="http://schemas.openxmlformats.org/officeDocument/2006/relationships/image" Target="../media/image192.png"/><Relationship Id="rId4" Type="http://schemas.openxmlformats.org/officeDocument/2006/relationships/image" Target="../media/image191.png"/></Relationships>
</file>

<file path=ppt/slides/_rels/slide9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9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7.xml"/><Relationship Id="rId6" Type="http://schemas.openxmlformats.org/officeDocument/2006/relationships/image" Target="../media/image278.png"/><Relationship Id="rId5" Type="http://schemas.openxmlformats.org/officeDocument/2006/relationships/image" Target="../media/image222.png"/><Relationship Id="rId4" Type="http://schemas.openxmlformats.org/officeDocument/2006/relationships/image" Target="../media/image2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7"/>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A13FDDD-B97F-614F-ACA4-ACB649091D76}" type="slidenum">
              <a:rPr lang="en-US" sz="1400"/>
              <a:pPr/>
              <a:t>1</a:t>
            </a:fld>
            <a:endParaRPr lang="en-US" sz="1400"/>
          </a:p>
        </p:txBody>
      </p:sp>
      <p:sp>
        <p:nvSpPr>
          <p:cNvPr id="16386" name="Footer Placeholder 8"/>
          <p:cNvSpPr>
            <a:spLocks noGrp="1"/>
          </p:cNvSpPr>
          <p:nvPr>
            <p:ph type="ftr" sz="quarter" idx="10"/>
          </p:nvPr>
        </p:nvSpPr>
        <p:spPr>
          <a:xfrm>
            <a:off x="3124200" y="6565900"/>
            <a:ext cx="32766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16387" name="TextBox 2"/>
          <p:cNvSpPr txBox="1">
            <a:spLocks noChangeArrowheads="1"/>
          </p:cNvSpPr>
          <p:nvPr/>
        </p:nvSpPr>
        <p:spPr bwMode="auto">
          <a:xfrm>
            <a:off x="95250" y="2743200"/>
            <a:ext cx="889635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lvl="1">
              <a:buFont typeface="Arial" charset="0"/>
              <a:buChar char="•"/>
            </a:pPr>
            <a:r>
              <a:rPr lang="en-US" altLang="ja-JP" sz="1800" dirty="0">
                <a:ea typeface="ＭＳ Ｐゴシック" charset="0"/>
                <a:cs typeface="ＭＳ Ｐゴシック" charset="0"/>
              </a:rPr>
              <a:t>Current status of SIDIS at JLab </a:t>
            </a:r>
          </a:p>
          <a:p>
            <a:pPr lvl="1">
              <a:buFont typeface="Arial" charset="0"/>
              <a:buChar char="•"/>
            </a:pPr>
            <a:r>
              <a:rPr lang="en-US" altLang="ja-JP" sz="1800" dirty="0">
                <a:ea typeface="ＭＳ Ｐゴシック" charset="0"/>
                <a:cs typeface="ＭＳ Ｐゴシック" charset="0"/>
              </a:rPr>
              <a:t>Understanding physics backgrounds </a:t>
            </a:r>
          </a:p>
          <a:p>
            <a:pPr lvl="2">
              <a:buFont typeface="Arial" charset="0"/>
              <a:buChar char="•"/>
            </a:pPr>
            <a:r>
              <a:rPr lang="en-US" sz="1800" dirty="0">
                <a:ea typeface="ＭＳ Ｐゴシック" charset="0"/>
                <a:cs typeface="ＭＳ Ｐゴシック" charset="0"/>
              </a:rPr>
              <a:t>longitudinal photons</a:t>
            </a:r>
          </a:p>
          <a:p>
            <a:pPr lvl="2">
              <a:buFont typeface="Arial" charset="0"/>
              <a:buChar char="•"/>
            </a:pPr>
            <a:r>
              <a:rPr lang="en-US" sz="1800" dirty="0">
                <a:ea typeface="ＭＳ Ｐゴシック" charset="0"/>
                <a:cs typeface="ＭＳ Ｐゴシック" charset="0"/>
              </a:rPr>
              <a:t>diffractive vector mesons </a:t>
            </a:r>
          </a:p>
          <a:p>
            <a:pPr lvl="1">
              <a:buFont typeface="Arial" charset="0"/>
              <a:buChar char="•"/>
            </a:pPr>
            <a:r>
              <a:rPr lang="en-US" altLang="ja-JP" sz="1800" dirty="0">
                <a:ea typeface="ＭＳ Ｐゴシック" charset="0"/>
                <a:cs typeface="ＭＳ Ｐゴシック" charset="0"/>
              </a:rPr>
              <a:t>Handling the breaking down of “factorization”  in leptoproduction (</a:t>
            </a:r>
            <a:r>
              <a:rPr lang="en-US" sz="1800" dirty="0" err="1">
                <a:ea typeface="ＭＳ Ｐゴシック" charset="0"/>
                <a:cs typeface="ＭＳ Ｐゴシック" charset="0"/>
              </a:rPr>
              <a:t>ep</a:t>
            </a:r>
            <a:r>
              <a:rPr lang="en-US" sz="1800" dirty="0" err="1">
                <a:ea typeface="ＭＳ Ｐゴシック" charset="0"/>
                <a:cs typeface="ＭＳ Ｐゴシック" charset="0"/>
                <a:sym typeface="Wingdings" charset="0"/>
              </a:rPr>
              <a:t>e’</a:t>
            </a:r>
            <a:r>
              <a:rPr lang="en-US" altLang="ja-JP" sz="1800" dirty="0" err="1">
                <a:latin typeface="Symbol" charset="0"/>
                <a:ea typeface="ＭＳ Ｐゴシック" charset="0"/>
                <a:cs typeface="ＭＳ Ｐゴシック" charset="0"/>
                <a:sym typeface="Wingdings" charset="0"/>
              </a:rPr>
              <a:t>p</a:t>
            </a:r>
            <a:r>
              <a:rPr lang="en-US" altLang="ja-JP" sz="1800" dirty="0" err="1">
                <a:ea typeface="ＭＳ Ｐゴシック" charset="0"/>
                <a:cs typeface="ＭＳ Ｐゴシック" charset="0"/>
              </a:rPr>
              <a:t>X</a:t>
            </a:r>
            <a:r>
              <a:rPr lang="en-US" altLang="ja-JP" sz="1800" dirty="0">
                <a:ea typeface="ＭＳ Ｐゴシック" charset="0"/>
                <a:cs typeface="ＭＳ Ｐゴシック" charset="0"/>
              </a:rPr>
              <a:t>) </a:t>
            </a:r>
          </a:p>
          <a:p>
            <a:pPr lvl="2">
              <a:buFontTx/>
              <a:buChar char="•"/>
            </a:pPr>
            <a:r>
              <a:rPr lang="en-US" sz="1600" dirty="0">
                <a:ea typeface="ＭＳ Ｐゴシック" charset="0"/>
                <a:cs typeface="ＭＳ Ｐゴシック" charset="0"/>
              </a:rPr>
              <a:t>Studies of </a:t>
            </a:r>
            <a:r>
              <a:rPr lang="en-US" sz="1600" dirty="0" err="1">
                <a:ea typeface="ＭＳ Ｐゴシック" charset="0"/>
                <a:cs typeface="ＭＳ Ｐゴシック" charset="0"/>
              </a:rPr>
              <a:t>ep</a:t>
            </a:r>
            <a:r>
              <a:rPr lang="en-US" sz="1600" dirty="0" err="1">
                <a:ea typeface="ＭＳ Ｐゴシック" charset="0"/>
                <a:cs typeface="ＭＳ Ｐゴシック" charset="0"/>
                <a:sym typeface="Wingdings" charset="0"/>
              </a:rPr>
              <a:t>e’</a:t>
            </a:r>
            <a:r>
              <a:rPr lang="en-US" sz="1600" dirty="0" err="1">
                <a:latin typeface="Symbol" charset="0"/>
                <a:ea typeface="ＭＳ Ｐゴシック" charset="0"/>
                <a:cs typeface="ＭＳ Ｐゴシック" charset="0"/>
                <a:sym typeface="Wingdings" charset="0"/>
              </a:rPr>
              <a:t>pp</a:t>
            </a:r>
            <a:r>
              <a:rPr lang="en-US" sz="1600" dirty="0" err="1">
                <a:ea typeface="ＭＳ Ｐゴシック" charset="0"/>
                <a:cs typeface="ＭＳ Ｐゴシック" charset="0"/>
              </a:rPr>
              <a:t>X</a:t>
            </a:r>
            <a:endParaRPr lang="en-US" altLang="ja-JP" sz="1600" dirty="0">
              <a:ea typeface="ＭＳ Ｐゴシック" charset="0"/>
              <a:cs typeface="ＭＳ Ｐゴシック" charset="0"/>
            </a:endParaRPr>
          </a:p>
          <a:p>
            <a:pPr lvl="1">
              <a:buFont typeface="Arial" charset="0"/>
              <a:buChar char="•"/>
            </a:pPr>
            <a:r>
              <a:rPr lang="en-US" sz="1800" dirty="0">
                <a:ea typeface="ＭＳ Ｐゴシック" charset="0"/>
                <a:cs typeface="ＭＳ Ｐゴシック" charset="0"/>
              </a:rPr>
              <a:t>Target fragments and “</a:t>
            </a:r>
            <a:r>
              <a:rPr lang="en-US" altLang="ja-JP" b="1" dirty="0">
                <a:latin typeface="Symbol" charset="0"/>
                <a:sym typeface="Wingdings" charset="0"/>
              </a:rPr>
              <a:t>r</a:t>
            </a:r>
            <a:r>
              <a:rPr lang="en-US" altLang="ja-JP" sz="1800" dirty="0">
                <a:ea typeface="ＭＳ Ｐゴシック" charset="0"/>
                <a:cs typeface="ＭＳ Ｐゴシック" charset="0"/>
              </a:rPr>
              <a:t> free SIDIS</a:t>
            </a:r>
            <a:r>
              <a:rPr lang="en-US" sz="1800" dirty="0">
                <a:ea typeface="ＭＳ Ｐゴシック" charset="0"/>
                <a:cs typeface="ＭＳ Ｐゴシック" charset="0"/>
              </a:rPr>
              <a:t>”</a:t>
            </a:r>
            <a:r>
              <a:rPr lang="en-US" altLang="ja-JP" sz="1800" dirty="0">
                <a:ea typeface="ＭＳ Ｐゴシック" charset="0"/>
                <a:cs typeface="ＭＳ Ｐゴシック" charset="0"/>
              </a:rPr>
              <a:t> </a:t>
            </a:r>
          </a:p>
          <a:p>
            <a:pPr lvl="2">
              <a:buFont typeface="Arial" charset="0"/>
              <a:buChar char="•"/>
            </a:pPr>
            <a:r>
              <a:rPr lang="en-US" altLang="ja-JP" sz="1600" dirty="0">
                <a:ea typeface="ＭＳ Ｐゴシック" charset="0"/>
                <a:cs typeface="ＭＳ Ｐゴシック" charset="0"/>
              </a:rPr>
              <a:t>Studies of </a:t>
            </a:r>
            <a:r>
              <a:rPr lang="en-US" sz="1600" dirty="0" err="1">
                <a:ea typeface="ＭＳ Ｐゴシック" charset="0"/>
                <a:cs typeface="ＭＳ Ｐゴシック" charset="0"/>
              </a:rPr>
              <a:t>ep</a:t>
            </a:r>
            <a:r>
              <a:rPr lang="en-US" sz="1600" dirty="0" err="1">
                <a:ea typeface="ＭＳ Ｐゴシック" charset="0"/>
                <a:cs typeface="ＭＳ Ｐゴシック" charset="0"/>
                <a:sym typeface="Wingdings" charset="0"/>
              </a:rPr>
              <a:t>e’p</a:t>
            </a:r>
            <a:r>
              <a:rPr lang="en-US" sz="1600" dirty="0" err="1">
                <a:latin typeface="Symbol" charset="0"/>
                <a:ea typeface="ＭＳ Ｐゴシック" charset="0"/>
                <a:cs typeface="ＭＳ Ｐゴシック" charset="0"/>
                <a:sym typeface="Wingdings" charset="0"/>
              </a:rPr>
              <a:t>p</a:t>
            </a:r>
            <a:r>
              <a:rPr lang="en-US" sz="1600" dirty="0" err="1">
                <a:ea typeface="ＭＳ Ｐゴシック" charset="0"/>
                <a:cs typeface="ＭＳ Ｐゴシック" charset="0"/>
              </a:rPr>
              <a:t>X</a:t>
            </a:r>
            <a:endParaRPr lang="en-US" sz="1600" dirty="0">
              <a:ea typeface="ＭＳ Ｐゴシック" charset="0"/>
              <a:cs typeface="ＭＳ Ｐゴシック" charset="0"/>
            </a:endParaRPr>
          </a:p>
          <a:p>
            <a:pPr lvl="1">
              <a:buFont typeface="Arial" charset="0"/>
              <a:buChar char="•"/>
            </a:pPr>
            <a:r>
              <a:rPr lang="en-US" altLang="ja-JP" sz="1800" dirty="0">
                <a:ea typeface="ＭＳ Ｐゴシック" charset="0"/>
                <a:cs typeface="ＭＳ Ｐゴシック" charset="0"/>
              </a:rPr>
              <a:t>Opportunities with 22 GeV</a:t>
            </a:r>
          </a:p>
          <a:p>
            <a:pPr lvl="1">
              <a:buFont typeface="Arial" charset="0"/>
              <a:buChar char="•"/>
            </a:pPr>
            <a:r>
              <a:rPr lang="en-US" altLang="ja-JP" sz="1800" dirty="0">
                <a:ea typeface="ＭＳ Ｐゴシック" charset="0"/>
                <a:cs typeface="ＭＳ Ｐゴシック" charset="0"/>
              </a:rPr>
              <a:t>Simulations and validation procedures</a:t>
            </a:r>
          </a:p>
          <a:p>
            <a:pPr lvl="1">
              <a:buFont typeface="Arial" charset="0"/>
              <a:buChar char="•"/>
            </a:pPr>
            <a:r>
              <a:rPr lang="en-US" altLang="ja-JP" sz="1800" dirty="0">
                <a:ea typeface="ＭＳ Ｐゴシック" charset="0"/>
                <a:cs typeface="ＭＳ Ｐゴシック" charset="0"/>
              </a:rPr>
              <a:t>Summary</a:t>
            </a:r>
          </a:p>
        </p:txBody>
      </p:sp>
      <p:sp>
        <p:nvSpPr>
          <p:cNvPr id="16388" name="Rectangle 1"/>
          <p:cNvSpPr>
            <a:spLocks noChangeArrowheads="1"/>
          </p:cNvSpPr>
          <p:nvPr/>
        </p:nvSpPr>
        <p:spPr bwMode="auto">
          <a:xfrm>
            <a:off x="95250" y="3505200"/>
            <a:ext cx="90678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a:p>
            <a:endParaRPr lang="en-US"/>
          </a:p>
          <a:p>
            <a:endParaRPr lang="en-US"/>
          </a:p>
          <a:p>
            <a:endParaRPr lang="en-US"/>
          </a:p>
          <a:p>
            <a:endParaRPr lang="en-US"/>
          </a:p>
        </p:txBody>
      </p:sp>
      <p:sp>
        <p:nvSpPr>
          <p:cNvPr id="16389" name="TextBox 5"/>
          <p:cNvSpPr txBox="1">
            <a:spLocks noChangeArrowheads="1"/>
          </p:cNvSpPr>
          <p:nvPr/>
        </p:nvSpPr>
        <p:spPr bwMode="auto">
          <a:xfrm>
            <a:off x="2514600" y="1143000"/>
            <a:ext cx="3530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a:solidFill>
                  <a:srgbClr val="FF0000"/>
                </a:solidFill>
              </a:rPr>
              <a:t>Harut Avakian (JLab)</a:t>
            </a:r>
          </a:p>
        </p:txBody>
      </p:sp>
      <p:sp>
        <p:nvSpPr>
          <p:cNvPr id="16390" name="Rectangle 1"/>
          <p:cNvSpPr>
            <a:spLocks noChangeArrowheads="1"/>
          </p:cNvSpPr>
          <p:nvPr/>
        </p:nvSpPr>
        <p:spPr bwMode="auto">
          <a:xfrm>
            <a:off x="1905000" y="152400"/>
            <a:ext cx="7543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3200" dirty="0"/>
              <a:t>SIDIS with JLab at 22 GeV</a:t>
            </a:r>
          </a:p>
        </p:txBody>
      </p:sp>
      <p:sp>
        <p:nvSpPr>
          <p:cNvPr id="16391" name="TextBox 2"/>
          <p:cNvSpPr txBox="1">
            <a:spLocks noChangeArrowheads="1"/>
          </p:cNvSpPr>
          <p:nvPr/>
        </p:nvSpPr>
        <p:spPr bwMode="auto">
          <a:xfrm>
            <a:off x="1447800" y="1828800"/>
            <a:ext cx="43299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JLab22 Upgrade meeting, Aug 26,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Arial" charset="0"/>
                <a:ea typeface="MS PGothic" charset="0"/>
              </a:rPr>
              <a:t>PAC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10</a:t>
            </a:fld>
            <a:endParaRPr lang="en-US" sz="1400"/>
          </a:p>
        </p:txBody>
      </p:sp>
      <p:pic>
        <p:nvPicPr>
          <p:cNvPr id="22532" name="Picture 6" descr="Screen Shot 2024-07-02 at 10.22.1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7" descr="Screen Shot 2024-07-02 at 10.22.4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440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8" descr="Screen Shot 2024-07-02 at 10.23.0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3352800"/>
            <a:ext cx="91440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Connector 10"/>
          <p:cNvCxnSpPr/>
          <p:nvPr/>
        </p:nvCxnSpPr>
        <p:spPr>
          <a:xfrm>
            <a:off x="1295400" y="4114800"/>
            <a:ext cx="76962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4419600"/>
            <a:ext cx="4038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0" y="3657600"/>
            <a:ext cx="8991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7F3ED37-F780-DA46-9A0D-E7981E1A2EA9}"/>
              </a:ext>
            </a:extLst>
          </p:cNvPr>
          <p:cNvCxnSpPr>
            <a:cxnSpLocks/>
          </p:cNvCxnSpPr>
          <p:nvPr/>
        </p:nvCxnSpPr>
        <p:spPr>
          <a:xfrm>
            <a:off x="11113" y="3886200"/>
            <a:ext cx="51704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7204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5600" y="2438400"/>
            <a:ext cx="2133600"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8002" name="Group 55"/>
          <p:cNvGrpSpPr>
            <a:grpSpLocks/>
          </p:cNvGrpSpPr>
          <p:nvPr/>
        </p:nvGrpSpPr>
        <p:grpSpPr bwMode="auto">
          <a:xfrm>
            <a:off x="6172200" y="3657600"/>
            <a:ext cx="2665413" cy="1752600"/>
            <a:chOff x="240" y="528"/>
            <a:chExt cx="2553" cy="1129"/>
          </a:xfrm>
        </p:grpSpPr>
        <p:pic>
          <p:nvPicPr>
            <p:cNvPr id="128066" name="Picture 47" descr="txp_fig"/>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240" y="528"/>
              <a:ext cx="2553" cy="1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8067" name="Group 48"/>
            <p:cNvGrpSpPr>
              <a:grpSpLocks/>
            </p:cNvGrpSpPr>
            <p:nvPr/>
          </p:nvGrpSpPr>
          <p:grpSpPr bwMode="auto">
            <a:xfrm>
              <a:off x="1083" y="850"/>
              <a:ext cx="1488" cy="768"/>
              <a:chOff x="3634" y="1899"/>
              <a:chExt cx="1473" cy="861"/>
            </a:xfrm>
          </p:grpSpPr>
          <p:pic>
            <p:nvPicPr>
              <p:cNvPr id="128068" name="Picture 49" descr="txp_fig"/>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4731" y="2212"/>
                <a:ext cx="283" cy="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69" name="Picture 50" descr="txp_fig"/>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4810" y="2506"/>
                <a:ext cx="297" cy="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70" name="Picture 51" descr="txp_fig"/>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3632" y="2490"/>
                <a:ext cx="239"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71" name="Picture 52" descr="txp_fig"/>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4723" y="1899"/>
                <a:ext cx="224" cy="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72" name="Picture 53" descr="txp_fig"/>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a:off x="4079" y="2496"/>
                <a:ext cx="283" cy="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28003" name="Group 74"/>
          <p:cNvGrpSpPr>
            <a:grpSpLocks/>
          </p:cNvGrpSpPr>
          <p:nvPr/>
        </p:nvGrpSpPr>
        <p:grpSpPr bwMode="auto">
          <a:xfrm>
            <a:off x="0" y="1592263"/>
            <a:ext cx="4640263" cy="2827337"/>
            <a:chOff x="762000" y="1533144"/>
            <a:chExt cx="5943600" cy="2734056"/>
          </a:xfrm>
        </p:grpSpPr>
        <p:pic>
          <p:nvPicPr>
            <p:cNvPr id="128062" name="Picture 4" descr="targetfra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sp>
        <p:nvSpPr>
          <p:cNvPr id="128004" name="Text Box 32"/>
          <p:cNvSpPr txBox="1">
            <a:spLocks noChangeArrowheads="1"/>
          </p:cNvSpPr>
          <p:nvPr/>
        </p:nvSpPr>
        <p:spPr bwMode="auto">
          <a:xfrm>
            <a:off x="4495800" y="1371600"/>
            <a:ext cx="315913" cy="37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81" name="Rounded Rectangle 80"/>
          <p:cNvSpPr/>
          <p:nvPr/>
        </p:nvSpPr>
        <p:spPr bwMode="auto">
          <a:xfrm>
            <a:off x="3581400" y="1600200"/>
            <a:ext cx="514755" cy="8165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8008" name="Text Box 30"/>
          <p:cNvSpPr txBox="1">
            <a:spLocks noChangeArrowheads="1"/>
          </p:cNvSpPr>
          <p:nvPr/>
        </p:nvSpPr>
        <p:spPr bwMode="auto">
          <a:xfrm>
            <a:off x="2744788" y="838200"/>
            <a:ext cx="188595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grpSp>
        <p:nvGrpSpPr>
          <p:cNvPr id="16394" name="Group 50"/>
          <p:cNvGrpSpPr>
            <a:grpSpLocks/>
          </p:cNvGrpSpPr>
          <p:nvPr/>
        </p:nvGrpSpPr>
        <p:grpSpPr bwMode="auto">
          <a:xfrm>
            <a:off x="4833938" y="1143000"/>
            <a:ext cx="957262" cy="1296988"/>
            <a:chOff x="6858000" y="3565588"/>
            <a:chExt cx="1295400" cy="1324070"/>
          </a:xfrm>
        </p:grpSpPr>
        <p:grpSp>
          <p:nvGrpSpPr>
            <p:cNvPr id="128053" name="Group 5"/>
            <p:cNvGrpSpPr>
              <a:grpSpLocks/>
            </p:cNvGrpSpPr>
            <p:nvPr/>
          </p:nvGrpSpPr>
          <p:grpSpPr bwMode="auto">
            <a:xfrm>
              <a:off x="6858000" y="3565588"/>
              <a:ext cx="1295400" cy="1232643"/>
              <a:chOff x="5459413" y="4062428"/>
              <a:chExt cx="1614487" cy="1500444"/>
            </a:xfrm>
          </p:grpSpPr>
          <p:sp>
            <p:nvSpPr>
              <p:cNvPr id="54" name="Oval 53"/>
              <p:cNvSpPr>
                <a:spLocks noChangeArrowheads="1"/>
              </p:cNvSpPr>
              <p:nvPr/>
            </p:nvSpPr>
            <p:spPr bwMode="auto">
              <a:xfrm>
                <a:off x="5713768" y="4800235"/>
                <a:ext cx="1143262"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55" name="Straight Connector 54"/>
              <p:cNvCxnSpPr>
                <a:cxnSpLocks noChangeShapeType="1"/>
              </p:cNvCxnSpPr>
              <p:nvPr/>
            </p:nvCxnSpPr>
            <p:spPr bwMode="auto">
              <a:xfrm rot="10800000">
                <a:off x="5638800" y="5029074"/>
                <a:ext cx="532809"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6" name="Straight Connector 55"/>
              <p:cNvCxnSpPr>
                <a:cxnSpLocks noChangeShapeType="1"/>
              </p:cNvCxnSpPr>
              <p:nvPr/>
            </p:nvCxnSpPr>
            <p:spPr bwMode="auto">
              <a:xfrm flipV="1">
                <a:off x="6629447"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7" name="Straight Connector 56"/>
              <p:cNvCxnSpPr>
                <a:cxnSpLocks noChangeShapeType="1"/>
              </p:cNvCxnSpPr>
              <p:nvPr/>
            </p:nvCxnSpPr>
            <p:spPr bwMode="auto">
              <a:xfrm flipV="1">
                <a:off x="586905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rot="5400000">
                <a:off x="5905995"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28060" name="Picture 12" descr="latex-image-1.pd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61" name="Picture 13" descr="latex-image-1.pdf"/>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8054"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sp>
        <p:nvSpPr>
          <p:cNvPr id="16395" name="Rectangle 61"/>
          <p:cNvSpPr>
            <a:spLocks noChangeArrowheads="1"/>
          </p:cNvSpPr>
          <p:nvPr/>
        </p:nvSpPr>
        <p:spPr bwMode="auto">
          <a:xfrm>
            <a:off x="5562600" y="838200"/>
            <a:ext cx="17208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1200"/>
              <a:t>X. Artru (Collins effect)</a:t>
            </a:r>
          </a:p>
        </p:txBody>
      </p:sp>
      <p:sp>
        <p:nvSpPr>
          <p:cNvPr id="128011" name="Rectangle 15"/>
          <p:cNvSpPr>
            <a:spLocks noChangeArrowheads="1"/>
          </p:cNvSpPr>
          <p:nvPr/>
        </p:nvSpPr>
        <p:spPr bwMode="auto">
          <a:xfrm>
            <a:off x="228600" y="5257800"/>
            <a:ext cx="5591175" cy="1200150"/>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spin of the target or/and the momentum and the spin of quarks, combined with final state interactions  define the azimuthal distributions of produced particles in SIDIS</a:t>
            </a:r>
          </a:p>
        </p:txBody>
      </p:sp>
      <p:sp>
        <p:nvSpPr>
          <p:cNvPr id="128012" name="Text Box 28"/>
          <p:cNvSpPr txBox="1">
            <a:spLocks noChangeArrowheads="1"/>
          </p:cNvSpPr>
          <p:nvPr/>
        </p:nvSpPr>
        <p:spPr bwMode="auto">
          <a:xfrm>
            <a:off x="76200" y="1295400"/>
            <a:ext cx="1219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28013" name="Footer Placeholder 2"/>
          <p:cNvSpPr>
            <a:spLocks noGrp="1" noChangeArrowheads="1"/>
          </p:cNvSpPr>
          <p:nvPr>
            <p:ph type="ftr" sz="quarter" idx="10"/>
          </p:nvPr>
        </p:nvSpPr>
        <p:spPr>
          <a:xfrm>
            <a:off x="2895600" y="6556375"/>
            <a:ext cx="28956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28014" name="TextBox 12"/>
          <p:cNvSpPr txBox="1">
            <a:spLocks noChangeArrowheads="1"/>
          </p:cNvSpPr>
          <p:nvPr/>
        </p:nvSpPr>
        <p:spPr bwMode="auto">
          <a:xfrm>
            <a:off x="3101975" y="1690688"/>
            <a:ext cx="3905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28015" name="TextBox 62"/>
          <p:cNvSpPr txBox="1">
            <a:spLocks noChangeArrowheads="1"/>
          </p:cNvSpPr>
          <p:nvPr/>
        </p:nvSpPr>
        <p:spPr bwMode="auto">
          <a:xfrm>
            <a:off x="381000" y="141288"/>
            <a:ext cx="8610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hard scattering: SIDIS</a:t>
            </a:r>
          </a:p>
        </p:txBody>
      </p:sp>
      <p:pic>
        <p:nvPicPr>
          <p:cNvPr id="128016" name="Picture 6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00400" y="2362200"/>
            <a:ext cx="1838325"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17"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1C25956-81F2-FD48-8DAE-0B9B9FB63AC6}" type="slidenum">
              <a:rPr lang="en-US" sz="1400"/>
              <a:pPr/>
              <a:t>100</a:t>
            </a:fld>
            <a:endParaRPr lang="en-US" sz="1400"/>
          </a:p>
        </p:txBody>
      </p:sp>
      <p:cxnSp>
        <p:nvCxnSpPr>
          <p:cNvPr id="3" name="Straight Arrow Connector 2"/>
          <p:cNvCxnSpPr>
            <a:cxnSpLocks noChangeShapeType="1"/>
          </p:cNvCxnSpPr>
          <p:nvPr/>
        </p:nvCxnSpPr>
        <p:spPr bwMode="auto">
          <a:xfrm>
            <a:off x="2211388"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28019" name="TextBox 3"/>
          <p:cNvSpPr txBox="1">
            <a:spLocks noChangeArrowheads="1"/>
          </p:cNvSpPr>
          <p:nvPr/>
        </p:nvSpPr>
        <p:spPr bwMode="auto">
          <a:xfrm>
            <a:off x="611188" y="914400"/>
            <a:ext cx="1763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28020" name="TextBox 1"/>
          <p:cNvSpPr txBox="1">
            <a:spLocks noChangeArrowheads="1"/>
          </p:cNvSpPr>
          <p:nvPr/>
        </p:nvSpPr>
        <p:spPr bwMode="auto">
          <a:xfrm>
            <a:off x="1295400" y="4572000"/>
            <a:ext cx="41211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CFR/Current Fragmentation Region</a:t>
            </a:r>
          </a:p>
          <a:p>
            <a:r>
              <a:rPr lang="en-US" sz="1800">
                <a:solidFill>
                  <a:srgbClr val="FF0000"/>
                </a:solidFill>
                <a:sym typeface="Wingdings" charset="0"/>
              </a:rPr>
              <a:t></a:t>
            </a:r>
            <a:r>
              <a:rPr lang="en-US" sz="1800"/>
              <a:t>hadrons produced from struck quark</a:t>
            </a:r>
          </a:p>
        </p:txBody>
      </p:sp>
      <p:sp>
        <p:nvSpPr>
          <p:cNvPr id="128021" name="TextBox 3"/>
          <p:cNvSpPr txBox="1">
            <a:spLocks noChangeArrowheads="1"/>
          </p:cNvSpPr>
          <p:nvPr/>
        </p:nvSpPr>
        <p:spPr bwMode="auto">
          <a:xfrm>
            <a:off x="6934200" y="4572000"/>
            <a:ext cx="3381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28022" name="TextBox 63"/>
          <p:cNvSpPr txBox="1">
            <a:spLocks noChangeArrowheads="1"/>
          </p:cNvSpPr>
          <p:nvPr/>
        </p:nvSpPr>
        <p:spPr bwMode="auto">
          <a:xfrm>
            <a:off x="7543800" y="4114800"/>
            <a:ext cx="3381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18808" name="Text Box 22"/>
          <p:cNvSpPr txBox="1">
            <a:spLocks noChangeArrowheads="1"/>
          </p:cNvSpPr>
          <p:nvPr/>
        </p:nvSpPr>
        <p:spPr bwMode="auto">
          <a:xfrm>
            <a:off x="8412163" y="2217738"/>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800"/>
              <a:t>h</a:t>
            </a:r>
          </a:p>
        </p:txBody>
      </p:sp>
      <p:sp>
        <p:nvSpPr>
          <p:cNvPr id="118809" name="Text Box 23"/>
          <p:cNvSpPr txBox="1">
            <a:spLocks noChangeArrowheads="1"/>
          </p:cNvSpPr>
          <p:nvPr/>
        </p:nvSpPr>
        <p:spPr bwMode="auto">
          <a:xfrm>
            <a:off x="7351713" y="2995613"/>
            <a:ext cx="573087"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400"/>
              <a:t>TMD</a:t>
            </a:r>
          </a:p>
        </p:txBody>
      </p:sp>
      <p:grpSp>
        <p:nvGrpSpPr>
          <p:cNvPr id="16410" name="Group 81"/>
          <p:cNvGrpSpPr>
            <a:grpSpLocks/>
          </p:cNvGrpSpPr>
          <p:nvPr/>
        </p:nvGrpSpPr>
        <p:grpSpPr bwMode="auto">
          <a:xfrm>
            <a:off x="6553200" y="990600"/>
            <a:ext cx="2263775" cy="1295400"/>
            <a:chOff x="3733800" y="838200"/>
            <a:chExt cx="2644775" cy="1447800"/>
          </a:xfrm>
        </p:grpSpPr>
        <p:sp>
          <p:nvSpPr>
            <p:cNvPr id="128038" name="Line 30"/>
            <p:cNvSpPr>
              <a:spLocks noChangeShapeType="1"/>
            </p:cNvSpPr>
            <p:nvPr/>
          </p:nvSpPr>
          <p:spPr bwMode="auto">
            <a:xfrm>
              <a:off x="4343991" y="1599360"/>
              <a:ext cx="0" cy="534053"/>
            </a:xfrm>
            <a:prstGeom prst="line">
              <a:avLst/>
            </a:prstGeom>
            <a:noFill/>
            <a:ln w="38100">
              <a:solidFill>
                <a:srgbClr val="339966"/>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8039" name="Oval 31"/>
            <p:cNvSpPr>
              <a:spLocks noChangeArrowheads="1"/>
            </p:cNvSpPr>
            <p:nvPr/>
          </p:nvSpPr>
          <p:spPr bwMode="auto">
            <a:xfrm>
              <a:off x="3733800" y="1524841"/>
              <a:ext cx="1218526" cy="150812"/>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128040" name="Picture 32" descr="txp_fig"/>
            <p:cNvPicPr>
              <a:picLocks noChangeAspect="1" noChangeArrowheads="1"/>
            </p:cNvPicPr>
            <p:nvPr>
              <p:custDataLst>
                <p:tags r:id="rId2"/>
              </p:custDataLst>
            </p:nvPr>
          </p:nvPicPr>
          <p:blipFill>
            <a:blip r:embed="rId24">
              <a:extLst>
                <a:ext uri="{28A0092B-C50C-407E-A947-70E740481C1C}">
                  <a14:useLocalDpi xmlns:a14="http://schemas.microsoft.com/office/drawing/2010/main" val="0"/>
                </a:ext>
              </a:extLst>
            </a:blip>
            <a:srcRect/>
            <a:stretch>
              <a:fillRect/>
            </a:stretch>
          </p:blipFill>
          <p:spPr bwMode="auto">
            <a:xfrm>
              <a:off x="5555097" y="1219667"/>
              <a:ext cx="235545" cy="196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8041" name="Group 33"/>
            <p:cNvGrpSpPr>
              <a:grpSpLocks/>
            </p:cNvGrpSpPr>
            <p:nvPr/>
          </p:nvGrpSpPr>
          <p:grpSpPr bwMode="auto">
            <a:xfrm>
              <a:off x="5105400" y="1295400"/>
              <a:ext cx="457200" cy="457200"/>
              <a:chOff x="3216" y="1776"/>
              <a:chExt cx="288" cy="288"/>
            </a:xfrm>
          </p:grpSpPr>
          <p:sp>
            <p:nvSpPr>
              <p:cNvPr id="128051" name="Oval 34"/>
              <p:cNvSpPr>
                <a:spLocks noChangeArrowheads="1"/>
              </p:cNvSpPr>
              <p:nvPr/>
            </p:nvSpPr>
            <p:spPr bwMode="auto">
              <a:xfrm>
                <a:off x="3220" y="1776"/>
                <a:ext cx="284" cy="283"/>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8052" name="Line 35"/>
              <p:cNvSpPr>
                <a:spLocks noChangeShapeType="1"/>
              </p:cNvSpPr>
              <p:nvPr/>
            </p:nvSpPr>
            <p:spPr bwMode="auto">
              <a:xfrm>
                <a:off x="3360" y="1824"/>
                <a:ext cx="0" cy="188"/>
              </a:xfrm>
              <a:prstGeom prst="line">
                <a:avLst/>
              </a:prstGeom>
              <a:noFill/>
              <a:ln w="57150">
                <a:solidFill>
                  <a:srgbClr val="FF0066"/>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28042" name="Line 36"/>
            <p:cNvSpPr>
              <a:spLocks noChangeShapeType="1"/>
            </p:cNvSpPr>
            <p:nvPr/>
          </p:nvSpPr>
          <p:spPr bwMode="auto">
            <a:xfrm rot="10800000">
              <a:off x="4114010" y="1295960"/>
              <a:ext cx="0" cy="303400"/>
            </a:xfrm>
            <a:prstGeom prst="line">
              <a:avLst/>
            </a:prstGeom>
            <a:noFill/>
            <a:ln w="57150">
              <a:solidFill>
                <a:srgbClr val="33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8043" name="Line 37"/>
            <p:cNvSpPr>
              <a:spLocks noChangeShapeType="1"/>
            </p:cNvSpPr>
            <p:nvPr/>
          </p:nvSpPr>
          <p:spPr bwMode="auto">
            <a:xfrm rot="10800000">
              <a:off x="4724200" y="1295960"/>
              <a:ext cx="0" cy="303400"/>
            </a:xfrm>
            <a:prstGeom prst="line">
              <a:avLst/>
            </a:prstGeom>
            <a:noFill/>
            <a:ln w="57150">
              <a:solidFill>
                <a:srgbClr val="33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8044" name="Line 38"/>
            <p:cNvSpPr>
              <a:spLocks noChangeShapeType="1"/>
            </p:cNvSpPr>
            <p:nvPr/>
          </p:nvSpPr>
          <p:spPr bwMode="auto">
            <a:xfrm flipH="1">
              <a:off x="3961926" y="1751947"/>
              <a:ext cx="306022"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128045" name="Picture 39" descr="txp_fig"/>
            <p:cNvPicPr>
              <a:picLocks noChangeAspect="1" noChangeArrowheads="1"/>
            </p:cNvPicPr>
            <p:nvPr>
              <p:custDataLst>
                <p:tags r:id="rId3"/>
              </p:custDataLst>
            </p:nvPr>
          </p:nvPicPr>
          <p:blipFill>
            <a:blip r:embed="rId25">
              <a:extLst>
                <a:ext uri="{28A0092B-C50C-407E-A947-70E740481C1C}">
                  <a14:useLocalDpi xmlns:a14="http://schemas.microsoft.com/office/drawing/2010/main" val="0"/>
                </a:ext>
              </a:extLst>
            </a:blip>
            <a:srcRect/>
            <a:stretch>
              <a:fillRect/>
            </a:stretch>
          </p:blipFill>
          <p:spPr bwMode="auto">
            <a:xfrm>
              <a:off x="3733800" y="1143374"/>
              <a:ext cx="216998" cy="296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46" name="Picture 40" descr="txp_fig"/>
            <p:cNvPicPr>
              <a:picLocks noChangeAspect="1" noChangeArrowheads="1"/>
            </p:cNvPicPr>
            <p:nvPr>
              <p:custDataLst>
                <p:tags r:id="rId4"/>
              </p:custDataLst>
            </p:nvPr>
          </p:nvPicPr>
          <p:blipFill>
            <a:blip r:embed="rId26">
              <a:extLst>
                <a:ext uri="{28A0092B-C50C-407E-A947-70E740481C1C}">
                  <a14:useLocalDpi xmlns:a14="http://schemas.microsoft.com/office/drawing/2010/main" val="0"/>
                </a:ext>
              </a:extLst>
            </a:blip>
            <a:srcRect/>
            <a:stretch>
              <a:fillRect/>
            </a:stretch>
          </p:blipFill>
          <p:spPr bwMode="auto">
            <a:xfrm>
              <a:off x="4800242" y="1143374"/>
              <a:ext cx="276347" cy="354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47" name="Text Box 41"/>
            <p:cNvSpPr txBox="1">
              <a:spLocks noChangeArrowheads="1"/>
            </p:cNvSpPr>
            <p:nvPr/>
          </p:nvSpPr>
          <p:spPr bwMode="auto">
            <a:xfrm>
              <a:off x="4343991" y="1751947"/>
              <a:ext cx="354243" cy="457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solidFill>
                    <a:schemeClr val="hlink"/>
                  </a:solidFill>
                </a:rPr>
                <a:t>L</a:t>
              </a:r>
            </a:p>
          </p:txBody>
        </p:sp>
        <p:sp>
          <p:nvSpPr>
            <p:cNvPr id="128048" name="Line 42"/>
            <p:cNvSpPr>
              <a:spLocks noChangeShapeType="1"/>
            </p:cNvSpPr>
            <p:nvPr/>
          </p:nvSpPr>
          <p:spPr bwMode="auto">
            <a:xfrm>
              <a:off x="5714599" y="1524841"/>
              <a:ext cx="610191"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8049" name="Text Box 43"/>
            <p:cNvSpPr txBox="1">
              <a:spLocks noChangeArrowheads="1"/>
            </p:cNvSpPr>
            <p:nvPr/>
          </p:nvSpPr>
          <p:spPr bwMode="auto">
            <a:xfrm>
              <a:off x="6079972" y="1178859"/>
              <a:ext cx="298603" cy="367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z</a:t>
              </a:r>
            </a:p>
          </p:txBody>
        </p:sp>
        <p:sp>
          <p:nvSpPr>
            <p:cNvPr id="128050" name="Oval 44"/>
            <p:cNvSpPr>
              <a:spLocks noChangeArrowheads="1"/>
            </p:cNvSpPr>
            <p:nvPr/>
          </p:nvSpPr>
          <p:spPr bwMode="auto">
            <a:xfrm>
              <a:off x="4496074" y="838200"/>
              <a:ext cx="1370609" cy="1447800"/>
            </a:xfrm>
            <a:prstGeom prst="ellipse">
              <a:avLst/>
            </a:prstGeom>
            <a:noFill/>
            <a:ln w="19050">
              <a:solidFill>
                <a:schemeClr val="tx1"/>
              </a:solidFill>
              <a:prstDash val="dash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28026" name="TextBox 1"/>
          <p:cNvSpPr txBox="1">
            <a:spLocks noChangeArrowheads="1"/>
          </p:cNvSpPr>
          <p:nvPr/>
        </p:nvSpPr>
        <p:spPr bwMode="auto">
          <a:xfrm>
            <a:off x="5867400" y="3352800"/>
            <a:ext cx="30607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Transverse Momentum Distributions </a:t>
            </a:r>
          </a:p>
        </p:txBody>
      </p:sp>
      <p:sp>
        <p:nvSpPr>
          <p:cNvPr id="65" name="Oval 64"/>
          <p:cNvSpPr>
            <a:spLocks noChangeArrowheads="1"/>
          </p:cNvSpPr>
          <p:nvPr/>
        </p:nvSpPr>
        <p:spPr bwMode="auto">
          <a:xfrm>
            <a:off x="7924800" y="4953000"/>
            <a:ext cx="4572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grpSp>
        <p:nvGrpSpPr>
          <p:cNvPr id="2" name="Group 1"/>
          <p:cNvGrpSpPr>
            <a:grpSpLocks/>
          </p:cNvGrpSpPr>
          <p:nvPr/>
        </p:nvGrpSpPr>
        <p:grpSpPr bwMode="auto">
          <a:xfrm>
            <a:off x="6096000" y="4953000"/>
            <a:ext cx="3048000" cy="1508125"/>
            <a:chOff x="6096000" y="4953000"/>
            <a:chExt cx="3048000" cy="1508125"/>
          </a:xfrm>
        </p:grpSpPr>
        <p:pic>
          <p:nvPicPr>
            <p:cNvPr id="128034" name="Picture 1" descr="Screen Shot 2023-08-30 at 9.03.56 AM.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096000" y="5486400"/>
              <a:ext cx="1447800"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35" name="Rectangle 61"/>
            <p:cNvSpPr>
              <a:spLocks noChangeArrowheads="1"/>
            </p:cNvSpPr>
            <p:nvPr/>
          </p:nvSpPr>
          <p:spPr bwMode="auto">
            <a:xfrm>
              <a:off x="7175500" y="5943600"/>
              <a:ext cx="19685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1200"/>
                <a:t>M. Burkardt (Sivers effect)</a:t>
              </a:r>
            </a:p>
          </p:txBody>
        </p:sp>
        <p:sp>
          <p:nvSpPr>
            <p:cNvPr id="64" name="Oval 63"/>
            <p:cNvSpPr>
              <a:spLocks noChangeArrowheads="1"/>
            </p:cNvSpPr>
            <p:nvPr/>
          </p:nvSpPr>
          <p:spPr bwMode="auto">
            <a:xfrm>
              <a:off x="6858000" y="49530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66" name="Straight Arrow Connector 65"/>
            <p:cNvCxnSpPr>
              <a:cxnSpLocks noChangeShapeType="1"/>
            </p:cNvCxnSpPr>
            <p:nvPr/>
          </p:nvCxnSpPr>
          <p:spPr bwMode="auto">
            <a:xfrm flipH="1" flipV="1">
              <a:off x="7391400" y="5486400"/>
              <a:ext cx="228600" cy="3810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pic>
        <p:nvPicPr>
          <p:cNvPr id="16414" name="Picture 10" descr="txp_fig"/>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a:stretch>
            <a:fillRect/>
          </a:stretch>
        </p:blipFill>
        <p:spPr bwMode="auto">
          <a:xfrm>
            <a:off x="8382000" y="914400"/>
            <a:ext cx="6794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5238750" y="1143000"/>
            <a:ext cx="1619250" cy="1704975"/>
            <a:chOff x="5238568" y="1143000"/>
            <a:chExt cx="1619432" cy="1705111"/>
          </a:xfrm>
        </p:grpSpPr>
        <p:sp>
          <p:nvSpPr>
            <p:cNvPr id="4" name="Oval 3"/>
            <p:cNvSpPr>
              <a:spLocks noChangeArrowheads="1"/>
            </p:cNvSpPr>
            <p:nvPr/>
          </p:nvSpPr>
          <p:spPr bwMode="auto">
            <a:xfrm>
              <a:off x="6400749" y="1143000"/>
              <a:ext cx="457251" cy="533443"/>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6" name="Straight Arrow Connector 5"/>
            <p:cNvCxnSpPr>
              <a:cxnSpLocks noChangeShapeType="1"/>
              <a:stCxn id="4" idx="3"/>
            </p:cNvCxnSpPr>
            <p:nvPr/>
          </p:nvCxnSpPr>
          <p:spPr bwMode="auto">
            <a:xfrm flipH="1">
              <a:off x="6095914" y="1598649"/>
              <a:ext cx="371517" cy="916060"/>
            </a:xfrm>
            <a:prstGeom prst="straightConnector1">
              <a:avLst/>
            </a:prstGeom>
            <a:noFill/>
            <a:ln w="1905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28033" name="TextBox 7"/>
            <p:cNvSpPr txBox="1">
              <a:spLocks noChangeArrowheads="1"/>
            </p:cNvSpPr>
            <p:nvPr/>
          </p:nvSpPr>
          <p:spPr bwMode="auto">
            <a:xfrm>
              <a:off x="5238568" y="2478779"/>
              <a:ext cx="15440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orphan quark</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p:bldP spid="6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creen Shot 2023-08-25 at 9.26.3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200"/>
            <a:ext cx="1841500" cy="1317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0" name="Picture 34" descr="screenshot_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90800"/>
            <a:ext cx="2312988" cy="195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0051" name="Group 74"/>
          <p:cNvGrpSpPr>
            <a:grpSpLocks/>
          </p:cNvGrpSpPr>
          <p:nvPr/>
        </p:nvGrpSpPr>
        <p:grpSpPr bwMode="auto">
          <a:xfrm>
            <a:off x="676275" y="1592263"/>
            <a:ext cx="4316413" cy="2417762"/>
            <a:chOff x="762000" y="1533144"/>
            <a:chExt cx="5943600" cy="2734056"/>
          </a:xfrm>
        </p:grpSpPr>
        <p:pic>
          <p:nvPicPr>
            <p:cNvPr id="130097" name="Picture 4" descr="targetfr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sp>
        <p:nvSpPr>
          <p:cNvPr id="130052" name="Rectangle 6"/>
          <p:cNvSpPr>
            <a:spLocks noChangeArrowheads="1"/>
          </p:cNvSpPr>
          <p:nvPr/>
        </p:nvSpPr>
        <p:spPr bwMode="auto">
          <a:xfrm>
            <a:off x="539750" y="2770188"/>
            <a:ext cx="554038" cy="292100"/>
          </a:xfrm>
          <a:prstGeom prst="rect">
            <a:avLst/>
          </a:prstGeom>
          <a:solidFill>
            <a:schemeClr val="bg1"/>
          </a:solidFill>
          <a:ln w="9525">
            <a:solidFill>
              <a:schemeClr val="bg1"/>
            </a:solidFill>
            <a:miter lim="800000"/>
            <a:headEnd/>
            <a:tailEnd/>
          </a:ln>
        </p:spPr>
        <p:txBody>
          <a:bodyPr wrap="none" anchor="ctr"/>
          <a:lstStyle/>
          <a:p>
            <a:pPr eaLnBrk="1" hangingPunct="1"/>
            <a:endParaRPr lang="en-US"/>
          </a:p>
        </p:txBody>
      </p:sp>
      <p:sp>
        <p:nvSpPr>
          <p:cNvPr id="130053" name="Text Box 32"/>
          <p:cNvSpPr txBox="1">
            <a:spLocks noChangeArrowheads="1"/>
          </p:cNvSpPr>
          <p:nvPr/>
        </p:nvSpPr>
        <p:spPr bwMode="auto">
          <a:xfrm>
            <a:off x="4981575" y="1447800"/>
            <a:ext cx="315913" cy="37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81" name="Rounded Rectangle 80"/>
          <p:cNvSpPr/>
          <p:nvPr/>
        </p:nvSpPr>
        <p:spPr bwMode="auto">
          <a:xfrm>
            <a:off x="4026701" y="15508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30057" name="Text Box 30"/>
          <p:cNvSpPr txBox="1">
            <a:spLocks noChangeArrowheads="1"/>
          </p:cNvSpPr>
          <p:nvPr/>
        </p:nvSpPr>
        <p:spPr bwMode="auto">
          <a:xfrm>
            <a:off x="3402013" y="838200"/>
            <a:ext cx="188595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0058" name="Rectangle 15"/>
          <p:cNvSpPr>
            <a:spLocks noChangeArrowheads="1"/>
          </p:cNvSpPr>
          <p:nvPr/>
        </p:nvSpPr>
        <p:spPr bwMode="auto">
          <a:xfrm>
            <a:off x="304800" y="5410200"/>
            <a:ext cx="6400800"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spin of the target or/and the momentum and the spin of quarks define the azimuthal distributions of produced particles in hard exclusive production of hadrons</a:t>
            </a:r>
          </a:p>
        </p:txBody>
      </p:sp>
      <p:sp>
        <p:nvSpPr>
          <p:cNvPr id="130059" name="Text Box 28"/>
          <p:cNvSpPr txBox="1">
            <a:spLocks noChangeArrowheads="1"/>
          </p:cNvSpPr>
          <p:nvPr/>
        </p:nvSpPr>
        <p:spPr bwMode="auto">
          <a:xfrm>
            <a:off x="76200" y="1066800"/>
            <a:ext cx="2228850" cy="4603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0060" name="Footer Placeholder 2"/>
          <p:cNvSpPr>
            <a:spLocks noGrp="1" noChangeArrowheads="1"/>
          </p:cNvSpPr>
          <p:nvPr>
            <p:ph type="ftr" sz="quarter" idx="10"/>
          </p:nvPr>
        </p:nvSpPr>
        <p:spPr>
          <a:xfrm>
            <a:off x="2895600" y="6556375"/>
            <a:ext cx="28956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0061" name="TextBox 12"/>
          <p:cNvSpPr txBox="1">
            <a:spLocks noChangeArrowheads="1"/>
          </p:cNvSpPr>
          <p:nvPr/>
        </p:nvSpPr>
        <p:spPr bwMode="auto">
          <a:xfrm>
            <a:off x="3454400" y="1690688"/>
            <a:ext cx="3905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0062" name="TextBox 62"/>
          <p:cNvSpPr txBox="1">
            <a:spLocks noChangeArrowheads="1"/>
          </p:cNvSpPr>
          <p:nvPr/>
        </p:nvSpPr>
        <p:spPr bwMode="auto">
          <a:xfrm>
            <a:off x="381000" y="141288"/>
            <a:ext cx="8610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Exclusive hadron production in hard scattering</a:t>
            </a:r>
          </a:p>
        </p:txBody>
      </p:sp>
      <p:grpSp>
        <p:nvGrpSpPr>
          <p:cNvPr id="130063" name="Group 50"/>
          <p:cNvGrpSpPr>
            <a:grpSpLocks/>
          </p:cNvGrpSpPr>
          <p:nvPr/>
        </p:nvGrpSpPr>
        <p:grpSpPr bwMode="auto">
          <a:xfrm>
            <a:off x="2792413" y="3594100"/>
            <a:ext cx="957262" cy="1296988"/>
            <a:chOff x="6858000" y="3565588"/>
            <a:chExt cx="1295400" cy="1324070"/>
          </a:xfrm>
        </p:grpSpPr>
        <p:grpSp>
          <p:nvGrpSpPr>
            <p:cNvPr id="130088"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768" y="4800235"/>
                <a:ext cx="1143262"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8800" y="5029074"/>
                <a:ext cx="532809"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9" name="Straight Connector 68"/>
              <p:cNvCxnSpPr>
                <a:cxnSpLocks noChangeShapeType="1"/>
              </p:cNvCxnSpPr>
              <p:nvPr/>
            </p:nvCxnSpPr>
            <p:spPr bwMode="auto">
              <a:xfrm flipV="1">
                <a:off x="6629447"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0" name="Straight Connector 69"/>
              <p:cNvCxnSpPr>
                <a:cxnSpLocks noChangeShapeType="1"/>
              </p:cNvCxnSpPr>
              <p:nvPr/>
            </p:nvCxnSpPr>
            <p:spPr bwMode="auto">
              <a:xfrm flipV="1">
                <a:off x="586905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5905995"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30095" name="Picture 1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96" name="Picture 13"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0089"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0064" name="Picture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188" y="2143125"/>
            <a:ext cx="1838325"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65"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9983E44-7B07-6E46-A301-7B84E52D2704}" type="slidenum">
              <a:rPr lang="en-US" sz="1400"/>
              <a:pPr/>
              <a:t>101</a:t>
            </a:fld>
            <a:endParaRPr lang="en-US" sz="1400"/>
          </a:p>
        </p:txBody>
      </p:sp>
      <p:cxnSp>
        <p:nvCxnSpPr>
          <p:cNvPr id="3" name="Straight Arrow Connector 2"/>
          <p:cNvCxnSpPr>
            <a:cxnSpLocks noChangeShapeType="1"/>
          </p:cNvCxnSpPr>
          <p:nvPr/>
        </p:nvCxnSpPr>
        <p:spPr bwMode="auto">
          <a:xfrm>
            <a:off x="2563813"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30067" name="TextBox 3"/>
          <p:cNvSpPr txBox="1">
            <a:spLocks noChangeArrowheads="1"/>
          </p:cNvSpPr>
          <p:nvPr/>
        </p:nvSpPr>
        <p:spPr bwMode="auto">
          <a:xfrm>
            <a:off x="1268413" y="838200"/>
            <a:ext cx="1763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0068" name="TextBox 1"/>
          <p:cNvSpPr txBox="1">
            <a:spLocks noChangeArrowheads="1"/>
          </p:cNvSpPr>
          <p:nvPr/>
        </p:nvSpPr>
        <p:spPr bwMode="auto">
          <a:xfrm>
            <a:off x="152400" y="4724400"/>
            <a:ext cx="7467600"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Current Fragmentation Region</a:t>
            </a:r>
          </a:p>
          <a:p>
            <a:r>
              <a:rPr lang="en-US" sz="1600">
                <a:sym typeface="Wingdings" charset="0"/>
              </a:rPr>
              <a:t> nucleon and transition GPDs, access to properties like “pressure”,</a:t>
            </a:r>
            <a:r>
              <a:rPr lang="is-IS" sz="1800">
                <a:sym typeface="Wingdings" charset="0"/>
              </a:rPr>
              <a:t>….</a:t>
            </a:r>
            <a:r>
              <a:rPr lang="en-US" sz="1800">
                <a:sym typeface="Wingdings" charset="0"/>
              </a:rPr>
              <a:t>  </a:t>
            </a:r>
          </a:p>
        </p:txBody>
      </p:sp>
      <p:sp>
        <p:nvSpPr>
          <p:cNvPr id="130069" name="TextBox 3"/>
          <p:cNvSpPr txBox="1">
            <a:spLocks noChangeArrowheads="1"/>
          </p:cNvSpPr>
          <p:nvPr/>
        </p:nvSpPr>
        <p:spPr bwMode="auto">
          <a:xfrm>
            <a:off x="7586663" y="3592513"/>
            <a:ext cx="338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30070" name="TextBox 63"/>
          <p:cNvSpPr txBox="1">
            <a:spLocks noChangeArrowheads="1"/>
          </p:cNvSpPr>
          <p:nvPr/>
        </p:nvSpPr>
        <p:spPr bwMode="auto">
          <a:xfrm>
            <a:off x="7053263" y="4049713"/>
            <a:ext cx="338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30071" name="TextBox 30"/>
          <p:cNvSpPr txBox="1">
            <a:spLocks noChangeArrowheads="1"/>
          </p:cNvSpPr>
          <p:nvPr/>
        </p:nvSpPr>
        <p:spPr bwMode="auto">
          <a:xfrm>
            <a:off x="5810250" y="2359025"/>
            <a:ext cx="4730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N/q</a:t>
            </a:r>
          </a:p>
        </p:txBody>
      </p:sp>
      <p:sp>
        <p:nvSpPr>
          <p:cNvPr id="130072" name="TextBox 65"/>
          <p:cNvSpPr txBox="1">
            <a:spLocks noChangeArrowheads="1"/>
          </p:cNvSpPr>
          <p:nvPr/>
        </p:nvSpPr>
        <p:spPr bwMode="auto">
          <a:xfrm>
            <a:off x="6619875" y="3581400"/>
            <a:ext cx="390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C00000"/>
                </a:solidFill>
              </a:rPr>
              <a:t>X</a:t>
            </a:r>
          </a:p>
        </p:txBody>
      </p:sp>
      <p:sp>
        <p:nvSpPr>
          <p:cNvPr id="130073" name="TextBox 71"/>
          <p:cNvSpPr txBox="1">
            <a:spLocks noChangeArrowheads="1"/>
          </p:cNvSpPr>
          <p:nvPr/>
        </p:nvSpPr>
        <p:spPr bwMode="auto">
          <a:xfrm>
            <a:off x="7077075" y="3119438"/>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C00000"/>
                </a:solidFill>
              </a:rPr>
              <a:t>X</a:t>
            </a:r>
          </a:p>
        </p:txBody>
      </p:sp>
      <p:sp>
        <p:nvSpPr>
          <p:cNvPr id="120859" name="Text Box 2"/>
          <p:cNvSpPr txBox="1">
            <a:spLocks noChangeArrowheads="1"/>
          </p:cNvSpPr>
          <p:nvPr/>
        </p:nvSpPr>
        <p:spPr bwMode="auto">
          <a:xfrm>
            <a:off x="8001000" y="976313"/>
            <a:ext cx="323850" cy="36671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800"/>
              <a:t>h</a:t>
            </a:r>
          </a:p>
        </p:txBody>
      </p:sp>
      <p:pic>
        <p:nvPicPr>
          <p:cNvPr id="130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066800"/>
            <a:ext cx="2133600"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61" name="Text Box 24"/>
          <p:cNvSpPr txBox="1">
            <a:spLocks noChangeArrowheads="1"/>
          </p:cNvSpPr>
          <p:nvPr/>
        </p:nvSpPr>
        <p:spPr bwMode="auto">
          <a:xfrm>
            <a:off x="7315200" y="1828800"/>
            <a:ext cx="663575"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400"/>
              <a:t>GPDs</a:t>
            </a:r>
          </a:p>
        </p:txBody>
      </p:sp>
      <p:sp>
        <p:nvSpPr>
          <p:cNvPr id="120862" name="Text Box 26"/>
          <p:cNvSpPr txBox="1">
            <a:spLocks noChangeArrowheads="1"/>
          </p:cNvSpPr>
          <p:nvPr/>
        </p:nvSpPr>
        <p:spPr bwMode="auto">
          <a:xfrm>
            <a:off x="7467600" y="914400"/>
            <a:ext cx="461963"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200"/>
              <a:t>DA</a:t>
            </a:r>
            <a:r>
              <a:rPr lang="en-US" sz="1800"/>
              <a:t> </a:t>
            </a:r>
          </a:p>
        </p:txBody>
      </p:sp>
      <p:sp>
        <p:nvSpPr>
          <p:cNvPr id="4" name="Rectangle 3"/>
          <p:cNvSpPr/>
          <p:nvPr/>
        </p:nvSpPr>
        <p:spPr>
          <a:xfrm>
            <a:off x="4476750" y="1857375"/>
            <a:ext cx="609600" cy="371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p:cNvSpPr/>
          <p:nvPr/>
        </p:nvSpPr>
        <p:spPr>
          <a:xfrm>
            <a:off x="1550988" y="3429000"/>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080" name="TextBox 5"/>
          <p:cNvSpPr txBox="1">
            <a:spLocks noChangeArrowheads="1"/>
          </p:cNvSpPr>
          <p:nvPr/>
        </p:nvSpPr>
        <p:spPr bwMode="auto">
          <a:xfrm>
            <a:off x="6324600" y="914400"/>
            <a:ext cx="312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h</a:t>
            </a:r>
          </a:p>
        </p:txBody>
      </p:sp>
      <p:sp>
        <p:nvSpPr>
          <p:cNvPr id="130081" name="TextBox 79"/>
          <p:cNvSpPr txBox="1">
            <a:spLocks noChangeArrowheads="1"/>
          </p:cNvSpPr>
          <p:nvPr/>
        </p:nvSpPr>
        <p:spPr bwMode="auto">
          <a:xfrm>
            <a:off x="8077200" y="990600"/>
            <a:ext cx="312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h</a:t>
            </a:r>
          </a:p>
        </p:txBody>
      </p:sp>
      <p:sp>
        <p:nvSpPr>
          <p:cNvPr id="120867" name="Text Box 24"/>
          <p:cNvSpPr txBox="1">
            <a:spLocks noChangeArrowheads="1"/>
          </p:cNvSpPr>
          <p:nvPr/>
        </p:nvSpPr>
        <p:spPr bwMode="auto">
          <a:xfrm>
            <a:off x="5562600" y="1752600"/>
            <a:ext cx="663575"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400"/>
              <a:t>GPDs</a:t>
            </a:r>
          </a:p>
        </p:txBody>
      </p:sp>
      <p:sp>
        <p:nvSpPr>
          <p:cNvPr id="130083" name="TextBox 1"/>
          <p:cNvSpPr txBox="1">
            <a:spLocks noChangeArrowheads="1"/>
          </p:cNvSpPr>
          <p:nvPr/>
        </p:nvSpPr>
        <p:spPr bwMode="auto">
          <a:xfrm>
            <a:off x="6400800" y="2133600"/>
            <a:ext cx="15716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sensitive to flavor</a:t>
            </a:r>
          </a:p>
        </p:txBody>
      </p:sp>
      <p:cxnSp>
        <p:nvCxnSpPr>
          <p:cNvPr id="46" name="Straight Arrow Connector 45"/>
          <p:cNvCxnSpPr>
            <a:cxnSpLocks noChangeShapeType="1"/>
          </p:cNvCxnSpPr>
          <p:nvPr/>
        </p:nvCxnSpPr>
        <p:spPr bwMode="auto">
          <a:xfrm flipV="1">
            <a:off x="6705600" y="1752600"/>
            <a:ext cx="4572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30085" name="Picture 5" descr="Screen Shot 2023-08-30 at 9.16.21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800600"/>
            <a:ext cx="1827213"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9" name="Straight Arrow Connector 48"/>
          <p:cNvCxnSpPr>
            <a:cxnSpLocks noChangeShapeType="1"/>
          </p:cNvCxnSpPr>
          <p:nvPr/>
        </p:nvCxnSpPr>
        <p:spPr bwMode="auto">
          <a:xfrm flipH="1" flipV="1">
            <a:off x="6858000" y="4495800"/>
            <a:ext cx="457200" cy="228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30087" name="TextBox 7"/>
          <p:cNvSpPr txBox="1">
            <a:spLocks noChangeArrowheads="1"/>
          </p:cNvSpPr>
          <p:nvPr/>
        </p:nvSpPr>
        <p:spPr bwMode="auto">
          <a:xfrm>
            <a:off x="7391400" y="4648200"/>
            <a:ext cx="14589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space distributions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Group 61"/>
          <p:cNvGrpSpPr>
            <a:grpSpLocks/>
          </p:cNvGrpSpPr>
          <p:nvPr/>
        </p:nvGrpSpPr>
        <p:grpSpPr bwMode="auto">
          <a:xfrm>
            <a:off x="3433763" y="1516063"/>
            <a:ext cx="4316412" cy="2417762"/>
            <a:chOff x="762000" y="1533525"/>
            <a:chExt cx="5943600" cy="2733675"/>
          </a:xfrm>
        </p:grpSpPr>
        <p:grpSp>
          <p:nvGrpSpPr>
            <p:cNvPr id="132138" name="Group 74"/>
            <p:cNvGrpSpPr>
              <a:grpSpLocks/>
            </p:cNvGrpSpPr>
            <p:nvPr/>
          </p:nvGrpSpPr>
          <p:grpSpPr bwMode="auto">
            <a:xfrm>
              <a:off x="762000" y="1533525"/>
              <a:ext cx="5943600" cy="2733675"/>
              <a:chOff x="762000" y="1533144"/>
              <a:chExt cx="5943600" cy="2734056"/>
            </a:xfrm>
          </p:grpSpPr>
          <p:pic>
            <p:nvPicPr>
              <p:cNvPr id="132146" name="Picture 4" descr="targetf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132139" name="Group 79"/>
            <p:cNvGrpSpPr>
              <a:grpSpLocks/>
            </p:cNvGrpSpPr>
            <p:nvPr/>
          </p:nvGrpSpPr>
          <p:grpSpPr bwMode="auto">
            <a:xfrm>
              <a:off x="3863639" y="2152437"/>
              <a:ext cx="231778" cy="546391"/>
              <a:chOff x="4778039" y="2762096"/>
              <a:chExt cx="231778" cy="545939"/>
            </a:xfrm>
          </p:grpSpPr>
          <p:cxnSp>
            <p:nvCxnSpPr>
              <p:cNvPr id="50" name="Curved Connector 49"/>
              <p:cNvCxnSpPr>
                <a:cxnSpLocks noChangeShapeType="1"/>
              </p:cNvCxnSpPr>
              <p:nvPr/>
            </p:nvCxnSpPr>
            <p:spPr bwMode="auto">
              <a:xfrm rot="5400000">
                <a:off x="4857836" y="2838065"/>
                <a:ext cx="227768" cy="7650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1" name="Curved Connector 50"/>
              <p:cNvCxnSpPr>
                <a:cxnSpLocks noChangeShapeType="1"/>
              </p:cNvCxnSpPr>
              <p:nvPr/>
            </p:nvCxnSpPr>
            <p:spPr bwMode="auto">
              <a:xfrm rot="5400000">
                <a:off x="4720765" y="3171448"/>
                <a:ext cx="193692"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132140" name="Group 79"/>
            <p:cNvGrpSpPr>
              <a:grpSpLocks/>
            </p:cNvGrpSpPr>
            <p:nvPr/>
          </p:nvGrpSpPr>
          <p:grpSpPr bwMode="auto">
            <a:xfrm>
              <a:off x="3637451" y="2684798"/>
              <a:ext cx="242620" cy="588994"/>
              <a:chOff x="4780451" y="2721861"/>
              <a:chExt cx="242620" cy="588504"/>
            </a:xfrm>
          </p:grpSpPr>
          <p:cxnSp>
            <p:nvCxnSpPr>
              <p:cNvPr id="59" name="Curved Connector 58"/>
              <p:cNvCxnSpPr>
                <a:cxnSpLocks noChangeShapeType="1"/>
              </p:cNvCxnSpPr>
              <p:nvPr/>
            </p:nvCxnSpPr>
            <p:spPr bwMode="auto">
              <a:xfrm rot="5400000">
                <a:off x="4870225" y="2798755"/>
                <a:ext cx="229560" cy="7432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0" name="Curved Connector 59"/>
              <p:cNvCxnSpPr>
                <a:cxnSpLocks noChangeShapeType="1"/>
              </p:cNvCxnSpPr>
              <p:nvPr/>
            </p:nvCxnSpPr>
            <p:spPr bwMode="auto">
              <a:xfrm rot="5400000">
                <a:off x="4721129" y="3174088"/>
                <a:ext cx="195485"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61" name="Curved Connector 60"/>
            <p:cNvCxnSpPr>
              <a:cxnSpLocks noChangeShapeType="1"/>
            </p:cNvCxnSpPr>
            <p:nvPr/>
          </p:nvCxnSpPr>
          <p:spPr bwMode="auto">
            <a:xfrm rot="5400000">
              <a:off x="3507903" y="3326097"/>
              <a:ext cx="193852" cy="76509"/>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pic>
        <p:nvPicPr>
          <p:cNvPr id="132098" name="Picture 3" descr="Screen Shot 2023-08-25 at 9.06.2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3416300"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 name="Rounded Rectangle 80"/>
          <p:cNvSpPr/>
          <p:nvPr/>
        </p:nvSpPr>
        <p:spPr bwMode="auto">
          <a:xfrm>
            <a:off x="6783575" y="14746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nvGrpSpPr>
          <p:cNvPr id="132102" name="Group 3"/>
          <p:cNvGrpSpPr>
            <a:grpSpLocks/>
          </p:cNvGrpSpPr>
          <p:nvPr/>
        </p:nvGrpSpPr>
        <p:grpSpPr bwMode="auto">
          <a:xfrm>
            <a:off x="5418138" y="2236788"/>
            <a:ext cx="822325" cy="1117600"/>
            <a:chOff x="5418138" y="2236788"/>
            <a:chExt cx="822325" cy="1117600"/>
          </a:xfrm>
        </p:grpSpPr>
        <p:sp>
          <p:nvSpPr>
            <p:cNvPr id="34829" name="TextBox 69"/>
            <p:cNvSpPr txBox="1">
              <a:spLocks noChangeArrowheads="1"/>
            </p:cNvSpPr>
            <p:nvPr/>
          </p:nvSpPr>
          <p:spPr bwMode="auto">
            <a:xfrm>
              <a:off x="5800725" y="2487613"/>
              <a:ext cx="439738" cy="3063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350" dirty="0">
                  <a:cs typeface="+mn-cs"/>
                </a:rPr>
                <a:t>FSI</a:t>
              </a:r>
            </a:p>
          </p:txBody>
        </p:sp>
        <p:cxnSp>
          <p:nvCxnSpPr>
            <p:cNvPr id="43" name="Curved Connector 42"/>
            <p:cNvCxnSpPr>
              <a:cxnSpLocks noChangeShapeType="1"/>
            </p:cNvCxnSpPr>
            <p:nvPr/>
          </p:nvCxnSpPr>
          <p:spPr bwMode="auto">
            <a:xfrm rot="5400000">
              <a:off x="5695950" y="2284413"/>
              <a:ext cx="149225" cy="53975"/>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2" name="Curved Connector 51"/>
            <p:cNvCxnSpPr>
              <a:cxnSpLocks noChangeShapeType="1"/>
            </p:cNvCxnSpPr>
            <p:nvPr/>
          </p:nvCxnSpPr>
          <p:spPr bwMode="auto">
            <a:xfrm rot="5400000">
              <a:off x="5530850" y="2774951"/>
              <a:ext cx="147637" cy="5556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2" name="Curved Connector 61"/>
            <p:cNvCxnSpPr>
              <a:cxnSpLocks noChangeShapeType="1"/>
            </p:cNvCxnSpPr>
            <p:nvPr/>
          </p:nvCxnSpPr>
          <p:spPr bwMode="auto">
            <a:xfrm rot="5400000">
              <a:off x="5372100" y="3251201"/>
              <a:ext cx="149225" cy="571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
        <p:nvSpPr>
          <p:cNvPr id="132103" name="Text Box 30"/>
          <p:cNvSpPr txBox="1">
            <a:spLocks noChangeArrowheads="1"/>
          </p:cNvSpPr>
          <p:nvPr/>
        </p:nvSpPr>
        <p:spPr bwMode="auto">
          <a:xfrm>
            <a:off x="5854700" y="762000"/>
            <a:ext cx="188595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2104" name="Text Box 31"/>
          <p:cNvSpPr txBox="1">
            <a:spLocks noChangeArrowheads="1"/>
          </p:cNvSpPr>
          <p:nvPr/>
        </p:nvSpPr>
        <p:spPr bwMode="auto">
          <a:xfrm>
            <a:off x="4330700" y="2679700"/>
            <a:ext cx="1200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200"/>
              <a:t>x</a:t>
            </a:r>
            <a:r>
              <a:rPr lang="en-US" sz="1200" baseline="-25000"/>
              <a:t>F</a:t>
            </a:r>
            <a:r>
              <a:rPr lang="en-US" sz="1200"/>
              <a:t>&lt;0 (target fragmentation)</a:t>
            </a:r>
          </a:p>
        </p:txBody>
      </p:sp>
      <p:sp>
        <p:nvSpPr>
          <p:cNvPr id="34826" name="TextBox 14"/>
          <p:cNvSpPr txBox="1">
            <a:spLocks noChangeArrowheads="1"/>
          </p:cNvSpPr>
          <p:nvPr/>
        </p:nvSpPr>
        <p:spPr bwMode="auto">
          <a:xfrm>
            <a:off x="28575" y="4800600"/>
            <a:ext cx="2400300" cy="254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050" dirty="0" err="1">
                <a:cs typeface="+mn-cs"/>
              </a:rPr>
              <a:t>Anselmino</a:t>
            </a:r>
            <a:r>
              <a:rPr lang="en-US" altLang="en-US" sz="1050" dirty="0">
                <a:cs typeface="+mn-cs"/>
              </a:rPr>
              <a:t>, Barone, </a:t>
            </a:r>
            <a:r>
              <a:rPr lang="en-US" altLang="en-US" sz="1050" dirty="0" err="1">
                <a:cs typeface="+mn-cs"/>
              </a:rPr>
              <a:t>Kotzinian</a:t>
            </a:r>
            <a:endParaRPr lang="en-US" altLang="en-US" sz="1050" dirty="0">
              <a:cs typeface="+mn-cs"/>
            </a:endParaRPr>
          </a:p>
        </p:txBody>
      </p:sp>
      <p:sp>
        <p:nvSpPr>
          <p:cNvPr id="132106" name="Rectangle 15"/>
          <p:cNvSpPr>
            <a:spLocks noChangeArrowheads="1"/>
          </p:cNvSpPr>
          <p:nvPr/>
        </p:nvSpPr>
        <p:spPr bwMode="auto">
          <a:xfrm>
            <a:off x="228600" y="5486400"/>
            <a:ext cx="8231188"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struck quark and the target remnant combined with final state interactions  define the azimuthal distributions of particles in the backward hemisphere (TFR), providing complementary information on nucleon structure </a:t>
            </a:r>
          </a:p>
        </p:txBody>
      </p:sp>
      <p:sp>
        <p:nvSpPr>
          <p:cNvPr id="132107" name="Text Box 28"/>
          <p:cNvSpPr txBox="1">
            <a:spLocks noChangeArrowheads="1"/>
          </p:cNvSpPr>
          <p:nvPr/>
        </p:nvSpPr>
        <p:spPr bwMode="auto">
          <a:xfrm>
            <a:off x="2514600" y="1371600"/>
            <a:ext cx="2228850" cy="4603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2108" name="Footer Placeholder 2"/>
          <p:cNvSpPr>
            <a:spLocks noGrp="1" noChangeArrowheads="1"/>
          </p:cNvSpPr>
          <p:nvPr>
            <p:ph type="ftr" sz="quarter" idx="10"/>
          </p:nvPr>
        </p:nvSpPr>
        <p:spPr>
          <a:xfrm>
            <a:off x="2895600" y="6556375"/>
            <a:ext cx="28956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2109" name="TextBox 12"/>
          <p:cNvSpPr txBox="1">
            <a:spLocks noChangeArrowheads="1"/>
          </p:cNvSpPr>
          <p:nvPr/>
        </p:nvSpPr>
        <p:spPr bwMode="auto">
          <a:xfrm>
            <a:off x="6211888" y="1614488"/>
            <a:ext cx="3905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2110" name="TextBox 62"/>
          <p:cNvSpPr txBox="1">
            <a:spLocks noChangeArrowheads="1"/>
          </p:cNvSpPr>
          <p:nvPr/>
        </p:nvSpPr>
        <p:spPr bwMode="auto">
          <a:xfrm>
            <a:off x="228600" y="76200"/>
            <a:ext cx="8610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hard scattering: SIDIS</a:t>
            </a:r>
          </a:p>
        </p:txBody>
      </p:sp>
      <p:grpSp>
        <p:nvGrpSpPr>
          <p:cNvPr id="132111" name="Group 50"/>
          <p:cNvGrpSpPr>
            <a:grpSpLocks/>
          </p:cNvGrpSpPr>
          <p:nvPr/>
        </p:nvGrpSpPr>
        <p:grpSpPr bwMode="auto">
          <a:xfrm>
            <a:off x="6096000" y="3505200"/>
            <a:ext cx="838200" cy="990600"/>
            <a:chOff x="6858000" y="3565588"/>
            <a:chExt cx="1295400" cy="1324070"/>
          </a:xfrm>
        </p:grpSpPr>
        <p:grpSp>
          <p:nvGrpSpPr>
            <p:cNvPr id="132125"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206" y="4801140"/>
                <a:ext cx="1143595" cy="152392"/>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9821" y="5028435"/>
                <a:ext cx="532047" cy="2584"/>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9" name="Straight Connector 68"/>
              <p:cNvCxnSpPr>
                <a:cxnSpLocks noChangeShapeType="1"/>
              </p:cNvCxnSpPr>
              <p:nvPr/>
            </p:nvCxnSpPr>
            <p:spPr bwMode="auto">
              <a:xfrm flipV="1">
                <a:off x="6630529" y="4062428"/>
                <a:ext cx="0" cy="813617"/>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0" name="Straight Connector 69"/>
              <p:cNvCxnSpPr>
                <a:cxnSpLocks noChangeShapeType="1"/>
              </p:cNvCxnSpPr>
              <p:nvPr/>
            </p:nvCxnSpPr>
            <p:spPr bwMode="auto">
              <a:xfrm flipV="1">
                <a:off x="5869150" y="4062428"/>
                <a:ext cx="0" cy="813617"/>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5904782" y="5219572"/>
                <a:ext cx="687053"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32132"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33"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2126"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2112"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675" y="2066925"/>
            <a:ext cx="1838325"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13"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5A2A67-080D-DF40-B7DF-77F3BAEBEC46}" type="slidenum">
              <a:rPr lang="en-US" sz="1400"/>
              <a:pPr/>
              <a:t>102</a:t>
            </a:fld>
            <a:endParaRPr lang="en-US" sz="1400"/>
          </a:p>
        </p:txBody>
      </p:sp>
      <p:cxnSp>
        <p:nvCxnSpPr>
          <p:cNvPr id="3" name="Straight Arrow Connector 2"/>
          <p:cNvCxnSpPr>
            <a:cxnSpLocks noChangeShapeType="1"/>
          </p:cNvCxnSpPr>
          <p:nvPr/>
        </p:nvCxnSpPr>
        <p:spPr bwMode="auto">
          <a:xfrm>
            <a:off x="5321300" y="11430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32115" name="TextBox 3"/>
          <p:cNvSpPr txBox="1">
            <a:spLocks noChangeArrowheads="1"/>
          </p:cNvSpPr>
          <p:nvPr/>
        </p:nvSpPr>
        <p:spPr bwMode="auto">
          <a:xfrm>
            <a:off x="3721100" y="838200"/>
            <a:ext cx="1763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2116" name="TextBox 1"/>
          <p:cNvSpPr txBox="1">
            <a:spLocks noChangeArrowheads="1"/>
          </p:cNvSpPr>
          <p:nvPr/>
        </p:nvSpPr>
        <p:spPr bwMode="auto">
          <a:xfrm>
            <a:off x="2209800" y="4800600"/>
            <a:ext cx="11506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TFR/Target Fragmentation Region</a:t>
            </a:r>
          </a:p>
          <a:p>
            <a:r>
              <a:rPr lang="en-US" sz="1800">
                <a:solidFill>
                  <a:srgbClr val="FF0000"/>
                </a:solidFill>
                <a:sym typeface="Wingdings" charset="0"/>
              </a:rPr>
              <a:t></a:t>
            </a:r>
            <a:r>
              <a:rPr lang="en-US" sz="1800"/>
              <a:t>hadrons produced from remnant, access to entanglement,</a:t>
            </a:r>
            <a:r>
              <a:rPr lang="is-IS" sz="1800"/>
              <a:t>…</a:t>
            </a:r>
            <a:endParaRPr lang="en-US" sz="1800"/>
          </a:p>
          <a:p>
            <a:endParaRPr lang="en-US" sz="1800"/>
          </a:p>
        </p:txBody>
      </p:sp>
      <p:sp>
        <p:nvSpPr>
          <p:cNvPr id="132117" name="TextBox 3"/>
          <p:cNvSpPr txBox="1">
            <a:spLocks noChangeArrowheads="1"/>
          </p:cNvSpPr>
          <p:nvPr/>
        </p:nvSpPr>
        <p:spPr bwMode="auto">
          <a:xfrm>
            <a:off x="76200" y="2667000"/>
            <a:ext cx="40243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Fracture Function</a:t>
            </a:r>
            <a:r>
              <a:rPr lang="en-US" sz="1600">
                <a:sym typeface="Wingdings" charset="0"/>
              </a:rPr>
              <a:t> conditional probability</a:t>
            </a:r>
            <a:endParaRPr lang="en-US" sz="1600"/>
          </a:p>
        </p:txBody>
      </p:sp>
      <p:sp>
        <p:nvSpPr>
          <p:cNvPr id="2" name="Oval 1"/>
          <p:cNvSpPr>
            <a:spLocks noChangeArrowheads="1"/>
          </p:cNvSpPr>
          <p:nvPr/>
        </p:nvSpPr>
        <p:spPr bwMode="auto">
          <a:xfrm>
            <a:off x="1752600" y="36576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63" name="Oval 62"/>
          <p:cNvSpPr>
            <a:spLocks noChangeArrowheads="1"/>
          </p:cNvSpPr>
          <p:nvPr/>
        </p:nvSpPr>
        <p:spPr bwMode="auto">
          <a:xfrm>
            <a:off x="1066800" y="39624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pic>
        <p:nvPicPr>
          <p:cNvPr id="132120" name="Picture 12" descr="tar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600200"/>
            <a:ext cx="2398713" cy="105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21" name="Text Box 13"/>
          <p:cNvSpPr txBox="1">
            <a:spLocks noChangeArrowheads="1"/>
          </p:cNvSpPr>
          <p:nvPr/>
        </p:nvSpPr>
        <p:spPr bwMode="auto">
          <a:xfrm>
            <a:off x="1219200" y="2286000"/>
            <a:ext cx="3540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600" b="1"/>
              <a:t>M</a:t>
            </a:r>
          </a:p>
        </p:txBody>
      </p:sp>
      <p:sp>
        <p:nvSpPr>
          <p:cNvPr id="132122" name="Text Box 20"/>
          <p:cNvSpPr txBox="1">
            <a:spLocks noChangeArrowheads="1"/>
          </p:cNvSpPr>
          <p:nvPr/>
        </p:nvSpPr>
        <p:spPr bwMode="auto">
          <a:xfrm>
            <a:off x="2057400" y="20574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800" b="1"/>
              <a:t>h</a:t>
            </a:r>
          </a:p>
        </p:txBody>
      </p:sp>
      <p:sp>
        <p:nvSpPr>
          <p:cNvPr id="132123" name="TextBox 4"/>
          <p:cNvSpPr txBox="1">
            <a:spLocks noChangeArrowheads="1"/>
          </p:cNvSpPr>
          <p:nvPr/>
        </p:nvSpPr>
        <p:spPr bwMode="auto">
          <a:xfrm>
            <a:off x="1066800" y="1981200"/>
            <a:ext cx="312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a:t>
            </a:r>
          </a:p>
        </p:txBody>
      </p:sp>
      <p:sp>
        <p:nvSpPr>
          <p:cNvPr id="132124" name="TextBox 3"/>
          <p:cNvSpPr txBox="1">
            <a:spLocks noChangeArrowheads="1"/>
          </p:cNvSpPr>
          <p:nvPr/>
        </p:nvSpPr>
        <p:spPr bwMode="auto">
          <a:xfrm>
            <a:off x="7391400" y="4427538"/>
            <a:ext cx="13382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 Zhao</a:t>
            </a:r>
          </a:p>
          <a:p>
            <a:r>
              <a:rPr lang="en-US" sz="1800"/>
              <a:t>T. Hayward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descr="Screen Shot 2023-08-25 at 5.35.3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9963" y="1600200"/>
            <a:ext cx="2928937"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4146" name="Group 61"/>
          <p:cNvGrpSpPr>
            <a:grpSpLocks/>
          </p:cNvGrpSpPr>
          <p:nvPr/>
        </p:nvGrpSpPr>
        <p:grpSpPr bwMode="auto">
          <a:xfrm>
            <a:off x="933450" y="1592263"/>
            <a:ext cx="4316413" cy="2417762"/>
            <a:chOff x="762000" y="1533525"/>
            <a:chExt cx="5943600" cy="2733675"/>
          </a:xfrm>
        </p:grpSpPr>
        <p:grpSp>
          <p:nvGrpSpPr>
            <p:cNvPr id="134187" name="Group 74"/>
            <p:cNvGrpSpPr>
              <a:grpSpLocks/>
            </p:cNvGrpSpPr>
            <p:nvPr/>
          </p:nvGrpSpPr>
          <p:grpSpPr bwMode="auto">
            <a:xfrm>
              <a:off x="762000" y="1533525"/>
              <a:ext cx="5943600" cy="2733675"/>
              <a:chOff x="762000" y="1533144"/>
              <a:chExt cx="5943600" cy="2734056"/>
            </a:xfrm>
          </p:grpSpPr>
          <p:pic>
            <p:nvPicPr>
              <p:cNvPr id="134195" name="Picture 4" descr="targetfr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134188" name="Group 79"/>
            <p:cNvGrpSpPr>
              <a:grpSpLocks/>
            </p:cNvGrpSpPr>
            <p:nvPr/>
          </p:nvGrpSpPr>
          <p:grpSpPr bwMode="auto">
            <a:xfrm>
              <a:off x="3863639" y="2152437"/>
              <a:ext cx="231778" cy="546391"/>
              <a:chOff x="4778039" y="2762096"/>
              <a:chExt cx="231778" cy="545939"/>
            </a:xfrm>
          </p:grpSpPr>
          <p:cxnSp>
            <p:nvCxnSpPr>
              <p:cNvPr id="50" name="Curved Connector 49"/>
              <p:cNvCxnSpPr>
                <a:cxnSpLocks noChangeShapeType="1"/>
              </p:cNvCxnSpPr>
              <p:nvPr/>
            </p:nvCxnSpPr>
            <p:spPr bwMode="auto">
              <a:xfrm rot="5400000">
                <a:off x="4857837" y="2838063"/>
                <a:ext cx="227768" cy="76509"/>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1" name="Curved Connector 50"/>
              <p:cNvCxnSpPr>
                <a:cxnSpLocks noChangeShapeType="1"/>
              </p:cNvCxnSpPr>
              <p:nvPr/>
            </p:nvCxnSpPr>
            <p:spPr bwMode="auto">
              <a:xfrm rot="5400000">
                <a:off x="4720766" y="3171448"/>
                <a:ext cx="193692"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134189" name="Group 79"/>
            <p:cNvGrpSpPr>
              <a:grpSpLocks/>
            </p:cNvGrpSpPr>
            <p:nvPr/>
          </p:nvGrpSpPr>
          <p:grpSpPr bwMode="auto">
            <a:xfrm>
              <a:off x="3637451" y="2684798"/>
              <a:ext cx="242620" cy="588994"/>
              <a:chOff x="4780451" y="2721861"/>
              <a:chExt cx="242620" cy="588504"/>
            </a:xfrm>
          </p:grpSpPr>
          <p:cxnSp>
            <p:nvCxnSpPr>
              <p:cNvPr id="59" name="Curved Connector 58"/>
              <p:cNvCxnSpPr>
                <a:cxnSpLocks noChangeShapeType="1"/>
              </p:cNvCxnSpPr>
              <p:nvPr/>
            </p:nvCxnSpPr>
            <p:spPr bwMode="auto">
              <a:xfrm rot="5400000">
                <a:off x="4870225" y="2798755"/>
                <a:ext cx="229560" cy="7432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0" name="Curved Connector 59"/>
              <p:cNvCxnSpPr>
                <a:cxnSpLocks noChangeShapeType="1"/>
              </p:cNvCxnSpPr>
              <p:nvPr/>
            </p:nvCxnSpPr>
            <p:spPr bwMode="auto">
              <a:xfrm rot="5400000">
                <a:off x="4721130" y="3174088"/>
                <a:ext cx="195485"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61" name="Curved Connector 60"/>
            <p:cNvCxnSpPr>
              <a:cxnSpLocks noChangeShapeType="1"/>
            </p:cNvCxnSpPr>
            <p:nvPr/>
          </p:nvCxnSpPr>
          <p:spPr bwMode="auto">
            <a:xfrm rot="5400000">
              <a:off x="3507903" y="3326098"/>
              <a:ext cx="193852" cy="7650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
        <p:nvSpPr>
          <p:cNvPr id="134147" name="Text Box 32"/>
          <p:cNvSpPr txBox="1">
            <a:spLocks noChangeArrowheads="1"/>
          </p:cNvSpPr>
          <p:nvPr/>
        </p:nvSpPr>
        <p:spPr bwMode="auto">
          <a:xfrm>
            <a:off x="5238750" y="1447800"/>
            <a:ext cx="315913" cy="37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34829" name="TextBox 69"/>
          <p:cNvSpPr txBox="1">
            <a:spLocks noChangeArrowheads="1"/>
          </p:cNvSpPr>
          <p:nvPr/>
        </p:nvSpPr>
        <p:spPr bwMode="auto">
          <a:xfrm>
            <a:off x="3300413" y="2563813"/>
            <a:ext cx="439737" cy="3063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350" dirty="0">
                <a:cs typeface="+mn-cs"/>
              </a:rPr>
              <a:t>FSI</a:t>
            </a:r>
          </a:p>
        </p:txBody>
      </p:sp>
      <p:sp>
        <p:nvSpPr>
          <p:cNvPr id="81" name="Rounded Rectangle 80"/>
          <p:cNvSpPr/>
          <p:nvPr/>
        </p:nvSpPr>
        <p:spPr bwMode="auto">
          <a:xfrm>
            <a:off x="4283262" y="15508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cxnSp>
        <p:nvCxnSpPr>
          <p:cNvPr id="43" name="Curved Connector 42"/>
          <p:cNvCxnSpPr>
            <a:cxnSpLocks noChangeShapeType="1"/>
          </p:cNvCxnSpPr>
          <p:nvPr/>
        </p:nvCxnSpPr>
        <p:spPr bwMode="auto">
          <a:xfrm rot="5400000">
            <a:off x="3195638" y="2360613"/>
            <a:ext cx="149225" cy="53975"/>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2" name="Curved Connector 51"/>
          <p:cNvCxnSpPr>
            <a:cxnSpLocks noChangeShapeType="1"/>
          </p:cNvCxnSpPr>
          <p:nvPr/>
        </p:nvCxnSpPr>
        <p:spPr bwMode="auto">
          <a:xfrm rot="5400000">
            <a:off x="3030538" y="2851150"/>
            <a:ext cx="147637" cy="55563"/>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2" name="Curved Connector 61"/>
          <p:cNvCxnSpPr>
            <a:cxnSpLocks noChangeShapeType="1"/>
          </p:cNvCxnSpPr>
          <p:nvPr/>
        </p:nvCxnSpPr>
        <p:spPr bwMode="auto">
          <a:xfrm rot="5400000">
            <a:off x="2871787" y="3327401"/>
            <a:ext cx="149225" cy="571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34155" name="Text Box 30"/>
          <p:cNvSpPr txBox="1">
            <a:spLocks noChangeArrowheads="1"/>
          </p:cNvSpPr>
          <p:nvPr/>
        </p:nvSpPr>
        <p:spPr bwMode="auto">
          <a:xfrm>
            <a:off x="3659188" y="838200"/>
            <a:ext cx="188595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4156" name="Text Box 31"/>
          <p:cNvSpPr txBox="1">
            <a:spLocks noChangeArrowheads="1"/>
          </p:cNvSpPr>
          <p:nvPr/>
        </p:nvSpPr>
        <p:spPr bwMode="auto">
          <a:xfrm>
            <a:off x="1830388" y="2755900"/>
            <a:ext cx="1200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200"/>
              <a:t>x</a:t>
            </a:r>
            <a:r>
              <a:rPr lang="en-US" sz="1200" baseline="-25000"/>
              <a:t>F</a:t>
            </a:r>
            <a:r>
              <a:rPr lang="en-US" sz="1200"/>
              <a:t>&lt;0 (target fragmentation)</a:t>
            </a:r>
          </a:p>
        </p:txBody>
      </p:sp>
      <p:sp>
        <p:nvSpPr>
          <p:cNvPr id="134157" name="Rectangle 15"/>
          <p:cNvSpPr>
            <a:spLocks noChangeArrowheads="1"/>
          </p:cNvSpPr>
          <p:nvPr/>
        </p:nvSpPr>
        <p:spPr bwMode="auto">
          <a:xfrm>
            <a:off x="228600" y="5486400"/>
            <a:ext cx="7239000"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spin of the target or/and the momentum and the spin of quarks, combined with final state interactions  define the azimuthal distributions of produced particles in exclusive limit</a:t>
            </a:r>
          </a:p>
        </p:txBody>
      </p:sp>
      <p:sp>
        <p:nvSpPr>
          <p:cNvPr id="134158" name="Text Box 28"/>
          <p:cNvSpPr txBox="1">
            <a:spLocks noChangeArrowheads="1"/>
          </p:cNvSpPr>
          <p:nvPr/>
        </p:nvSpPr>
        <p:spPr bwMode="auto">
          <a:xfrm>
            <a:off x="76200" y="1295400"/>
            <a:ext cx="2228850" cy="4603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4159" name="Footer Placeholder 2"/>
          <p:cNvSpPr>
            <a:spLocks noGrp="1" noChangeArrowheads="1"/>
          </p:cNvSpPr>
          <p:nvPr>
            <p:ph type="ftr" sz="quarter" idx="10"/>
          </p:nvPr>
        </p:nvSpPr>
        <p:spPr>
          <a:xfrm>
            <a:off x="2895600" y="6556375"/>
            <a:ext cx="28956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4160" name="TextBox 12"/>
          <p:cNvSpPr txBox="1">
            <a:spLocks noChangeArrowheads="1"/>
          </p:cNvSpPr>
          <p:nvPr/>
        </p:nvSpPr>
        <p:spPr bwMode="auto">
          <a:xfrm>
            <a:off x="3711575" y="1690688"/>
            <a:ext cx="3905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4161" name="TextBox 62"/>
          <p:cNvSpPr txBox="1">
            <a:spLocks noChangeArrowheads="1"/>
          </p:cNvSpPr>
          <p:nvPr/>
        </p:nvSpPr>
        <p:spPr bwMode="auto">
          <a:xfrm>
            <a:off x="381000" y="141288"/>
            <a:ext cx="8610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Exclusive hadron production in hard scattering</a:t>
            </a:r>
          </a:p>
        </p:txBody>
      </p:sp>
      <p:grpSp>
        <p:nvGrpSpPr>
          <p:cNvPr id="134162" name="Group 50"/>
          <p:cNvGrpSpPr>
            <a:grpSpLocks/>
          </p:cNvGrpSpPr>
          <p:nvPr/>
        </p:nvGrpSpPr>
        <p:grpSpPr bwMode="auto">
          <a:xfrm>
            <a:off x="3049588" y="3594100"/>
            <a:ext cx="957262" cy="1296988"/>
            <a:chOff x="6858000" y="3565588"/>
            <a:chExt cx="1295400" cy="1324070"/>
          </a:xfrm>
        </p:grpSpPr>
        <p:grpSp>
          <p:nvGrpSpPr>
            <p:cNvPr id="134178"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768" y="4800235"/>
                <a:ext cx="1143262"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8800" y="5029074"/>
                <a:ext cx="532809"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9" name="Straight Connector 68"/>
              <p:cNvCxnSpPr>
                <a:cxnSpLocks noChangeShapeType="1"/>
              </p:cNvCxnSpPr>
              <p:nvPr/>
            </p:nvCxnSpPr>
            <p:spPr bwMode="auto">
              <a:xfrm flipV="1">
                <a:off x="6629447"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0" name="Straight Connector 69"/>
              <p:cNvCxnSpPr>
                <a:cxnSpLocks noChangeShapeType="1"/>
              </p:cNvCxnSpPr>
              <p:nvPr/>
            </p:nvCxnSpPr>
            <p:spPr bwMode="auto">
              <a:xfrm flipV="1">
                <a:off x="586905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5905995"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34185"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86"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4179"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4163"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3363" y="2143125"/>
            <a:ext cx="1838325"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64"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A53648-7AC3-044E-895D-D3BD6C8DD379}" type="slidenum">
              <a:rPr lang="en-US" sz="1400"/>
              <a:pPr/>
              <a:t>103</a:t>
            </a:fld>
            <a:endParaRPr lang="en-US" sz="1400"/>
          </a:p>
        </p:txBody>
      </p:sp>
      <p:cxnSp>
        <p:nvCxnSpPr>
          <p:cNvPr id="3" name="Straight Arrow Connector 2"/>
          <p:cNvCxnSpPr>
            <a:cxnSpLocks noChangeShapeType="1"/>
          </p:cNvCxnSpPr>
          <p:nvPr/>
        </p:nvCxnSpPr>
        <p:spPr bwMode="auto">
          <a:xfrm>
            <a:off x="2820988"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34166" name="TextBox 3"/>
          <p:cNvSpPr txBox="1">
            <a:spLocks noChangeArrowheads="1"/>
          </p:cNvSpPr>
          <p:nvPr/>
        </p:nvSpPr>
        <p:spPr bwMode="auto">
          <a:xfrm>
            <a:off x="1525588" y="838200"/>
            <a:ext cx="1763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4167" name="TextBox 1"/>
          <p:cNvSpPr txBox="1">
            <a:spLocks noChangeArrowheads="1"/>
          </p:cNvSpPr>
          <p:nvPr/>
        </p:nvSpPr>
        <p:spPr bwMode="auto">
          <a:xfrm>
            <a:off x="2133600" y="4800600"/>
            <a:ext cx="3962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Quark qluon correlations described by higher twist 3D PDFs</a:t>
            </a:r>
          </a:p>
        </p:txBody>
      </p:sp>
      <p:sp>
        <p:nvSpPr>
          <p:cNvPr id="134168" name="TextBox 62"/>
          <p:cNvSpPr txBox="1">
            <a:spLocks noChangeArrowheads="1"/>
          </p:cNvSpPr>
          <p:nvPr/>
        </p:nvSpPr>
        <p:spPr bwMode="auto">
          <a:xfrm>
            <a:off x="6096000" y="1295400"/>
            <a:ext cx="15192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Twist3 GPDs</a:t>
            </a:r>
          </a:p>
        </p:txBody>
      </p:sp>
      <p:sp>
        <p:nvSpPr>
          <p:cNvPr id="75" name="Oval 74"/>
          <p:cNvSpPr>
            <a:spLocks noChangeArrowheads="1"/>
          </p:cNvSpPr>
          <p:nvPr/>
        </p:nvSpPr>
        <p:spPr bwMode="auto">
          <a:xfrm>
            <a:off x="7315200" y="22098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76" name="Oval 75"/>
          <p:cNvSpPr>
            <a:spLocks noChangeArrowheads="1"/>
          </p:cNvSpPr>
          <p:nvPr/>
        </p:nvSpPr>
        <p:spPr bwMode="auto">
          <a:xfrm>
            <a:off x="6553200" y="25908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34171" name="TextBox 4"/>
          <p:cNvSpPr txBox="1">
            <a:spLocks noChangeArrowheads="1"/>
          </p:cNvSpPr>
          <p:nvPr/>
        </p:nvSpPr>
        <p:spPr bwMode="auto">
          <a:xfrm>
            <a:off x="7569200" y="3471863"/>
            <a:ext cx="7112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OAM</a:t>
            </a:r>
          </a:p>
        </p:txBody>
      </p:sp>
      <p:cxnSp>
        <p:nvCxnSpPr>
          <p:cNvPr id="7" name="Straight Arrow Connector 6"/>
          <p:cNvCxnSpPr>
            <a:cxnSpLocks noChangeShapeType="1"/>
            <a:stCxn id="134171" idx="1"/>
          </p:cNvCxnSpPr>
          <p:nvPr/>
        </p:nvCxnSpPr>
        <p:spPr bwMode="auto">
          <a:xfrm flipH="1" flipV="1">
            <a:off x="7035800" y="3090863"/>
            <a:ext cx="533400" cy="5683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34173" name="Picture 4" descr="Screen Shot 2023-08-31 at 9.53.28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886200"/>
            <a:ext cx="2768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74" name="Rectangle 5"/>
          <p:cNvSpPr>
            <a:spLocks noChangeArrowheads="1"/>
          </p:cNvSpPr>
          <p:nvPr/>
        </p:nvSpPr>
        <p:spPr bwMode="auto">
          <a:xfrm>
            <a:off x="6096000" y="4343400"/>
            <a:ext cx="2978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de-DE"/>
              <a:t>  </a:t>
            </a:r>
            <a:r>
              <a:rPr lang="de-DE" sz="1400"/>
              <a:t>Lorce&amp;Pasquini, arXiv:1208.3065</a:t>
            </a:r>
            <a:endParaRPr lang="en-US" sz="1400"/>
          </a:p>
        </p:txBody>
      </p:sp>
      <p:sp>
        <p:nvSpPr>
          <p:cNvPr id="134175" name="TextBox 1"/>
          <p:cNvSpPr txBox="1">
            <a:spLocks noChangeArrowheads="1"/>
          </p:cNvSpPr>
          <p:nvPr/>
        </p:nvSpPr>
        <p:spPr bwMode="auto">
          <a:xfrm flipH="1">
            <a:off x="6373813" y="3529013"/>
            <a:ext cx="180657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M.Engelhardt</a:t>
            </a:r>
          </a:p>
        </p:txBody>
      </p:sp>
      <p:sp>
        <p:nvSpPr>
          <p:cNvPr id="134176" name="TextBox 3"/>
          <p:cNvSpPr txBox="1">
            <a:spLocks noChangeArrowheads="1"/>
          </p:cNvSpPr>
          <p:nvPr/>
        </p:nvSpPr>
        <p:spPr bwMode="auto">
          <a:xfrm flipH="1">
            <a:off x="7661275" y="1303338"/>
            <a:ext cx="180498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M.Constantinou</a:t>
            </a:r>
          </a:p>
        </p:txBody>
      </p:sp>
      <p:cxnSp>
        <p:nvCxnSpPr>
          <p:cNvPr id="5" name="Straight Arrow Connector 4"/>
          <p:cNvCxnSpPr>
            <a:cxnSpLocks noChangeShapeType="1"/>
          </p:cNvCxnSpPr>
          <p:nvPr/>
        </p:nvCxnSpPr>
        <p:spPr bwMode="auto">
          <a:xfrm flipH="1">
            <a:off x="7783513" y="1536700"/>
            <a:ext cx="427037" cy="638175"/>
          </a:xfrm>
          <a:prstGeom prst="straightConnector1">
            <a:avLst/>
          </a:prstGeom>
          <a:noFill/>
          <a:ln w="25400">
            <a:solidFill>
              <a:srgbClr val="00B05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61"/>
          <p:cNvGrpSpPr>
            <a:grpSpLocks/>
          </p:cNvGrpSpPr>
          <p:nvPr/>
        </p:nvGrpSpPr>
        <p:grpSpPr bwMode="auto">
          <a:xfrm>
            <a:off x="550863" y="1592263"/>
            <a:ext cx="4316412" cy="2417762"/>
            <a:chOff x="762000" y="1533525"/>
            <a:chExt cx="5943600" cy="2733675"/>
          </a:xfrm>
        </p:grpSpPr>
        <p:grpSp>
          <p:nvGrpSpPr>
            <p:cNvPr id="136242" name="Group 74"/>
            <p:cNvGrpSpPr>
              <a:grpSpLocks/>
            </p:cNvGrpSpPr>
            <p:nvPr/>
          </p:nvGrpSpPr>
          <p:grpSpPr bwMode="auto">
            <a:xfrm>
              <a:off x="762000" y="1533525"/>
              <a:ext cx="5943600" cy="2733675"/>
              <a:chOff x="762000" y="1533144"/>
              <a:chExt cx="5943600" cy="2734056"/>
            </a:xfrm>
          </p:grpSpPr>
          <p:pic>
            <p:nvPicPr>
              <p:cNvPr id="136250" name="Picture 4" descr="targetfr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136243" name="Group 79"/>
            <p:cNvGrpSpPr>
              <a:grpSpLocks/>
            </p:cNvGrpSpPr>
            <p:nvPr/>
          </p:nvGrpSpPr>
          <p:grpSpPr bwMode="auto">
            <a:xfrm>
              <a:off x="3863639" y="2152437"/>
              <a:ext cx="231778" cy="546391"/>
              <a:chOff x="4778039" y="2762096"/>
              <a:chExt cx="231778" cy="545939"/>
            </a:xfrm>
          </p:grpSpPr>
          <p:cxnSp>
            <p:nvCxnSpPr>
              <p:cNvPr id="50" name="Curved Connector 49"/>
              <p:cNvCxnSpPr>
                <a:cxnSpLocks noChangeShapeType="1"/>
              </p:cNvCxnSpPr>
              <p:nvPr/>
            </p:nvCxnSpPr>
            <p:spPr bwMode="auto">
              <a:xfrm rot="5400000">
                <a:off x="4857836" y="2838065"/>
                <a:ext cx="227768" cy="7650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1" name="Curved Connector 50"/>
              <p:cNvCxnSpPr>
                <a:cxnSpLocks noChangeShapeType="1"/>
              </p:cNvCxnSpPr>
              <p:nvPr/>
            </p:nvCxnSpPr>
            <p:spPr bwMode="auto">
              <a:xfrm rot="5400000">
                <a:off x="4720765" y="3171448"/>
                <a:ext cx="193692"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136244" name="Group 79"/>
            <p:cNvGrpSpPr>
              <a:grpSpLocks/>
            </p:cNvGrpSpPr>
            <p:nvPr/>
          </p:nvGrpSpPr>
          <p:grpSpPr bwMode="auto">
            <a:xfrm>
              <a:off x="3637451" y="2684798"/>
              <a:ext cx="242620" cy="588994"/>
              <a:chOff x="4780451" y="2721861"/>
              <a:chExt cx="242620" cy="588504"/>
            </a:xfrm>
          </p:grpSpPr>
          <p:cxnSp>
            <p:nvCxnSpPr>
              <p:cNvPr id="59" name="Curved Connector 58"/>
              <p:cNvCxnSpPr>
                <a:cxnSpLocks noChangeShapeType="1"/>
              </p:cNvCxnSpPr>
              <p:nvPr/>
            </p:nvCxnSpPr>
            <p:spPr bwMode="auto">
              <a:xfrm rot="5400000">
                <a:off x="4870225" y="2798755"/>
                <a:ext cx="229560" cy="7432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0" name="Curved Connector 59"/>
              <p:cNvCxnSpPr>
                <a:cxnSpLocks noChangeShapeType="1"/>
              </p:cNvCxnSpPr>
              <p:nvPr/>
            </p:nvCxnSpPr>
            <p:spPr bwMode="auto">
              <a:xfrm rot="5400000">
                <a:off x="4721129" y="3174088"/>
                <a:ext cx="195485"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61" name="Curved Connector 60"/>
            <p:cNvCxnSpPr>
              <a:cxnSpLocks noChangeShapeType="1"/>
            </p:cNvCxnSpPr>
            <p:nvPr/>
          </p:nvCxnSpPr>
          <p:spPr bwMode="auto">
            <a:xfrm rot="5400000">
              <a:off x="3507903" y="3326097"/>
              <a:ext cx="193852" cy="76509"/>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
        <p:nvSpPr>
          <p:cNvPr id="136194" name="Text Box 32"/>
          <p:cNvSpPr txBox="1">
            <a:spLocks noChangeArrowheads="1"/>
          </p:cNvSpPr>
          <p:nvPr/>
        </p:nvSpPr>
        <p:spPr bwMode="auto">
          <a:xfrm>
            <a:off x="4856163" y="1447800"/>
            <a:ext cx="315912" cy="37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34829" name="TextBox 69"/>
          <p:cNvSpPr txBox="1">
            <a:spLocks noChangeArrowheads="1"/>
          </p:cNvSpPr>
          <p:nvPr/>
        </p:nvSpPr>
        <p:spPr bwMode="auto">
          <a:xfrm>
            <a:off x="2917825" y="2563813"/>
            <a:ext cx="439738" cy="3063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350" dirty="0">
                <a:cs typeface="+mn-cs"/>
              </a:rPr>
              <a:t>FSI</a:t>
            </a:r>
          </a:p>
        </p:txBody>
      </p:sp>
      <p:sp>
        <p:nvSpPr>
          <p:cNvPr id="81" name="Rounded Rectangle 80"/>
          <p:cNvSpPr/>
          <p:nvPr/>
        </p:nvSpPr>
        <p:spPr bwMode="auto">
          <a:xfrm>
            <a:off x="3900675" y="15508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cxnSp>
        <p:nvCxnSpPr>
          <p:cNvPr id="43" name="Curved Connector 42"/>
          <p:cNvCxnSpPr>
            <a:cxnSpLocks noChangeShapeType="1"/>
          </p:cNvCxnSpPr>
          <p:nvPr/>
        </p:nvCxnSpPr>
        <p:spPr bwMode="auto">
          <a:xfrm rot="5400000">
            <a:off x="2813050" y="2360613"/>
            <a:ext cx="149225" cy="53975"/>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2" name="Curved Connector 51"/>
          <p:cNvCxnSpPr>
            <a:cxnSpLocks noChangeShapeType="1"/>
          </p:cNvCxnSpPr>
          <p:nvPr/>
        </p:nvCxnSpPr>
        <p:spPr bwMode="auto">
          <a:xfrm rot="5400000">
            <a:off x="2647950" y="2851151"/>
            <a:ext cx="147637" cy="5556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2" name="Curved Connector 61"/>
          <p:cNvCxnSpPr>
            <a:cxnSpLocks noChangeShapeType="1"/>
          </p:cNvCxnSpPr>
          <p:nvPr/>
        </p:nvCxnSpPr>
        <p:spPr bwMode="auto">
          <a:xfrm rot="5400000">
            <a:off x="2489200" y="3327401"/>
            <a:ext cx="149225" cy="571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36202" name="Text Box 30"/>
          <p:cNvSpPr txBox="1">
            <a:spLocks noChangeArrowheads="1"/>
          </p:cNvSpPr>
          <p:nvPr/>
        </p:nvSpPr>
        <p:spPr bwMode="auto">
          <a:xfrm>
            <a:off x="3276600" y="838200"/>
            <a:ext cx="188595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6203" name="Text Box 31"/>
          <p:cNvSpPr txBox="1">
            <a:spLocks noChangeArrowheads="1"/>
          </p:cNvSpPr>
          <p:nvPr/>
        </p:nvSpPr>
        <p:spPr bwMode="auto">
          <a:xfrm>
            <a:off x="1447800" y="2755900"/>
            <a:ext cx="1200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200"/>
              <a:t>x</a:t>
            </a:r>
            <a:r>
              <a:rPr lang="en-US" sz="1200" baseline="-25000"/>
              <a:t>F</a:t>
            </a:r>
            <a:r>
              <a:rPr lang="en-US" sz="1200"/>
              <a:t>&lt;0 (target fragmentation)</a:t>
            </a:r>
          </a:p>
        </p:txBody>
      </p:sp>
      <p:grpSp>
        <p:nvGrpSpPr>
          <p:cNvPr id="136204" name="Group 50"/>
          <p:cNvGrpSpPr>
            <a:grpSpLocks/>
          </p:cNvGrpSpPr>
          <p:nvPr/>
        </p:nvGrpSpPr>
        <p:grpSpPr bwMode="auto">
          <a:xfrm>
            <a:off x="7696200" y="1066800"/>
            <a:ext cx="957263" cy="1296988"/>
            <a:chOff x="6858000" y="3565588"/>
            <a:chExt cx="1295400" cy="1324070"/>
          </a:xfrm>
        </p:grpSpPr>
        <p:grpSp>
          <p:nvGrpSpPr>
            <p:cNvPr id="136233" name="Group 5"/>
            <p:cNvGrpSpPr>
              <a:grpSpLocks/>
            </p:cNvGrpSpPr>
            <p:nvPr/>
          </p:nvGrpSpPr>
          <p:grpSpPr bwMode="auto">
            <a:xfrm>
              <a:off x="6858000" y="3565588"/>
              <a:ext cx="1295400" cy="1232643"/>
              <a:chOff x="5459413" y="4062428"/>
              <a:chExt cx="1614487" cy="1500444"/>
            </a:xfrm>
          </p:grpSpPr>
          <p:sp>
            <p:nvSpPr>
              <p:cNvPr id="54" name="Oval 53"/>
              <p:cNvSpPr>
                <a:spLocks noChangeArrowheads="1"/>
              </p:cNvSpPr>
              <p:nvPr/>
            </p:nvSpPr>
            <p:spPr bwMode="auto">
              <a:xfrm>
                <a:off x="5713769" y="4800235"/>
                <a:ext cx="1143259"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55" name="Straight Connector 54"/>
              <p:cNvCxnSpPr>
                <a:cxnSpLocks noChangeShapeType="1"/>
              </p:cNvCxnSpPr>
              <p:nvPr/>
            </p:nvCxnSpPr>
            <p:spPr bwMode="auto">
              <a:xfrm rot="10800000">
                <a:off x="5638801" y="5029074"/>
                <a:ext cx="532806"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6" name="Straight Connector 55"/>
              <p:cNvCxnSpPr>
                <a:cxnSpLocks noChangeShapeType="1"/>
              </p:cNvCxnSpPr>
              <p:nvPr/>
            </p:nvCxnSpPr>
            <p:spPr bwMode="auto">
              <a:xfrm flipV="1">
                <a:off x="662944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7" name="Straight Connector 56"/>
              <p:cNvCxnSpPr>
                <a:cxnSpLocks noChangeShapeType="1"/>
              </p:cNvCxnSpPr>
              <p:nvPr/>
            </p:nvCxnSpPr>
            <p:spPr bwMode="auto">
              <a:xfrm flipV="1">
                <a:off x="5869060"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rot="5400000">
                <a:off x="5905996"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36240"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241"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6234"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sp>
        <p:nvSpPr>
          <p:cNvPr id="136205" name="Rectangle 61"/>
          <p:cNvSpPr>
            <a:spLocks noChangeArrowheads="1"/>
          </p:cNvSpPr>
          <p:nvPr/>
        </p:nvSpPr>
        <p:spPr bwMode="auto">
          <a:xfrm>
            <a:off x="6096000" y="914400"/>
            <a:ext cx="173990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1200"/>
              <a:t>X. Artru &amp; Z. Belghobsi</a:t>
            </a:r>
          </a:p>
        </p:txBody>
      </p:sp>
      <p:sp>
        <p:nvSpPr>
          <p:cNvPr id="136206" name="Rectangle 15"/>
          <p:cNvSpPr>
            <a:spLocks noChangeArrowheads="1"/>
          </p:cNvSpPr>
          <p:nvPr/>
        </p:nvSpPr>
        <p:spPr bwMode="auto">
          <a:xfrm>
            <a:off x="1143000" y="5486400"/>
            <a:ext cx="6934200" cy="646113"/>
          </a:xfrm>
          <a:prstGeom prst="rect">
            <a:avLst/>
          </a:prstGeom>
          <a:solidFill>
            <a:srgbClr val="FFFF00"/>
          </a:solidFill>
          <a:ln w="9525">
            <a:solidFill>
              <a:schemeClr val="tx1"/>
            </a:solidFill>
            <a:miter lim="800000"/>
            <a:headEnd/>
            <a:tailEnd/>
          </a:ln>
        </p:spPr>
        <p:txBody>
          <a:bodyPr>
            <a:spAutoFit/>
          </a:bodyPr>
          <a:lstStyle/>
          <a:p>
            <a:pPr eaLnBrk="1" hangingPunct="1"/>
            <a:r>
              <a:rPr lang="en-US"/>
              <a:t>Final state interactions and quark-gluon correlations give rise to detectable spin-azimuthal  modulations of produced particles</a:t>
            </a:r>
          </a:p>
        </p:txBody>
      </p:sp>
      <p:sp>
        <p:nvSpPr>
          <p:cNvPr id="136207" name="Text Box 28"/>
          <p:cNvSpPr txBox="1">
            <a:spLocks noChangeArrowheads="1"/>
          </p:cNvSpPr>
          <p:nvPr/>
        </p:nvSpPr>
        <p:spPr bwMode="auto">
          <a:xfrm>
            <a:off x="0" y="1143000"/>
            <a:ext cx="2228850" cy="4603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6208" name="Footer Placeholder 2"/>
          <p:cNvSpPr>
            <a:spLocks noGrp="1" noChangeArrowheads="1"/>
          </p:cNvSpPr>
          <p:nvPr>
            <p:ph type="ftr" sz="quarter" idx="10"/>
          </p:nvPr>
        </p:nvSpPr>
        <p:spPr>
          <a:xfrm>
            <a:off x="2895600" y="6556375"/>
            <a:ext cx="28956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6209" name="TextBox 12"/>
          <p:cNvSpPr txBox="1">
            <a:spLocks noChangeArrowheads="1"/>
          </p:cNvSpPr>
          <p:nvPr/>
        </p:nvSpPr>
        <p:spPr bwMode="auto">
          <a:xfrm>
            <a:off x="3328988" y="1690688"/>
            <a:ext cx="3905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6210" name="TextBox 62"/>
          <p:cNvSpPr txBox="1">
            <a:spLocks noChangeArrowheads="1"/>
          </p:cNvSpPr>
          <p:nvPr/>
        </p:nvSpPr>
        <p:spPr bwMode="auto">
          <a:xfrm>
            <a:off x="304800" y="141288"/>
            <a:ext cx="8686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hard scattering: SIDIS</a:t>
            </a:r>
          </a:p>
        </p:txBody>
      </p:sp>
      <p:grpSp>
        <p:nvGrpSpPr>
          <p:cNvPr id="136211" name="Group 50"/>
          <p:cNvGrpSpPr>
            <a:grpSpLocks/>
          </p:cNvGrpSpPr>
          <p:nvPr/>
        </p:nvGrpSpPr>
        <p:grpSpPr bwMode="auto">
          <a:xfrm>
            <a:off x="2667000" y="3594100"/>
            <a:ext cx="957263" cy="1296988"/>
            <a:chOff x="6858000" y="3565588"/>
            <a:chExt cx="1295400" cy="1324070"/>
          </a:xfrm>
        </p:grpSpPr>
        <p:grpSp>
          <p:nvGrpSpPr>
            <p:cNvPr id="136224"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769" y="4800235"/>
                <a:ext cx="1143259"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8801" y="5029074"/>
                <a:ext cx="532806"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9" name="Straight Connector 68"/>
              <p:cNvCxnSpPr>
                <a:cxnSpLocks noChangeShapeType="1"/>
              </p:cNvCxnSpPr>
              <p:nvPr/>
            </p:nvCxnSpPr>
            <p:spPr bwMode="auto">
              <a:xfrm flipV="1">
                <a:off x="662944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0" name="Straight Connector 69"/>
              <p:cNvCxnSpPr>
                <a:cxnSpLocks noChangeShapeType="1"/>
              </p:cNvCxnSpPr>
              <p:nvPr/>
            </p:nvCxnSpPr>
            <p:spPr bwMode="auto">
              <a:xfrm flipV="1">
                <a:off x="5869060"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5905996"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36231"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232"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6225"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6212"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0775" y="2143125"/>
            <a:ext cx="1838325"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13"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AE2BC5E-D831-4743-B5F2-E3FA4D7AD19E}" type="slidenum">
              <a:rPr lang="en-US" sz="1400"/>
              <a:pPr/>
              <a:t>104</a:t>
            </a:fld>
            <a:endParaRPr lang="en-US" sz="1400"/>
          </a:p>
        </p:txBody>
      </p:sp>
      <p:cxnSp>
        <p:nvCxnSpPr>
          <p:cNvPr id="3" name="Straight Arrow Connector 2"/>
          <p:cNvCxnSpPr>
            <a:cxnSpLocks noChangeShapeType="1"/>
          </p:cNvCxnSpPr>
          <p:nvPr/>
        </p:nvCxnSpPr>
        <p:spPr bwMode="auto">
          <a:xfrm>
            <a:off x="2438400"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36215" name="TextBox 3"/>
          <p:cNvSpPr txBox="1">
            <a:spLocks noChangeArrowheads="1"/>
          </p:cNvSpPr>
          <p:nvPr/>
        </p:nvSpPr>
        <p:spPr bwMode="auto">
          <a:xfrm>
            <a:off x="1143000" y="838200"/>
            <a:ext cx="1763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6216" name="TextBox 3"/>
          <p:cNvSpPr txBox="1">
            <a:spLocks noChangeArrowheads="1"/>
          </p:cNvSpPr>
          <p:nvPr/>
        </p:nvSpPr>
        <p:spPr bwMode="auto">
          <a:xfrm>
            <a:off x="5867400" y="3048000"/>
            <a:ext cx="3381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36217" name="TextBox 63"/>
          <p:cNvSpPr txBox="1">
            <a:spLocks noChangeArrowheads="1"/>
          </p:cNvSpPr>
          <p:nvPr/>
        </p:nvSpPr>
        <p:spPr bwMode="auto">
          <a:xfrm>
            <a:off x="6553200" y="2590800"/>
            <a:ext cx="3381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grpSp>
        <p:nvGrpSpPr>
          <p:cNvPr id="136218" name="Group 40"/>
          <p:cNvGrpSpPr>
            <a:grpSpLocks/>
          </p:cNvGrpSpPr>
          <p:nvPr/>
        </p:nvGrpSpPr>
        <p:grpSpPr bwMode="auto">
          <a:xfrm>
            <a:off x="5410200" y="2133600"/>
            <a:ext cx="2438400" cy="2057400"/>
            <a:chOff x="5891298" y="3352800"/>
            <a:chExt cx="3100302" cy="1535083"/>
          </a:xfrm>
        </p:grpSpPr>
        <p:pic>
          <p:nvPicPr>
            <p:cNvPr id="136222" name="Picture 5"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23" name="TextBox 39"/>
            <p:cNvSpPr txBox="1">
              <a:spLocks noChangeArrowheads="1"/>
            </p:cNvSpPr>
            <p:nvPr/>
          </p:nvSpPr>
          <p:spPr bwMode="auto">
            <a:xfrm>
              <a:off x="5891298" y="3352800"/>
              <a:ext cx="2702818" cy="275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Higher Twist TMDs</a:t>
              </a:r>
            </a:p>
          </p:txBody>
        </p:sp>
      </p:grpSp>
      <p:sp>
        <p:nvSpPr>
          <p:cNvPr id="72" name="Oval 71"/>
          <p:cNvSpPr>
            <a:spLocks noChangeArrowheads="1"/>
          </p:cNvSpPr>
          <p:nvPr/>
        </p:nvSpPr>
        <p:spPr bwMode="auto">
          <a:xfrm>
            <a:off x="6324600" y="29718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74" name="Oval 73"/>
          <p:cNvSpPr>
            <a:spLocks noChangeArrowheads="1"/>
          </p:cNvSpPr>
          <p:nvPr/>
        </p:nvSpPr>
        <p:spPr bwMode="auto">
          <a:xfrm>
            <a:off x="5791200" y="32766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36221" name="TextBox 1"/>
          <p:cNvSpPr txBox="1">
            <a:spLocks noChangeArrowheads="1"/>
          </p:cNvSpPr>
          <p:nvPr/>
        </p:nvSpPr>
        <p:spPr bwMode="auto">
          <a:xfrm>
            <a:off x="2057400" y="4724400"/>
            <a:ext cx="6400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Quark qluon correlations described by higher twist 3D TMD PDFs, access to details of the QCD dynamics “forces”,</a:t>
            </a:r>
            <a:r>
              <a:rPr lang="is-IS" sz="1800"/>
              <a:t>….</a:t>
            </a:r>
            <a:endParaRPr lang="en-US" sz="18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2824163"/>
            <a:ext cx="109855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4" name="Rectangle 6">
            <a:extLst/>
          </p:cNvPr>
          <p:cNvSpPr>
            <a:spLocks noChangeArrowheads="1"/>
          </p:cNvSpPr>
          <p:nvPr/>
        </p:nvSpPr>
        <p:spPr bwMode="auto">
          <a:xfrm>
            <a:off x="0" y="152400"/>
            <a:ext cx="9144000" cy="685800"/>
          </a:xfrm>
          <a:prstGeom prst="rect">
            <a:avLst/>
          </a:prstGeom>
          <a:solidFill>
            <a:schemeClr val="bg1"/>
          </a:solidFill>
          <a:ln w="9525">
            <a:noFill/>
            <a:miter lim="800000"/>
            <a:headEnd/>
            <a:tailEnd/>
          </a:ln>
          <a:effectLst/>
        </p:spPr>
        <p:txBody>
          <a:bodyPr anchor="ctr"/>
          <a:lstStyle/>
          <a:p>
            <a:pPr algn="ctr" eaLnBrk="1" hangingPunct="1">
              <a:defRPr/>
            </a:pPr>
            <a:r>
              <a:rPr lang="en-US" sz="2000">
                <a:solidFill>
                  <a:schemeClr val="tx2"/>
                </a:solidFill>
                <a:effectLst>
                  <a:outerShdw blurRad="38100" dist="38100" dir="2700000" algn="tl">
                    <a:srgbClr val="DDDDDD"/>
                  </a:outerShdw>
                </a:effectLst>
              </a:rPr>
              <a:t> </a:t>
            </a:r>
            <a:r>
              <a:rPr lang="en-US" sz="3200"/>
              <a:t>QCD: from testing to understanding  </a:t>
            </a:r>
            <a:endParaRPr lang="en-US" sz="4000"/>
          </a:p>
        </p:txBody>
      </p:sp>
      <p:sp>
        <p:nvSpPr>
          <p:cNvPr id="21507" name="Line 21"/>
          <p:cNvSpPr>
            <a:spLocks noChangeShapeType="1"/>
          </p:cNvSpPr>
          <p:nvPr/>
        </p:nvSpPr>
        <p:spPr bwMode="auto">
          <a:xfrm>
            <a:off x="0" y="762000"/>
            <a:ext cx="9144000" cy="0"/>
          </a:xfrm>
          <a:prstGeom prst="line">
            <a:avLst/>
          </a:prstGeom>
          <a:noFill/>
          <a:ln w="38100">
            <a:solidFill>
              <a:srgbClr val="80808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 name="Group 27"/>
          <p:cNvGrpSpPr>
            <a:grpSpLocks/>
          </p:cNvGrpSpPr>
          <p:nvPr/>
        </p:nvGrpSpPr>
        <p:grpSpPr bwMode="auto">
          <a:xfrm>
            <a:off x="-15875" y="1447800"/>
            <a:ext cx="1555750" cy="1533525"/>
            <a:chOff x="4724400" y="2057400"/>
            <a:chExt cx="1385740" cy="1143000"/>
          </a:xfrm>
        </p:grpSpPr>
        <p:sp>
          <p:nvSpPr>
            <p:cNvPr id="12" name="Oval 11">
              <a:extLst/>
            </p:cNvPr>
            <p:cNvSpPr>
              <a:spLocks noChangeArrowheads="1"/>
            </p:cNvSpPr>
            <p:nvPr/>
          </p:nvSpPr>
          <p:spPr bwMode="auto">
            <a:xfrm>
              <a:off x="4724400" y="2057400"/>
              <a:ext cx="1295243"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6" name="TextBox 13"/>
            <p:cNvSpPr txBox="1">
              <a:spLocks noChangeArrowheads="1"/>
            </p:cNvSpPr>
            <p:nvPr/>
          </p:nvSpPr>
          <p:spPr bwMode="auto">
            <a:xfrm>
              <a:off x="4738540" y="2398170"/>
              <a:ext cx="13716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nucleon in 3D</a:t>
              </a:r>
            </a:p>
          </p:txBody>
        </p:sp>
      </p:grpSp>
      <p:sp>
        <p:nvSpPr>
          <p:cNvPr id="15" name="Oval 14">
            <a:extLst/>
          </p:cNvPr>
          <p:cNvSpPr>
            <a:spLocks noChangeArrowheads="1"/>
          </p:cNvSpPr>
          <p:nvPr/>
        </p:nvSpPr>
        <p:spPr bwMode="auto">
          <a:xfrm>
            <a:off x="-41275" y="3065463"/>
            <a:ext cx="1482725" cy="1443037"/>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10" name="TextBox 15"/>
          <p:cNvSpPr txBox="1">
            <a:spLocks noChangeArrowheads="1"/>
          </p:cNvSpPr>
          <p:nvPr/>
        </p:nvSpPr>
        <p:spPr bwMode="auto">
          <a:xfrm>
            <a:off x="-187325" y="3398838"/>
            <a:ext cx="1778000"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quark-gluon correlations </a:t>
            </a:r>
          </a:p>
        </p:txBody>
      </p:sp>
      <p:sp>
        <p:nvSpPr>
          <p:cNvPr id="17" name="Oval 16">
            <a:extLst/>
          </p:cNvPr>
          <p:cNvSpPr>
            <a:spLocks noChangeArrowheads="1"/>
          </p:cNvSpPr>
          <p:nvPr/>
        </p:nvSpPr>
        <p:spPr bwMode="auto">
          <a:xfrm>
            <a:off x="130175" y="4613275"/>
            <a:ext cx="1482725" cy="1443038"/>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12" name="TextBox 17"/>
          <p:cNvSpPr txBox="1">
            <a:spLocks noChangeArrowheads="1"/>
          </p:cNvSpPr>
          <p:nvPr/>
        </p:nvSpPr>
        <p:spPr bwMode="auto">
          <a:xfrm>
            <a:off x="26988" y="4948238"/>
            <a:ext cx="1779587"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spin-orbit correlations </a:t>
            </a:r>
          </a:p>
        </p:txBody>
      </p:sp>
      <p:grpSp>
        <p:nvGrpSpPr>
          <p:cNvPr id="4" name="Group 29"/>
          <p:cNvGrpSpPr>
            <a:grpSpLocks/>
          </p:cNvGrpSpPr>
          <p:nvPr/>
        </p:nvGrpSpPr>
        <p:grpSpPr bwMode="auto">
          <a:xfrm>
            <a:off x="4343400" y="1828800"/>
            <a:ext cx="1585913" cy="1366838"/>
            <a:chOff x="7789332" y="2813957"/>
            <a:chExt cx="1524000" cy="1143000"/>
          </a:xfrm>
        </p:grpSpPr>
        <p:sp>
          <p:nvSpPr>
            <p:cNvPr id="19" name="Oval 18">
              <a:extLst/>
            </p:cNvPr>
            <p:cNvSpPr>
              <a:spLocks noChangeArrowheads="1"/>
            </p:cNvSpPr>
            <p:nvPr/>
          </p:nvSpPr>
          <p:spPr bwMode="auto">
            <a:xfrm>
              <a:off x="7856455" y="2813957"/>
              <a:ext cx="1372973"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4" name="TextBox 19"/>
            <p:cNvSpPr txBox="1">
              <a:spLocks noChangeArrowheads="1"/>
            </p:cNvSpPr>
            <p:nvPr/>
          </p:nvSpPr>
          <p:spPr bwMode="auto">
            <a:xfrm>
              <a:off x="7789332" y="3124200"/>
              <a:ext cx="1524000" cy="626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evolution,</a:t>
              </a:r>
            </a:p>
            <a:p>
              <a:pPr algn="ctr" eaLnBrk="1" hangingPunct="1"/>
              <a:r>
                <a:rPr lang="en-US" sz="1600">
                  <a:ea typeface="MS PGothic" charset="0"/>
                  <a:cs typeface="MS PGothic" charset="0"/>
                </a:rPr>
                <a:t>factorization</a:t>
              </a:r>
            </a:p>
          </p:txBody>
        </p:sp>
      </p:grpSp>
      <p:grpSp>
        <p:nvGrpSpPr>
          <p:cNvPr id="5" name="Group 32"/>
          <p:cNvGrpSpPr>
            <a:grpSpLocks/>
          </p:cNvGrpSpPr>
          <p:nvPr/>
        </p:nvGrpSpPr>
        <p:grpSpPr bwMode="auto">
          <a:xfrm>
            <a:off x="3124200" y="914400"/>
            <a:ext cx="1600200" cy="1333500"/>
            <a:chOff x="7429500" y="1695450"/>
            <a:chExt cx="1524000" cy="1143000"/>
          </a:xfrm>
        </p:grpSpPr>
        <p:sp>
          <p:nvSpPr>
            <p:cNvPr id="23" name="Oval 22">
              <a:extLst/>
            </p:cNvPr>
            <p:cNvSpPr>
              <a:spLocks noChangeArrowheads="1"/>
            </p:cNvSpPr>
            <p:nvPr/>
          </p:nvSpPr>
          <p:spPr bwMode="auto">
            <a:xfrm>
              <a:off x="7467298" y="1695450"/>
              <a:ext cx="1372810"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2" name="TextBox 23"/>
            <p:cNvSpPr txBox="1">
              <a:spLocks noChangeArrowheads="1"/>
            </p:cNvSpPr>
            <p:nvPr/>
          </p:nvSpPr>
          <p:spPr bwMode="auto">
            <a:xfrm>
              <a:off x="7429500" y="2018743"/>
              <a:ext cx="1524000" cy="423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hadronization</a:t>
              </a:r>
            </a:p>
          </p:txBody>
        </p:sp>
      </p:grpSp>
      <p:grpSp>
        <p:nvGrpSpPr>
          <p:cNvPr id="21515" name="Group 26"/>
          <p:cNvGrpSpPr>
            <a:grpSpLocks/>
          </p:cNvGrpSpPr>
          <p:nvPr/>
        </p:nvGrpSpPr>
        <p:grpSpPr bwMode="auto">
          <a:xfrm>
            <a:off x="1371600" y="838200"/>
            <a:ext cx="1665288" cy="1204913"/>
            <a:chOff x="5965403" y="1371600"/>
            <a:chExt cx="1524000" cy="1143000"/>
          </a:xfrm>
        </p:grpSpPr>
        <p:sp>
          <p:nvSpPr>
            <p:cNvPr id="25" name="Oval 24">
              <a:extLst/>
            </p:cNvPr>
            <p:cNvSpPr>
              <a:spLocks noChangeArrowheads="1"/>
            </p:cNvSpPr>
            <p:nvPr/>
          </p:nvSpPr>
          <p:spPr bwMode="auto">
            <a:xfrm>
              <a:off x="6019157" y="1371600"/>
              <a:ext cx="1372907"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0" name="TextBox 25"/>
            <p:cNvSpPr txBox="1">
              <a:spLocks noChangeArrowheads="1"/>
            </p:cNvSpPr>
            <p:nvPr/>
          </p:nvSpPr>
          <p:spPr bwMode="auto">
            <a:xfrm>
              <a:off x="5965403" y="1613356"/>
              <a:ext cx="1524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parton distributions</a:t>
              </a:r>
            </a:p>
          </p:txBody>
        </p:sp>
      </p:grpSp>
      <p:cxnSp>
        <p:nvCxnSpPr>
          <p:cNvPr id="46" name="Straight Connector 45">
            <a:extLst/>
          </p:cNvPr>
          <p:cNvCxnSpPr>
            <a:cxnSpLocks noChangeShapeType="1"/>
          </p:cNvCxnSpPr>
          <p:nvPr/>
        </p:nvCxnSpPr>
        <p:spPr bwMode="auto">
          <a:xfrm flipH="1" flipV="1">
            <a:off x="1430338" y="3970338"/>
            <a:ext cx="260350" cy="98425"/>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sp>
        <p:nvSpPr>
          <p:cNvPr id="11" name="Oval 10">
            <a:extLst/>
          </p:cNvPr>
          <p:cNvSpPr>
            <a:spLocks noChangeArrowheads="1"/>
          </p:cNvSpPr>
          <p:nvPr/>
        </p:nvSpPr>
        <p:spPr bwMode="auto">
          <a:xfrm>
            <a:off x="1662113" y="2479675"/>
            <a:ext cx="2536825" cy="2455863"/>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18" name="TextBox 12"/>
          <p:cNvSpPr txBox="1">
            <a:spLocks noChangeArrowheads="1"/>
          </p:cNvSpPr>
          <p:nvPr/>
        </p:nvSpPr>
        <p:spPr bwMode="auto">
          <a:xfrm>
            <a:off x="2693988" y="3009900"/>
            <a:ext cx="1550987" cy="132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strong interactions</a:t>
            </a:r>
          </a:p>
          <a:p>
            <a:pPr algn="ctr" eaLnBrk="1" hangingPunct="1"/>
            <a:r>
              <a:rPr lang="en-US" sz="1600">
                <a:ea typeface="MS PGothic" charset="0"/>
                <a:cs typeface="MS PGothic" charset="0"/>
              </a:rPr>
              <a:t>&amp;</a:t>
            </a:r>
          </a:p>
          <a:p>
            <a:pPr algn="ctr" eaLnBrk="1" hangingPunct="1"/>
            <a:r>
              <a:rPr lang="en-US" sz="1600">
                <a:ea typeface="MS PGothic" charset="0"/>
                <a:cs typeface="MS PGothic" charset="0"/>
              </a:rPr>
              <a:t>quark gluon dynamics</a:t>
            </a:r>
          </a:p>
        </p:txBody>
      </p:sp>
      <p:cxnSp>
        <p:nvCxnSpPr>
          <p:cNvPr id="35" name="Straight Connector 34">
            <a:extLst/>
          </p:cNvPr>
          <p:cNvCxnSpPr>
            <a:cxnSpLocks noChangeShapeType="1"/>
          </p:cNvCxnSpPr>
          <p:nvPr/>
        </p:nvCxnSpPr>
        <p:spPr bwMode="auto">
          <a:xfrm>
            <a:off x="2362200" y="2133600"/>
            <a:ext cx="266700" cy="390525"/>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38" name="Straight Connector 37">
            <a:extLst/>
          </p:cNvPr>
          <p:cNvCxnSpPr>
            <a:cxnSpLocks noChangeShapeType="1"/>
          </p:cNvCxnSpPr>
          <p:nvPr/>
        </p:nvCxnSpPr>
        <p:spPr bwMode="auto">
          <a:xfrm flipH="1">
            <a:off x="3657600" y="2286000"/>
            <a:ext cx="228600" cy="35560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41" name="Straight Connector 40">
            <a:extLst/>
          </p:cNvPr>
          <p:cNvCxnSpPr>
            <a:cxnSpLocks noChangeShapeType="1"/>
          </p:cNvCxnSpPr>
          <p:nvPr/>
        </p:nvCxnSpPr>
        <p:spPr bwMode="auto">
          <a:xfrm flipH="1">
            <a:off x="4114800" y="3048000"/>
            <a:ext cx="352425" cy="9525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44" name="Straight Connector 43">
            <a:extLst/>
          </p:cNvPr>
          <p:cNvCxnSpPr>
            <a:cxnSpLocks noChangeShapeType="1"/>
          </p:cNvCxnSpPr>
          <p:nvPr/>
        </p:nvCxnSpPr>
        <p:spPr bwMode="auto">
          <a:xfrm>
            <a:off x="1468438" y="2732088"/>
            <a:ext cx="268287" cy="185737"/>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48" name="Straight Connector 47">
            <a:extLst/>
          </p:cNvPr>
          <p:cNvCxnSpPr>
            <a:cxnSpLocks noChangeShapeType="1"/>
          </p:cNvCxnSpPr>
          <p:nvPr/>
        </p:nvCxnSpPr>
        <p:spPr bwMode="auto">
          <a:xfrm flipH="1">
            <a:off x="1443038" y="4503738"/>
            <a:ext cx="249237" cy="265112"/>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nvGrpSpPr>
          <p:cNvPr id="16" name="Group 51"/>
          <p:cNvGrpSpPr>
            <a:grpSpLocks/>
          </p:cNvGrpSpPr>
          <p:nvPr/>
        </p:nvGrpSpPr>
        <p:grpSpPr bwMode="auto">
          <a:xfrm>
            <a:off x="4191000" y="4419600"/>
            <a:ext cx="1752600" cy="1008063"/>
            <a:chOff x="7133162" y="4125522"/>
            <a:chExt cx="1528207" cy="990600"/>
          </a:xfrm>
        </p:grpSpPr>
        <p:grpSp>
          <p:nvGrpSpPr>
            <p:cNvPr id="21545" name="Group 30"/>
            <p:cNvGrpSpPr>
              <a:grpSpLocks/>
            </p:cNvGrpSpPr>
            <p:nvPr/>
          </p:nvGrpSpPr>
          <p:grpSpPr bwMode="auto">
            <a:xfrm>
              <a:off x="7188910" y="4125522"/>
              <a:ext cx="1472459" cy="990600"/>
              <a:chOff x="7188910" y="4125522"/>
              <a:chExt cx="1472459" cy="990600"/>
            </a:xfrm>
          </p:grpSpPr>
          <p:sp>
            <p:nvSpPr>
              <p:cNvPr id="21" name="Oval 20">
                <a:extLst/>
              </p:cNvPr>
              <p:cNvSpPr>
                <a:spLocks noChangeArrowheads="1"/>
              </p:cNvSpPr>
              <p:nvPr/>
            </p:nvSpPr>
            <p:spPr bwMode="auto">
              <a:xfrm>
                <a:off x="7214833" y="4125522"/>
                <a:ext cx="1370403" cy="9906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48" name="TextBox 21"/>
              <p:cNvSpPr txBox="1">
                <a:spLocks noChangeArrowheads="1"/>
              </p:cNvSpPr>
              <p:nvPr/>
            </p:nvSpPr>
            <p:spPr bwMode="auto">
              <a:xfrm>
                <a:off x="7188910" y="4419600"/>
                <a:ext cx="14724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spectroscopy,</a:t>
                </a:r>
              </a:p>
              <a:p>
                <a:pPr algn="ctr" eaLnBrk="1" hangingPunct="1"/>
                <a:r>
                  <a:rPr lang="en-US" sz="1600">
                    <a:ea typeface="MS PGothic" charset="0"/>
                    <a:cs typeface="MS PGothic" charset="0"/>
                  </a:rPr>
                  <a:t>excited states</a:t>
                </a:r>
              </a:p>
            </p:txBody>
          </p:sp>
        </p:grpSp>
        <p:cxnSp>
          <p:nvCxnSpPr>
            <p:cNvPr id="50" name="Straight Connector 49">
              <a:extLst/>
            </p:cNvPr>
            <p:cNvCxnSpPr>
              <a:cxnSpLocks noChangeShapeType="1"/>
              <a:endCxn id="21" idx="1"/>
            </p:cNvCxnSpPr>
            <p:nvPr/>
          </p:nvCxnSpPr>
          <p:spPr bwMode="auto">
            <a:xfrm>
              <a:off x="7133162" y="4125522"/>
              <a:ext cx="281002" cy="14508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grpSp>
        <p:nvGrpSpPr>
          <p:cNvPr id="20" name="Group 58"/>
          <p:cNvGrpSpPr>
            <a:grpSpLocks/>
          </p:cNvGrpSpPr>
          <p:nvPr/>
        </p:nvGrpSpPr>
        <p:grpSpPr bwMode="auto">
          <a:xfrm>
            <a:off x="1663700" y="4953000"/>
            <a:ext cx="1612900" cy="1682750"/>
            <a:chOff x="6400800" y="4319718"/>
            <a:chExt cx="1520577" cy="1166682"/>
          </a:xfrm>
        </p:grpSpPr>
        <p:cxnSp>
          <p:nvCxnSpPr>
            <p:cNvPr id="53" name="Straight Connector 52">
              <a:extLst/>
            </p:cNvPr>
            <p:cNvCxnSpPr>
              <a:cxnSpLocks noChangeShapeType="1"/>
            </p:cNvCxnSpPr>
            <p:nvPr/>
          </p:nvCxnSpPr>
          <p:spPr bwMode="auto">
            <a:xfrm rot="16200000" flipH="1">
              <a:off x="7048119" y="4357856"/>
              <a:ext cx="228934" cy="152656"/>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nvGrpSpPr>
            <p:cNvPr id="21542" name="Group 57"/>
            <p:cNvGrpSpPr>
              <a:grpSpLocks/>
            </p:cNvGrpSpPr>
            <p:nvPr/>
          </p:nvGrpSpPr>
          <p:grpSpPr bwMode="auto">
            <a:xfrm>
              <a:off x="6400800" y="4572000"/>
              <a:ext cx="1520577" cy="914400"/>
              <a:chOff x="6400800" y="4572000"/>
              <a:chExt cx="1520577" cy="914400"/>
            </a:xfrm>
          </p:grpSpPr>
          <p:sp>
            <p:nvSpPr>
              <p:cNvPr id="49" name="Oval 48">
                <a:extLst/>
              </p:cNvPr>
              <p:cNvSpPr>
                <a:spLocks noChangeArrowheads="1"/>
              </p:cNvSpPr>
              <p:nvPr/>
            </p:nvSpPr>
            <p:spPr bwMode="auto">
              <a:xfrm>
                <a:off x="6400800" y="4571766"/>
                <a:ext cx="1447243" cy="914634"/>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44" name="TextBox 56"/>
              <p:cNvSpPr txBox="1">
                <a:spLocks noChangeArrowheads="1"/>
              </p:cNvSpPr>
              <p:nvPr/>
            </p:nvSpPr>
            <p:spPr bwMode="auto">
              <a:xfrm>
                <a:off x="6473577" y="4659195"/>
                <a:ext cx="1447800" cy="570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ea typeface="MS PGothic" charset="0"/>
                    <a:cs typeface="MS PGothic" charset="0"/>
                  </a:rPr>
                  <a:t>     target fragmentation entanglement</a:t>
                </a:r>
              </a:p>
            </p:txBody>
          </p:sp>
        </p:grpSp>
      </p:grpSp>
      <p:sp>
        <p:nvSpPr>
          <p:cNvPr id="21526" name="Slide Number Placeholder 1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919147-EB87-A946-A2C6-70426C85549D}" type="slidenum">
              <a:rPr lang="en-US" sz="1400">
                <a:ea typeface="MS PGothic" charset="0"/>
                <a:cs typeface="MS PGothic" charset="0"/>
              </a:rPr>
              <a:pPr/>
              <a:t>105</a:t>
            </a:fld>
            <a:endParaRPr lang="en-US" sz="1400">
              <a:ea typeface="MS PGothic" charset="0"/>
              <a:cs typeface="MS PGothic" charset="0"/>
            </a:endParaRPr>
          </a:p>
        </p:txBody>
      </p:sp>
      <p:sp>
        <p:nvSpPr>
          <p:cNvPr id="21527" name="Rectangle 2"/>
          <p:cNvSpPr>
            <a:spLocks noChangeArrowheads="1"/>
          </p:cNvSpPr>
          <p:nvPr/>
        </p:nvSpPr>
        <p:spPr bwMode="auto">
          <a:xfrm>
            <a:off x="6321425" y="895350"/>
            <a:ext cx="268605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1600" i="1" u="sng">
                <a:ea typeface="MS PGothic" charset="0"/>
                <a:cs typeface="MS PGothic" charset="0"/>
              </a:rPr>
              <a:t>Testing stage: </a:t>
            </a:r>
          </a:p>
          <a:p>
            <a:pPr eaLnBrk="1" hangingPunct="1"/>
            <a:r>
              <a:rPr lang="en-US" sz="1600">
                <a:ea typeface="MS PGothic" charset="0"/>
                <a:cs typeface="MS PGothic" charset="0"/>
              </a:rPr>
              <a:t>pQCD predictions, observables in the kinematics where theory predictions are easier to get (higher energies, 1D picture, leading twist, IMF)</a:t>
            </a:r>
          </a:p>
        </p:txBody>
      </p:sp>
      <p:sp>
        <p:nvSpPr>
          <p:cNvPr id="28" name="Rectangle 2"/>
          <p:cNvSpPr>
            <a:spLocks noChangeArrowheads="1"/>
          </p:cNvSpPr>
          <p:nvPr/>
        </p:nvSpPr>
        <p:spPr bwMode="auto">
          <a:xfrm>
            <a:off x="6492875" y="3430588"/>
            <a:ext cx="2538413"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1600" i="1" u="sng">
                <a:ea typeface="MS PGothic" charset="0"/>
                <a:cs typeface="MS PGothic" charset="0"/>
              </a:rPr>
              <a:t>Understanding stage: </a:t>
            </a:r>
          </a:p>
          <a:p>
            <a:r>
              <a:rPr lang="en-US" sz="1600">
                <a:ea typeface="MS PGothic" charset="0"/>
                <a:cs typeface="MS PGothic" charset="0"/>
              </a:rPr>
              <a:t>non-perturbative QCD, observables in the real life kinematics where most of the data is available and interactions are strong  (more complex observables revealing details of the dynamics,…)</a:t>
            </a:r>
          </a:p>
        </p:txBody>
      </p:sp>
      <p:sp>
        <p:nvSpPr>
          <p:cNvPr id="29" name="Arrow: Down 28">
            <a:extLst/>
          </p:cNvPr>
          <p:cNvSpPr/>
          <p:nvPr/>
        </p:nvSpPr>
        <p:spPr>
          <a:xfrm>
            <a:off x="7497763" y="2824163"/>
            <a:ext cx="404812" cy="606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5" name="Group 51"/>
          <p:cNvGrpSpPr>
            <a:grpSpLocks/>
          </p:cNvGrpSpPr>
          <p:nvPr/>
        </p:nvGrpSpPr>
        <p:grpSpPr bwMode="auto">
          <a:xfrm>
            <a:off x="3276600" y="4876800"/>
            <a:ext cx="1766888" cy="1603375"/>
            <a:chOff x="7319287" y="3734901"/>
            <a:chExt cx="1542494" cy="1414480"/>
          </a:xfrm>
        </p:grpSpPr>
        <p:grpSp>
          <p:nvGrpSpPr>
            <p:cNvPr id="21537" name="Group 30"/>
            <p:cNvGrpSpPr>
              <a:grpSpLocks/>
            </p:cNvGrpSpPr>
            <p:nvPr/>
          </p:nvGrpSpPr>
          <p:grpSpPr bwMode="auto">
            <a:xfrm>
              <a:off x="7389322" y="4146051"/>
              <a:ext cx="1472459" cy="1003330"/>
              <a:chOff x="7389322" y="4146051"/>
              <a:chExt cx="1472459" cy="1003330"/>
            </a:xfrm>
          </p:grpSpPr>
          <p:sp>
            <p:nvSpPr>
              <p:cNvPr id="52" name="Oval 51">
                <a:extLst/>
              </p:cNvPr>
              <p:cNvSpPr>
                <a:spLocks noChangeArrowheads="1"/>
              </p:cNvSpPr>
              <p:nvPr/>
            </p:nvSpPr>
            <p:spPr bwMode="auto">
              <a:xfrm>
                <a:off x="7427387" y="4146640"/>
                <a:ext cx="1370644" cy="1002741"/>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40" name="TextBox 21"/>
              <p:cNvSpPr txBox="1">
                <a:spLocks noChangeArrowheads="1"/>
              </p:cNvSpPr>
              <p:nvPr/>
            </p:nvSpPr>
            <p:spPr bwMode="auto">
              <a:xfrm>
                <a:off x="7389322" y="4448631"/>
                <a:ext cx="1472459" cy="28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hadron structure</a:t>
                </a:r>
              </a:p>
            </p:txBody>
          </p:sp>
        </p:grpSp>
        <p:cxnSp>
          <p:nvCxnSpPr>
            <p:cNvPr id="51" name="Straight Connector 50">
              <a:extLst/>
            </p:cNvPr>
            <p:cNvCxnSpPr>
              <a:cxnSpLocks noChangeShapeType="1"/>
            </p:cNvCxnSpPr>
            <p:nvPr/>
          </p:nvCxnSpPr>
          <p:spPr bwMode="auto">
            <a:xfrm>
              <a:off x="7319287" y="3734901"/>
              <a:ext cx="371418" cy="424344"/>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grpSp>
        <p:nvGrpSpPr>
          <p:cNvPr id="54" name="Group 51"/>
          <p:cNvGrpSpPr>
            <a:grpSpLocks/>
          </p:cNvGrpSpPr>
          <p:nvPr/>
        </p:nvGrpSpPr>
        <p:grpSpPr bwMode="auto">
          <a:xfrm>
            <a:off x="4244975" y="3352800"/>
            <a:ext cx="1927225" cy="1008063"/>
            <a:chOff x="6980898" y="4125522"/>
            <a:chExt cx="1680471" cy="990600"/>
          </a:xfrm>
        </p:grpSpPr>
        <p:grpSp>
          <p:nvGrpSpPr>
            <p:cNvPr id="21533" name="Group 30"/>
            <p:cNvGrpSpPr>
              <a:grpSpLocks/>
            </p:cNvGrpSpPr>
            <p:nvPr/>
          </p:nvGrpSpPr>
          <p:grpSpPr bwMode="auto">
            <a:xfrm>
              <a:off x="7188910" y="4125522"/>
              <a:ext cx="1472459" cy="990600"/>
              <a:chOff x="7188910" y="4125522"/>
              <a:chExt cx="1472459" cy="990600"/>
            </a:xfrm>
          </p:grpSpPr>
          <p:sp>
            <p:nvSpPr>
              <p:cNvPr id="57" name="Oval 56">
                <a:extLst/>
              </p:cNvPr>
              <p:cNvSpPr>
                <a:spLocks noChangeArrowheads="1"/>
              </p:cNvSpPr>
              <p:nvPr/>
            </p:nvSpPr>
            <p:spPr bwMode="auto">
              <a:xfrm>
                <a:off x="7214835" y="4125522"/>
                <a:ext cx="1370401" cy="9906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36" name="TextBox 21"/>
              <p:cNvSpPr txBox="1">
                <a:spLocks noChangeArrowheads="1"/>
              </p:cNvSpPr>
              <p:nvPr/>
            </p:nvSpPr>
            <p:spPr bwMode="auto">
              <a:xfrm>
                <a:off x="7188910" y="4419600"/>
                <a:ext cx="1472459" cy="574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medium modification</a:t>
                </a:r>
              </a:p>
            </p:txBody>
          </p:sp>
        </p:grpSp>
        <p:cxnSp>
          <p:nvCxnSpPr>
            <p:cNvPr id="56" name="Straight Connector 55">
              <a:extLst/>
            </p:cNvPr>
            <p:cNvCxnSpPr>
              <a:cxnSpLocks noChangeShapeType="1"/>
              <a:stCxn id="21518" idx="3"/>
            </p:cNvCxnSpPr>
            <p:nvPr/>
          </p:nvCxnSpPr>
          <p:spPr bwMode="auto">
            <a:xfrm>
              <a:off x="6980898" y="4439082"/>
              <a:ext cx="218710" cy="135719"/>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sp>
        <p:nvSpPr>
          <p:cNvPr id="8" name="Footer Placeholder 7"/>
          <p:cNvSpPr>
            <a:spLocks noGrp="1"/>
          </p:cNvSpPr>
          <p:nvPr>
            <p:ph type="ftr" sz="quarter" idx="10"/>
          </p:nvPr>
        </p:nvSpPr>
        <p:spPr/>
        <p:txBody>
          <a:bodyPr/>
          <a:lstStyle/>
          <a:p>
            <a:pPr>
              <a:defRPr/>
            </a:pPr>
            <a:r>
              <a:rPr lang="en-US"/>
              <a:t>H. Avakian, JLab22, Aug 26</a:t>
            </a:r>
          </a:p>
        </p:txBody>
      </p:sp>
    </p:spTree>
    <p:extLst>
      <p:ext uri="{BB962C8B-B14F-4D97-AF65-F5344CB8AC3E}">
        <p14:creationId xmlns:p14="http://schemas.microsoft.com/office/powerpoint/2010/main" val="3480263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43DB4A7-5CD0-704A-9A7C-9CAFFEAC5A74}"/>
              </a:ext>
            </a:extLst>
          </p:cNvPr>
          <p:cNvPicPr>
            <a:picLocks noChangeAspect="1"/>
          </p:cNvPicPr>
          <p:nvPr/>
        </p:nvPicPr>
        <p:blipFill>
          <a:blip r:embed="rId2"/>
          <a:stretch>
            <a:fillRect/>
          </a:stretch>
        </p:blipFill>
        <p:spPr>
          <a:xfrm>
            <a:off x="4867193" y="3581400"/>
            <a:ext cx="4276807" cy="2821092"/>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dirty="0">
                <a:latin typeface="Arial" charset="0"/>
                <a:ea typeface="MS PGothic" charset="0"/>
              </a:rPr>
              <a:t>A</a:t>
            </a:r>
            <a:r>
              <a:rPr lang="en-US" baseline="-25000" dirty="0">
                <a:latin typeface="Arial" charset="0"/>
                <a:ea typeface="MS PGothic" charset="0"/>
              </a:rPr>
              <a:t>LL</a:t>
            </a:r>
            <a:r>
              <a:rPr lang="en-US" dirty="0">
                <a:latin typeface="Arial" charset="0"/>
                <a:ea typeface="MS PGothic" charset="0"/>
              </a:rPr>
              <a:t> studies of exclusive  </a:t>
            </a:r>
            <a:r>
              <a:rPr lang="en-US" dirty="0">
                <a:latin typeface="Symbol" charset="0"/>
                <a:ea typeface="MS PGothic" charset="0"/>
              </a:rPr>
              <a:t>r</a:t>
            </a:r>
            <a:r>
              <a:rPr lang="en-US" baseline="30000" dirty="0">
                <a:latin typeface="Arial" charset="0"/>
                <a:ea typeface="MS PGothic" charset="0"/>
              </a:rPr>
              <a:t>0</a:t>
            </a:r>
            <a:r>
              <a:rPr lang="en-US" dirty="0">
                <a:latin typeface="Arial" charset="0"/>
                <a:ea typeface="MS PGothic" charset="0"/>
              </a:rPr>
              <a:t> : HERMES</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106</a:t>
            </a:fld>
            <a:endParaRPr lang="en-US" sz="1400"/>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3260" name="TextBox 5"/>
          <p:cNvSpPr txBox="1">
            <a:spLocks noChangeArrowheads="1"/>
          </p:cNvSpPr>
          <p:nvPr/>
        </p:nvSpPr>
        <p:spPr bwMode="auto">
          <a:xfrm>
            <a:off x="76200" y="4065608"/>
            <a:ext cx="42672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Need a realistic MC (with validated SDMEs) for proper account of the impact on SIDIS</a:t>
            </a:r>
            <a:endParaRPr lang="en-US" sz="1600" baseline="-25000" dirty="0"/>
          </a:p>
        </p:txBody>
      </p:sp>
      <p:pic>
        <p:nvPicPr>
          <p:cNvPr id="13" name="Picture 12">
            <a:extLst>
              <a:ext uri="{FF2B5EF4-FFF2-40B4-BE49-F238E27FC236}">
                <a16:creationId xmlns:a16="http://schemas.microsoft.com/office/drawing/2014/main" id="{C14A2C5D-3590-9844-A8BC-FC2652186FC9}"/>
              </a:ext>
            </a:extLst>
          </p:cNvPr>
          <p:cNvPicPr>
            <a:picLocks noChangeAspect="1"/>
          </p:cNvPicPr>
          <p:nvPr/>
        </p:nvPicPr>
        <p:blipFill>
          <a:blip r:embed="rId3"/>
          <a:stretch>
            <a:fillRect/>
          </a:stretch>
        </p:blipFill>
        <p:spPr>
          <a:xfrm>
            <a:off x="4143068" y="890588"/>
            <a:ext cx="5000932" cy="1987550"/>
          </a:xfrm>
          <a:prstGeom prst="rect">
            <a:avLst/>
          </a:prstGeom>
        </p:spPr>
      </p:pic>
      <p:pic>
        <p:nvPicPr>
          <p:cNvPr id="15" name="Picture 14">
            <a:extLst>
              <a:ext uri="{FF2B5EF4-FFF2-40B4-BE49-F238E27FC236}">
                <a16:creationId xmlns:a16="http://schemas.microsoft.com/office/drawing/2014/main" id="{B7D0E265-2BFB-AD4F-9DB8-6AB7D2313422}"/>
              </a:ext>
            </a:extLst>
          </p:cNvPr>
          <p:cNvPicPr>
            <a:picLocks noChangeAspect="1"/>
          </p:cNvPicPr>
          <p:nvPr/>
        </p:nvPicPr>
        <p:blipFill>
          <a:blip r:embed="rId4"/>
          <a:stretch>
            <a:fillRect/>
          </a:stretch>
        </p:blipFill>
        <p:spPr>
          <a:xfrm>
            <a:off x="152400" y="822031"/>
            <a:ext cx="4038600" cy="3175000"/>
          </a:xfrm>
          <a:prstGeom prst="rect">
            <a:avLst/>
          </a:prstGeom>
        </p:spPr>
      </p:pic>
      <p:sp>
        <p:nvSpPr>
          <p:cNvPr id="33" name="TextBox 5">
            <a:extLst>
              <a:ext uri="{FF2B5EF4-FFF2-40B4-BE49-F238E27FC236}">
                <a16:creationId xmlns:a16="http://schemas.microsoft.com/office/drawing/2014/main" id="{D384C14E-C023-DC46-A786-97322B921279}"/>
              </a:ext>
            </a:extLst>
          </p:cNvPr>
          <p:cNvSpPr txBox="1">
            <a:spLocks noChangeArrowheads="1"/>
          </p:cNvSpPr>
          <p:nvPr/>
        </p:nvSpPr>
        <p:spPr bwMode="auto">
          <a:xfrm>
            <a:off x="152400" y="4977199"/>
            <a:ext cx="4267200" cy="1261884"/>
          </a:xfrm>
          <a:prstGeom prst="rect">
            <a:avLst/>
          </a:prstGeom>
          <a:noFill/>
          <a:ln>
            <a:solidFill>
              <a:srgbClr val="C0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For a proper extraction of multiplicities and spin-azimuthal modulations of  exclusive</a:t>
            </a:r>
            <a:r>
              <a:rPr lang="en-US" sz="2000" dirty="0"/>
              <a:t> </a:t>
            </a:r>
            <a:r>
              <a:rPr lang="en-US" sz="2000" b="1" dirty="0" err="1">
                <a:latin typeface="Symbol"/>
              </a:rPr>
              <a:t>r</a:t>
            </a:r>
            <a:r>
              <a:rPr lang="en-US" sz="1600" dirty="0" err="1"/>
              <a:t>s</a:t>
            </a:r>
            <a:r>
              <a:rPr lang="en-US" sz="1600" dirty="0"/>
              <a:t>, clean separation of </a:t>
            </a:r>
            <a:r>
              <a:rPr lang="en-US" sz="2000" b="1" dirty="0">
                <a:solidFill>
                  <a:srgbClr val="000000"/>
                </a:solidFill>
                <a:latin typeface="Symbol"/>
              </a:rPr>
              <a:t>r</a:t>
            </a:r>
            <a:r>
              <a:rPr lang="en-US" sz="2000" b="1" baseline="30000" dirty="0">
                <a:solidFill>
                  <a:srgbClr val="000000"/>
                </a:solidFill>
                <a:latin typeface="Symbol"/>
              </a:rPr>
              <a:t>0</a:t>
            </a:r>
            <a:r>
              <a:rPr lang="en-US" sz="1600" dirty="0"/>
              <a:t>, and longitudinally polarized </a:t>
            </a:r>
            <a:r>
              <a:rPr lang="en-US" sz="2000" b="1" dirty="0">
                <a:latin typeface="Symbol"/>
              </a:rPr>
              <a:t>r</a:t>
            </a:r>
            <a:r>
              <a:rPr lang="en-US" sz="2000" b="1" baseline="30000" dirty="0">
                <a:latin typeface="Symbol"/>
              </a:rPr>
              <a:t>0</a:t>
            </a:r>
            <a:r>
              <a:rPr lang="en-US" sz="1600" b="1" baseline="30000" dirty="0">
                <a:latin typeface="Symbol"/>
              </a:rPr>
              <a:t> </a:t>
            </a:r>
            <a:r>
              <a:rPr lang="en-US" sz="1600" dirty="0"/>
              <a:t>signal, in particular, is needed</a:t>
            </a:r>
            <a:endParaRPr lang="en-US" sz="1600" baseline="-25000" dirty="0"/>
          </a:p>
        </p:txBody>
      </p:sp>
      <p:sp>
        <p:nvSpPr>
          <p:cNvPr id="16" name="Rectangle 15">
            <a:extLst>
              <a:ext uri="{FF2B5EF4-FFF2-40B4-BE49-F238E27FC236}">
                <a16:creationId xmlns:a16="http://schemas.microsoft.com/office/drawing/2014/main" id="{A8AAA61C-7D1A-C94F-B579-6EE0D0D8DF0B}"/>
              </a:ext>
            </a:extLst>
          </p:cNvPr>
          <p:cNvSpPr/>
          <p:nvPr/>
        </p:nvSpPr>
        <p:spPr>
          <a:xfrm>
            <a:off x="7239000" y="3650669"/>
            <a:ext cx="1781257" cy="276999"/>
          </a:xfrm>
          <a:prstGeom prst="rect">
            <a:avLst/>
          </a:prstGeom>
        </p:spPr>
        <p:txBody>
          <a:bodyPr wrap="none">
            <a:spAutoFit/>
          </a:bodyPr>
          <a:lstStyle/>
          <a:p>
            <a:r>
              <a:rPr lang="en-US" sz="1200" dirty="0"/>
              <a:t>A</a:t>
            </a:r>
            <a:r>
              <a:rPr lang="en-US" sz="1200" baseline="-25000" dirty="0"/>
              <a:t>1</a:t>
            </a:r>
            <a:r>
              <a:rPr lang="el-GR" sz="1200" baseline="-25000" dirty="0"/>
              <a:t>ρ</a:t>
            </a:r>
            <a:r>
              <a:rPr lang="en-US" sz="1200" dirty="0"/>
              <a:t>=</a:t>
            </a:r>
            <a:r>
              <a:rPr lang="el-GR" sz="1200" dirty="0"/>
              <a:t>0.23 ± 0.14±0.02</a:t>
            </a:r>
            <a:endParaRPr lang="en-US" sz="1200" dirty="0"/>
          </a:p>
        </p:txBody>
      </p:sp>
      <p:sp>
        <p:nvSpPr>
          <p:cNvPr id="19" name="TextBox 18">
            <a:extLst>
              <a:ext uri="{FF2B5EF4-FFF2-40B4-BE49-F238E27FC236}">
                <a16:creationId xmlns:a16="http://schemas.microsoft.com/office/drawing/2014/main" id="{244EF00A-3C5F-CB4F-928F-C535EDFCAA74}"/>
              </a:ext>
            </a:extLst>
          </p:cNvPr>
          <p:cNvSpPr txBox="1"/>
          <p:nvPr/>
        </p:nvSpPr>
        <p:spPr>
          <a:xfrm>
            <a:off x="4572000" y="2784135"/>
            <a:ext cx="3726378" cy="523220"/>
          </a:xfrm>
          <a:prstGeom prst="rect">
            <a:avLst/>
          </a:prstGeom>
          <a:noFill/>
        </p:spPr>
        <p:txBody>
          <a:bodyPr wrap="square" rtlCol="0">
            <a:spAutoFit/>
          </a:bodyPr>
          <a:lstStyle/>
          <a:p>
            <a:r>
              <a:rPr lang="en-US" sz="1400" dirty="0"/>
              <a:t>At low P</a:t>
            </a:r>
            <a:r>
              <a:rPr lang="en-US" sz="1400" baseline="-25000" dirty="0"/>
              <a:t>T</a:t>
            </a:r>
            <a:r>
              <a:rPr lang="en-US" sz="1400" dirty="0"/>
              <a:t>, where the background is smaller, the asymmetry indeed tend to be negative</a:t>
            </a:r>
          </a:p>
        </p:txBody>
      </p:sp>
      <p:pic>
        <p:nvPicPr>
          <p:cNvPr id="4" name="Picture 3">
            <a:extLst>
              <a:ext uri="{FF2B5EF4-FFF2-40B4-BE49-F238E27FC236}">
                <a16:creationId xmlns:a16="http://schemas.microsoft.com/office/drawing/2014/main" id="{AD7E064E-7E41-BD42-A381-61DFDB6EF7CF}"/>
              </a:ext>
            </a:extLst>
          </p:cNvPr>
          <p:cNvPicPr>
            <a:picLocks noChangeAspect="1"/>
          </p:cNvPicPr>
          <p:nvPr/>
        </p:nvPicPr>
        <p:blipFill>
          <a:blip r:embed="rId5"/>
          <a:stretch>
            <a:fillRect/>
          </a:stretch>
        </p:blipFill>
        <p:spPr>
          <a:xfrm>
            <a:off x="1828800" y="935524"/>
            <a:ext cx="2057400" cy="1426675"/>
          </a:xfrm>
          <a:prstGeom prst="rect">
            <a:avLst/>
          </a:prstGeom>
        </p:spPr>
      </p:pic>
    </p:spTree>
    <p:extLst>
      <p:ext uri="{BB962C8B-B14F-4D97-AF65-F5344CB8AC3E}">
        <p14:creationId xmlns:p14="http://schemas.microsoft.com/office/powerpoint/2010/main" val="1599451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noChangeArrowheads="1"/>
          </p:cNvSpPr>
          <p:nvPr>
            <p:ph type="title"/>
          </p:nvPr>
        </p:nvSpPr>
        <p:spPr/>
        <p:txBody>
          <a:bodyPr/>
          <a:lstStyle/>
          <a:p>
            <a:endParaRPr lang="en-US">
              <a:latin typeface="Arial" charset="0"/>
              <a:ea typeface="MS PGothic" charset="0"/>
              <a:cs typeface="MS PGothic" charset="0"/>
            </a:endParaRPr>
          </a:p>
        </p:txBody>
      </p:sp>
      <p:sp>
        <p:nvSpPr>
          <p:cNvPr id="4" name="Footer Placeholder 3"/>
          <p:cNvSpPr>
            <a:spLocks noGrp="1"/>
          </p:cNvSpPr>
          <p:nvPr>
            <p:ph type="ftr" sz="quarter" idx="10"/>
          </p:nvPr>
        </p:nvSpPr>
        <p:spPr/>
        <p:txBody>
          <a:bodyPr/>
          <a:lstStyle/>
          <a:p>
            <a:pPr>
              <a:defRPr/>
            </a:pPr>
            <a:r>
              <a:rPr lang="fi-FI"/>
              <a:t>H. Avakian, JLab22, Aug 26</a:t>
            </a:r>
            <a:endParaRPr lang="en-US"/>
          </a:p>
        </p:txBody>
      </p:sp>
      <p:sp>
        <p:nvSpPr>
          <p:cNvPr id="108547" name="Slide Number Placeholder 4"/>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9451FC-D028-4B4F-AF7B-C96B22461099}" type="slidenum">
              <a:rPr lang="en-US" sz="1400">
                <a:ea typeface="MS PGothic" charset="0"/>
                <a:cs typeface="MS PGothic" charset="0"/>
              </a:rPr>
              <a:pPr/>
              <a:t>107</a:t>
            </a:fld>
            <a:endParaRPr lang="en-US" sz="1400">
              <a:ea typeface="MS PGothic" charset="0"/>
              <a:cs typeface="MS PGothic" charset="0"/>
            </a:endParaRPr>
          </a:p>
        </p:txBody>
      </p:sp>
      <p:pic>
        <p:nvPicPr>
          <p:cNvPr id="1085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20850"/>
            <a:ext cx="63373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TextBox 7"/>
          <p:cNvSpPr txBox="1">
            <a:spLocks noChangeArrowheads="1"/>
          </p:cNvSpPr>
          <p:nvPr/>
        </p:nvSpPr>
        <p:spPr bwMode="auto">
          <a:xfrm>
            <a:off x="2590800" y="2667000"/>
            <a:ext cx="11287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latin typeface="Arial Hebrew" charset="0"/>
                <a:ea typeface="MS PGothic" charset="0"/>
                <a:cs typeface="MS PGothic" charset="0"/>
              </a:rPr>
              <a:t>Make</a:t>
            </a:r>
          </a:p>
        </p:txBody>
      </p:sp>
      <p:sp>
        <p:nvSpPr>
          <p:cNvPr id="108550" name="TextBox 10"/>
          <p:cNvSpPr txBox="1">
            <a:spLocks noChangeArrowheads="1"/>
          </p:cNvSpPr>
          <p:nvPr/>
        </p:nvSpPr>
        <p:spPr bwMode="auto">
          <a:xfrm>
            <a:off x="3709988" y="3673475"/>
            <a:ext cx="333994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latin typeface="Arial Hebrew" charset="0"/>
                <a:ea typeface="MS PGothic" charset="0"/>
                <a:cs typeface="MS PGothic" charset="0"/>
              </a:rPr>
              <a:t>Great with 22 GeV</a:t>
            </a:r>
          </a:p>
        </p:txBody>
      </p:sp>
    </p:spTree>
    <p:extLst>
      <p:ext uri="{BB962C8B-B14F-4D97-AF65-F5344CB8AC3E}">
        <p14:creationId xmlns:p14="http://schemas.microsoft.com/office/powerpoint/2010/main" val="68096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Arial" charset="0"/>
                <a:ea typeface="MS PGothic" charset="0"/>
              </a:rPr>
              <a:t>PAC52 comments/conclusions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11</a:t>
            </a:fld>
            <a:endParaRPr lang="en-US" sz="1400"/>
          </a:p>
        </p:txBody>
      </p:sp>
      <p:cxnSp>
        <p:nvCxnSpPr>
          <p:cNvPr id="14" name="Straight Connector 13"/>
          <p:cNvCxnSpPr/>
          <p:nvPr/>
        </p:nvCxnSpPr>
        <p:spPr>
          <a:xfrm>
            <a:off x="5257800" y="2057400"/>
            <a:ext cx="2362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70757" y="847970"/>
            <a:ext cx="8534400" cy="1231106"/>
          </a:xfrm>
          <a:prstGeom prst="rect">
            <a:avLst/>
          </a:prstGeom>
        </p:spPr>
        <p:txBody>
          <a:bodyPr wrap="square">
            <a:spAutoFit/>
          </a:bodyPr>
          <a:lstStyle/>
          <a:p>
            <a:r>
              <a:rPr lang="en-US" sz="2000" dirty="0">
                <a:solidFill>
                  <a:srgbClr val="0000FF"/>
                </a:solidFill>
              </a:rPr>
              <a:t>Statement:</a:t>
            </a:r>
          </a:p>
          <a:p>
            <a:endParaRPr lang="en-US" dirty="0"/>
          </a:p>
          <a:p>
            <a:r>
              <a:rPr lang="en-US" dirty="0"/>
              <a:t>“</a:t>
            </a:r>
            <a:r>
              <a:rPr lang="is-IS" dirty="0"/>
              <a:t>… SIDIS data has shown that there are basic open questions concerning the semi-inclusive pion/kaon production mechanisms at few-GeV energies.... </a:t>
            </a:r>
            <a:endParaRPr lang="en-US" dirty="0"/>
          </a:p>
        </p:txBody>
      </p:sp>
      <p:sp>
        <p:nvSpPr>
          <p:cNvPr id="6" name="Rectangle 5"/>
          <p:cNvSpPr/>
          <p:nvPr/>
        </p:nvSpPr>
        <p:spPr>
          <a:xfrm>
            <a:off x="42553" y="2596744"/>
            <a:ext cx="8610600" cy="1231106"/>
          </a:xfrm>
          <a:prstGeom prst="rect">
            <a:avLst/>
          </a:prstGeom>
        </p:spPr>
        <p:txBody>
          <a:bodyPr wrap="square">
            <a:spAutoFit/>
          </a:bodyPr>
          <a:lstStyle/>
          <a:p>
            <a:r>
              <a:rPr lang="en-US" sz="2000" dirty="0">
                <a:solidFill>
                  <a:srgbClr val="0000FF"/>
                </a:solidFill>
              </a:rPr>
              <a:t>Meaning:</a:t>
            </a:r>
          </a:p>
          <a:p>
            <a:endParaRPr lang="en-US" dirty="0"/>
          </a:p>
          <a:p>
            <a:r>
              <a:rPr lang="en-US" dirty="0"/>
              <a:t>JLab has problems specific for  low energies, which should be solved, before  THE theory of TMDs could be applied </a:t>
            </a:r>
            <a:endParaRPr lang="en-US" dirty="0">
              <a:sym typeface="Wingdings"/>
            </a:endParaRPr>
          </a:p>
        </p:txBody>
      </p:sp>
      <p:sp>
        <p:nvSpPr>
          <p:cNvPr id="16" name="Rectangle 15"/>
          <p:cNvSpPr/>
          <p:nvPr/>
        </p:nvSpPr>
        <p:spPr>
          <a:xfrm>
            <a:off x="38100" y="4279088"/>
            <a:ext cx="8610600" cy="1508105"/>
          </a:xfrm>
          <a:prstGeom prst="rect">
            <a:avLst/>
          </a:prstGeom>
        </p:spPr>
        <p:txBody>
          <a:bodyPr wrap="square">
            <a:spAutoFit/>
          </a:bodyPr>
          <a:lstStyle/>
          <a:p>
            <a:r>
              <a:rPr lang="en-US" sz="2000" dirty="0">
                <a:solidFill>
                  <a:srgbClr val="0000FF"/>
                </a:solidFill>
              </a:rPr>
              <a:t>Possible conclusion:</a:t>
            </a:r>
          </a:p>
          <a:p>
            <a:endParaRPr lang="en-US" dirty="0"/>
          </a:p>
          <a:p>
            <a:r>
              <a:rPr lang="en-US" dirty="0"/>
              <a:t>All problems will vanish at higher energies, and TMDs can be studied in the valence region [in multidimensional space] at higher Q</a:t>
            </a:r>
            <a:r>
              <a:rPr lang="en-US" baseline="30000" dirty="0"/>
              <a:t>2 </a:t>
            </a:r>
            <a:r>
              <a:rPr lang="en-US" dirty="0"/>
              <a:t>using THE theory [no need to deal with higher twists]</a:t>
            </a:r>
            <a:endParaRPr lang="en-US" baseline="30000" dirty="0"/>
          </a:p>
        </p:txBody>
      </p:sp>
      <p:cxnSp>
        <p:nvCxnSpPr>
          <p:cNvPr id="17" name="Straight Connector 16"/>
          <p:cNvCxnSpPr/>
          <p:nvPr/>
        </p:nvCxnSpPr>
        <p:spPr>
          <a:xfrm>
            <a:off x="990600" y="3827850"/>
            <a:ext cx="2590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9E4CB83-497D-B543-A01E-81B83E6F4B7D}"/>
              </a:ext>
            </a:extLst>
          </p:cNvPr>
          <p:cNvPicPr>
            <a:picLocks noChangeAspect="1"/>
          </p:cNvPicPr>
          <p:nvPr/>
        </p:nvPicPr>
        <p:blipFill>
          <a:blip r:embed="rId2"/>
          <a:stretch>
            <a:fillRect/>
          </a:stretch>
        </p:blipFill>
        <p:spPr>
          <a:xfrm>
            <a:off x="7855381" y="5444617"/>
            <a:ext cx="851358" cy="851358"/>
          </a:xfrm>
          <a:prstGeom prst="rect">
            <a:avLst/>
          </a:prstGeom>
        </p:spPr>
      </p:pic>
    </p:spTree>
    <p:extLst>
      <p:ext uri="{BB962C8B-B14F-4D97-AF65-F5344CB8AC3E}">
        <p14:creationId xmlns:p14="http://schemas.microsoft.com/office/powerpoint/2010/main" val="20033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Arial" charset="0"/>
                <a:ea typeface="MS PGothic" charset="0"/>
              </a:rPr>
              <a:t>Addressing PAC/theory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7651"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DBD0948-3738-BE44-917B-DC7B441E2050}" type="slidenum">
              <a:rPr lang="en-US" sz="1400"/>
              <a:pPr/>
              <a:t>12</a:t>
            </a:fld>
            <a:endParaRPr lang="en-US" sz="1400"/>
          </a:p>
        </p:txBody>
      </p:sp>
      <p:sp>
        <p:nvSpPr>
          <p:cNvPr id="27652" name="TextBox 1"/>
          <p:cNvSpPr txBox="1">
            <a:spLocks noChangeArrowheads="1"/>
          </p:cNvSpPr>
          <p:nvPr/>
        </p:nvSpPr>
        <p:spPr bwMode="auto">
          <a:xfrm>
            <a:off x="152400" y="838200"/>
            <a:ext cx="4876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What exactly are identified so far sources of “factorization breakdown” in SIDIS </a:t>
            </a:r>
            <a:r>
              <a:rPr lang="en-US" sz="1800">
                <a:solidFill>
                  <a:srgbClr val="FF0000"/>
                </a:solidFill>
              </a:rPr>
              <a:t>and where is the evidence that  “few GeV” matters?</a:t>
            </a:r>
          </a:p>
        </p:txBody>
      </p:sp>
      <p:sp>
        <p:nvSpPr>
          <p:cNvPr id="27653" name="TextBox 2"/>
          <p:cNvSpPr txBox="1">
            <a:spLocks noChangeArrowheads="1"/>
          </p:cNvSpPr>
          <p:nvPr/>
        </p:nvSpPr>
        <p:spPr bwMode="auto">
          <a:xfrm>
            <a:off x="228600" y="2057400"/>
            <a:ext cx="480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dirty="0">
                <a:solidFill>
                  <a:srgbClr val="FF0000"/>
                </a:solidFill>
              </a:rPr>
              <a:t>1) Longitudinal photon</a:t>
            </a:r>
          </a:p>
        </p:txBody>
      </p:sp>
      <p:pic>
        <p:nvPicPr>
          <p:cNvPr id="2765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38200"/>
            <a:ext cx="2447925"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Oval 25"/>
          <p:cNvSpPr>
            <a:spLocks noChangeArrowheads="1"/>
          </p:cNvSpPr>
          <p:nvPr/>
        </p:nvSpPr>
        <p:spPr bwMode="auto">
          <a:xfrm>
            <a:off x="6324600" y="1524000"/>
            <a:ext cx="304800" cy="457200"/>
          </a:xfrm>
          <a:prstGeom prst="ellipse">
            <a:avLst/>
          </a:prstGeom>
          <a:noFill/>
          <a:ln w="9525">
            <a:solidFill>
              <a:srgbClr val="C0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dirty="0">
              <a:solidFill>
                <a:schemeClr val="lt1"/>
              </a:solidFill>
              <a:latin typeface="+mn-lt"/>
              <a:ea typeface="+mn-ea"/>
              <a:cs typeface="+mn-cs"/>
            </a:endParaRPr>
          </a:p>
        </p:txBody>
      </p:sp>
      <p:grpSp>
        <p:nvGrpSpPr>
          <p:cNvPr id="27656" name="Group 4"/>
          <p:cNvGrpSpPr>
            <a:grpSpLocks/>
          </p:cNvGrpSpPr>
          <p:nvPr/>
        </p:nvGrpSpPr>
        <p:grpSpPr bwMode="auto">
          <a:xfrm>
            <a:off x="5334000" y="2514600"/>
            <a:ext cx="3603625" cy="3429000"/>
            <a:chOff x="325581" y="3048000"/>
            <a:chExt cx="3276601" cy="2514600"/>
          </a:xfrm>
        </p:grpSpPr>
        <p:grpSp>
          <p:nvGrpSpPr>
            <p:cNvPr id="27660" name="Group 32"/>
            <p:cNvGrpSpPr>
              <a:grpSpLocks/>
            </p:cNvGrpSpPr>
            <p:nvPr/>
          </p:nvGrpSpPr>
          <p:grpSpPr bwMode="auto">
            <a:xfrm>
              <a:off x="325581" y="3048000"/>
              <a:ext cx="3276601" cy="2514600"/>
              <a:chOff x="4008185" y="710833"/>
              <a:chExt cx="4572000" cy="3856036"/>
            </a:xfrm>
          </p:grpSpPr>
          <p:pic>
            <p:nvPicPr>
              <p:cNvPr id="276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185" y="710833"/>
                <a:ext cx="4572000" cy="3856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63" name="TextBox 64"/>
              <p:cNvSpPr txBox="1">
                <a:spLocks noChangeArrowheads="1"/>
              </p:cNvSpPr>
              <p:nvPr/>
            </p:nvSpPr>
            <p:spPr bwMode="auto">
              <a:xfrm>
                <a:off x="7334693" y="3398374"/>
                <a:ext cx="69215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i="1"/>
                  <a:t>x=0.3</a:t>
                </a:r>
              </a:p>
            </p:txBody>
          </p:sp>
          <p:sp>
            <p:nvSpPr>
              <p:cNvPr id="27664" name="TextBox 29"/>
              <p:cNvSpPr txBox="1">
                <a:spLocks noChangeArrowheads="1"/>
              </p:cNvSpPr>
              <p:nvPr/>
            </p:nvSpPr>
            <p:spPr bwMode="auto">
              <a:xfrm>
                <a:off x="4491568" y="2681696"/>
                <a:ext cx="982746" cy="489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 </a:t>
                </a:r>
                <a:r>
                  <a:rPr lang="en-US" sz="900"/>
                  <a:t>JLAB12</a:t>
                </a:r>
              </a:p>
            </p:txBody>
          </p:sp>
          <p:sp>
            <p:nvSpPr>
              <p:cNvPr id="33" name="TextBox 32"/>
              <p:cNvSpPr txBox="1">
                <a:spLocks noChangeArrowheads="1"/>
              </p:cNvSpPr>
              <p:nvPr/>
            </p:nvSpPr>
            <p:spPr bwMode="auto">
              <a:xfrm>
                <a:off x="4974952" y="3281524"/>
                <a:ext cx="1975830" cy="419523"/>
              </a:xfrm>
              <a:prstGeom prst="rect">
                <a:avLst/>
              </a:prstGeom>
              <a:noFill/>
              <a:ln>
                <a:noFill/>
              </a:ln>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050" dirty="0"/>
                  <a:t>JLab24/HERMES</a:t>
                </a:r>
              </a:p>
            </p:txBody>
          </p:sp>
          <p:sp>
            <p:nvSpPr>
              <p:cNvPr id="27666" name="TextBox 31"/>
              <p:cNvSpPr txBox="1">
                <a:spLocks noChangeArrowheads="1"/>
              </p:cNvSpPr>
              <p:nvPr/>
            </p:nvSpPr>
            <p:spPr bwMode="auto">
              <a:xfrm>
                <a:off x="6356622" y="710833"/>
                <a:ext cx="1455489" cy="440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EIC18x275</a:t>
                </a:r>
              </a:p>
            </p:txBody>
          </p:sp>
          <p:sp>
            <p:nvSpPr>
              <p:cNvPr id="27667" name="TextBox 32"/>
              <p:cNvSpPr txBox="1">
                <a:spLocks noChangeArrowheads="1"/>
              </p:cNvSpPr>
              <p:nvPr/>
            </p:nvSpPr>
            <p:spPr bwMode="auto">
              <a:xfrm>
                <a:off x="6803065" y="1438418"/>
                <a:ext cx="1192148" cy="440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EIC5x41</a:t>
                </a:r>
              </a:p>
            </p:txBody>
          </p:sp>
        </p:grpSp>
        <p:sp>
          <p:nvSpPr>
            <p:cNvPr id="29" name="Rectangle 28"/>
            <p:cNvSpPr/>
            <p:nvPr/>
          </p:nvSpPr>
          <p:spPr>
            <a:xfrm>
              <a:off x="1458679" y="3379788"/>
              <a:ext cx="549949" cy="4528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6" name="Straight Arrow Connector 35"/>
          <p:cNvCxnSpPr>
            <a:cxnSpLocks noChangeShapeType="1"/>
          </p:cNvCxnSpPr>
          <p:nvPr/>
        </p:nvCxnSpPr>
        <p:spPr bwMode="auto">
          <a:xfrm flipH="1" flipV="1">
            <a:off x="6224588" y="2819400"/>
            <a:ext cx="23812" cy="1905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7658" name="TextBox 1"/>
          <p:cNvSpPr txBox="1">
            <a:spLocks noChangeArrowheads="1"/>
          </p:cNvSpPr>
          <p:nvPr/>
        </p:nvSpPr>
        <p:spPr bwMode="auto">
          <a:xfrm>
            <a:off x="-1588" y="3352800"/>
            <a:ext cx="5257801"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dirty="0"/>
              <a:t>For a given </a:t>
            </a:r>
            <a:r>
              <a:rPr lang="en-US" dirty="0"/>
              <a:t>x&amp;Q</a:t>
            </a:r>
            <a:r>
              <a:rPr lang="en-US" baseline="30000" dirty="0"/>
              <a:t>2 </a:t>
            </a:r>
            <a:r>
              <a:rPr lang="en-US" sz="2000" dirty="0"/>
              <a:t>the contribution from longitudinal photon increases at  higher energies (ex. at EIC 5 times bigger at Q</a:t>
            </a:r>
            <a:r>
              <a:rPr lang="en-US" sz="2000" baseline="30000" dirty="0"/>
              <a:t>2</a:t>
            </a:r>
            <a:r>
              <a:rPr lang="en-US" sz="2000" dirty="0"/>
              <a:t>~10, x~0.3 than at JLab )</a:t>
            </a:r>
          </a:p>
          <a:p>
            <a:pPr>
              <a:buFontTx/>
              <a:buChar char="•"/>
            </a:pPr>
            <a:endParaRPr lang="en-US" sz="2000" dirty="0"/>
          </a:p>
          <a:p>
            <a:pPr>
              <a:buFontTx/>
              <a:buChar char="•"/>
            </a:pPr>
            <a:r>
              <a:rPr lang="en-US" sz="2000" dirty="0"/>
              <a:t>JLab studies of impact of longitudinal photons </a:t>
            </a:r>
            <a:r>
              <a:rPr lang="en-US" sz="2000" u="sng" dirty="0">
                <a:solidFill>
                  <a:srgbClr val="FF0000"/>
                </a:solidFill>
              </a:rPr>
              <a:t>critical</a:t>
            </a:r>
            <a:r>
              <a:rPr lang="en-US" sz="2000" dirty="0"/>
              <a:t> for interpretation of  polarized SIDIS, including EIC data</a:t>
            </a:r>
          </a:p>
        </p:txBody>
      </p:sp>
      <p:pic>
        <p:nvPicPr>
          <p:cNvPr id="27659" name="Picture 10"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00200"/>
            <a:ext cx="4648200" cy="26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Arial" charset="0"/>
                <a:ea typeface="MS PGothic" charset="0"/>
              </a:rPr>
              <a:t>Addressing PAC/theory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9699"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F727F91-1D5A-5648-B155-BA59E0BA0155}" type="slidenum">
              <a:rPr lang="en-US" sz="1400"/>
              <a:pPr/>
              <a:t>13</a:t>
            </a:fld>
            <a:endParaRPr lang="en-US" sz="1400"/>
          </a:p>
        </p:txBody>
      </p:sp>
      <p:sp>
        <p:nvSpPr>
          <p:cNvPr id="29700" name="TextBox 2"/>
          <p:cNvSpPr txBox="1">
            <a:spLocks noChangeArrowheads="1"/>
          </p:cNvSpPr>
          <p:nvPr/>
        </p:nvSpPr>
        <p:spPr bwMode="auto">
          <a:xfrm>
            <a:off x="0" y="2057400"/>
            <a:ext cx="4800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a:solidFill>
                  <a:srgbClr val="FF0000"/>
                </a:solidFill>
              </a:rPr>
              <a:t>2) Diffractive VMs (</a:t>
            </a:r>
            <a:r>
              <a:rPr lang="en-US" dirty="0">
                <a:solidFill>
                  <a:srgbClr val="FF0000"/>
                </a:solidFill>
                <a:latin typeface="Symbol"/>
              </a:rPr>
              <a:t>r</a:t>
            </a:r>
            <a:r>
              <a:rPr lang="en-US" baseline="30000" dirty="0">
                <a:solidFill>
                  <a:srgbClr val="FF0000"/>
                </a:solidFill>
              </a:rPr>
              <a:t>0</a:t>
            </a:r>
            <a:r>
              <a:rPr lang="en-US" dirty="0">
                <a:solidFill>
                  <a:srgbClr val="FF0000"/>
                </a:solidFill>
              </a:rPr>
              <a:t>)</a:t>
            </a:r>
          </a:p>
        </p:txBody>
      </p:sp>
      <p:sp>
        <p:nvSpPr>
          <p:cNvPr id="29701" name="TextBox 6"/>
          <p:cNvSpPr txBox="1">
            <a:spLocks noChangeArrowheads="1"/>
          </p:cNvSpPr>
          <p:nvPr/>
        </p:nvSpPr>
        <p:spPr bwMode="auto">
          <a:xfrm>
            <a:off x="5334000" y="4800600"/>
            <a:ext cx="3581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Beam SSA provides a tool for clear separation of quark-exchange VMs and “non-quark/diffractive” exchange VMs!</a:t>
            </a:r>
          </a:p>
        </p:txBody>
      </p:sp>
      <p:pic>
        <p:nvPicPr>
          <p:cNvPr id="297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66800"/>
            <a:ext cx="4572000" cy="358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3" name="Picture 1" descr="Screen Shot 2019-06-18 at 3.13.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1323975"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4" name="TextBox 3"/>
          <p:cNvSpPr txBox="1">
            <a:spLocks noChangeArrowheads="1"/>
          </p:cNvSpPr>
          <p:nvPr/>
        </p:nvSpPr>
        <p:spPr bwMode="auto">
          <a:xfrm>
            <a:off x="304800" y="3581400"/>
            <a:ext cx="4648200"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Comparison with exclusive rho+, clearly indicates the kinematics where the “diffractive rho0” shows up (increases at higher energies)</a:t>
            </a:r>
          </a:p>
          <a:p>
            <a:endParaRPr lang="en-US" sz="1800" dirty="0"/>
          </a:p>
          <a:p>
            <a:r>
              <a:rPr lang="en-US" sz="1800" dirty="0"/>
              <a:t>JLab provides possibility of detailed studies of those </a:t>
            </a:r>
            <a:r>
              <a:rPr lang="en-US" sz="1800" dirty="0" err="1"/>
              <a:t>rhos</a:t>
            </a:r>
            <a:r>
              <a:rPr lang="en-US" sz="1800" dirty="0"/>
              <a:t>, </a:t>
            </a:r>
            <a:r>
              <a:rPr lang="en-US" sz="1800" u="sng" dirty="0">
                <a:solidFill>
                  <a:srgbClr val="FF0000"/>
                </a:solidFill>
              </a:rPr>
              <a:t>crucial</a:t>
            </a:r>
            <a:r>
              <a:rPr lang="en-US" sz="1800" dirty="0"/>
              <a:t> </a:t>
            </a:r>
            <a:r>
              <a:rPr lang="en-US" sz="1800" u="sng" dirty="0">
                <a:solidFill>
                  <a:srgbClr val="FF0000"/>
                </a:solidFill>
              </a:rPr>
              <a:t>for interpretation in terms of TMDs of SIDIS data in general</a:t>
            </a:r>
            <a:r>
              <a:rPr lang="en-US" sz="1800" dirty="0"/>
              <a:t>, and for EIC in particular.</a:t>
            </a:r>
          </a:p>
        </p:txBody>
      </p:sp>
      <p:sp>
        <p:nvSpPr>
          <p:cNvPr id="29705" name="TextBox 11"/>
          <p:cNvSpPr txBox="1">
            <a:spLocks noChangeArrowheads="1"/>
          </p:cNvSpPr>
          <p:nvPr/>
        </p:nvSpPr>
        <p:spPr bwMode="auto">
          <a:xfrm>
            <a:off x="152400" y="838200"/>
            <a:ext cx="4876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What exactly are identified so far sources of “factorization breakdown” in SIDIS </a:t>
            </a:r>
            <a:r>
              <a:rPr lang="en-US" sz="1800">
                <a:solidFill>
                  <a:srgbClr val="FF0000"/>
                </a:solidFill>
              </a:rPr>
              <a:t>and where is the evidence that  “few GeV” matters?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7" descr="Screen Shot 2024-07-09 at 8.27.3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4413" y="4038600"/>
            <a:ext cx="1779587"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5148263"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Slide Number Placeholder 4"/>
          <p:cNvSpPr>
            <a:spLocks noGrp="1"/>
          </p:cNvSpPr>
          <p:nvPr>
            <p:ph type="sldNum" sz="quarter" idx="11"/>
          </p:nvPr>
        </p:nvSpPr>
        <p:spPr>
          <a:xfrm>
            <a:off x="8458200" y="65881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835FA59-6645-7045-8534-77A606FB0123}" type="slidenum">
              <a:rPr lang="en-US" sz="1400"/>
              <a:pPr/>
              <a:t>14</a:t>
            </a:fld>
            <a:endParaRPr lang="en-US" sz="1400"/>
          </a:p>
        </p:txBody>
      </p:sp>
      <p:sp>
        <p:nvSpPr>
          <p:cNvPr id="30724" name="Rectangle 2"/>
          <p:cNvSpPr>
            <a:spLocks noGrp="1" noChangeArrowheads="1"/>
          </p:cNvSpPr>
          <p:nvPr>
            <p:ph type="title"/>
          </p:nvPr>
        </p:nvSpPr>
        <p:spPr>
          <a:xfrm>
            <a:off x="444500" y="198438"/>
            <a:ext cx="8229600" cy="563562"/>
          </a:xfrm>
        </p:spPr>
        <p:txBody>
          <a:bodyPr/>
          <a:lstStyle/>
          <a:p>
            <a:pPr eaLnBrk="1" hangingPunct="1"/>
            <a:r>
              <a:rPr lang="en-US" sz="3200">
                <a:latin typeface="Arial" charset="0"/>
                <a:ea typeface="MS PGothic" charset="0"/>
              </a:rPr>
              <a:t>Quark-gluon correlations: impact of VMs</a:t>
            </a:r>
          </a:p>
        </p:txBody>
      </p:sp>
      <p:sp>
        <p:nvSpPr>
          <p:cNvPr id="30725" name="Footer Placeholder 9"/>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30726" name="Text Box 16"/>
          <p:cNvSpPr txBox="1">
            <a:spLocks noChangeArrowheads="1"/>
          </p:cNvSpPr>
          <p:nvPr/>
        </p:nvSpPr>
        <p:spPr bwMode="auto">
          <a:xfrm>
            <a:off x="163513" y="5078413"/>
            <a:ext cx="5065712" cy="1169987"/>
          </a:xfrm>
          <a:prstGeom prst="rect">
            <a:avLst/>
          </a:prstGeom>
          <a:solidFill>
            <a:srgbClr val="FFFF99"/>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400"/>
              <a:t>Understanding of SSAs of VMs is critical in interpretation of the pion SIDIS</a:t>
            </a:r>
          </a:p>
          <a:p>
            <a:pPr eaLnBrk="1" hangingPunct="1">
              <a:buFontTx/>
              <a:buChar char="•"/>
            </a:pPr>
            <a:r>
              <a:rPr lang="en-US" sz="1400"/>
              <a:t>A</a:t>
            </a:r>
            <a:r>
              <a:rPr lang="en-US" sz="1400" baseline="-25000"/>
              <a:t>LU</a:t>
            </a:r>
            <a:r>
              <a:rPr lang="en-US" sz="1400"/>
              <a:t> sign change can define the dominating process!!! </a:t>
            </a:r>
          </a:p>
          <a:p>
            <a:pPr eaLnBrk="1" hangingPunct="1">
              <a:buFontTx/>
              <a:buChar char="•"/>
            </a:pPr>
            <a:r>
              <a:rPr lang="en-US" sz="1400"/>
              <a:t>At large x the diffractive processes are suppressed by the minimum t </a:t>
            </a:r>
            <a:endParaRPr lang="en-US" sz="900"/>
          </a:p>
        </p:txBody>
      </p:sp>
      <p:sp>
        <p:nvSpPr>
          <p:cNvPr id="30727" name="TextBox 2"/>
          <p:cNvSpPr txBox="1">
            <a:spLocks noChangeArrowheads="1"/>
          </p:cNvSpPr>
          <p:nvPr/>
        </p:nvSpPr>
        <p:spPr bwMode="auto">
          <a:xfrm>
            <a:off x="1079500" y="1074738"/>
            <a:ext cx="24257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a:t>G.Matousek (Duke) &amp; N.Trotta (UCONN)</a:t>
            </a:r>
          </a:p>
        </p:txBody>
      </p:sp>
      <p:cxnSp>
        <p:nvCxnSpPr>
          <p:cNvPr id="13" name="Straight Arrow Connector 12"/>
          <p:cNvCxnSpPr>
            <a:cxnSpLocks/>
          </p:cNvCxnSpPr>
          <p:nvPr/>
        </p:nvCxnSpPr>
        <p:spPr bwMode="auto">
          <a:xfrm flipH="1">
            <a:off x="4165600" y="2397125"/>
            <a:ext cx="1295400" cy="13716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30729" name="Picture 9"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4724400"/>
            <a:ext cx="13716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0" name="TextBox 1"/>
          <p:cNvSpPr txBox="1">
            <a:spLocks noChangeArrowheads="1"/>
          </p:cNvSpPr>
          <p:nvPr/>
        </p:nvSpPr>
        <p:spPr bwMode="auto">
          <a:xfrm>
            <a:off x="5413375" y="1165225"/>
            <a:ext cx="3806825"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What are those contributions?</a:t>
            </a:r>
          </a:p>
          <a:p>
            <a:r>
              <a:rPr lang="en-US" sz="1800"/>
              <a:t>Other DSAs and SSAs?</a:t>
            </a:r>
          </a:p>
          <a:p>
            <a:r>
              <a:rPr lang="en-US" sz="1800"/>
              <a:t>How and in which kinematics they affect inclusive pions and dihadrons?</a:t>
            </a:r>
          </a:p>
          <a:p>
            <a:r>
              <a:rPr lang="en-US" sz="1800"/>
              <a:t>              </a:t>
            </a:r>
          </a:p>
          <a:p>
            <a:r>
              <a:rPr lang="en-US" sz="1800"/>
              <a:t>                     longitudinal photons?</a:t>
            </a:r>
          </a:p>
          <a:p>
            <a:endParaRPr lang="en-US" sz="1800"/>
          </a:p>
          <a:p>
            <a:r>
              <a:rPr lang="en-US" sz="1800"/>
              <a:t>Is it going away at high energies?</a:t>
            </a:r>
          </a:p>
          <a:p>
            <a:endParaRPr lang="en-US" sz="1800"/>
          </a:p>
          <a:p>
            <a:r>
              <a:rPr lang="en-US" sz="1800"/>
              <a:t>                </a:t>
            </a:r>
          </a:p>
          <a:p>
            <a:endParaRPr lang="en-US" sz="1800"/>
          </a:p>
          <a:p>
            <a:endParaRPr lang="en-US" sz="1800"/>
          </a:p>
          <a:p>
            <a:endParaRPr lang="en-US" sz="1800"/>
          </a:p>
          <a:p>
            <a:endParaRPr lang="en-US" sz="1800"/>
          </a:p>
          <a:p>
            <a:endParaRPr lang="en-US" sz="1800"/>
          </a:p>
          <a:p>
            <a:endParaRPr lang="en-US" sz="1800"/>
          </a:p>
          <a:p>
            <a:r>
              <a:rPr lang="en-US" sz="1800"/>
              <a:t>Need theory (ex. involving HT GPDs to describe the SSA)</a:t>
            </a:r>
          </a:p>
          <a:p>
            <a:endParaRPr lang="en-US" sz="1800"/>
          </a:p>
        </p:txBody>
      </p:sp>
      <p:sp>
        <p:nvSpPr>
          <p:cNvPr id="30731" name="TextBox 2"/>
          <p:cNvSpPr txBox="1">
            <a:spLocks noChangeArrowheads="1"/>
          </p:cNvSpPr>
          <p:nvPr/>
        </p:nvSpPr>
        <p:spPr bwMode="auto">
          <a:xfrm>
            <a:off x="5413375" y="885825"/>
            <a:ext cx="35274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Different dynamical contributions</a:t>
            </a:r>
          </a:p>
        </p:txBody>
      </p:sp>
      <p:pic>
        <p:nvPicPr>
          <p:cNvPr id="307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0" y="2735263"/>
            <a:ext cx="863600" cy="67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886200"/>
            <a:ext cx="2117725" cy="181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4" name="TextBox 3"/>
          <p:cNvSpPr txBox="1">
            <a:spLocks noChangeArrowheads="1"/>
          </p:cNvSpPr>
          <p:nvPr/>
        </p:nvSpPr>
        <p:spPr bwMode="auto">
          <a:xfrm>
            <a:off x="5867400" y="4648200"/>
            <a:ext cx="11572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COMPASS 2h</a:t>
            </a:r>
          </a:p>
        </p:txBody>
      </p:sp>
      <p:pic>
        <p:nvPicPr>
          <p:cNvPr id="30735" name="Picture 1" descr="Screen Shot 2019-06-18 at 3.13.2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352800"/>
            <a:ext cx="92498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6" name="TextBox 3"/>
          <p:cNvSpPr txBox="1">
            <a:spLocks noChangeArrowheads="1"/>
          </p:cNvSpPr>
          <p:nvPr/>
        </p:nvSpPr>
        <p:spPr bwMode="auto">
          <a:xfrm>
            <a:off x="8077200" y="5105400"/>
            <a:ext cx="800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CLAS 2h</a:t>
            </a:r>
          </a:p>
        </p:txBody>
      </p:sp>
      <p:sp>
        <p:nvSpPr>
          <p:cNvPr id="30737" name="TextBox 18"/>
          <p:cNvSpPr txBox="1">
            <a:spLocks noChangeArrowheads="1"/>
          </p:cNvSpPr>
          <p:nvPr/>
        </p:nvSpPr>
        <p:spPr bwMode="auto">
          <a:xfrm>
            <a:off x="7620000" y="4038600"/>
            <a:ext cx="8810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Q</a:t>
            </a:r>
            <a:r>
              <a:rPr lang="en-US" sz="1100" baseline="30000"/>
              <a:t>2</a:t>
            </a:r>
            <a:r>
              <a:rPr lang="en-US" sz="1100"/>
              <a:t>=3 GeV</a:t>
            </a:r>
            <a:r>
              <a:rPr lang="en-US" sz="1100" baseline="30000"/>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Screen Shot 2023-08-22 at 10.0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4191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2" name="Picture 3" descr="Screen Shot 2023-08-21 at 4.12.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396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itle 1"/>
          <p:cNvSpPr>
            <a:spLocks noGrp="1" noChangeArrowheads="1"/>
          </p:cNvSpPr>
          <p:nvPr>
            <p:ph type="title"/>
          </p:nvPr>
        </p:nvSpPr>
        <p:spPr>
          <a:xfrm>
            <a:off x="0" y="152400"/>
            <a:ext cx="9144000" cy="563563"/>
          </a:xfrm>
        </p:spPr>
        <p:txBody>
          <a:bodyPr/>
          <a:lstStyle/>
          <a:p>
            <a:r>
              <a:rPr lang="en-US" sz="2400">
                <a:latin typeface="Arial" charset="0"/>
                <a:ea typeface="MS PGothic" charset="0"/>
              </a:rPr>
              <a:t>Beam SSAs as a tool to separate regions and contributions</a:t>
            </a:r>
          </a:p>
        </p:txBody>
      </p:sp>
      <p:sp>
        <p:nvSpPr>
          <p:cNvPr id="25604" name="TextBox 33"/>
          <p:cNvSpPr txBox="1">
            <a:spLocks noChangeArrowheads="1"/>
          </p:cNvSpPr>
          <p:nvPr/>
        </p:nvSpPr>
        <p:spPr bwMode="auto">
          <a:xfrm>
            <a:off x="533400" y="5791200"/>
            <a:ext cx="4191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Negative sign of the SSA (plateau) defines the TFR dominance</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25606"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DE38388-5E09-9D4E-B91E-BD7FCB6309BE}" type="slidenum">
              <a:rPr lang="en-US" sz="1400"/>
              <a:pPr/>
              <a:t>15</a:t>
            </a:fld>
            <a:endParaRPr lang="en-US" sz="1400"/>
          </a:p>
        </p:txBody>
      </p:sp>
      <p:sp>
        <p:nvSpPr>
          <p:cNvPr id="25607" name="TextBox 3"/>
          <p:cNvSpPr txBox="1">
            <a:spLocks noChangeArrowheads="1"/>
          </p:cNvSpPr>
          <p:nvPr/>
        </p:nvSpPr>
        <p:spPr bwMode="auto">
          <a:xfrm>
            <a:off x="1231900" y="2743200"/>
            <a:ext cx="1130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e’pX</a:t>
            </a:r>
            <a:endParaRPr lang="en-US" sz="1800"/>
          </a:p>
        </p:txBody>
      </p:sp>
      <p:sp>
        <p:nvSpPr>
          <p:cNvPr id="3" name="TextBox 2"/>
          <p:cNvSpPr txBox="1"/>
          <p:nvPr/>
        </p:nvSpPr>
        <p:spPr>
          <a:xfrm>
            <a:off x="4724400" y="4572000"/>
            <a:ext cx="4276725" cy="1754327"/>
          </a:xfrm>
          <a:prstGeom prst="rect">
            <a:avLst/>
          </a:prstGeom>
          <a:solidFill>
            <a:srgbClr val="FFFF00"/>
          </a:solidFill>
          <a:ln>
            <a:solidFill>
              <a:srgbClr val="002060"/>
            </a:solidFill>
          </a:ln>
        </p:spPr>
        <p:txBody>
          <a:bodyPr>
            <a:spAutoFit/>
          </a:bodyPr>
          <a:lstStyle/>
          <a:p>
            <a:pPr>
              <a:defRPr/>
            </a:pPr>
            <a:r>
              <a:rPr lang="en-US" dirty="0">
                <a:latin typeface="Arial" panose="020B0604020202020204" pitchFamily="34" charset="0"/>
                <a:ea typeface="MS PGothic" panose="020B0600070205080204" pitchFamily="34" charset="-128"/>
                <a:cs typeface="+mn-cs"/>
              </a:rPr>
              <a:t>With beams in polarized SIDIS typically always polarized, beam SSA can serve as a tool to separate </a:t>
            </a:r>
          </a:p>
          <a:p>
            <a:pPr marL="342900" indent="-342900">
              <a:buFontTx/>
              <a:buAutoNum type="arabicParenR"/>
              <a:defRPr/>
            </a:pPr>
            <a:r>
              <a:rPr lang="en-US" dirty="0">
                <a:latin typeface="Arial" panose="020B0604020202020204" pitchFamily="34" charset="0"/>
                <a:ea typeface="MS PGothic" panose="020B0600070205080204" pitchFamily="34" charset="-128"/>
                <a:cs typeface="+mn-cs"/>
              </a:rPr>
              <a:t>kinematical regions (CFR/TFR)</a:t>
            </a:r>
          </a:p>
          <a:p>
            <a:pPr marL="342900" indent="-342900">
              <a:buFontTx/>
              <a:buAutoNum type="arabicParenR"/>
              <a:defRPr/>
            </a:pPr>
            <a:r>
              <a:rPr lang="en-US" dirty="0">
                <a:latin typeface="Arial" panose="020B0604020202020204" pitchFamily="34" charset="0"/>
                <a:ea typeface="MS PGothic" panose="020B0600070205080204" pitchFamily="34" charset="-128"/>
                <a:cs typeface="+mn-cs"/>
              </a:rPr>
              <a:t>dynamical contributions </a:t>
            </a:r>
          </a:p>
          <a:p>
            <a:pPr marL="342900" indent="-342900">
              <a:buFontTx/>
              <a:buAutoNum type="arabicParenR"/>
              <a:defRPr/>
            </a:pPr>
            <a:r>
              <a:rPr lang="en-US" dirty="0">
                <a:solidFill>
                  <a:srgbClr val="FF0000"/>
                </a:solidFill>
                <a:latin typeface="Arial" panose="020B0604020202020204" pitchFamily="34" charset="0"/>
                <a:ea typeface="MS PGothic" panose="020B0600070205080204" pitchFamily="34" charset="-128"/>
                <a:cs typeface="+mn-cs"/>
              </a:rPr>
              <a:t>cut on M</a:t>
            </a:r>
            <a:r>
              <a:rPr lang="en-US" baseline="-25000" dirty="0">
                <a:solidFill>
                  <a:srgbClr val="FF0000"/>
                </a:solidFill>
                <a:latin typeface="Arial" panose="020B0604020202020204" pitchFamily="34" charset="0"/>
                <a:ea typeface="MS PGothic" panose="020B0600070205080204" pitchFamily="34" charset="-128"/>
                <a:cs typeface="+mn-cs"/>
              </a:rPr>
              <a:t>X</a:t>
            </a:r>
            <a:r>
              <a:rPr lang="en-US" dirty="0">
                <a:solidFill>
                  <a:srgbClr val="FF0000"/>
                </a:solidFill>
                <a:latin typeface="Arial" panose="020B0604020202020204" pitchFamily="34" charset="0"/>
                <a:ea typeface="MS PGothic" panose="020B0600070205080204" pitchFamily="34" charset="-128"/>
                <a:cs typeface="+mn-cs"/>
              </a:rPr>
              <a:t> eliminate exclusive VMs</a:t>
            </a:r>
          </a:p>
        </p:txBody>
      </p:sp>
      <p:pic>
        <p:nvPicPr>
          <p:cNvPr id="25609" name="Picture 3" descr="Screen Shot 2024-07-10 at 11.05.22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1363" y="1219200"/>
            <a:ext cx="451167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0" name="TextBox 4"/>
          <p:cNvSpPr txBox="1">
            <a:spLocks noChangeArrowheads="1"/>
          </p:cNvSpPr>
          <p:nvPr/>
        </p:nvSpPr>
        <p:spPr bwMode="auto">
          <a:xfrm>
            <a:off x="5638800" y="914400"/>
            <a:ext cx="3302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 Benmokhtar &amp; Duquesne U.</a:t>
            </a:r>
          </a:p>
        </p:txBody>
      </p:sp>
      <p:sp>
        <p:nvSpPr>
          <p:cNvPr id="25611" name="TextBox 5"/>
          <p:cNvSpPr txBox="1">
            <a:spLocks noChangeArrowheads="1"/>
          </p:cNvSpPr>
          <p:nvPr/>
        </p:nvSpPr>
        <p:spPr bwMode="auto">
          <a:xfrm>
            <a:off x="5334000" y="4114800"/>
            <a:ext cx="35734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Major difference only for protons at small t!</a:t>
            </a:r>
          </a:p>
        </p:txBody>
      </p:sp>
      <p:sp>
        <p:nvSpPr>
          <p:cNvPr id="25612" name="TextBox 16"/>
          <p:cNvSpPr txBox="1">
            <a:spLocks noChangeArrowheads="1"/>
          </p:cNvSpPr>
          <p:nvPr/>
        </p:nvSpPr>
        <p:spPr bwMode="auto">
          <a:xfrm>
            <a:off x="25400" y="762000"/>
            <a:ext cx="50292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3) </a:t>
            </a:r>
            <a:r>
              <a:rPr lang="en-US" sz="2000" dirty="0"/>
              <a:t>Separating Target Fragmentation Region TFR from Current fragmentation region (CFR)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4-08-21 at 8.4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38400"/>
            <a:ext cx="2667000" cy="2991612"/>
          </a:xfrm>
          <a:prstGeom prst="rect">
            <a:avLst/>
          </a:prstGeom>
        </p:spPr>
      </p:pic>
      <p:pic>
        <p:nvPicPr>
          <p:cNvPr id="14" name="Picture 3" descr="aul-z04-06.x008-0.58pt0.1-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3124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7" descr="Screen Shot 2024-07-09 at 10.23.5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39957"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3" name="Title 1"/>
          <p:cNvSpPr>
            <a:spLocks noGrp="1" noChangeArrowheads="1"/>
          </p:cNvSpPr>
          <p:nvPr>
            <p:ph type="title"/>
          </p:nvPr>
        </p:nvSpPr>
        <p:spPr>
          <a:xfrm>
            <a:off x="0" y="23813"/>
            <a:ext cx="9144000" cy="563562"/>
          </a:xfrm>
        </p:spPr>
        <p:txBody>
          <a:bodyPr/>
          <a:lstStyle/>
          <a:p>
            <a:r>
              <a:rPr lang="en-US" dirty="0">
                <a:latin typeface="Arial" charset="0"/>
                <a:ea typeface="MS PGothic" charset="0"/>
              </a:rPr>
              <a:t>Unique ability to measure target fragments</a:t>
            </a:r>
          </a:p>
        </p:txBody>
      </p:sp>
      <p:sp>
        <p:nvSpPr>
          <p:cNvPr id="38914"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CDAED2B-8A63-0F48-BE3D-80AB441707D6}" type="slidenum">
              <a:rPr lang="en-US" sz="1400"/>
              <a:pPr/>
              <a:t>16</a:t>
            </a:fld>
            <a:endParaRPr lang="en-US" sz="1400"/>
          </a:p>
        </p:txBody>
      </p:sp>
      <p:sp>
        <p:nvSpPr>
          <p:cNvPr id="38915" name="TextBox 14"/>
          <p:cNvSpPr txBox="1">
            <a:spLocks noChangeArrowheads="1"/>
          </p:cNvSpPr>
          <p:nvPr/>
        </p:nvSpPr>
        <p:spPr bwMode="auto">
          <a:xfrm>
            <a:off x="0" y="5638800"/>
            <a:ext cx="9067800" cy="646331"/>
          </a:xfrm>
          <a:prstGeom prst="rect">
            <a:avLst/>
          </a:prstGeom>
          <a:solidFill>
            <a:srgbClr val="FFFF00"/>
          </a:solidFill>
          <a:ln w="9525">
            <a:solidFill>
              <a:srgbClr val="000000"/>
            </a:solidFill>
            <a:miter lim="800000"/>
            <a:headEnd/>
            <a:tailEnd/>
          </a:ln>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indent="0"/>
            <a:r>
              <a:rPr lang="en-US" sz="1800" dirty="0"/>
              <a:t>Exclusive </a:t>
            </a:r>
            <a:r>
              <a:rPr lang="en-US" sz="1800" dirty="0">
                <a:latin typeface="Symbol"/>
              </a:rPr>
              <a:t>r</a:t>
            </a:r>
            <a:r>
              <a:rPr lang="en-US" sz="1800" dirty="0"/>
              <a:t> (possibly f</a:t>
            </a:r>
            <a:r>
              <a:rPr lang="en-US" sz="1800" baseline="-25000" dirty="0"/>
              <a:t>2</a:t>
            </a:r>
            <a:r>
              <a:rPr lang="en-US" sz="1800" dirty="0"/>
              <a:t>) have very significant contributions to all SIDIS observables (ex. beam SSA), which </a:t>
            </a:r>
            <a:r>
              <a:rPr lang="en-US" sz="1800" b="1" dirty="0">
                <a:solidFill>
                  <a:srgbClr val="FF0000"/>
                </a:solidFill>
              </a:rPr>
              <a:t>can be completely eliminated </a:t>
            </a:r>
            <a:r>
              <a:rPr lang="en-US" sz="1800" dirty="0"/>
              <a:t>with detection of the TFR proton</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cxnSp>
        <p:nvCxnSpPr>
          <p:cNvPr id="2" name="Straight Arrow Connector 1"/>
          <p:cNvCxnSpPr>
            <a:cxnSpLocks/>
          </p:cNvCxnSpPr>
          <p:nvPr/>
        </p:nvCxnSpPr>
        <p:spPr bwMode="auto">
          <a:xfrm>
            <a:off x="7772400" y="28956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8919" name="TextBox 3"/>
          <p:cNvSpPr txBox="1">
            <a:spLocks noChangeArrowheads="1"/>
          </p:cNvSpPr>
          <p:nvPr/>
        </p:nvSpPr>
        <p:spPr bwMode="auto">
          <a:xfrm>
            <a:off x="7415167" y="2514600"/>
            <a:ext cx="1741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latin typeface="Symbol" charset="0"/>
                <a:sym typeface="Wingdings" charset="0"/>
              </a:rPr>
              <a:t>“r</a:t>
            </a:r>
            <a:r>
              <a:rPr lang="en-US" sz="1800" dirty="0"/>
              <a:t>-free</a:t>
            </a:r>
            <a:r>
              <a:rPr lang="en-US" sz="1800" dirty="0">
                <a:latin typeface="Symbol" charset="0"/>
                <a:sym typeface="Wingdings" charset="0"/>
              </a:rPr>
              <a:t>” </a:t>
            </a:r>
            <a:r>
              <a:rPr lang="en-US" sz="1800" dirty="0"/>
              <a:t>SIDIS</a:t>
            </a:r>
          </a:p>
        </p:txBody>
      </p:sp>
      <p:pic>
        <p:nvPicPr>
          <p:cNvPr id="3892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838200"/>
            <a:ext cx="2020888" cy="130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1" name="TextBox 8"/>
          <p:cNvSpPr txBox="1">
            <a:spLocks noChangeArrowheads="1"/>
          </p:cNvSpPr>
          <p:nvPr/>
        </p:nvSpPr>
        <p:spPr bwMode="auto">
          <a:xfrm>
            <a:off x="7315200" y="990600"/>
            <a:ext cx="161339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err="1"/>
              <a:t>ep</a:t>
            </a:r>
            <a:r>
              <a:rPr lang="en-US" dirty="0" err="1">
                <a:sym typeface="Wingdings" charset="0"/>
              </a:rPr>
              <a:t>e’p</a:t>
            </a:r>
            <a:r>
              <a:rPr lang="en-US" dirty="0" err="1">
                <a:latin typeface="Symbol"/>
              </a:rPr>
              <a:t>p</a:t>
            </a:r>
            <a:r>
              <a:rPr lang="en-US" dirty="0" err="1">
                <a:sym typeface="Wingdings" charset="0"/>
              </a:rPr>
              <a:t>X</a:t>
            </a:r>
            <a:endParaRPr lang="en-US" dirty="0"/>
          </a:p>
        </p:txBody>
      </p:sp>
      <p:sp>
        <p:nvSpPr>
          <p:cNvPr id="38922" name="TextBox 8"/>
          <p:cNvSpPr txBox="1">
            <a:spLocks noChangeArrowheads="1"/>
          </p:cNvSpPr>
          <p:nvPr/>
        </p:nvSpPr>
        <p:spPr bwMode="auto">
          <a:xfrm>
            <a:off x="1600200" y="4572000"/>
            <a:ext cx="76207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dirty="0" err="1"/>
              <a:t>ep</a:t>
            </a:r>
            <a:r>
              <a:rPr lang="en-US" sz="1100" dirty="0" err="1">
                <a:sym typeface="Wingdings" charset="0"/>
              </a:rPr>
              <a:t>e’pX</a:t>
            </a:r>
            <a:endParaRPr lang="en-US" sz="1100" dirty="0"/>
          </a:p>
        </p:txBody>
      </p:sp>
      <p:sp>
        <p:nvSpPr>
          <p:cNvPr id="15" name="TextBox 8"/>
          <p:cNvSpPr txBox="1">
            <a:spLocks noChangeArrowheads="1"/>
          </p:cNvSpPr>
          <p:nvPr/>
        </p:nvSpPr>
        <p:spPr bwMode="auto">
          <a:xfrm>
            <a:off x="0" y="762000"/>
            <a:ext cx="563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Detection of the target nucleons (B2B SIDIS) provide a powerful tool to control the contributions in CFR</a:t>
            </a:r>
          </a:p>
        </p:txBody>
      </p:sp>
      <p:sp>
        <p:nvSpPr>
          <p:cNvPr id="5" name="TextBox 4"/>
          <p:cNvSpPr txBox="1"/>
          <p:nvPr/>
        </p:nvSpPr>
        <p:spPr>
          <a:xfrm>
            <a:off x="19537" y="1371600"/>
            <a:ext cx="1493355" cy="369332"/>
          </a:xfrm>
          <a:prstGeom prst="rect">
            <a:avLst/>
          </a:prstGeom>
          <a:noFill/>
        </p:spPr>
        <p:txBody>
          <a:bodyPr wrap="none" rtlCol="0">
            <a:spAutoFit/>
          </a:bodyPr>
          <a:lstStyle/>
          <a:p>
            <a:r>
              <a:rPr lang="en-US" dirty="0"/>
              <a:t>3 processes:</a:t>
            </a:r>
          </a:p>
        </p:txBody>
      </p:sp>
      <p:sp>
        <p:nvSpPr>
          <p:cNvPr id="6" name="TextBox 5"/>
          <p:cNvSpPr txBox="1"/>
          <p:nvPr/>
        </p:nvSpPr>
        <p:spPr>
          <a:xfrm>
            <a:off x="304800" y="1600200"/>
            <a:ext cx="5546647" cy="1292662"/>
          </a:xfrm>
          <a:prstGeom prst="rect">
            <a:avLst/>
          </a:prstGeom>
          <a:noFill/>
        </p:spPr>
        <p:txBody>
          <a:bodyPr wrap="none" rtlCol="0">
            <a:spAutoFit/>
          </a:bodyPr>
          <a:lstStyle/>
          <a:p>
            <a:r>
              <a:rPr lang="en-US" sz="1400" dirty="0" err="1"/>
              <a:t>ep</a:t>
            </a:r>
            <a:r>
              <a:rPr lang="en-US" sz="1400" dirty="0" err="1">
                <a:sym typeface="Wingdings" charset="0"/>
              </a:rPr>
              <a:t>e’hX</a:t>
            </a:r>
            <a:r>
              <a:rPr lang="en-US" sz="1400" dirty="0">
                <a:sym typeface="Wingdings" charset="0"/>
              </a:rPr>
              <a:t>    (regular SIDIS)</a:t>
            </a:r>
            <a:endParaRPr lang="en-US" sz="1400" dirty="0"/>
          </a:p>
          <a:p>
            <a:r>
              <a:rPr lang="en-US" sz="1400" dirty="0" err="1"/>
              <a:t>ep</a:t>
            </a:r>
            <a:r>
              <a:rPr lang="en-US" sz="1400" dirty="0" err="1">
                <a:sym typeface="Wingdings" charset="0"/>
              </a:rPr>
              <a:t>e’NhX</a:t>
            </a:r>
            <a:r>
              <a:rPr lang="en-US" sz="1400" dirty="0">
                <a:sym typeface="Wingdings" charset="0"/>
              </a:rPr>
              <a:t> (SIDIS+ TFR nucleon, B2B SIDIS)</a:t>
            </a:r>
          </a:p>
          <a:p>
            <a:r>
              <a:rPr lang="en-US" sz="1400" dirty="0" err="1"/>
              <a:t>ep</a:t>
            </a:r>
            <a:r>
              <a:rPr lang="en-US" sz="1400" dirty="0" err="1">
                <a:sym typeface="Wingdings" charset="0"/>
              </a:rPr>
              <a:t>e’NhX</a:t>
            </a:r>
            <a:r>
              <a:rPr lang="en-US" sz="1400" dirty="0">
                <a:sym typeface="Wingdings" charset="0"/>
              </a:rPr>
              <a:t> (SIDIS+ TFR Nucleon + cut on M</a:t>
            </a:r>
            <a:r>
              <a:rPr lang="en-US" sz="1400" baseline="-25000" dirty="0">
                <a:sym typeface="Wingdings" charset="0"/>
              </a:rPr>
              <a:t>X</a:t>
            </a:r>
            <a:r>
              <a:rPr lang="en-US" sz="1400" dirty="0">
                <a:sym typeface="Wingdings" charset="0"/>
              </a:rPr>
              <a:t>(</a:t>
            </a:r>
            <a:r>
              <a:rPr lang="en-US" sz="1400" dirty="0" err="1">
                <a:sym typeface="Wingdings" charset="0"/>
              </a:rPr>
              <a:t>ep</a:t>
            </a:r>
            <a:r>
              <a:rPr lang="en-US" sz="1400" dirty="0" err="1">
                <a:sym typeface="Wingdings"/>
              </a:rPr>
              <a:t>e’NX</a:t>
            </a:r>
            <a:r>
              <a:rPr lang="en-US" sz="1400" dirty="0">
                <a:sym typeface="Wingdings"/>
              </a:rPr>
              <a:t>)&gt;1.35 GeV</a:t>
            </a:r>
            <a:endParaRPr lang="en-US" sz="1400" dirty="0"/>
          </a:p>
          <a:p>
            <a:endParaRPr lang="en-US" dirty="0"/>
          </a:p>
          <a:p>
            <a:endParaRPr lang="en-US" dirty="0"/>
          </a:p>
        </p:txBody>
      </p:sp>
      <p:sp>
        <p:nvSpPr>
          <p:cNvPr id="19" name="TextBox 18"/>
          <p:cNvSpPr txBox="1">
            <a:spLocks noChangeArrowheads="1"/>
          </p:cNvSpPr>
          <p:nvPr/>
        </p:nvSpPr>
        <p:spPr bwMode="auto">
          <a:xfrm>
            <a:off x="3733800" y="4495800"/>
            <a:ext cx="14478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050" dirty="0"/>
              <a:t>0.1&lt;P</a:t>
            </a:r>
            <a:r>
              <a:rPr lang="en-US" sz="1050" baseline="-25000" dirty="0"/>
              <a:t>T</a:t>
            </a:r>
            <a:r>
              <a:rPr lang="en-US" sz="1050" dirty="0"/>
              <a:t>&lt;0.3, 0.4&lt;z&lt;0.6</a:t>
            </a:r>
          </a:p>
        </p:txBody>
      </p:sp>
      <p:sp>
        <p:nvSpPr>
          <p:cNvPr id="20" name="TextBox 21"/>
          <p:cNvSpPr txBox="1">
            <a:spLocks noChangeArrowheads="1"/>
          </p:cNvSpPr>
          <p:nvPr/>
        </p:nvSpPr>
        <p:spPr bwMode="auto">
          <a:xfrm>
            <a:off x="7924800" y="4419600"/>
            <a:ext cx="965200" cy="430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dirty="0"/>
              <a:t>0.5&lt;P</a:t>
            </a:r>
            <a:r>
              <a:rPr lang="en-US" sz="1100" baseline="-25000" dirty="0"/>
              <a:t>T</a:t>
            </a:r>
            <a:r>
              <a:rPr lang="en-US" sz="1100" dirty="0"/>
              <a:t>&lt;0.7, 0.4&lt;z&lt;0.6</a:t>
            </a:r>
          </a:p>
        </p:txBody>
      </p:sp>
      <p:cxnSp>
        <p:nvCxnSpPr>
          <p:cNvPr id="21" name="Straight Arrow Connector 20"/>
          <p:cNvCxnSpPr>
            <a:cxnSpLocks/>
          </p:cNvCxnSpPr>
          <p:nvPr/>
        </p:nvCxnSpPr>
        <p:spPr bwMode="auto">
          <a:xfrm>
            <a:off x="4800600" y="3124200"/>
            <a:ext cx="560144"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2" name="TextBox 3"/>
          <p:cNvSpPr txBox="1">
            <a:spLocks noChangeArrowheads="1"/>
          </p:cNvSpPr>
          <p:nvPr/>
        </p:nvSpPr>
        <p:spPr bwMode="auto">
          <a:xfrm>
            <a:off x="4343400" y="2576118"/>
            <a:ext cx="1600200" cy="338554"/>
          </a:xfrm>
          <a:prstGeom prst="rect">
            <a:avLst/>
          </a:prstGeom>
          <a:solidFill>
            <a:schemeClr val="bg1"/>
          </a:solidFill>
          <a:ln>
            <a:noFill/>
          </a:ln>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latin typeface="Symbol" charset="0"/>
                <a:sym typeface="Wingdings" charset="0"/>
              </a:rPr>
              <a:t>“r</a:t>
            </a:r>
            <a:r>
              <a:rPr lang="en-US" sz="1600" dirty="0"/>
              <a:t>-free</a:t>
            </a:r>
            <a:r>
              <a:rPr lang="en-US" sz="1600" dirty="0">
                <a:latin typeface="Symbol" charset="0"/>
                <a:sym typeface="Wingdings" charset="0"/>
              </a:rPr>
              <a:t>” </a:t>
            </a:r>
            <a:r>
              <a:rPr lang="en-US" sz="1600" dirty="0"/>
              <a:t>SIDIS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3" descr="Screen Shot 2024-01-29 at 3.25.08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914400"/>
            <a:ext cx="4027487" cy="209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Title 1"/>
          <p:cNvSpPr>
            <a:spLocks noGrp="1" noChangeArrowheads="1"/>
          </p:cNvSpPr>
          <p:nvPr>
            <p:ph type="title"/>
          </p:nvPr>
        </p:nvSpPr>
        <p:spPr>
          <a:xfrm>
            <a:off x="152400" y="76200"/>
            <a:ext cx="9144000" cy="563563"/>
          </a:xfrm>
        </p:spPr>
        <p:txBody>
          <a:bodyPr/>
          <a:lstStyle/>
          <a:p>
            <a:r>
              <a:rPr lang="en-US" sz="3200">
                <a:latin typeface="Arial" charset="0"/>
                <a:ea typeface="MS PGothic" charset="0"/>
              </a:rPr>
              <a:t>Exclusive </a:t>
            </a:r>
            <a:r>
              <a:rPr lang="en-US" sz="3200">
                <a:latin typeface="Symbol" charset="0"/>
                <a:ea typeface="MS PGothic" charset="0"/>
              </a:rPr>
              <a:t>r</a:t>
            </a:r>
            <a:r>
              <a:rPr lang="en-US" sz="3200">
                <a:latin typeface="Arial" charset="0"/>
                <a:ea typeface="MS PGothic" charset="0"/>
              </a:rPr>
              <a:t> contributions to </a:t>
            </a:r>
            <a:r>
              <a:rPr lang="en-US" sz="3200">
                <a:latin typeface="Symbol" charset="0"/>
                <a:ea typeface="MS PGothic" charset="0"/>
              </a:rPr>
              <a:t>p</a:t>
            </a:r>
            <a:r>
              <a:rPr lang="en-US" sz="3200">
                <a:latin typeface="Arial" charset="0"/>
                <a:ea typeface="MS PGothic" charset="0"/>
              </a:rPr>
              <a:t>: z-dependence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43012" name="Slide Number Placeholder 4"/>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DA788B3-4014-A34B-A36E-E706B9B79473}" type="slidenum">
              <a:rPr lang="en-US" sz="1400"/>
              <a:pPr/>
              <a:t>17</a:t>
            </a:fld>
            <a:endParaRPr lang="en-US" sz="1400"/>
          </a:p>
        </p:txBody>
      </p:sp>
      <p:sp>
        <p:nvSpPr>
          <p:cNvPr id="43013" name="TextBox 6"/>
          <p:cNvSpPr txBox="1">
            <a:spLocks noChangeArrowheads="1"/>
          </p:cNvSpPr>
          <p:nvPr/>
        </p:nvSpPr>
        <p:spPr bwMode="auto">
          <a:xfrm>
            <a:off x="457200" y="5253038"/>
            <a:ext cx="8305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Diffractive  rho can change significantly observed pion SSAs</a:t>
            </a:r>
          </a:p>
          <a:p>
            <a:pPr>
              <a:buFontTx/>
              <a:buChar char="•"/>
            </a:pPr>
            <a:r>
              <a:rPr lang="en-US" sz="1800"/>
              <a:t>The same sign and size of </a:t>
            </a:r>
            <a:r>
              <a:rPr lang="en-US" sz="1800">
                <a:latin typeface="Symbol" charset="0"/>
              </a:rPr>
              <a:t>p</a:t>
            </a:r>
            <a:r>
              <a:rPr lang="en-US" sz="1800"/>
              <a:t>+ and </a:t>
            </a:r>
            <a:r>
              <a:rPr lang="en-US" sz="1800">
                <a:latin typeface="Symbol" charset="0"/>
              </a:rPr>
              <a:t>p</a:t>
            </a:r>
            <a:r>
              <a:rPr lang="en-US" sz="1800"/>
              <a:t>- SSA indicates the rho0 may not be properly subtracted</a:t>
            </a:r>
          </a:p>
        </p:txBody>
      </p:sp>
      <p:pic>
        <p:nvPicPr>
          <p:cNvPr id="43014" name="Picture 4" descr="Screen Shot 2024-02-02 at 9.00.12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673600" cy="334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5" name="Picture 5" descr="Screen Shot 2024-02-02 at 9.01.39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7366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6" name="Picture 23" descr="Screen Shot 2024-01-29 at 3.18.10 P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725" y="3048000"/>
            <a:ext cx="3775075"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7" name="TextBox 9"/>
          <p:cNvSpPr txBox="1">
            <a:spLocks noChangeArrowheads="1"/>
          </p:cNvSpPr>
          <p:nvPr/>
        </p:nvSpPr>
        <p:spPr bwMode="auto">
          <a:xfrm>
            <a:off x="1524000" y="1219200"/>
            <a:ext cx="2193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COMPASS (proton)</a:t>
            </a:r>
          </a:p>
        </p:txBody>
      </p:sp>
      <p:sp>
        <p:nvSpPr>
          <p:cNvPr id="11" name="Oval 10"/>
          <p:cNvSpPr>
            <a:spLocks noChangeArrowheads="1"/>
          </p:cNvSpPr>
          <p:nvPr/>
        </p:nvSpPr>
        <p:spPr bwMode="auto">
          <a:xfrm>
            <a:off x="1905000" y="1828800"/>
            <a:ext cx="1676400" cy="16002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43019" name="TextBox 11"/>
          <p:cNvSpPr txBox="1">
            <a:spLocks noChangeArrowheads="1"/>
          </p:cNvSpPr>
          <p:nvPr/>
        </p:nvSpPr>
        <p:spPr bwMode="auto">
          <a:xfrm>
            <a:off x="1676400" y="3810000"/>
            <a:ext cx="2470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Symbol" charset="0"/>
              </a:rPr>
              <a:t>p-</a:t>
            </a:r>
            <a:r>
              <a:rPr lang="en-US" sz="1200"/>
              <a:t> and </a:t>
            </a:r>
            <a:r>
              <a:rPr lang="en-US" sz="1200">
                <a:latin typeface="Symbol" charset="0"/>
              </a:rPr>
              <a:t>p</a:t>
            </a:r>
            <a:r>
              <a:rPr lang="en-US" sz="1200"/>
              <a:t>+ show similar behavior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noChangeArrowheads="1"/>
          </p:cNvSpPr>
          <p:nvPr>
            <p:ph type="title"/>
          </p:nvPr>
        </p:nvSpPr>
        <p:spPr>
          <a:xfrm>
            <a:off x="0" y="23813"/>
            <a:ext cx="8686800" cy="563562"/>
          </a:xfrm>
        </p:spPr>
        <p:txBody>
          <a:bodyPr/>
          <a:lstStyle/>
          <a:p>
            <a:r>
              <a:rPr lang="en-US" dirty="0">
                <a:latin typeface="Arial" charset="0"/>
                <a:ea typeface="MS PGothic" charset="0"/>
              </a:rPr>
              <a:t>Impact of diffractive rho0s on SSA</a:t>
            </a:r>
          </a:p>
        </p:txBody>
      </p:sp>
      <p:sp>
        <p:nvSpPr>
          <p:cNvPr id="40962"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7E6D0ED-C186-294B-A767-F4DAD415F688}" type="slidenum">
              <a:rPr lang="en-US" sz="1400"/>
              <a:pPr/>
              <a:t>18</a:t>
            </a:fld>
            <a:endParaRPr lang="en-US" sz="1400"/>
          </a:p>
        </p:txBody>
      </p:sp>
      <p:sp>
        <p:nvSpPr>
          <p:cNvPr id="40963" name="TextBox 14"/>
          <p:cNvSpPr txBox="1">
            <a:spLocks noChangeArrowheads="1"/>
          </p:cNvSpPr>
          <p:nvPr/>
        </p:nvSpPr>
        <p:spPr bwMode="auto">
          <a:xfrm>
            <a:off x="0" y="4724400"/>
            <a:ext cx="9144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dirty="0"/>
              <a:t>Exclusive rho-0s have very significant impact on kinematic dependences of SIDIS SSAs, </a:t>
            </a:r>
            <a:r>
              <a:rPr lang="en-US" sz="2000" dirty="0">
                <a:solidFill>
                  <a:srgbClr val="FF0000"/>
                </a:solidFill>
              </a:rPr>
              <a:t>in particular at low P</a:t>
            </a:r>
            <a:r>
              <a:rPr lang="en-US" sz="2000" baseline="-25000" dirty="0">
                <a:solidFill>
                  <a:srgbClr val="FF0000"/>
                </a:solidFill>
              </a:rPr>
              <a:t>T</a:t>
            </a:r>
          </a:p>
          <a:p>
            <a:pPr>
              <a:buFontTx/>
              <a:buChar char="•"/>
            </a:pPr>
            <a:r>
              <a:rPr lang="en-US" sz="2000" dirty="0"/>
              <a:t>Detection of the target proton introduces much smaller bias on the inclusive SSA, than the exclusive rho</a:t>
            </a:r>
            <a:endParaRPr lang="en-US" sz="2000" baseline="-25000" dirty="0"/>
          </a:p>
          <a:p>
            <a:pPr>
              <a:buFontTx/>
              <a:buChar char="•"/>
            </a:pPr>
            <a:r>
              <a:rPr lang="en-US" sz="2000" dirty="0"/>
              <a:t>The procedure can be validated using direct subtraction of rho (like DVCS/</a:t>
            </a:r>
            <a:r>
              <a:rPr lang="en-US" sz="2000" dirty="0">
                <a:latin typeface="Symbol" charset="0"/>
                <a:sym typeface="Wingdings" charset="0"/>
              </a:rPr>
              <a:t>p</a:t>
            </a:r>
            <a:r>
              <a:rPr lang="en-US" sz="2000" baseline="30000" dirty="0">
                <a:latin typeface="Symbol" charset="0"/>
                <a:sym typeface="Wingdings" charset="0"/>
              </a:rPr>
              <a:t>0</a:t>
            </a:r>
            <a:r>
              <a:rPr lang="en-US" sz="2000" dirty="0"/>
              <a:t>)</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40965" name="TextBox 5"/>
          <p:cNvSpPr txBox="1">
            <a:spLocks noChangeArrowheads="1"/>
          </p:cNvSpPr>
          <p:nvPr/>
        </p:nvSpPr>
        <p:spPr bwMode="auto">
          <a:xfrm>
            <a:off x="0" y="762000"/>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Use sample of </a:t>
            </a:r>
            <a:r>
              <a:rPr lang="en-US" sz="1800" dirty="0" err="1"/>
              <a:t>ep</a:t>
            </a:r>
            <a:r>
              <a:rPr lang="en-US" sz="1800" dirty="0" err="1">
                <a:sym typeface="Wingdings" charset="0"/>
              </a:rPr>
              <a:t>e’p</a:t>
            </a:r>
            <a:r>
              <a:rPr lang="en-US" sz="1800" dirty="0">
                <a:sym typeface="Wingdings" charset="0"/>
              </a:rPr>
              <a:t> </a:t>
            </a:r>
            <a:r>
              <a:rPr lang="en-US" sz="1800" dirty="0">
                <a:latin typeface="Symbol" charset="0"/>
                <a:sym typeface="Wingdings" charset="0"/>
              </a:rPr>
              <a:t>p</a:t>
            </a:r>
            <a:r>
              <a:rPr lang="en-US" sz="1800" dirty="0">
                <a:sym typeface="Wingdings" charset="0"/>
              </a:rPr>
              <a:t>- X and and make plots with and without M</a:t>
            </a:r>
            <a:r>
              <a:rPr lang="en-US" sz="1800" baseline="-25000" dirty="0">
                <a:sym typeface="Wingdings" charset="0"/>
              </a:rPr>
              <a:t>X</a:t>
            </a:r>
            <a:r>
              <a:rPr lang="en-US" sz="1800" dirty="0">
                <a:sym typeface="Wingdings" charset="0"/>
              </a:rPr>
              <a:t> cut(</a:t>
            </a:r>
            <a:r>
              <a:rPr lang="en-US" sz="1800" dirty="0" err="1">
                <a:sym typeface="Wingdings" charset="0"/>
              </a:rPr>
              <a:t>epX</a:t>
            </a:r>
            <a:r>
              <a:rPr lang="en-US" sz="1800" dirty="0">
                <a:sym typeface="Wingdings" charset="0"/>
              </a:rPr>
              <a:t>) 1.35 GeV</a:t>
            </a:r>
            <a:endParaRPr lang="en-US" sz="1800" dirty="0"/>
          </a:p>
        </p:txBody>
      </p:sp>
      <p:sp>
        <p:nvSpPr>
          <p:cNvPr id="40967" name="TextBox 1"/>
          <p:cNvSpPr txBox="1">
            <a:spLocks noChangeArrowheads="1"/>
          </p:cNvSpPr>
          <p:nvPr/>
        </p:nvSpPr>
        <p:spPr bwMode="auto">
          <a:xfrm>
            <a:off x="990600" y="3429000"/>
            <a:ext cx="2262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a:t>CLAS12 Preliminary</a:t>
            </a:r>
          </a:p>
        </p:txBody>
      </p:sp>
      <p:pic>
        <p:nvPicPr>
          <p:cNvPr id="40968" name="Picture 3" descr="Screen Shot 2024-07-16 at 7.01.4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562600" cy="324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143000" y="3276600"/>
            <a:ext cx="1628120" cy="369332"/>
          </a:xfrm>
          <a:prstGeom prst="rect">
            <a:avLst/>
          </a:prstGeom>
        </p:spPr>
        <p:txBody>
          <a:bodyPr wrap="none">
            <a:spAutoFit/>
          </a:bodyPr>
          <a:lstStyle/>
          <a:p>
            <a:r>
              <a:rPr lang="en-US" sz="1800" dirty="0"/>
              <a:t>M</a:t>
            </a:r>
            <a:r>
              <a:rPr lang="en-US" sz="1800" baseline="-25000" dirty="0"/>
              <a:t>X</a:t>
            </a:r>
            <a:r>
              <a:rPr lang="en-US" sz="1800" dirty="0"/>
              <a:t>(</a:t>
            </a:r>
            <a:r>
              <a:rPr lang="en-US" sz="1800" dirty="0" err="1"/>
              <a:t>epX</a:t>
            </a:r>
            <a:r>
              <a:rPr lang="en-US" sz="1800" dirty="0"/>
              <a:t>)&gt;1.35</a:t>
            </a:r>
            <a:endParaRPr lang="en-US" dirty="0"/>
          </a:p>
        </p:txBody>
      </p:sp>
      <p:sp>
        <p:nvSpPr>
          <p:cNvPr id="4" name="Rectangle 3"/>
          <p:cNvSpPr/>
          <p:nvPr/>
        </p:nvSpPr>
        <p:spPr>
          <a:xfrm>
            <a:off x="4191000" y="1600200"/>
            <a:ext cx="1179079" cy="369332"/>
          </a:xfrm>
          <a:prstGeom prst="rect">
            <a:avLst/>
          </a:prstGeom>
        </p:spPr>
        <p:txBody>
          <a:bodyPr wrap="none">
            <a:spAutoFit/>
          </a:bodyPr>
          <a:lstStyle/>
          <a:p>
            <a:r>
              <a:rPr lang="en-US" sz="1800" dirty="0" err="1"/>
              <a:t>ep</a:t>
            </a:r>
            <a:r>
              <a:rPr lang="en-US" sz="1800" dirty="0" err="1">
                <a:sym typeface="Wingdings" charset="0"/>
              </a:rPr>
              <a:t>e’</a:t>
            </a:r>
            <a:r>
              <a:rPr lang="en-US" sz="1800" dirty="0" err="1">
                <a:latin typeface="Symbol" charset="0"/>
                <a:sym typeface="Wingdings" charset="0"/>
              </a:rPr>
              <a:t>p</a:t>
            </a:r>
            <a:r>
              <a:rPr lang="en-US" sz="1800" baseline="30000" dirty="0" err="1">
                <a:sym typeface="Wingdings" charset="0"/>
              </a:rPr>
              <a:t>-</a:t>
            </a:r>
            <a:r>
              <a:rPr lang="en-US" sz="1800" dirty="0" err="1">
                <a:sym typeface="Wingdings" charset="0"/>
              </a:rPr>
              <a:t>X</a:t>
            </a:r>
            <a:r>
              <a:rPr lang="en-US" sz="1800" dirty="0">
                <a:sym typeface="Wingdings" charset="0"/>
              </a:rPr>
              <a:t> </a:t>
            </a:r>
            <a:endParaRPr lang="en-US" dirty="0"/>
          </a:p>
        </p:txBody>
      </p:sp>
      <p:sp>
        <p:nvSpPr>
          <p:cNvPr id="5" name="Rectangle 4"/>
          <p:cNvSpPr/>
          <p:nvPr/>
        </p:nvSpPr>
        <p:spPr>
          <a:xfrm>
            <a:off x="3124200" y="3505200"/>
            <a:ext cx="1333080" cy="369332"/>
          </a:xfrm>
          <a:prstGeom prst="rect">
            <a:avLst/>
          </a:prstGeom>
        </p:spPr>
        <p:txBody>
          <a:bodyPr wrap="none">
            <a:spAutoFit/>
          </a:bodyPr>
          <a:lstStyle/>
          <a:p>
            <a:r>
              <a:rPr lang="en-US" sz="1800" dirty="0" err="1"/>
              <a:t>ep</a:t>
            </a:r>
            <a:r>
              <a:rPr lang="en-US" sz="1800" dirty="0" err="1">
                <a:sym typeface="Wingdings" charset="0"/>
              </a:rPr>
              <a:t>e’p</a:t>
            </a:r>
            <a:r>
              <a:rPr lang="en-US" sz="1800" dirty="0" err="1">
                <a:latin typeface="Symbol" charset="0"/>
                <a:sym typeface="Wingdings" charset="0"/>
              </a:rPr>
              <a:t>p</a:t>
            </a:r>
            <a:r>
              <a:rPr lang="en-US" sz="1800" dirty="0" err="1">
                <a:sym typeface="Wingdings" charset="0"/>
              </a:rPr>
              <a:t>-X</a:t>
            </a:r>
            <a:r>
              <a:rPr lang="en-US" sz="1800" dirty="0">
                <a:sym typeface="Wingdings" charset="0"/>
              </a:rPr>
              <a:t> </a:t>
            </a:r>
            <a:endParaRPr lang="en-US" dirty="0"/>
          </a:p>
        </p:txBody>
      </p:sp>
      <p:cxnSp>
        <p:nvCxnSpPr>
          <p:cNvPr id="7" name="Straight Arrow Connector 6"/>
          <p:cNvCxnSpPr/>
          <p:nvPr/>
        </p:nvCxnSpPr>
        <p:spPr>
          <a:xfrm>
            <a:off x="4724400" y="1905000"/>
            <a:ext cx="3048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352800" y="2971800"/>
            <a:ext cx="1524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133600" y="3048000"/>
            <a:ext cx="6096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895600" y="3048000"/>
            <a:ext cx="3810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486400" y="1447800"/>
            <a:ext cx="3657600" cy="2862322"/>
          </a:xfrm>
          <a:prstGeom prst="rect">
            <a:avLst/>
          </a:prstGeom>
        </p:spPr>
        <p:txBody>
          <a:bodyPr wrap="square">
            <a:spAutoFit/>
          </a:bodyPr>
          <a:lstStyle/>
          <a:p>
            <a:r>
              <a:rPr lang="en-US" sz="2000" dirty="0"/>
              <a:t>All point include </a:t>
            </a:r>
          </a:p>
          <a:p>
            <a:r>
              <a:rPr lang="en-US" sz="2000" dirty="0"/>
              <a:t>M</a:t>
            </a:r>
            <a:r>
              <a:rPr lang="en-US" sz="2000" baseline="-25000" dirty="0"/>
              <a:t>X</a:t>
            </a:r>
            <a:r>
              <a:rPr lang="en-US" sz="2000" dirty="0"/>
              <a:t>(</a:t>
            </a:r>
            <a:r>
              <a:rPr lang="en-US" sz="2000" dirty="0" err="1"/>
              <a:t>e’</a:t>
            </a:r>
            <a:r>
              <a:rPr lang="en-US" sz="2000" dirty="0" err="1">
                <a:latin typeface="Symbol" charset="0"/>
                <a:sym typeface="Wingdings" charset="0"/>
              </a:rPr>
              <a:t>p</a:t>
            </a:r>
            <a:r>
              <a:rPr lang="en-US" sz="2000" dirty="0">
                <a:sym typeface="Wingdings" charset="0"/>
              </a:rPr>
              <a:t>-</a:t>
            </a:r>
            <a:r>
              <a:rPr lang="en-US" sz="2000" dirty="0"/>
              <a:t>X)&gt;1.8 GeV </a:t>
            </a:r>
          </a:p>
          <a:p>
            <a:r>
              <a:rPr lang="en-US" sz="2000" dirty="0">
                <a:sym typeface="Wingdings"/>
              </a:rPr>
              <a:t></a:t>
            </a:r>
            <a:r>
              <a:rPr lang="en-US" sz="2000" dirty="0"/>
              <a:t>out of resonance region</a:t>
            </a:r>
          </a:p>
          <a:p>
            <a:endParaRPr lang="en-US" sz="2000" dirty="0"/>
          </a:p>
          <a:p>
            <a:r>
              <a:rPr lang="en-US" sz="2000" dirty="0"/>
              <a:t>Filled circles with </a:t>
            </a:r>
          </a:p>
          <a:p>
            <a:r>
              <a:rPr lang="en-US" sz="2000" dirty="0"/>
              <a:t>M</a:t>
            </a:r>
            <a:r>
              <a:rPr lang="en-US" sz="2000" baseline="-25000" dirty="0"/>
              <a:t>X</a:t>
            </a:r>
            <a:r>
              <a:rPr lang="en-US" sz="2000" dirty="0">
                <a:sym typeface="Wingdings" charset="0"/>
              </a:rPr>
              <a:t>(</a:t>
            </a:r>
            <a:r>
              <a:rPr lang="en-US" sz="2000" dirty="0" err="1">
                <a:sym typeface="Wingdings" charset="0"/>
              </a:rPr>
              <a:t>epX</a:t>
            </a:r>
            <a:r>
              <a:rPr lang="en-US" sz="2000" dirty="0">
                <a:sym typeface="Wingdings" charset="0"/>
              </a:rPr>
              <a:t>) </a:t>
            </a:r>
            <a:r>
              <a:rPr lang="en-US" sz="2000" dirty="0"/>
              <a:t>&gt;1.35 GeV (rho-free), significantly different and will impose much less challenge for phenomenology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5" descr="alacom-ratio-x0.3q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71600"/>
            <a:ext cx="2590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Slide Number Placeholder 4"/>
          <p:cNvSpPr>
            <a:spLocks noGrp="1"/>
          </p:cNvSpPr>
          <p:nvPr>
            <p:ph type="sldNum" sz="quarter" idx="11"/>
          </p:nvPr>
        </p:nvSpPr>
        <p:spPr>
          <a:xfrm>
            <a:off x="8458200" y="65881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B3A7DC-2DE0-124F-A24D-F7755D07C479}" type="slidenum">
              <a:rPr lang="en-US" sz="1400"/>
              <a:pPr/>
              <a:t>19</a:t>
            </a:fld>
            <a:endParaRPr lang="en-US" sz="1400"/>
          </a:p>
        </p:txBody>
      </p:sp>
      <p:sp>
        <p:nvSpPr>
          <p:cNvPr id="34819" name="Rectangle 2"/>
          <p:cNvSpPr>
            <a:spLocks noGrp="1" noChangeArrowheads="1"/>
          </p:cNvSpPr>
          <p:nvPr>
            <p:ph type="title"/>
          </p:nvPr>
        </p:nvSpPr>
        <p:spPr>
          <a:xfrm>
            <a:off x="0" y="198438"/>
            <a:ext cx="8674100" cy="563562"/>
          </a:xfrm>
        </p:spPr>
        <p:txBody>
          <a:bodyPr/>
          <a:lstStyle/>
          <a:p>
            <a:pPr eaLnBrk="1" hangingPunct="1"/>
            <a:r>
              <a:rPr lang="en-US" sz="3200" dirty="0">
                <a:latin typeface="Symbol" charset="0"/>
                <a:sym typeface="Wingdings" charset="0"/>
              </a:rPr>
              <a:t>“r</a:t>
            </a:r>
            <a:r>
              <a:rPr lang="en-US" sz="3200" dirty="0">
                <a:latin typeface="Arial" charset="0"/>
                <a:ea typeface="MS PGothic" charset="0"/>
              </a:rPr>
              <a:t>-free SIDIS” free: target proton bias</a:t>
            </a:r>
          </a:p>
        </p:txBody>
      </p:sp>
      <p:sp>
        <p:nvSpPr>
          <p:cNvPr id="34820" name="Footer Placeholder 9"/>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34821" name="TextBox 15"/>
          <p:cNvSpPr txBox="1">
            <a:spLocks noChangeArrowheads="1"/>
          </p:cNvSpPr>
          <p:nvPr/>
        </p:nvSpPr>
        <p:spPr bwMode="auto">
          <a:xfrm>
            <a:off x="838200" y="838200"/>
            <a:ext cx="1257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a:t>
            </a:r>
            <a:r>
              <a:rPr lang="en-US" altLang="ja-JP" sz="1800">
                <a:latin typeface="Symbol" charset="0"/>
                <a:sym typeface="Wingdings" charset="0"/>
              </a:rPr>
              <a:t>pp</a:t>
            </a:r>
            <a:r>
              <a:rPr lang="en-US" altLang="ja-JP" sz="1800">
                <a:sym typeface="Wingdings" charset="0"/>
              </a:rPr>
              <a:t>X</a:t>
            </a:r>
            <a:endParaRPr lang="en-US" sz="1800"/>
          </a:p>
        </p:txBody>
      </p:sp>
      <p:sp>
        <p:nvSpPr>
          <p:cNvPr id="34822" name="TextBox 36"/>
          <p:cNvSpPr txBox="1">
            <a:spLocks noChangeArrowheads="1"/>
          </p:cNvSpPr>
          <p:nvPr/>
        </p:nvSpPr>
        <p:spPr bwMode="auto">
          <a:xfrm>
            <a:off x="3200400" y="838200"/>
            <a:ext cx="13828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err="1"/>
              <a:t>ep</a:t>
            </a:r>
            <a:r>
              <a:rPr lang="en-US" sz="1800" dirty="0" err="1">
                <a:sym typeface="Wingdings" charset="0"/>
              </a:rPr>
              <a:t>e’p</a:t>
            </a:r>
            <a:r>
              <a:rPr lang="en-US" sz="1800" dirty="0" err="1">
                <a:latin typeface="Symbol" charset="0"/>
                <a:sym typeface="Wingdings" charset="0"/>
              </a:rPr>
              <a:t>pp</a:t>
            </a:r>
            <a:r>
              <a:rPr lang="en-US" sz="1800" dirty="0" err="1">
                <a:sym typeface="Wingdings" charset="0"/>
              </a:rPr>
              <a:t>X</a:t>
            </a:r>
            <a:endParaRPr lang="en-US" sz="1800" dirty="0"/>
          </a:p>
        </p:txBody>
      </p:sp>
      <p:sp>
        <p:nvSpPr>
          <p:cNvPr id="34823" name="TextBox 37"/>
          <p:cNvSpPr txBox="1">
            <a:spLocks noChangeArrowheads="1"/>
          </p:cNvSpPr>
          <p:nvPr/>
        </p:nvSpPr>
        <p:spPr bwMode="auto">
          <a:xfrm>
            <a:off x="6248400" y="762000"/>
            <a:ext cx="1382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a:t>
            </a:r>
            <a:r>
              <a:rPr lang="en-US" sz="1800">
                <a:latin typeface="Symbol" charset="0"/>
                <a:sym typeface="Wingdings" charset="0"/>
              </a:rPr>
              <a:t>pp</a:t>
            </a:r>
            <a:r>
              <a:rPr lang="en-US" sz="1800">
                <a:sym typeface="Wingdings" charset="0"/>
              </a:rPr>
              <a:t>X</a:t>
            </a:r>
            <a:endParaRPr lang="en-US" sz="1800"/>
          </a:p>
        </p:txBody>
      </p:sp>
      <p:sp>
        <p:nvSpPr>
          <p:cNvPr id="34824" name="TextBox 18"/>
          <p:cNvSpPr txBox="1">
            <a:spLocks noChangeArrowheads="1"/>
          </p:cNvSpPr>
          <p:nvPr/>
        </p:nvSpPr>
        <p:spPr bwMode="auto">
          <a:xfrm>
            <a:off x="7510463" y="1066800"/>
            <a:ext cx="1633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 M</a:t>
            </a:r>
            <a:r>
              <a:rPr lang="en-US" sz="1200" baseline="-25000"/>
              <a:t>X</a:t>
            </a:r>
            <a:r>
              <a:rPr lang="en-US" sz="1200"/>
              <a:t>(epX)&gt;1.05 GeV</a:t>
            </a:r>
          </a:p>
        </p:txBody>
      </p:sp>
      <p:sp>
        <p:nvSpPr>
          <p:cNvPr id="34825" name="TextBox 19"/>
          <p:cNvSpPr txBox="1">
            <a:spLocks noChangeArrowheads="1"/>
          </p:cNvSpPr>
          <p:nvPr/>
        </p:nvSpPr>
        <p:spPr bwMode="auto">
          <a:xfrm>
            <a:off x="762000" y="5949950"/>
            <a:ext cx="7543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dirty="0"/>
              <a:t>While the detected proton introduces slight difference in the kinematic distributions, the cut on the proton missing mass makes significant impact (clear at large z). </a:t>
            </a:r>
            <a:endParaRPr lang="en-US" sz="1400" b="1" baseline="30000" dirty="0"/>
          </a:p>
        </p:txBody>
      </p:sp>
      <p:sp>
        <p:nvSpPr>
          <p:cNvPr id="34826" name="TextBox 22"/>
          <p:cNvSpPr txBox="1">
            <a:spLocks noChangeArrowheads="1"/>
          </p:cNvSpPr>
          <p:nvPr/>
        </p:nvSpPr>
        <p:spPr bwMode="auto">
          <a:xfrm>
            <a:off x="4495800" y="838200"/>
            <a:ext cx="12922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 x</a:t>
            </a:r>
            <a:r>
              <a:rPr lang="en-US" sz="1800" baseline="-25000"/>
              <a:t>Fproton</a:t>
            </a:r>
            <a:r>
              <a:rPr lang="en-US" sz="1800"/>
              <a:t>&lt;0</a:t>
            </a:r>
          </a:p>
        </p:txBody>
      </p:sp>
      <p:pic>
        <p:nvPicPr>
          <p:cNvPr id="34827" name="Picture 3" descr="alacomp-x0.3q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19200"/>
            <a:ext cx="2514600"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8" name="Picture 6" descr="alacomp-x0.3.q2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0"/>
            <a:ext cx="2438400"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9" name="Picture 8" descr="alacom-x0.3.q2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43400"/>
            <a:ext cx="2362200" cy="161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30" name="Rectangle 4"/>
          <p:cNvSpPr>
            <a:spLocks noChangeArrowheads="1"/>
          </p:cNvSpPr>
          <p:nvPr/>
        </p:nvSpPr>
        <p:spPr bwMode="auto">
          <a:xfrm>
            <a:off x="533400" y="1295400"/>
            <a:ext cx="15065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t>x=0.3</a:t>
            </a:r>
            <a:r>
              <a:rPr lang="en-US" sz="1100"/>
              <a:t>(0.25&lt;x&lt;0.35)</a:t>
            </a:r>
          </a:p>
        </p:txBody>
      </p:sp>
      <p:sp>
        <p:nvSpPr>
          <p:cNvPr id="34831" name="TextBox 21"/>
          <p:cNvSpPr txBox="1">
            <a:spLocks noChangeArrowheads="1"/>
          </p:cNvSpPr>
          <p:nvPr/>
        </p:nvSpPr>
        <p:spPr bwMode="auto">
          <a:xfrm>
            <a:off x="1219200" y="22860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4832" name="TextBox 23"/>
          <p:cNvSpPr txBox="1">
            <a:spLocks noChangeArrowheads="1"/>
          </p:cNvSpPr>
          <p:nvPr/>
        </p:nvSpPr>
        <p:spPr bwMode="auto">
          <a:xfrm>
            <a:off x="1066800" y="38862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4833" name="TextBox 24"/>
          <p:cNvSpPr txBox="1">
            <a:spLocks noChangeArrowheads="1"/>
          </p:cNvSpPr>
          <p:nvPr/>
        </p:nvSpPr>
        <p:spPr bwMode="auto">
          <a:xfrm>
            <a:off x="1066800" y="54102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4834" name="Rectangle 11"/>
          <p:cNvSpPr>
            <a:spLocks noChangeArrowheads="1"/>
          </p:cNvSpPr>
          <p:nvPr/>
        </p:nvSpPr>
        <p:spPr bwMode="auto">
          <a:xfrm>
            <a:off x="7848600" y="762000"/>
            <a:ext cx="10461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t>+ x</a:t>
            </a:r>
            <a:r>
              <a:rPr lang="en-US" sz="1400" baseline="-25000"/>
              <a:t>Fproton</a:t>
            </a:r>
            <a:r>
              <a:rPr lang="en-US" sz="1400"/>
              <a:t>&lt;0</a:t>
            </a:r>
          </a:p>
        </p:txBody>
      </p:sp>
      <p:pic>
        <p:nvPicPr>
          <p:cNvPr id="34835" name="Picture 12" descr="alacomp-rat0.x0.3.q2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219200"/>
            <a:ext cx="2971800" cy="177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6" name="Picture 14" descr="alacomp-rat0.x0.3.q2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0500" y="2844800"/>
            <a:ext cx="29845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7" name="Picture 16" descr="alacomp-ratio-x0.3q23.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2768600"/>
            <a:ext cx="2667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8" name="Picture 27" descr="alacomp-ratio-x0.3.q2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4368800"/>
            <a:ext cx="2667000" cy="169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9" name="Picture 9" descr="alacom-rat0.x0.3.q2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4267200"/>
            <a:ext cx="2895600" cy="163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4235"/>
            <a:ext cx="9220200" cy="563563"/>
          </a:xfrm>
        </p:spPr>
        <p:txBody>
          <a:bodyPr/>
          <a:lstStyle/>
          <a:p>
            <a:r>
              <a:rPr lang="en-US" sz="3200" dirty="0"/>
              <a:t>Main focus in building the support for upgrade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 name="Slide Number Placeholder 4"/>
          <p:cNvSpPr>
            <a:spLocks noGrp="1"/>
          </p:cNvSpPr>
          <p:nvPr>
            <p:ph type="sldNum" sz="quarter" idx="11"/>
          </p:nvPr>
        </p:nvSpPr>
        <p:spPr/>
        <p:txBody>
          <a:bodyPr/>
          <a:lstStyle/>
          <a:p>
            <a:pPr>
              <a:defRPr/>
            </a:pPr>
            <a:fld id="{361E7C6A-EC2A-5246-9AA7-18D884548B8E}" type="slidenum">
              <a:rPr lang="en-US" smtClean="0"/>
              <a:pPr>
                <a:defRPr/>
              </a:pPr>
              <a:t>2</a:t>
            </a:fld>
            <a:endParaRPr lang="en-US"/>
          </a:p>
        </p:txBody>
      </p:sp>
      <p:sp>
        <p:nvSpPr>
          <p:cNvPr id="6" name="Content Placeholder 5">
            <a:extLst>
              <a:ext uri="{FF2B5EF4-FFF2-40B4-BE49-F238E27FC236}">
                <a16:creationId xmlns:a16="http://schemas.microsoft.com/office/drawing/2014/main" id="{61D3DDA6-7FA3-EF8D-66BE-9221A6F9ED17}"/>
              </a:ext>
            </a:extLst>
          </p:cNvPr>
          <p:cNvSpPr>
            <a:spLocks noGrp="1"/>
          </p:cNvSpPr>
          <p:nvPr>
            <p:ph idx="1"/>
          </p:nvPr>
        </p:nvSpPr>
        <p:spPr>
          <a:xfrm>
            <a:off x="381000" y="1143000"/>
            <a:ext cx="8229600" cy="4944944"/>
          </a:xfrm>
          <a:prstGeom prst="rect">
            <a:avLst/>
          </a:prstGeom>
        </p:spPr>
        <p:txBody>
          <a:bodyPr wrap="square">
            <a:spAutoFit/>
          </a:bodyPr>
          <a:lstStyle/>
          <a:p>
            <a:pPr marL="0" indent="0">
              <a:lnSpc>
                <a:spcPct val="120000"/>
              </a:lnSpc>
              <a:buSzPct val="110000"/>
              <a:buNone/>
            </a:pPr>
            <a:r>
              <a:rPr lang="en-US" sz="2000" dirty="0">
                <a:latin typeface="+mj-lt"/>
              </a:rPr>
              <a:t>Identify the flagship measurements that can be done only with 20+ GeV and its science impact </a:t>
            </a:r>
            <a:r>
              <a:rPr lang="en-US" sz="2000" dirty="0">
                <a:solidFill>
                  <a:srgbClr val="0000FF"/>
                </a:solidFill>
                <a:latin typeface="+mj-lt"/>
              </a:rPr>
              <a:t>(Uniqueness) </a:t>
            </a:r>
          </a:p>
          <a:p>
            <a:pPr>
              <a:lnSpc>
                <a:spcPct val="120000"/>
              </a:lnSpc>
              <a:buSzPct val="110000"/>
              <a:buFont typeface="Wingdings" charset="0"/>
              <a:buChar char="à"/>
            </a:pPr>
            <a:r>
              <a:rPr lang="en-US" sz="2000" dirty="0">
                <a:latin typeface="+mj-lt"/>
                <a:sym typeface="Wingdings"/>
              </a:rPr>
              <a:t>impact of JLab measurements on overall 3D studies</a:t>
            </a:r>
          </a:p>
          <a:p>
            <a:pPr marL="0" indent="0">
              <a:lnSpc>
                <a:spcPct val="120000"/>
              </a:lnSpc>
              <a:buSzPct val="110000"/>
              <a:buNone/>
            </a:pPr>
            <a:endParaRPr lang="en-US" sz="2000" dirty="0">
              <a:latin typeface="+mj-lt"/>
            </a:endParaRPr>
          </a:p>
          <a:p>
            <a:pPr marL="0" indent="0">
              <a:lnSpc>
                <a:spcPct val="120000"/>
              </a:lnSpc>
              <a:buSzPct val="110000"/>
              <a:buNone/>
            </a:pPr>
            <a:r>
              <a:rPr lang="en-US" sz="2000" dirty="0">
                <a:latin typeface="+mj-lt"/>
              </a:rPr>
              <a:t>Identify the flagship measurements with 20+ GeV that can extend and improve the 11 GeV measurements, helping the physics interpretation through multidimensional bins in extended kinematics </a:t>
            </a:r>
            <a:r>
              <a:rPr lang="en-US" sz="2000" dirty="0">
                <a:solidFill>
                  <a:srgbClr val="0000FF"/>
                </a:solidFill>
                <a:latin typeface="+mj-lt"/>
              </a:rPr>
              <a:t>(Enrichment)</a:t>
            </a:r>
          </a:p>
          <a:p>
            <a:pPr>
              <a:lnSpc>
                <a:spcPct val="120000"/>
              </a:lnSpc>
              <a:buSzPct val="110000"/>
              <a:buFont typeface="Wingdings" charset="0"/>
              <a:buChar char="à"/>
            </a:pPr>
            <a:r>
              <a:rPr lang="en-US" sz="2000" dirty="0">
                <a:latin typeface="+mj-lt"/>
                <a:sym typeface="Wingdings"/>
              </a:rPr>
              <a:t>for SIDIS major impact from wider Q</a:t>
            </a:r>
            <a:r>
              <a:rPr lang="en-US" sz="2000" baseline="30000" dirty="0">
                <a:latin typeface="+mj-lt"/>
                <a:sym typeface="Wingdings"/>
              </a:rPr>
              <a:t>2</a:t>
            </a:r>
            <a:r>
              <a:rPr lang="en-US" sz="2000" dirty="0">
                <a:latin typeface="+mj-lt"/>
                <a:sym typeface="Wingdings"/>
              </a:rPr>
              <a:t> and  P</a:t>
            </a:r>
            <a:r>
              <a:rPr lang="en-US" sz="2000" baseline="-25000" dirty="0">
                <a:latin typeface="+mj-lt"/>
                <a:sym typeface="Wingdings"/>
              </a:rPr>
              <a:t>T</a:t>
            </a:r>
            <a:r>
              <a:rPr lang="en-US" sz="2000" dirty="0">
                <a:latin typeface="+mj-lt"/>
                <a:sym typeface="Wingdings"/>
              </a:rPr>
              <a:t> of hadrons</a:t>
            </a:r>
          </a:p>
          <a:p>
            <a:pPr>
              <a:lnSpc>
                <a:spcPct val="120000"/>
              </a:lnSpc>
              <a:buSzPct val="110000"/>
              <a:buFont typeface="Wingdings" charset="0"/>
              <a:buChar char="à"/>
            </a:pPr>
            <a:endParaRPr lang="en-US" sz="2000" dirty="0">
              <a:latin typeface="+mj-lt"/>
            </a:endParaRPr>
          </a:p>
          <a:p>
            <a:pPr marL="0" indent="0">
              <a:lnSpc>
                <a:spcPct val="120000"/>
              </a:lnSpc>
              <a:buSzPct val="110000"/>
              <a:buNone/>
            </a:pPr>
            <a:r>
              <a:rPr lang="en-US" sz="2000" dirty="0">
                <a:latin typeface="+mj-lt"/>
              </a:rPr>
              <a:t>Identify the measurements with 20+ GeV that can set the bridge between JLab12 and EIC </a:t>
            </a:r>
            <a:r>
              <a:rPr lang="en-US" sz="2000" dirty="0">
                <a:solidFill>
                  <a:srgbClr val="0000FF"/>
                </a:solidFill>
                <a:latin typeface="+mj-lt"/>
              </a:rPr>
              <a:t>(Complementarity)</a:t>
            </a:r>
          </a:p>
          <a:p>
            <a:pPr marL="0" indent="0">
              <a:lnSpc>
                <a:spcPct val="120000"/>
              </a:lnSpc>
              <a:buSzPct val="110000"/>
              <a:buNone/>
            </a:pPr>
            <a:r>
              <a:rPr lang="en-US" sz="2000" dirty="0">
                <a:latin typeface="+mj-lt"/>
                <a:sym typeface="Wingdings"/>
              </a:rPr>
              <a:t> complementarity &amp; uniqueness </a:t>
            </a:r>
            <a:endParaRPr lang="en-US" sz="2000" dirty="0">
              <a:latin typeface="+mj-lt"/>
            </a:endParaRPr>
          </a:p>
        </p:txBody>
      </p:sp>
    </p:spTree>
    <p:extLst>
      <p:ext uri="{BB962C8B-B14F-4D97-AF65-F5344CB8AC3E}">
        <p14:creationId xmlns:p14="http://schemas.microsoft.com/office/powerpoint/2010/main" val="414301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noChangeArrowheads="1"/>
          </p:cNvSpPr>
          <p:nvPr>
            <p:ph type="title"/>
          </p:nvPr>
        </p:nvSpPr>
        <p:spPr>
          <a:xfrm>
            <a:off x="-22225" y="0"/>
            <a:ext cx="8686800" cy="563563"/>
          </a:xfrm>
        </p:spPr>
        <p:txBody>
          <a:bodyPr/>
          <a:lstStyle/>
          <a:p>
            <a:r>
              <a:rPr lang="en-US" sz="3200">
                <a:latin typeface="Arial" charset="0"/>
                <a:ea typeface="MS PGothic" charset="0"/>
              </a:rPr>
              <a:t>Longitudinally polarized quarks in B2B SIDIS</a:t>
            </a:r>
          </a:p>
        </p:txBody>
      </p:sp>
      <p:sp>
        <p:nvSpPr>
          <p:cNvPr id="52226"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4E87F2B-0FEB-324A-9799-0E512C5927DF}" type="slidenum">
              <a:rPr lang="en-US" sz="1400"/>
              <a:pPr/>
              <a:t>20</a:t>
            </a:fld>
            <a:endParaRPr lang="en-US" sz="1400"/>
          </a:p>
        </p:txBody>
      </p:sp>
      <p:sp>
        <p:nvSpPr>
          <p:cNvPr id="52227" name="TextBox 14"/>
          <p:cNvSpPr txBox="1">
            <a:spLocks noChangeArrowheads="1"/>
          </p:cNvSpPr>
          <p:nvPr/>
        </p:nvSpPr>
        <p:spPr bwMode="auto">
          <a:xfrm>
            <a:off x="42863" y="4945063"/>
            <a:ext cx="509905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a:t>Differences in A</a:t>
            </a:r>
            <a:r>
              <a:rPr lang="en-US" sz="1400" baseline="-25000"/>
              <a:t>LL </a:t>
            </a:r>
            <a:r>
              <a:rPr lang="en-US" sz="1400"/>
              <a:t>, due to different weights on PDFs  can provide additional info on impact of possible ingredients</a:t>
            </a:r>
          </a:p>
          <a:p>
            <a:pPr>
              <a:buFontTx/>
              <a:buChar char="•"/>
            </a:pPr>
            <a:r>
              <a:rPr lang="en-US" sz="1400"/>
              <a:t>Measurements of A</a:t>
            </a:r>
            <a:r>
              <a:rPr lang="en-US" sz="1400" baseline="-25000"/>
              <a:t>LL</a:t>
            </a:r>
            <a:r>
              <a:rPr lang="en-US" sz="1400"/>
              <a:t> for </a:t>
            </a:r>
            <a:r>
              <a:rPr lang="en-US" sz="1400">
                <a:latin typeface="Symbol" charset="0"/>
              </a:rPr>
              <a:t>r</a:t>
            </a:r>
            <a:r>
              <a:rPr lang="en-US" sz="1400" baseline="30000"/>
              <a:t>0</a:t>
            </a:r>
            <a:r>
              <a:rPr lang="en-US" sz="1400"/>
              <a:t> indicate very small values, and can be one of the reasons for higher A</a:t>
            </a:r>
            <a:r>
              <a:rPr lang="en-US" sz="1400" baseline="-25000"/>
              <a:t>LL</a:t>
            </a:r>
            <a:r>
              <a:rPr lang="en-US" sz="1400"/>
              <a:t> with protons with a M</a:t>
            </a:r>
            <a:r>
              <a:rPr lang="en-US" sz="1400" baseline="-25000"/>
              <a:t>X</a:t>
            </a:r>
            <a:r>
              <a:rPr lang="en-US" sz="1400"/>
              <a:t> cuts above 1.5 GeV (excluding exclusive </a:t>
            </a:r>
            <a:r>
              <a:rPr lang="en-US" sz="1400">
                <a:latin typeface="Symbol" charset="0"/>
              </a:rPr>
              <a:t>r</a:t>
            </a:r>
            <a:r>
              <a:rPr lang="en-US" sz="1400" baseline="30000"/>
              <a:t>0</a:t>
            </a:r>
            <a:r>
              <a:rPr lang="en-US" sz="1400"/>
              <a:t> )</a:t>
            </a:r>
          </a:p>
        </p:txBody>
      </p:sp>
      <p:pic>
        <p:nvPicPr>
          <p:cNvPr id="52228" name="Picture 6" descr="Screen Shot 2024-05-31 at 9.47.3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817563"/>
            <a:ext cx="4516437" cy="300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2229" name="Group 7"/>
          <p:cNvGrpSpPr>
            <a:grpSpLocks/>
          </p:cNvGrpSpPr>
          <p:nvPr/>
        </p:nvGrpSpPr>
        <p:grpSpPr bwMode="auto">
          <a:xfrm>
            <a:off x="5141913" y="3375025"/>
            <a:ext cx="4025900" cy="2949575"/>
            <a:chOff x="4876800" y="2362200"/>
            <a:chExt cx="4025900" cy="2949931"/>
          </a:xfrm>
        </p:grpSpPr>
        <p:pic>
          <p:nvPicPr>
            <p:cNvPr id="5224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59531"/>
              <a:ext cx="3810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362200"/>
              <a:ext cx="40259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44" name="TextBox 29"/>
            <p:cNvSpPr txBox="1">
              <a:spLocks noChangeArrowheads="1"/>
            </p:cNvSpPr>
            <p:nvPr/>
          </p:nvSpPr>
          <p:spPr bwMode="auto">
            <a:xfrm>
              <a:off x="7696200" y="3810000"/>
              <a:ext cx="7858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a:t>
              </a:r>
              <a:r>
                <a:rPr lang="en-US" sz="1800" baseline="-25000"/>
                <a:t>F</a:t>
              </a:r>
              <a:r>
                <a:rPr lang="en-US" sz="1800"/>
                <a:t>&lt;0</a:t>
              </a:r>
            </a:p>
          </p:txBody>
        </p:sp>
        <p:sp>
          <p:nvSpPr>
            <p:cNvPr id="52245" name="Rectangle 31"/>
            <p:cNvSpPr>
              <a:spLocks noChangeArrowheads="1"/>
            </p:cNvSpPr>
            <p:nvPr/>
          </p:nvSpPr>
          <p:spPr bwMode="auto">
            <a:xfrm>
              <a:off x="5867400" y="4876800"/>
              <a:ext cx="11049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100">
                  <a:solidFill>
                    <a:srgbClr val="FF0000"/>
                  </a:solidFill>
                </a:rPr>
                <a:t>ep</a:t>
              </a:r>
              <a:r>
                <a:rPr lang="en-US" sz="1100">
                  <a:solidFill>
                    <a:srgbClr val="FF0000"/>
                  </a:solidFill>
                  <a:sym typeface="Wingdings" charset="0"/>
                </a:rPr>
                <a:t>e’p</a:t>
              </a:r>
              <a:r>
                <a:rPr lang="en-US" sz="1100">
                  <a:solidFill>
                    <a:srgbClr val="FF0000"/>
                  </a:solidFill>
                  <a:latin typeface="Symbol" charset="0"/>
                  <a:sym typeface="Wingdings" charset="0"/>
                </a:rPr>
                <a:t>p</a:t>
              </a:r>
              <a:r>
                <a:rPr lang="en-US" sz="1100" baseline="30000">
                  <a:solidFill>
                    <a:srgbClr val="FF0000"/>
                  </a:solidFill>
                  <a:sym typeface="Wingdings" charset="0"/>
                </a:rPr>
                <a:t>0</a:t>
              </a:r>
              <a:r>
                <a:rPr lang="en-US" sz="1100">
                  <a:solidFill>
                    <a:srgbClr val="FF0000"/>
                  </a:solidFill>
                </a:rPr>
                <a:t> </a:t>
              </a:r>
            </a:p>
          </p:txBody>
        </p:sp>
        <p:sp>
          <p:nvSpPr>
            <p:cNvPr id="52246" name="Rectangle 32"/>
            <p:cNvSpPr>
              <a:spLocks noChangeArrowheads="1"/>
            </p:cNvSpPr>
            <p:nvPr/>
          </p:nvSpPr>
          <p:spPr bwMode="auto">
            <a:xfrm>
              <a:off x="6035675" y="3862388"/>
              <a:ext cx="11271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100">
                  <a:solidFill>
                    <a:srgbClr val="FF0000"/>
                  </a:solidFill>
                </a:rPr>
                <a:t>ep</a:t>
              </a:r>
              <a:r>
                <a:rPr lang="en-US" sz="1100">
                  <a:solidFill>
                    <a:srgbClr val="FF0000"/>
                  </a:solidFill>
                  <a:sym typeface="Wingdings" charset="0"/>
                </a:rPr>
                <a:t>e’p</a:t>
              </a:r>
              <a:r>
                <a:rPr lang="en-US" sz="1100">
                  <a:solidFill>
                    <a:srgbClr val="FF0000"/>
                  </a:solidFill>
                  <a:latin typeface="Symbol" charset="0"/>
                  <a:sym typeface="Wingdings" charset="0"/>
                </a:rPr>
                <a:t>r</a:t>
              </a:r>
              <a:r>
                <a:rPr lang="en-US" sz="1100" baseline="30000">
                  <a:solidFill>
                    <a:srgbClr val="FF0000"/>
                  </a:solidFill>
                  <a:sym typeface="Wingdings" charset="0"/>
                </a:rPr>
                <a:t>0</a:t>
              </a:r>
              <a:r>
                <a:rPr lang="en-US" sz="1100">
                  <a:solidFill>
                    <a:srgbClr val="FF0000"/>
                  </a:solidFill>
                </a:rPr>
                <a:t> </a:t>
              </a:r>
              <a:r>
                <a:rPr lang="en-US" sz="1100">
                  <a:solidFill>
                    <a:srgbClr val="FF0000"/>
                  </a:solidFill>
                  <a:latin typeface="Symbol" charset="0"/>
                  <a:sym typeface="Wingdings" charset="0"/>
                </a:rPr>
                <a:t>/w</a:t>
              </a:r>
              <a:endParaRPr lang="en-US" sz="1100">
                <a:solidFill>
                  <a:srgbClr val="FF0000"/>
                </a:solidFill>
              </a:endParaRPr>
            </a:p>
          </p:txBody>
        </p:sp>
        <p:cxnSp>
          <p:nvCxnSpPr>
            <p:cNvPr id="14" name="Straight Arrow Connector 13"/>
            <p:cNvCxnSpPr>
              <a:cxnSpLocks/>
            </p:cNvCxnSpPr>
            <p:nvPr/>
          </p:nvCxnSpPr>
          <p:spPr bwMode="auto">
            <a:xfrm flipH="1">
              <a:off x="5715000" y="5029522"/>
              <a:ext cx="1270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7" name="Straight Arrow Connector 16"/>
            <p:cNvCxnSpPr>
              <a:cxnSpLocks/>
            </p:cNvCxnSpPr>
            <p:nvPr/>
          </p:nvCxnSpPr>
          <p:spPr bwMode="auto">
            <a:xfrm flipH="1">
              <a:off x="5943600" y="3962593"/>
              <a:ext cx="139700" cy="338179"/>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8" name="Straight Arrow Connector 17"/>
            <p:cNvCxnSpPr>
              <a:cxnSpLocks/>
            </p:cNvCxnSpPr>
            <p:nvPr/>
          </p:nvCxnSpPr>
          <p:spPr bwMode="auto">
            <a:xfrm flipH="1" flipV="1">
              <a:off x="5867400" y="2971874"/>
              <a:ext cx="228600" cy="99072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9" name="Straight Arrow Connector 18"/>
            <p:cNvCxnSpPr>
              <a:cxnSpLocks/>
              <a:stCxn id="52245" idx="1"/>
            </p:cNvCxnSpPr>
            <p:nvPr/>
          </p:nvCxnSpPr>
          <p:spPr bwMode="auto">
            <a:xfrm flipH="1" flipV="1">
              <a:off x="5638800" y="3352920"/>
              <a:ext cx="228600" cy="1654375"/>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2251" name="Rectangle 3"/>
            <p:cNvSpPr>
              <a:spLocks noChangeArrowheads="1"/>
            </p:cNvSpPr>
            <p:nvPr/>
          </p:nvSpPr>
          <p:spPr bwMode="auto">
            <a:xfrm>
              <a:off x="5869453" y="2525713"/>
              <a:ext cx="2047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Symbol" charset="0"/>
                  <a:sym typeface="Wingdings" charset="0"/>
                </a:rPr>
                <a:t>f</a:t>
              </a:r>
              <a:endParaRPr lang="en-US"/>
            </a:p>
          </p:txBody>
        </p:sp>
        <p:sp>
          <p:nvSpPr>
            <p:cNvPr id="52252" name="Rectangle 4"/>
            <p:cNvSpPr>
              <a:spLocks noChangeArrowheads="1"/>
            </p:cNvSpPr>
            <p:nvPr/>
          </p:nvSpPr>
          <p:spPr bwMode="auto">
            <a:xfrm>
              <a:off x="6021853" y="2438400"/>
              <a:ext cx="347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solidFill>
                    <a:srgbClr val="FF0000"/>
                  </a:solidFill>
                </a:rPr>
                <a:t>f</a:t>
              </a:r>
              <a:r>
                <a:rPr lang="en-US" baseline="-25000">
                  <a:solidFill>
                    <a:srgbClr val="FF0000"/>
                  </a:solidFill>
                </a:rPr>
                <a:t>2</a:t>
              </a:r>
              <a:endParaRPr lang="en-US" baseline="-25000"/>
            </a:p>
          </p:txBody>
        </p:sp>
        <p:cxnSp>
          <p:nvCxnSpPr>
            <p:cNvPr id="23" name="Straight Arrow Connector 22"/>
            <p:cNvCxnSpPr>
              <a:cxnSpLocks/>
            </p:cNvCxnSpPr>
            <p:nvPr/>
          </p:nvCxnSpPr>
          <p:spPr bwMode="auto">
            <a:xfrm>
              <a:off x="6592887" y="3864156"/>
              <a:ext cx="609600" cy="0"/>
            </a:xfrm>
            <a:prstGeom prst="straightConnector1">
              <a:avLst/>
            </a:prstGeom>
            <a:noFill/>
            <a:ln w="25400">
              <a:solidFill>
                <a:srgbClr val="FF0000"/>
              </a:solidFill>
              <a:round/>
              <a:headEnd type="triangle" w="med" len="me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2254" name="TextBox 37903"/>
            <p:cNvSpPr txBox="1">
              <a:spLocks noChangeArrowheads="1"/>
            </p:cNvSpPr>
            <p:nvPr/>
          </p:nvSpPr>
          <p:spPr bwMode="auto">
            <a:xfrm>
              <a:off x="7126287" y="3604685"/>
              <a:ext cx="1480343" cy="307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SIDIS (“</a:t>
              </a:r>
              <a:r>
                <a:rPr lang="en-US" altLang="ja-JP" sz="1400">
                  <a:latin typeface="Symbol" charset="0"/>
                  <a:sym typeface="Wingdings" charset="0"/>
                </a:rPr>
                <a:t>r</a:t>
              </a:r>
              <a:r>
                <a:rPr lang="en-US" altLang="ja-JP" sz="1400" b="1"/>
                <a:t> free</a:t>
              </a:r>
              <a:r>
                <a:rPr lang="en-US" sz="1400" b="1"/>
                <a:t>”</a:t>
              </a:r>
              <a:r>
                <a:rPr lang="en-US" altLang="ja-JP" sz="1400" b="1"/>
                <a:t>)</a:t>
              </a:r>
              <a:endParaRPr lang="en-US" sz="1400" b="1"/>
            </a:p>
          </p:txBody>
        </p:sp>
        <p:sp>
          <p:nvSpPr>
            <p:cNvPr id="52255" name="TextBox 63"/>
            <p:cNvSpPr txBox="1">
              <a:spLocks noChangeArrowheads="1"/>
            </p:cNvSpPr>
            <p:nvPr/>
          </p:nvSpPr>
          <p:spPr bwMode="auto">
            <a:xfrm>
              <a:off x="5982939" y="3581400"/>
              <a:ext cx="7747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b="1"/>
                <a:t>HEMP</a:t>
              </a:r>
            </a:p>
          </p:txBody>
        </p:sp>
      </p:grpSp>
      <p:grpSp>
        <p:nvGrpSpPr>
          <p:cNvPr id="52230" name="Group 10"/>
          <p:cNvGrpSpPr>
            <a:grpSpLocks/>
          </p:cNvGrpSpPr>
          <p:nvPr/>
        </p:nvGrpSpPr>
        <p:grpSpPr bwMode="auto">
          <a:xfrm>
            <a:off x="7315200" y="1187450"/>
            <a:ext cx="1833563" cy="1449388"/>
            <a:chOff x="6270548" y="769540"/>
            <a:chExt cx="2835997" cy="1792628"/>
          </a:xfrm>
        </p:grpSpPr>
        <p:pic>
          <p:nvPicPr>
            <p:cNvPr id="522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40"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600" b="1"/>
                <a:t>N/q</a:t>
              </a:r>
            </a:p>
          </p:txBody>
        </p:sp>
        <p:sp>
          <p:nvSpPr>
            <p:cNvPr id="29" name="Oval 28"/>
            <p:cNvSpPr>
              <a:spLocks noChangeArrowheads="1"/>
            </p:cNvSpPr>
            <p:nvPr/>
          </p:nvSpPr>
          <p:spPr bwMode="auto">
            <a:xfrm>
              <a:off x="7373027" y="1745374"/>
              <a:ext cx="464071" cy="353421"/>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pic>
        <p:nvPicPr>
          <p:cNvPr id="52231"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57313"/>
            <a:ext cx="2020888"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2233" name="TextBox 3"/>
          <p:cNvSpPr txBox="1">
            <a:spLocks noChangeArrowheads="1"/>
          </p:cNvSpPr>
          <p:nvPr/>
        </p:nvSpPr>
        <p:spPr bwMode="auto">
          <a:xfrm>
            <a:off x="7239000" y="5715000"/>
            <a:ext cx="16621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M</a:t>
            </a:r>
            <a:r>
              <a:rPr lang="en-US" sz="1800" baseline="-25000"/>
              <a:t>X</a:t>
            </a:r>
            <a:r>
              <a:rPr lang="en-US" sz="1800" baseline="30000"/>
              <a:t>2</a:t>
            </a:r>
            <a:r>
              <a:rPr lang="en-US" sz="1800"/>
              <a:t>(ep</a:t>
            </a:r>
            <a:r>
              <a:rPr lang="en-US" sz="1800">
                <a:sym typeface="Wingdings" charset="0"/>
              </a:rPr>
              <a:t>e’pX)</a:t>
            </a:r>
            <a:endParaRPr lang="en-US" sz="1800"/>
          </a:p>
        </p:txBody>
      </p:sp>
      <p:sp>
        <p:nvSpPr>
          <p:cNvPr id="52234" name="TextBox 4"/>
          <p:cNvSpPr txBox="1">
            <a:spLocks noChangeArrowheads="1"/>
          </p:cNvSpPr>
          <p:nvPr/>
        </p:nvSpPr>
        <p:spPr bwMode="auto">
          <a:xfrm rot="-5400000">
            <a:off x="4557712" y="4970463"/>
            <a:ext cx="1312863"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Beam SSA</a:t>
            </a:r>
          </a:p>
        </p:txBody>
      </p:sp>
      <p:sp>
        <p:nvSpPr>
          <p:cNvPr id="52235" name="TextBox 5"/>
          <p:cNvSpPr txBox="1">
            <a:spLocks noChangeArrowheads="1"/>
          </p:cNvSpPr>
          <p:nvPr/>
        </p:nvSpPr>
        <p:spPr bwMode="auto">
          <a:xfrm>
            <a:off x="5267325" y="3076575"/>
            <a:ext cx="38766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Detection of proton allows elimination of exclusive rho!</a:t>
            </a:r>
          </a:p>
        </p:txBody>
      </p:sp>
      <p:sp>
        <p:nvSpPr>
          <p:cNvPr id="52236" name="TextBox 7"/>
          <p:cNvSpPr txBox="1">
            <a:spLocks noChangeArrowheads="1"/>
          </p:cNvSpPr>
          <p:nvPr/>
        </p:nvSpPr>
        <p:spPr bwMode="auto">
          <a:xfrm>
            <a:off x="-22225" y="3817938"/>
            <a:ext cx="51165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200" b="1"/>
              <a:t>Formalism based on fracture functions (Anselmino, Barone, Kotzinian (back-to-back, b2b, hadron production, DSIDIS)</a:t>
            </a:r>
          </a:p>
          <a:p>
            <a:pPr>
              <a:buFontTx/>
              <a:buChar char="•"/>
            </a:pPr>
            <a:r>
              <a:rPr lang="en-US" sz="1200" b="1"/>
              <a:t>Semi-exclusive processes, involving GPDs/GTMDs on proton side (TFR)  and FFs on pion side (CFR)  Yuan and Guo</a:t>
            </a:r>
          </a:p>
        </p:txBody>
      </p:sp>
      <p:sp>
        <p:nvSpPr>
          <p:cNvPr id="52237" name="TextBox 8"/>
          <p:cNvSpPr txBox="1">
            <a:spLocks noChangeArrowheads="1"/>
          </p:cNvSpPr>
          <p:nvPr/>
        </p:nvSpPr>
        <p:spPr bwMode="auto">
          <a:xfrm>
            <a:off x="5213350" y="860425"/>
            <a:ext cx="16144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a:t>
            </a:r>
            <a:r>
              <a:rPr lang="en-US">
                <a:latin typeface="Symbol" charset="0"/>
                <a:sym typeface="Wingdings" charset="0"/>
              </a:rPr>
              <a:t>p</a:t>
            </a:r>
            <a:r>
              <a:rPr lang="en-US">
                <a:sym typeface="Wingdings" charset="0"/>
              </a:rPr>
              <a:t>X</a:t>
            </a:r>
            <a:endParaRPr lang="en-US"/>
          </a:p>
        </p:txBody>
      </p:sp>
      <p:sp>
        <p:nvSpPr>
          <p:cNvPr id="52238" name="TextBox 1"/>
          <p:cNvSpPr txBox="1">
            <a:spLocks noChangeArrowheads="1"/>
          </p:cNvSpPr>
          <p:nvPr/>
        </p:nvSpPr>
        <p:spPr bwMode="auto">
          <a:xfrm>
            <a:off x="28575" y="3581400"/>
            <a:ext cx="23796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Possible theory formalisms: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4-08-15 at 12.0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352800"/>
            <a:ext cx="3886200" cy="2590800"/>
          </a:xfrm>
          <a:prstGeom prst="rect">
            <a:avLst/>
          </a:prstGeom>
        </p:spPr>
      </p:pic>
      <p:pic>
        <p:nvPicPr>
          <p:cNvPr id="7" name="Picture 6" descr="Screen Shot 2024-08-15 at 12.21.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447800"/>
            <a:ext cx="3499563" cy="2362200"/>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sz="2400" dirty="0">
                <a:latin typeface="Arial" charset="0"/>
                <a:ea typeface="MS PGothic" charset="0"/>
              </a:rPr>
              <a:t>Studies of  </a:t>
            </a:r>
            <a:r>
              <a:rPr lang="en-US" sz="2400" dirty="0">
                <a:latin typeface="Symbol" charset="0"/>
                <a:ea typeface="MS PGothic" charset="0"/>
              </a:rPr>
              <a:t>r</a:t>
            </a:r>
            <a:r>
              <a:rPr lang="en-US" sz="2400" baseline="30000" dirty="0">
                <a:latin typeface="Arial" charset="0"/>
                <a:ea typeface="MS PGothic" charset="0"/>
              </a:rPr>
              <a:t>0</a:t>
            </a:r>
            <a:r>
              <a:rPr lang="en-US" sz="2400" dirty="0">
                <a:latin typeface="Arial" charset="0"/>
                <a:ea typeface="MS PGothic" charset="0"/>
              </a:rPr>
              <a:t> impact with longitudinally polarized NH</a:t>
            </a:r>
            <a:r>
              <a:rPr lang="en-US" sz="2400" baseline="-25000" dirty="0">
                <a:latin typeface="Arial" charset="0"/>
                <a:ea typeface="MS PGothic" charset="0"/>
              </a:rPr>
              <a:t>3</a:t>
            </a:r>
            <a:r>
              <a:rPr lang="en-US" sz="2400" dirty="0">
                <a:latin typeface="Arial" charset="0"/>
                <a:ea typeface="MS PGothic" charset="0"/>
              </a:rPr>
              <a:t> target</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21</a:t>
            </a:fld>
            <a:endParaRPr lang="en-US" sz="1400"/>
          </a:p>
        </p:txBody>
      </p:sp>
      <p:sp>
        <p:nvSpPr>
          <p:cNvPr id="53251" name="TextBox 14"/>
          <p:cNvSpPr txBox="1">
            <a:spLocks noChangeArrowheads="1"/>
          </p:cNvSpPr>
          <p:nvPr/>
        </p:nvSpPr>
        <p:spPr bwMode="auto">
          <a:xfrm>
            <a:off x="0" y="3886200"/>
            <a:ext cx="46482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a:buChar char="•"/>
            </a:pPr>
            <a:r>
              <a:rPr lang="en-US" sz="1600" dirty="0"/>
              <a:t>Require the angle of negative </a:t>
            </a:r>
            <a:r>
              <a:rPr lang="en-US" sz="1600" dirty="0" err="1"/>
              <a:t>pions</a:t>
            </a:r>
            <a:r>
              <a:rPr lang="en-US" sz="1600" dirty="0"/>
              <a:t> is within a degree from calculated from e’,</a:t>
            </a:r>
            <a:r>
              <a:rPr lang="en-US" sz="1600" dirty="0" err="1"/>
              <a:t>p,</a:t>
            </a:r>
            <a:r>
              <a:rPr lang="en-US" sz="1600" dirty="0" err="1">
                <a:latin typeface="Symbol" charset="0"/>
              </a:rPr>
              <a:t>p</a:t>
            </a:r>
            <a:r>
              <a:rPr lang="en-US" sz="1600" dirty="0"/>
              <a:t>+ assuming exclusive e’,</a:t>
            </a:r>
            <a:r>
              <a:rPr lang="en-US" sz="1600" dirty="0" err="1"/>
              <a:t>p,</a:t>
            </a:r>
            <a:r>
              <a:rPr lang="en-US" sz="1600" dirty="0" err="1">
                <a:latin typeface="Symbol" charset="0"/>
              </a:rPr>
              <a:t>p</a:t>
            </a:r>
            <a:r>
              <a:rPr lang="en-US" sz="1600" dirty="0" err="1"/>
              <a:t>+</a:t>
            </a:r>
            <a:r>
              <a:rPr lang="en-US" sz="1600" dirty="0" err="1">
                <a:latin typeface="Symbol" charset="0"/>
              </a:rPr>
              <a:t>p</a:t>
            </a:r>
            <a:r>
              <a:rPr lang="en-US" sz="1600" dirty="0"/>
              <a:t>- event.</a:t>
            </a:r>
          </a:p>
          <a:p>
            <a:pPr>
              <a:buFont typeface="Arial"/>
              <a:buChar char="•"/>
            </a:pPr>
            <a:endParaRPr lang="en-US" sz="1600" dirty="0"/>
          </a:p>
          <a:p>
            <a:pPr>
              <a:buFont typeface="Arial"/>
              <a:buChar char="•"/>
            </a:pPr>
            <a:r>
              <a:rPr lang="en-US" sz="1600" dirty="0"/>
              <a:t>Measurements of A</a:t>
            </a:r>
            <a:r>
              <a:rPr lang="en-US" sz="1600" baseline="-25000" dirty="0"/>
              <a:t>LL</a:t>
            </a:r>
            <a:r>
              <a:rPr lang="en-US" sz="1600" dirty="0"/>
              <a:t> for </a:t>
            </a:r>
            <a:r>
              <a:rPr lang="en-US" sz="1600" dirty="0">
                <a:latin typeface="Symbol" charset="0"/>
              </a:rPr>
              <a:t>r</a:t>
            </a:r>
            <a:r>
              <a:rPr lang="en-US" sz="1600" baseline="30000" dirty="0"/>
              <a:t>0</a:t>
            </a:r>
            <a:r>
              <a:rPr lang="en-US" sz="1600" dirty="0"/>
              <a:t> indicate very small values (with ~10-20% </a:t>
            </a:r>
            <a:r>
              <a:rPr lang="en-US" sz="1600" dirty="0" err="1"/>
              <a:t>bck</a:t>
            </a:r>
            <a:r>
              <a:rPr lang="en-US" sz="1600" dirty="0"/>
              <a:t>, likely negative ~    -2-10% ), and can be one of the reasons for higher A</a:t>
            </a:r>
            <a:r>
              <a:rPr lang="en-US" sz="1600" baseline="-25000" dirty="0"/>
              <a:t>LL</a:t>
            </a:r>
            <a:r>
              <a:rPr lang="en-US" sz="1600" dirty="0"/>
              <a:t> with protons with a M</a:t>
            </a:r>
            <a:r>
              <a:rPr lang="en-US" sz="1600" baseline="-25000" dirty="0"/>
              <a:t>X</a:t>
            </a:r>
            <a:r>
              <a:rPr lang="en-US" sz="1600" dirty="0"/>
              <a:t> cuts above 1.35 GeV (excluding exclusive </a:t>
            </a:r>
            <a:r>
              <a:rPr lang="en-US" sz="1600" dirty="0">
                <a:latin typeface="Symbol" charset="0"/>
              </a:rPr>
              <a:t>r</a:t>
            </a:r>
            <a:r>
              <a:rPr lang="en-US" sz="1600" baseline="30000" dirty="0"/>
              <a:t>0</a:t>
            </a:r>
            <a:r>
              <a:rPr lang="en-US" sz="1600" dirty="0"/>
              <a:t> )</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3256" name="TextBox 1"/>
          <p:cNvSpPr txBox="1">
            <a:spLocks noChangeArrowheads="1"/>
          </p:cNvSpPr>
          <p:nvPr/>
        </p:nvSpPr>
        <p:spPr bwMode="auto">
          <a:xfrm>
            <a:off x="381000" y="990600"/>
            <a:ext cx="3392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Separating exclusive dihadrons</a:t>
            </a:r>
          </a:p>
        </p:txBody>
      </p:sp>
      <p:sp>
        <p:nvSpPr>
          <p:cNvPr id="53260" name="TextBox 5"/>
          <p:cNvSpPr txBox="1">
            <a:spLocks noChangeArrowheads="1"/>
          </p:cNvSpPr>
          <p:nvPr/>
        </p:nvSpPr>
        <p:spPr bwMode="auto">
          <a:xfrm>
            <a:off x="4343400" y="5867400"/>
            <a:ext cx="48006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Need clear separation of hydrogen from NH</a:t>
            </a:r>
            <a:r>
              <a:rPr lang="en-US" sz="1600" baseline="-25000" dirty="0"/>
              <a:t>3</a:t>
            </a:r>
          </a:p>
          <a:p>
            <a:r>
              <a:rPr lang="en-US" sz="1600" dirty="0"/>
              <a:t>and diffractive exclusive </a:t>
            </a:r>
            <a:r>
              <a:rPr lang="en-US" sz="1600" dirty="0">
                <a:latin typeface="Symbol"/>
              </a:rPr>
              <a:t>r</a:t>
            </a:r>
            <a:r>
              <a:rPr lang="en-US" sz="1600" dirty="0"/>
              <a:t>0s from exclusive </a:t>
            </a:r>
            <a:r>
              <a:rPr lang="en-US" sz="1600" dirty="0" err="1">
                <a:latin typeface="Symbol"/>
              </a:rPr>
              <a:t>p+p</a:t>
            </a:r>
            <a:r>
              <a:rPr lang="en-US" sz="1600" dirty="0">
                <a:latin typeface="Symbol"/>
              </a:rPr>
              <a:t>-</a:t>
            </a:r>
            <a:endParaRPr lang="en-US" sz="1600" baseline="-25000" dirty="0"/>
          </a:p>
        </p:txBody>
      </p:sp>
      <p:cxnSp>
        <p:nvCxnSpPr>
          <p:cNvPr id="8" name="Straight Arrow Connector 7"/>
          <p:cNvCxnSpPr/>
          <p:nvPr/>
        </p:nvCxnSpPr>
        <p:spPr>
          <a:xfrm flipH="1">
            <a:off x="533400" y="2438400"/>
            <a:ext cx="3048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descr="Screen Shot 2024-08-15 at 12.02.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838200"/>
            <a:ext cx="4207285" cy="2601502"/>
          </a:xfrm>
          <a:prstGeom prst="rect">
            <a:avLst/>
          </a:prstGeom>
        </p:spPr>
      </p:pic>
      <p:cxnSp>
        <p:nvCxnSpPr>
          <p:cNvPr id="5" name="Straight Connector 4"/>
          <p:cNvCxnSpPr/>
          <p:nvPr/>
        </p:nvCxnSpPr>
        <p:spPr>
          <a:xfrm>
            <a:off x="5029200" y="2590800"/>
            <a:ext cx="3352800" cy="1162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3254" name="TextBox 1"/>
          <p:cNvSpPr txBox="1">
            <a:spLocks noChangeArrowheads="1"/>
          </p:cNvSpPr>
          <p:nvPr/>
        </p:nvSpPr>
        <p:spPr bwMode="auto">
          <a:xfrm>
            <a:off x="6096000" y="990600"/>
            <a:ext cx="2262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dirty="0"/>
              <a:t>CLAS12 Preliminary</a:t>
            </a:r>
          </a:p>
        </p:txBody>
      </p:sp>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876800"/>
            <a:ext cx="838200" cy="632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Oval 23"/>
          <p:cNvSpPr/>
          <p:nvPr/>
        </p:nvSpPr>
        <p:spPr>
          <a:xfrm rot="19924127">
            <a:off x="2550011" y="1927472"/>
            <a:ext cx="228600" cy="5334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1905000" y="2057400"/>
            <a:ext cx="1143000" cy="5334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24" idx="0"/>
          </p:cNvCxnSpPr>
          <p:nvPr/>
        </p:nvCxnSpPr>
        <p:spPr>
          <a:xfrm flipV="1">
            <a:off x="1905000" y="1958540"/>
            <a:ext cx="634386" cy="63226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9843080">
            <a:off x="2432521" y="1881760"/>
            <a:ext cx="313044" cy="369332"/>
          </a:xfrm>
          <a:prstGeom prst="rect">
            <a:avLst/>
          </a:prstGeom>
          <a:noFill/>
        </p:spPr>
        <p:txBody>
          <a:bodyPr wrap="none" rtlCol="0">
            <a:spAutoFit/>
          </a:bodyPr>
          <a:lstStyle/>
          <a:p>
            <a:r>
              <a:rPr lang="en-US" dirty="0">
                <a:latin typeface="Symbol"/>
              </a:rPr>
              <a:t>q</a:t>
            </a:r>
          </a:p>
        </p:txBody>
      </p:sp>
      <p:sp>
        <p:nvSpPr>
          <p:cNvPr id="28" name="TextBox 27"/>
          <p:cNvSpPr txBox="1"/>
          <p:nvPr/>
        </p:nvSpPr>
        <p:spPr>
          <a:xfrm>
            <a:off x="1345654" y="2514599"/>
            <a:ext cx="2133600" cy="461665"/>
          </a:xfrm>
          <a:prstGeom prst="rect">
            <a:avLst/>
          </a:prstGeom>
          <a:noFill/>
        </p:spPr>
        <p:txBody>
          <a:bodyPr wrap="square" rtlCol="0">
            <a:spAutoFit/>
          </a:bodyPr>
          <a:lstStyle/>
          <a:p>
            <a:r>
              <a:rPr lang="en-US" sz="1200" dirty="0"/>
              <a:t>cut on </a:t>
            </a:r>
            <a:r>
              <a:rPr lang="en-US" sz="1200" dirty="0" err="1">
                <a:latin typeface="Symbol"/>
              </a:rPr>
              <a:t>Dq</a:t>
            </a:r>
            <a:r>
              <a:rPr lang="en-US" sz="1200" dirty="0">
                <a:latin typeface="Symbol"/>
              </a:rPr>
              <a:t> &lt;</a:t>
            </a:r>
            <a:r>
              <a:rPr lang="en-US" sz="1200" dirty="0"/>
              <a:t>1</a:t>
            </a:r>
            <a:r>
              <a:rPr lang="en-US" sz="1200" baseline="30000" dirty="0"/>
              <a:t>o</a:t>
            </a:r>
            <a:r>
              <a:rPr lang="en-US" sz="1200" dirty="0"/>
              <a:t> </a:t>
            </a:r>
            <a:r>
              <a:rPr lang="en-US" sz="1200" dirty="0" err="1"/>
              <a:t>beetween</a:t>
            </a:r>
            <a:r>
              <a:rPr lang="en-US" sz="1200" dirty="0"/>
              <a:t> measured and calculated </a:t>
            </a:r>
            <a:r>
              <a:rPr lang="en-US" sz="1200" dirty="0">
                <a:latin typeface="Symbol"/>
              </a:rPr>
              <a:t>p-</a:t>
            </a:r>
          </a:p>
        </p:txBody>
      </p:sp>
      <p:sp>
        <p:nvSpPr>
          <p:cNvPr id="29" name="TextBox 28"/>
          <p:cNvSpPr txBox="1"/>
          <p:nvPr/>
        </p:nvSpPr>
        <p:spPr>
          <a:xfrm>
            <a:off x="3003118" y="2666999"/>
            <a:ext cx="184666" cy="215444"/>
          </a:xfrm>
          <a:prstGeom prst="rect">
            <a:avLst/>
          </a:prstGeom>
          <a:noFill/>
        </p:spPr>
        <p:txBody>
          <a:bodyPr wrap="none" rtlCol="0">
            <a:spAutoFit/>
          </a:bodyPr>
          <a:lstStyle/>
          <a:p>
            <a:endParaRPr lang="en-US" sz="1200" baseline="30000" dirty="0"/>
          </a:p>
        </p:txBody>
      </p:sp>
      <p:sp>
        <p:nvSpPr>
          <p:cNvPr id="11" name="TextBox 10"/>
          <p:cNvSpPr txBox="1"/>
          <p:nvPr/>
        </p:nvSpPr>
        <p:spPr>
          <a:xfrm>
            <a:off x="2743200" y="1828800"/>
            <a:ext cx="754922" cy="246221"/>
          </a:xfrm>
          <a:prstGeom prst="rect">
            <a:avLst/>
          </a:prstGeom>
          <a:noFill/>
        </p:spPr>
        <p:txBody>
          <a:bodyPr wrap="none" rtlCol="0">
            <a:spAutoFit/>
          </a:bodyPr>
          <a:lstStyle/>
          <a:p>
            <a:r>
              <a:rPr lang="en-US" sz="1000" dirty="0"/>
              <a:t>measured</a:t>
            </a:r>
          </a:p>
        </p:txBody>
      </p:sp>
      <p:sp>
        <p:nvSpPr>
          <p:cNvPr id="30" name="TextBox 29"/>
          <p:cNvSpPr txBox="1"/>
          <p:nvPr/>
        </p:nvSpPr>
        <p:spPr>
          <a:xfrm>
            <a:off x="1600200" y="1905000"/>
            <a:ext cx="762123" cy="246221"/>
          </a:xfrm>
          <a:prstGeom prst="rect">
            <a:avLst/>
          </a:prstGeom>
          <a:noFill/>
        </p:spPr>
        <p:txBody>
          <a:bodyPr wrap="none" rtlCol="0">
            <a:spAutoFit/>
          </a:bodyPr>
          <a:lstStyle/>
          <a:p>
            <a:r>
              <a:rPr lang="en-US" sz="1000" dirty="0"/>
              <a:t>calculated</a:t>
            </a:r>
          </a:p>
        </p:txBody>
      </p:sp>
      <p:sp>
        <p:nvSpPr>
          <p:cNvPr id="53258" name="TextBox 4"/>
          <p:cNvSpPr txBox="1">
            <a:spLocks noChangeArrowheads="1"/>
          </p:cNvSpPr>
          <p:nvPr/>
        </p:nvSpPr>
        <p:spPr bwMode="auto">
          <a:xfrm>
            <a:off x="5105400" y="2590800"/>
            <a:ext cx="14199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err="1"/>
              <a:t>ep</a:t>
            </a:r>
            <a:r>
              <a:rPr lang="en-US" sz="1800" dirty="0"/>
              <a:t>-&gt;</a:t>
            </a:r>
            <a:r>
              <a:rPr lang="en-US" sz="1800" dirty="0" err="1"/>
              <a:t>e’p’</a:t>
            </a:r>
            <a:r>
              <a:rPr lang="en-US" altLang="ja-JP" sz="1800" dirty="0" err="1">
                <a:latin typeface="Symbol" charset="0"/>
              </a:rPr>
              <a:t>p</a:t>
            </a:r>
            <a:r>
              <a:rPr lang="en-US" altLang="ja-JP" sz="1800" baseline="30000" dirty="0" err="1">
                <a:latin typeface="Symbol" charset="0"/>
              </a:rPr>
              <a:t>+</a:t>
            </a:r>
            <a:r>
              <a:rPr lang="en-US" altLang="ja-JP" sz="1800" dirty="0" err="1">
                <a:latin typeface="Symbol" charset="0"/>
              </a:rPr>
              <a:t>p</a:t>
            </a:r>
            <a:r>
              <a:rPr lang="en-US" altLang="ja-JP" sz="1800" baseline="30000" dirty="0">
                <a:latin typeface="Symbol" charset="0"/>
              </a:rPr>
              <a:t>-</a:t>
            </a:r>
            <a:endParaRPr lang="en-US" sz="1800" baseline="30000" dirty="0"/>
          </a:p>
        </p:txBody>
      </p:sp>
      <p:cxnSp>
        <p:nvCxnSpPr>
          <p:cNvPr id="10" name="Straight Arrow Connector 9"/>
          <p:cNvCxnSpPr/>
          <p:nvPr/>
        </p:nvCxnSpPr>
        <p:spPr>
          <a:xfrm>
            <a:off x="6172200" y="2209800"/>
            <a:ext cx="10668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410200" y="4648200"/>
            <a:ext cx="5334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cxnSpLocks/>
          </p:cNvCxnSpPr>
          <p:nvPr/>
        </p:nvCxnSpPr>
        <p:spPr>
          <a:xfrm>
            <a:off x="5440680" y="5257800"/>
            <a:ext cx="228600" cy="0"/>
          </a:xfrm>
          <a:prstGeom prst="straightConnector1">
            <a:avLst/>
          </a:prstGeom>
          <a:ln w="317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019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43DB4A7-5CD0-704A-9A7C-9CAFFEAC5A74}"/>
              </a:ext>
            </a:extLst>
          </p:cNvPr>
          <p:cNvPicPr>
            <a:picLocks noChangeAspect="1"/>
          </p:cNvPicPr>
          <p:nvPr/>
        </p:nvPicPr>
        <p:blipFill>
          <a:blip r:embed="rId2"/>
          <a:stretch>
            <a:fillRect/>
          </a:stretch>
        </p:blipFill>
        <p:spPr>
          <a:xfrm>
            <a:off x="4867193" y="3581400"/>
            <a:ext cx="4276807" cy="2821092"/>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dirty="0">
                <a:latin typeface="Arial" charset="0"/>
                <a:ea typeface="MS PGothic" charset="0"/>
              </a:rPr>
              <a:t>A</a:t>
            </a:r>
            <a:r>
              <a:rPr lang="en-US" baseline="-25000" dirty="0">
                <a:latin typeface="Arial" charset="0"/>
                <a:ea typeface="MS PGothic" charset="0"/>
              </a:rPr>
              <a:t>LL</a:t>
            </a:r>
            <a:r>
              <a:rPr lang="en-US" dirty="0">
                <a:latin typeface="Arial" charset="0"/>
                <a:ea typeface="MS PGothic" charset="0"/>
              </a:rPr>
              <a:t> studies of exclusive  </a:t>
            </a:r>
            <a:r>
              <a:rPr lang="en-US" dirty="0">
                <a:latin typeface="Symbol" charset="0"/>
                <a:ea typeface="MS PGothic" charset="0"/>
              </a:rPr>
              <a:t>r</a:t>
            </a:r>
            <a:r>
              <a:rPr lang="en-US" baseline="30000" dirty="0">
                <a:latin typeface="Arial" charset="0"/>
                <a:ea typeface="MS PGothic" charset="0"/>
              </a:rPr>
              <a:t>0</a:t>
            </a:r>
            <a:r>
              <a:rPr lang="en-US" dirty="0">
                <a:latin typeface="Arial" charset="0"/>
                <a:ea typeface="MS PGothic" charset="0"/>
              </a:rPr>
              <a:t> : HERMES</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22</a:t>
            </a:fld>
            <a:endParaRPr lang="en-US" sz="1400"/>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3260" name="TextBox 5"/>
          <p:cNvSpPr txBox="1">
            <a:spLocks noChangeArrowheads="1"/>
          </p:cNvSpPr>
          <p:nvPr/>
        </p:nvSpPr>
        <p:spPr bwMode="auto">
          <a:xfrm>
            <a:off x="152400" y="5635962"/>
            <a:ext cx="5105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For a proper  account of the impact on SIDIS, need a realistic MC (with validated SDMEs) for proper separation of “diffractive” exclusive </a:t>
            </a:r>
            <a:r>
              <a:rPr lang="en-US" sz="1600" b="1" dirty="0">
                <a:solidFill>
                  <a:srgbClr val="000000"/>
                </a:solidFill>
                <a:latin typeface="Symbol"/>
              </a:rPr>
              <a:t>r</a:t>
            </a:r>
            <a:r>
              <a:rPr lang="en-US" sz="1600" baseline="30000" dirty="0"/>
              <a:t>0</a:t>
            </a:r>
            <a:r>
              <a:rPr lang="en-US" sz="1600" dirty="0"/>
              <a:t>s in multi-D</a:t>
            </a:r>
            <a:endParaRPr lang="en-US" sz="1600" baseline="-25000" dirty="0"/>
          </a:p>
        </p:txBody>
      </p:sp>
      <p:pic>
        <p:nvPicPr>
          <p:cNvPr id="13" name="Picture 12">
            <a:extLst>
              <a:ext uri="{FF2B5EF4-FFF2-40B4-BE49-F238E27FC236}">
                <a16:creationId xmlns:a16="http://schemas.microsoft.com/office/drawing/2014/main" id="{C14A2C5D-3590-9844-A8BC-FC2652186FC9}"/>
              </a:ext>
            </a:extLst>
          </p:cNvPr>
          <p:cNvPicPr>
            <a:picLocks noChangeAspect="1"/>
          </p:cNvPicPr>
          <p:nvPr/>
        </p:nvPicPr>
        <p:blipFill>
          <a:blip r:embed="rId3"/>
          <a:stretch>
            <a:fillRect/>
          </a:stretch>
        </p:blipFill>
        <p:spPr>
          <a:xfrm>
            <a:off x="4343400" y="890588"/>
            <a:ext cx="4800600" cy="1987550"/>
          </a:xfrm>
          <a:prstGeom prst="rect">
            <a:avLst/>
          </a:prstGeom>
        </p:spPr>
      </p:pic>
      <p:sp>
        <p:nvSpPr>
          <p:cNvPr id="33" name="TextBox 5">
            <a:extLst>
              <a:ext uri="{FF2B5EF4-FFF2-40B4-BE49-F238E27FC236}">
                <a16:creationId xmlns:a16="http://schemas.microsoft.com/office/drawing/2014/main" id="{D384C14E-C023-DC46-A786-97322B921279}"/>
              </a:ext>
            </a:extLst>
          </p:cNvPr>
          <p:cNvSpPr txBox="1">
            <a:spLocks noChangeArrowheads="1"/>
          </p:cNvSpPr>
          <p:nvPr/>
        </p:nvSpPr>
        <p:spPr bwMode="auto">
          <a:xfrm>
            <a:off x="93601" y="4219044"/>
            <a:ext cx="4267200" cy="1261884"/>
          </a:xfrm>
          <a:prstGeom prst="rect">
            <a:avLst/>
          </a:prstGeom>
          <a:noFill/>
          <a:ln>
            <a:solidFill>
              <a:srgbClr val="C0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For a proper extraction of multiplicities and spin-azimuthal modulations of  exclusive</a:t>
            </a:r>
            <a:r>
              <a:rPr lang="en-US" sz="2000" dirty="0"/>
              <a:t> </a:t>
            </a:r>
            <a:r>
              <a:rPr lang="en-US" sz="2000" b="1" dirty="0" err="1">
                <a:latin typeface="Symbol"/>
              </a:rPr>
              <a:t>r</a:t>
            </a:r>
            <a:r>
              <a:rPr lang="en-US" sz="1600" dirty="0" err="1"/>
              <a:t>s</a:t>
            </a:r>
            <a:r>
              <a:rPr lang="en-US" sz="1600" dirty="0"/>
              <a:t>, clean separation  is needed for </a:t>
            </a:r>
            <a:r>
              <a:rPr lang="en-US" sz="2000" b="1" dirty="0">
                <a:solidFill>
                  <a:srgbClr val="000000"/>
                </a:solidFill>
                <a:latin typeface="Symbol"/>
              </a:rPr>
              <a:t>r</a:t>
            </a:r>
            <a:r>
              <a:rPr lang="en-US" sz="2000" b="1" baseline="30000" dirty="0">
                <a:solidFill>
                  <a:srgbClr val="000000"/>
                </a:solidFill>
                <a:latin typeface="Symbol"/>
              </a:rPr>
              <a:t>0</a:t>
            </a:r>
            <a:r>
              <a:rPr lang="en-US" sz="1600" dirty="0"/>
              <a:t>, and longitudinally polarized </a:t>
            </a:r>
            <a:r>
              <a:rPr lang="en-US" sz="2000" b="1" dirty="0">
                <a:latin typeface="Symbol"/>
              </a:rPr>
              <a:t>r</a:t>
            </a:r>
            <a:r>
              <a:rPr lang="en-US" sz="2000" b="1" baseline="30000" dirty="0">
                <a:latin typeface="Symbol"/>
              </a:rPr>
              <a:t>0</a:t>
            </a:r>
            <a:r>
              <a:rPr lang="en-US" sz="1600" b="1" baseline="30000" dirty="0">
                <a:latin typeface="Symbol"/>
              </a:rPr>
              <a:t> </a:t>
            </a:r>
            <a:r>
              <a:rPr lang="en-US" sz="1600" dirty="0"/>
              <a:t>signal, in particular</a:t>
            </a:r>
            <a:endParaRPr lang="en-US" sz="1600" baseline="-25000" dirty="0"/>
          </a:p>
        </p:txBody>
      </p:sp>
      <p:sp>
        <p:nvSpPr>
          <p:cNvPr id="16" name="Rectangle 15">
            <a:extLst>
              <a:ext uri="{FF2B5EF4-FFF2-40B4-BE49-F238E27FC236}">
                <a16:creationId xmlns:a16="http://schemas.microsoft.com/office/drawing/2014/main" id="{A8AAA61C-7D1A-C94F-B579-6EE0D0D8DF0B}"/>
              </a:ext>
            </a:extLst>
          </p:cNvPr>
          <p:cNvSpPr/>
          <p:nvPr/>
        </p:nvSpPr>
        <p:spPr>
          <a:xfrm>
            <a:off x="7239000" y="3650669"/>
            <a:ext cx="1781257" cy="276999"/>
          </a:xfrm>
          <a:prstGeom prst="rect">
            <a:avLst/>
          </a:prstGeom>
        </p:spPr>
        <p:txBody>
          <a:bodyPr wrap="none">
            <a:spAutoFit/>
          </a:bodyPr>
          <a:lstStyle/>
          <a:p>
            <a:r>
              <a:rPr lang="en-US" sz="1200" dirty="0"/>
              <a:t>A</a:t>
            </a:r>
            <a:r>
              <a:rPr lang="en-US" sz="1200" baseline="-25000" dirty="0"/>
              <a:t>1</a:t>
            </a:r>
            <a:r>
              <a:rPr lang="el-GR" sz="1200" baseline="-25000" dirty="0"/>
              <a:t>ρ</a:t>
            </a:r>
            <a:r>
              <a:rPr lang="en-US" sz="1200" dirty="0"/>
              <a:t>=</a:t>
            </a:r>
            <a:r>
              <a:rPr lang="el-GR" sz="1200" dirty="0"/>
              <a:t>0.23 ± 0.14±0.02</a:t>
            </a:r>
            <a:endParaRPr lang="en-US" sz="1200" dirty="0"/>
          </a:p>
        </p:txBody>
      </p:sp>
      <p:sp>
        <p:nvSpPr>
          <p:cNvPr id="19" name="TextBox 18">
            <a:extLst>
              <a:ext uri="{FF2B5EF4-FFF2-40B4-BE49-F238E27FC236}">
                <a16:creationId xmlns:a16="http://schemas.microsoft.com/office/drawing/2014/main" id="{244EF00A-3C5F-CB4F-928F-C535EDFCAA74}"/>
              </a:ext>
            </a:extLst>
          </p:cNvPr>
          <p:cNvSpPr txBox="1"/>
          <p:nvPr/>
        </p:nvSpPr>
        <p:spPr>
          <a:xfrm>
            <a:off x="4572000" y="2784135"/>
            <a:ext cx="3726378" cy="523220"/>
          </a:xfrm>
          <a:prstGeom prst="rect">
            <a:avLst/>
          </a:prstGeom>
          <a:noFill/>
        </p:spPr>
        <p:txBody>
          <a:bodyPr wrap="square" rtlCol="0">
            <a:spAutoFit/>
          </a:bodyPr>
          <a:lstStyle/>
          <a:p>
            <a:r>
              <a:rPr lang="en-US" sz="1400" dirty="0"/>
              <a:t>At low P</a:t>
            </a:r>
            <a:r>
              <a:rPr lang="en-US" sz="1400" baseline="-25000" dirty="0"/>
              <a:t>T</a:t>
            </a:r>
            <a:r>
              <a:rPr lang="en-US" sz="1400" dirty="0"/>
              <a:t>, where the background is smaller, the asymmetry indeed tend to be negative</a:t>
            </a:r>
          </a:p>
        </p:txBody>
      </p:sp>
      <p:pic>
        <p:nvPicPr>
          <p:cNvPr id="4" name="Picture 3">
            <a:extLst>
              <a:ext uri="{FF2B5EF4-FFF2-40B4-BE49-F238E27FC236}">
                <a16:creationId xmlns:a16="http://schemas.microsoft.com/office/drawing/2014/main" id="{AD7E064E-7E41-BD42-A381-61DFDB6EF7CF}"/>
              </a:ext>
            </a:extLst>
          </p:cNvPr>
          <p:cNvPicPr>
            <a:picLocks noChangeAspect="1"/>
          </p:cNvPicPr>
          <p:nvPr/>
        </p:nvPicPr>
        <p:blipFill>
          <a:blip r:embed="rId4"/>
          <a:stretch>
            <a:fillRect/>
          </a:stretch>
        </p:blipFill>
        <p:spPr>
          <a:xfrm>
            <a:off x="82715" y="961896"/>
            <a:ext cx="4249799" cy="3175444"/>
          </a:xfrm>
          <a:prstGeom prst="rect">
            <a:avLst/>
          </a:prstGeom>
        </p:spPr>
      </p:pic>
      <p:pic>
        <p:nvPicPr>
          <p:cNvPr id="15" name="Picture 14">
            <a:extLst>
              <a:ext uri="{FF2B5EF4-FFF2-40B4-BE49-F238E27FC236}">
                <a16:creationId xmlns:a16="http://schemas.microsoft.com/office/drawing/2014/main" id="{B7D0E265-2BFB-AD4F-9DB8-6AB7D2313422}"/>
              </a:ext>
            </a:extLst>
          </p:cNvPr>
          <p:cNvPicPr>
            <a:picLocks noChangeAspect="1"/>
          </p:cNvPicPr>
          <p:nvPr/>
        </p:nvPicPr>
        <p:blipFill>
          <a:blip r:embed="rId5"/>
          <a:stretch>
            <a:fillRect/>
          </a:stretch>
        </p:blipFill>
        <p:spPr>
          <a:xfrm>
            <a:off x="762000" y="816587"/>
            <a:ext cx="1752600" cy="1850413"/>
          </a:xfrm>
          <a:prstGeom prst="rect">
            <a:avLst/>
          </a:prstGeom>
        </p:spPr>
      </p:pic>
    </p:spTree>
    <p:extLst>
      <p:ext uri="{BB962C8B-B14F-4D97-AF65-F5344CB8AC3E}">
        <p14:creationId xmlns:p14="http://schemas.microsoft.com/office/powerpoint/2010/main" val="121336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51" name="Rectangle 55"/>
          <p:cNvSpPr>
            <a:spLocks noChangeArrowheads="1"/>
          </p:cNvSpPr>
          <p:nvPr/>
        </p:nvSpPr>
        <p:spPr bwMode="auto">
          <a:xfrm>
            <a:off x="0" y="128588"/>
            <a:ext cx="9144000" cy="1090612"/>
          </a:xfrm>
          <a:prstGeom prst="rect">
            <a:avLst/>
          </a:prstGeom>
          <a:solidFill>
            <a:schemeClr val="bg1"/>
          </a:solidFill>
          <a:ln w="9525">
            <a:noFill/>
            <a:miter lim="800000"/>
            <a:headEnd/>
            <a:tailEnd/>
          </a:ln>
          <a:effectLst/>
        </p:spPr>
        <p:txBody>
          <a:bodyPr anchor="ctr"/>
          <a:lstStyle/>
          <a:p>
            <a:pPr algn="ctr">
              <a:defRPr/>
            </a:pPr>
            <a:endParaRPr lang="en-US" sz="2800" b="1" dirty="0">
              <a:effectLst>
                <a:outerShdw blurRad="38100" dist="38100" dir="2700000" algn="tl">
                  <a:srgbClr val="DDDDDD"/>
                </a:outerShdw>
              </a:effectLst>
              <a:ea typeface="ＭＳ Ｐゴシック" charset="0"/>
              <a:cs typeface="ＭＳ Ｐゴシック" charset="0"/>
            </a:endParaRPr>
          </a:p>
        </p:txBody>
      </p:sp>
      <p:sp>
        <p:nvSpPr>
          <p:cNvPr id="74754" name="Slide Number Placeholder 7"/>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75E72C2-D9DE-4745-A311-99BF0CF1AA16}" type="slidenum">
              <a:rPr lang="en-US" sz="1400"/>
              <a:pPr/>
              <a:t>23</a:t>
            </a:fld>
            <a:endParaRPr lang="en-US" sz="1400"/>
          </a:p>
        </p:txBody>
      </p:sp>
      <p:sp>
        <p:nvSpPr>
          <p:cNvPr id="74755" name="Footer Placeholder 8"/>
          <p:cNvSpPr>
            <a:spLocks noGrp="1"/>
          </p:cNvSpPr>
          <p:nvPr>
            <p:ph type="ftr" sz="quarter" idx="10"/>
          </p:nvPr>
        </p:nvSpPr>
        <p:spPr>
          <a:xfrm>
            <a:off x="3124200" y="6565900"/>
            <a:ext cx="32766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74756" name="TextBox 2"/>
          <p:cNvSpPr txBox="1">
            <a:spLocks noChangeArrowheads="1"/>
          </p:cNvSpPr>
          <p:nvPr/>
        </p:nvSpPr>
        <p:spPr bwMode="auto">
          <a:xfrm>
            <a:off x="-16693" y="3886200"/>
            <a:ext cx="4926013"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lvl="1"/>
            <a:r>
              <a:rPr lang="en-US" sz="1800" dirty="0">
                <a:ea typeface="ＭＳ Ｐゴシック" charset="0"/>
                <a:cs typeface="ＭＳ Ｐゴシック" charset="0"/>
                <a:sym typeface="Wingdings" charset="0"/>
              </a:rPr>
              <a:t>Accessing the quark </a:t>
            </a:r>
            <a:r>
              <a:rPr lang="en-US" sz="1800" dirty="0" err="1">
                <a:ea typeface="ＭＳ Ｐゴシック" charset="0"/>
                <a:cs typeface="ＭＳ Ｐゴシック" charset="0"/>
                <a:sym typeface="Wingdings" charset="0"/>
              </a:rPr>
              <a:t>k</a:t>
            </a:r>
            <a:r>
              <a:rPr lang="en-US" sz="1800" baseline="-25000" dirty="0" err="1">
                <a:ea typeface="ＭＳ Ｐゴシック" charset="0"/>
                <a:cs typeface="ＭＳ Ｐゴシック" charset="0"/>
                <a:sym typeface="Wingdings" charset="0"/>
              </a:rPr>
              <a:t>T</a:t>
            </a:r>
            <a:r>
              <a:rPr lang="en-US" sz="1800" dirty="0">
                <a:ea typeface="ＭＳ Ｐゴシック" charset="0"/>
                <a:cs typeface="ＭＳ Ｐゴシック" charset="0"/>
                <a:sym typeface="Wingdings" charset="0"/>
              </a:rPr>
              <a:t> from hadron P</a:t>
            </a:r>
            <a:r>
              <a:rPr lang="en-US" sz="1800" baseline="-25000" dirty="0">
                <a:ea typeface="ＭＳ Ｐゴシック" charset="0"/>
                <a:cs typeface="ＭＳ Ｐゴシック" charset="0"/>
                <a:sym typeface="Wingdings" charset="0"/>
              </a:rPr>
              <a:t>T</a:t>
            </a:r>
            <a:endParaRPr lang="en-US" sz="1800" baseline="-25000" dirty="0">
              <a:ea typeface="ＭＳ Ｐゴシック" charset="0"/>
              <a:cs typeface="ＭＳ Ｐゴシック" charset="0"/>
            </a:endParaRPr>
          </a:p>
          <a:p>
            <a:pPr lvl="1">
              <a:buFontTx/>
              <a:buChar char="–"/>
            </a:pPr>
            <a:r>
              <a:rPr lang="en-US" sz="1800" dirty="0">
                <a:ea typeface="ＭＳ Ｐゴシック" charset="0"/>
                <a:cs typeface="ＭＳ Ｐゴシック" charset="0"/>
              </a:rPr>
              <a:t>Why </a:t>
            </a:r>
            <a:r>
              <a:rPr lang="en-US" sz="1800" dirty="0" err="1">
                <a:ea typeface="ＭＳ Ｐゴシック" charset="0"/>
                <a:cs typeface="ＭＳ Ｐゴシック" charset="0"/>
              </a:rPr>
              <a:t>helicity</a:t>
            </a:r>
            <a:r>
              <a:rPr lang="en-US" sz="1800" dirty="0">
                <a:ea typeface="ＭＳ Ｐゴシック" charset="0"/>
                <a:cs typeface="ＭＳ Ｐゴシック" charset="0"/>
              </a:rPr>
              <a:t> TMD, g</a:t>
            </a:r>
            <a:r>
              <a:rPr lang="en-US" sz="1800" baseline="-25000" dirty="0">
                <a:ea typeface="ＭＳ Ｐゴシック" charset="0"/>
                <a:cs typeface="ＭＳ Ｐゴシック" charset="0"/>
              </a:rPr>
              <a:t>1</a:t>
            </a:r>
            <a:r>
              <a:rPr lang="en-US" sz="1800" dirty="0">
                <a:ea typeface="ＭＳ Ｐゴシック" charset="0"/>
                <a:cs typeface="ＭＳ Ｐゴシック" charset="0"/>
              </a:rPr>
              <a:t>(</a:t>
            </a:r>
            <a:r>
              <a:rPr lang="en-US" sz="1800" dirty="0" err="1">
                <a:ea typeface="ＭＳ Ｐゴシック" charset="0"/>
                <a:cs typeface="ＭＳ Ｐゴシック" charset="0"/>
              </a:rPr>
              <a:t>x,k</a:t>
            </a:r>
            <a:r>
              <a:rPr lang="en-US" sz="1800" baseline="-25000" dirty="0" err="1">
                <a:ea typeface="ＭＳ Ｐゴシック" charset="0"/>
                <a:cs typeface="ＭＳ Ｐゴシック" charset="0"/>
              </a:rPr>
              <a:t>T</a:t>
            </a:r>
            <a:r>
              <a:rPr lang="en-US" sz="1800" dirty="0">
                <a:ea typeface="ＭＳ Ｐゴシック" charset="0"/>
                <a:cs typeface="ＭＳ Ｐゴシック" charset="0"/>
              </a:rPr>
              <a:t>), matters? </a:t>
            </a:r>
          </a:p>
          <a:p>
            <a:pPr lvl="1">
              <a:buFontTx/>
              <a:buChar char="–"/>
            </a:pPr>
            <a:r>
              <a:rPr lang="en-US" sz="1800" dirty="0">
                <a:ea typeface="ＭＳ Ｐゴシック" charset="0"/>
                <a:cs typeface="ＭＳ Ｐゴシック" charset="0"/>
              </a:rPr>
              <a:t>How we measure the g</a:t>
            </a:r>
            <a:r>
              <a:rPr lang="en-US" sz="1800" baseline="-25000" dirty="0">
                <a:ea typeface="ＭＳ Ｐゴシック" charset="0"/>
                <a:cs typeface="ＭＳ Ｐゴシック" charset="0"/>
              </a:rPr>
              <a:t>1</a:t>
            </a:r>
            <a:r>
              <a:rPr lang="en-US" sz="1800" dirty="0">
                <a:ea typeface="ＭＳ Ｐゴシック" charset="0"/>
                <a:cs typeface="ＭＳ Ｐゴシック" charset="0"/>
              </a:rPr>
              <a:t>(</a:t>
            </a:r>
            <a:r>
              <a:rPr lang="en-US" sz="1800" dirty="0" err="1">
                <a:ea typeface="ＭＳ Ｐゴシック" charset="0"/>
                <a:cs typeface="ＭＳ Ｐゴシック" charset="0"/>
              </a:rPr>
              <a:t>x,k</a:t>
            </a:r>
            <a:r>
              <a:rPr lang="en-US" sz="1800" baseline="-25000" dirty="0" err="1">
                <a:ea typeface="ＭＳ Ｐゴシック" charset="0"/>
                <a:cs typeface="ＭＳ Ｐゴシック" charset="0"/>
              </a:rPr>
              <a:t>T</a:t>
            </a:r>
            <a:r>
              <a:rPr lang="en-US" sz="1800" dirty="0">
                <a:ea typeface="ＭＳ Ｐゴシック" charset="0"/>
                <a:cs typeface="ＭＳ Ｐゴシック" charset="0"/>
              </a:rPr>
              <a:t>) </a:t>
            </a:r>
          </a:p>
          <a:p>
            <a:pPr lvl="1">
              <a:buFontTx/>
              <a:buChar char="–"/>
            </a:pPr>
            <a:r>
              <a:rPr lang="en-US" sz="1800" dirty="0">
                <a:ea typeface="ＭＳ Ｐゴシック" charset="0"/>
                <a:cs typeface="ＭＳ Ｐゴシック" charset="0"/>
              </a:rPr>
              <a:t>Why JLab is unique for studies of g</a:t>
            </a:r>
            <a:r>
              <a:rPr lang="en-US" sz="1800" baseline="-25000" dirty="0">
                <a:ea typeface="ＭＳ Ｐゴシック" charset="0"/>
                <a:cs typeface="ＭＳ Ｐゴシック" charset="0"/>
              </a:rPr>
              <a:t>1</a:t>
            </a:r>
            <a:r>
              <a:rPr lang="en-US" sz="1800" dirty="0">
                <a:ea typeface="ＭＳ Ｐゴシック" charset="0"/>
                <a:cs typeface="ＭＳ Ｐゴシック" charset="0"/>
              </a:rPr>
              <a:t> in valence region</a:t>
            </a:r>
          </a:p>
          <a:p>
            <a:pPr lvl="1">
              <a:buFontTx/>
              <a:buChar char="–"/>
            </a:pPr>
            <a:r>
              <a:rPr lang="en-US" sz="1800" dirty="0">
                <a:ea typeface="ＭＳ Ｐゴシック" charset="0"/>
                <a:cs typeface="ＭＳ Ｐゴシック" charset="0"/>
              </a:rPr>
              <a:t>Why 22 GeV is critical</a:t>
            </a:r>
          </a:p>
          <a:p>
            <a:pPr lvl="1">
              <a:buFontTx/>
              <a:buChar char="–"/>
            </a:pPr>
            <a:r>
              <a:rPr lang="en-US" sz="1800" dirty="0">
                <a:ea typeface="ＭＳ Ｐゴシック" charset="0"/>
                <a:cs typeface="ＭＳ Ｐゴシック" charset="0"/>
              </a:rPr>
              <a:t>Challenges at large P</a:t>
            </a:r>
            <a:r>
              <a:rPr lang="en-US" sz="1800" baseline="-25000" dirty="0">
                <a:ea typeface="ＭＳ Ｐゴシック" charset="0"/>
                <a:cs typeface="ＭＳ Ｐゴシック" charset="0"/>
              </a:rPr>
              <a:t>T</a:t>
            </a:r>
          </a:p>
        </p:txBody>
      </p:sp>
      <p:cxnSp>
        <p:nvCxnSpPr>
          <p:cNvPr id="3" name="Straight Connector 2"/>
          <p:cNvCxnSpPr>
            <a:cxnSpLocks noChangeShapeType="1"/>
          </p:cNvCxnSpPr>
          <p:nvPr/>
        </p:nvCxnSpPr>
        <p:spPr bwMode="auto">
          <a:xfrm>
            <a:off x="0" y="914400"/>
            <a:ext cx="9144000" cy="0"/>
          </a:xfrm>
          <a:prstGeom prst="line">
            <a:avLst/>
          </a:prstGeom>
          <a:noFill/>
          <a:ln w="60325">
            <a:solidFill>
              <a:srgbClr val="BFBFBF"/>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74758" name="Rectangle 4"/>
          <p:cNvSpPr>
            <a:spLocks noChangeArrowheads="1"/>
          </p:cNvSpPr>
          <p:nvPr/>
        </p:nvSpPr>
        <p:spPr bwMode="auto">
          <a:xfrm>
            <a:off x="304800" y="152400"/>
            <a:ext cx="8328025"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400" dirty="0"/>
              <a:t>Study </a:t>
            </a:r>
            <a:r>
              <a:rPr lang="en-US" sz="4400" dirty="0" err="1"/>
              <a:t>helicity</a:t>
            </a:r>
            <a:r>
              <a:rPr lang="en-US" sz="4400" dirty="0"/>
              <a:t> TMDs with JLab22</a:t>
            </a:r>
          </a:p>
        </p:txBody>
      </p:sp>
      <p:pic>
        <p:nvPicPr>
          <p:cNvPr id="7476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95400"/>
            <a:ext cx="3200400"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6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971800"/>
            <a:ext cx="3420188" cy="349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3" name="TextBox 5"/>
          <p:cNvSpPr txBox="1">
            <a:spLocks noChangeArrowheads="1"/>
          </p:cNvSpPr>
          <p:nvPr/>
        </p:nvSpPr>
        <p:spPr bwMode="auto">
          <a:xfrm>
            <a:off x="8077200" y="1600200"/>
            <a:ext cx="762000" cy="276999"/>
          </a:xfrm>
          <a:prstGeom prst="rect">
            <a:avLst/>
          </a:prstGeom>
          <a:solidFill>
            <a:schemeClr val="bg1"/>
          </a:solidFill>
          <a:ln>
            <a:noFill/>
          </a:ln>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JLab22</a:t>
            </a:r>
          </a:p>
        </p:txBody>
      </p:sp>
      <p:sp>
        <p:nvSpPr>
          <p:cNvPr id="15" name="TextBox 5"/>
          <p:cNvSpPr txBox="1">
            <a:spLocks noChangeArrowheads="1"/>
          </p:cNvSpPr>
          <p:nvPr/>
        </p:nvSpPr>
        <p:spPr bwMode="auto">
          <a:xfrm>
            <a:off x="7499886" y="2296762"/>
            <a:ext cx="685800" cy="276999"/>
          </a:xfrm>
          <a:prstGeom prst="rect">
            <a:avLst/>
          </a:prstGeom>
          <a:solidFill>
            <a:schemeClr val="bg1"/>
          </a:solidFill>
          <a:ln>
            <a:noFill/>
          </a:ln>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JLab11</a:t>
            </a:r>
          </a:p>
        </p:txBody>
      </p:sp>
      <p:grpSp>
        <p:nvGrpSpPr>
          <p:cNvPr id="16" name="Group 14"/>
          <p:cNvGrpSpPr>
            <a:grpSpLocks/>
          </p:cNvGrpSpPr>
          <p:nvPr/>
        </p:nvGrpSpPr>
        <p:grpSpPr bwMode="auto">
          <a:xfrm>
            <a:off x="2743200" y="1371600"/>
            <a:ext cx="3048000" cy="2370138"/>
            <a:chOff x="5131764" y="825609"/>
            <a:chExt cx="3120233" cy="2111966"/>
          </a:xfrm>
        </p:grpSpPr>
        <p:pic>
          <p:nvPicPr>
            <p:cNvPr id="1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1764" y="825609"/>
              <a:ext cx="3084022" cy="2111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3"/>
            <p:cNvSpPr txBox="1">
              <a:spLocks noChangeArrowheads="1"/>
            </p:cNvSpPr>
            <p:nvPr/>
          </p:nvSpPr>
          <p:spPr bwMode="auto">
            <a:xfrm>
              <a:off x="7391782" y="944710"/>
              <a:ext cx="65114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Century Gothic" charset="0"/>
                </a:rPr>
                <a:t>X=0.3</a:t>
              </a:r>
            </a:p>
          </p:txBody>
        </p:sp>
        <p:sp>
          <p:nvSpPr>
            <p:cNvPr id="19" name="TextBox 23"/>
            <p:cNvSpPr txBox="1">
              <a:spLocks noChangeArrowheads="1"/>
            </p:cNvSpPr>
            <p:nvPr/>
          </p:nvSpPr>
          <p:spPr bwMode="auto">
            <a:xfrm>
              <a:off x="7285748" y="1731160"/>
              <a:ext cx="8184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EIC 5x41</a:t>
              </a:r>
            </a:p>
          </p:txBody>
        </p:sp>
        <p:pic>
          <p:nvPicPr>
            <p:cNvPr id="2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8190" y="1369434"/>
              <a:ext cx="1434732" cy="257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8190" y="1109715"/>
              <a:ext cx="421660" cy="21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Box 25"/>
            <p:cNvSpPr txBox="1">
              <a:spLocks noChangeArrowheads="1"/>
            </p:cNvSpPr>
            <p:nvPr/>
          </p:nvSpPr>
          <p:spPr bwMode="auto">
            <a:xfrm>
              <a:off x="7255001" y="2375234"/>
              <a:ext cx="99699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EIC 18x275</a:t>
              </a:r>
            </a:p>
          </p:txBody>
        </p:sp>
        <p:sp>
          <p:nvSpPr>
            <p:cNvPr id="23" name="TextBox 26"/>
            <p:cNvSpPr txBox="1">
              <a:spLocks noChangeArrowheads="1"/>
            </p:cNvSpPr>
            <p:nvPr/>
          </p:nvSpPr>
          <p:spPr bwMode="auto">
            <a:xfrm>
              <a:off x="5479212" y="873503"/>
              <a:ext cx="8184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CLAS12</a:t>
              </a:r>
            </a:p>
          </p:txBody>
        </p:sp>
        <p:sp>
          <p:nvSpPr>
            <p:cNvPr id="24" name="TextBox 27"/>
            <p:cNvSpPr txBox="1">
              <a:spLocks noChangeArrowheads="1"/>
            </p:cNvSpPr>
            <p:nvPr/>
          </p:nvSpPr>
          <p:spPr bwMode="auto">
            <a:xfrm>
              <a:off x="5888428" y="1024810"/>
              <a:ext cx="8184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CLAS24</a:t>
              </a:r>
            </a:p>
          </p:txBody>
        </p:sp>
      </p:grpSp>
      <p:sp>
        <p:nvSpPr>
          <p:cNvPr id="25" name="Rectangle 24"/>
          <p:cNvSpPr/>
          <p:nvPr/>
        </p:nvSpPr>
        <p:spPr>
          <a:xfrm>
            <a:off x="4022725" y="2678113"/>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1"/>
          <p:cNvSpPr txBox="1">
            <a:spLocks noChangeArrowheads="1"/>
          </p:cNvSpPr>
          <p:nvPr/>
        </p:nvSpPr>
        <p:spPr bwMode="auto">
          <a:xfrm>
            <a:off x="4495800" y="2362200"/>
            <a:ext cx="933450"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8000"/>
                </a:solidFill>
              </a:rPr>
              <a:t>EIC 5x41</a:t>
            </a:r>
          </a:p>
        </p:txBody>
      </p:sp>
      <p:sp>
        <p:nvSpPr>
          <p:cNvPr id="27" name="Rectangle 26">
            <a:extLst/>
          </p:cNvPr>
          <p:cNvSpPr/>
          <p:nvPr/>
        </p:nvSpPr>
        <p:spPr>
          <a:xfrm>
            <a:off x="1320800" y="2932113"/>
            <a:ext cx="89505"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16" descr="Screen Shot 2022-10-27 at 2.00.5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1295401"/>
            <a:ext cx="2819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750"/>
            <a:ext cx="4908550"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TextBox 15"/>
          <p:cNvSpPr txBox="1">
            <a:spLocks noChangeArrowheads="1"/>
          </p:cNvSpPr>
          <p:nvPr/>
        </p:nvSpPr>
        <p:spPr bwMode="auto">
          <a:xfrm>
            <a:off x="914400" y="144463"/>
            <a:ext cx="8121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dirty="0"/>
              <a:t>Measurements with transverse target</a:t>
            </a:r>
          </a:p>
        </p:txBody>
      </p:sp>
      <p:sp>
        <p:nvSpPr>
          <p:cNvPr id="4" name="Rectangle 3"/>
          <p:cNvSpPr/>
          <p:nvPr/>
        </p:nvSpPr>
        <p:spPr>
          <a:xfrm>
            <a:off x="4632325" y="5334000"/>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Footer Placeholder 5"/>
          <p:cNvSpPr>
            <a:spLocks noGrp="1"/>
          </p:cNvSpPr>
          <p:nvPr>
            <p:ph type="ftr" sz="quarter" idx="10"/>
          </p:nvPr>
        </p:nvSpPr>
        <p:spPr>
          <a:xfrm>
            <a:off x="1371600" y="6546850"/>
            <a:ext cx="3917950" cy="311150"/>
          </a:xfrm>
        </p:spPr>
        <p:txBody>
          <a:bodyPr/>
          <a:lstStyle/>
          <a:p>
            <a:pPr>
              <a:defRPr/>
            </a:pPr>
            <a:r>
              <a:rPr lang="it-IT"/>
              <a:t>H. Avakian, JLab22, Aug 26</a:t>
            </a:r>
            <a:endParaRPr lang="en-US" dirty="0"/>
          </a:p>
        </p:txBody>
      </p:sp>
      <p:sp>
        <p:nvSpPr>
          <p:cNvPr id="66570" name="Slide Number Placeholder 6"/>
          <p:cNvSpPr>
            <a:spLocks noGrp="1"/>
          </p:cNvSpPr>
          <p:nvPr>
            <p:ph type="sldNum" sz="quarter" idx="11"/>
          </p:nvPr>
        </p:nvSpPr>
        <p:spPr>
          <a:xfrm>
            <a:off x="8686800" y="6477000"/>
            <a:ext cx="534988" cy="3032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709A842-0829-9C44-9F5E-1E5A49EBACEC}" type="slidenum">
              <a:rPr lang="en-US" sz="1800">
                <a:cs typeface="Arial" charset="0"/>
              </a:rPr>
              <a:pPr/>
              <a:t>24</a:t>
            </a:fld>
            <a:endParaRPr lang="en-US" sz="1800">
              <a:cs typeface="Arial" charset="0"/>
            </a:endParaRPr>
          </a:p>
        </p:txBody>
      </p:sp>
      <p:sp>
        <p:nvSpPr>
          <p:cNvPr id="12" name="Oval 11"/>
          <p:cNvSpPr>
            <a:spLocks noChangeArrowheads="1"/>
          </p:cNvSpPr>
          <p:nvPr/>
        </p:nvSpPr>
        <p:spPr bwMode="auto">
          <a:xfrm>
            <a:off x="228600" y="2209800"/>
            <a:ext cx="4648199" cy="1905000"/>
          </a:xfrm>
          <a:prstGeom prst="ellipse">
            <a:avLst/>
          </a:prstGeom>
          <a:noFill/>
          <a:ln w="22225">
            <a:solidFill>
              <a:srgbClr val="0070C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39954" name="TextBox 14"/>
          <p:cNvSpPr txBox="1">
            <a:spLocks noChangeArrowheads="1"/>
          </p:cNvSpPr>
          <p:nvPr/>
        </p:nvSpPr>
        <p:spPr bwMode="auto">
          <a:xfrm>
            <a:off x="4876800" y="1905000"/>
            <a:ext cx="3505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2) Meaningful interpretation of SSAs (Collins effects,</a:t>
            </a:r>
            <a:r>
              <a:rPr lang="is-IS" sz="1600" dirty="0"/>
              <a:t>…)</a:t>
            </a:r>
            <a:r>
              <a:rPr lang="en-US" sz="1600" dirty="0"/>
              <a:t> requires </a:t>
            </a:r>
            <a:r>
              <a:rPr lang="en-US" sz="1600" i="1" dirty="0"/>
              <a:t>separation</a:t>
            </a:r>
            <a:r>
              <a:rPr lang="en-US" sz="1600" dirty="0"/>
              <a:t> of VMs  (JLab)</a:t>
            </a:r>
          </a:p>
        </p:txBody>
      </p:sp>
      <p:sp>
        <p:nvSpPr>
          <p:cNvPr id="66577" name="Rectangle 2"/>
          <p:cNvSpPr>
            <a:spLocks noChangeArrowheads="1"/>
          </p:cNvSpPr>
          <p:nvPr/>
        </p:nvSpPr>
        <p:spPr bwMode="auto">
          <a:xfrm>
            <a:off x="5181600" y="990600"/>
            <a:ext cx="3733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600" dirty="0"/>
              <a:t>1) Measurements  of F</a:t>
            </a:r>
            <a:r>
              <a:rPr lang="en-US" sz="1600" baseline="-25000" dirty="0"/>
              <a:t>UU,T </a:t>
            </a:r>
            <a:r>
              <a:rPr lang="en-US" sz="1600" dirty="0"/>
              <a:t>and </a:t>
            </a:r>
            <a:r>
              <a:rPr lang="en-US" sz="1600" dirty="0" err="1"/>
              <a:t>Sivers</a:t>
            </a:r>
            <a:r>
              <a:rPr lang="en-US" sz="1600" dirty="0"/>
              <a:t> requires </a:t>
            </a:r>
            <a:r>
              <a:rPr lang="en-US" sz="1600" i="1" dirty="0"/>
              <a:t>separation</a:t>
            </a:r>
            <a:r>
              <a:rPr lang="en-US" sz="1600" dirty="0"/>
              <a:t>, evaluation of longitudinal photon (JLab)</a:t>
            </a:r>
          </a:p>
        </p:txBody>
      </p:sp>
      <p:grpSp>
        <p:nvGrpSpPr>
          <p:cNvPr id="66578" name="Group 32"/>
          <p:cNvGrpSpPr>
            <a:grpSpLocks/>
          </p:cNvGrpSpPr>
          <p:nvPr/>
        </p:nvGrpSpPr>
        <p:grpSpPr bwMode="auto">
          <a:xfrm>
            <a:off x="-12148" y="4267200"/>
            <a:ext cx="2819400" cy="2133600"/>
            <a:chOff x="4273062" y="1309688"/>
            <a:chExt cx="4572000" cy="3856037"/>
          </a:xfrm>
        </p:grpSpPr>
        <p:pic>
          <p:nvPicPr>
            <p:cNvPr id="665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062" y="1309688"/>
              <a:ext cx="4572000" cy="385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80" name="TextBox 64"/>
            <p:cNvSpPr txBox="1">
              <a:spLocks noChangeArrowheads="1"/>
            </p:cNvSpPr>
            <p:nvPr/>
          </p:nvSpPr>
          <p:spPr bwMode="auto">
            <a:xfrm>
              <a:off x="7321062" y="4099377"/>
              <a:ext cx="692151"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i="1"/>
                <a:t>x=0.3</a:t>
              </a:r>
            </a:p>
          </p:txBody>
        </p:sp>
        <p:sp>
          <p:nvSpPr>
            <p:cNvPr id="66581" name="TextBox 29"/>
            <p:cNvSpPr txBox="1">
              <a:spLocks noChangeArrowheads="1"/>
            </p:cNvSpPr>
            <p:nvPr/>
          </p:nvSpPr>
          <p:spPr bwMode="auto">
            <a:xfrm>
              <a:off x="4697085" y="3168650"/>
              <a:ext cx="982746" cy="489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 </a:t>
              </a:r>
              <a:r>
                <a:rPr lang="en-US" sz="900"/>
                <a:t>JLAB12</a:t>
              </a:r>
            </a:p>
          </p:txBody>
        </p:sp>
        <p:sp>
          <p:nvSpPr>
            <p:cNvPr id="38" name="TextBox 30"/>
            <p:cNvSpPr txBox="1">
              <a:spLocks noChangeArrowheads="1"/>
            </p:cNvSpPr>
            <p:nvPr/>
          </p:nvSpPr>
          <p:spPr bwMode="auto">
            <a:xfrm>
              <a:off x="5110774" y="2401305"/>
              <a:ext cx="1975826" cy="416938"/>
            </a:xfrm>
            <a:prstGeom prst="rect">
              <a:avLst/>
            </a:prstGeom>
            <a:noFill/>
            <a:ln>
              <a:noFill/>
            </a:ln>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050" dirty="0"/>
                <a:t>JLab22/HERMES</a:t>
              </a:r>
            </a:p>
          </p:txBody>
        </p:sp>
        <p:sp>
          <p:nvSpPr>
            <p:cNvPr id="66583" name="TextBox 31"/>
            <p:cNvSpPr txBox="1">
              <a:spLocks noChangeArrowheads="1"/>
            </p:cNvSpPr>
            <p:nvPr/>
          </p:nvSpPr>
          <p:spPr bwMode="auto">
            <a:xfrm>
              <a:off x="6383215" y="1309688"/>
              <a:ext cx="1455488" cy="440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EIC18x275</a:t>
              </a:r>
            </a:p>
          </p:txBody>
        </p:sp>
        <p:sp>
          <p:nvSpPr>
            <p:cNvPr id="66584" name="TextBox 32"/>
            <p:cNvSpPr txBox="1">
              <a:spLocks noChangeArrowheads="1"/>
            </p:cNvSpPr>
            <p:nvPr/>
          </p:nvSpPr>
          <p:spPr bwMode="auto">
            <a:xfrm>
              <a:off x="6852138" y="2037433"/>
              <a:ext cx="1192149" cy="440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EIC5x41</a:t>
              </a:r>
            </a:p>
          </p:txBody>
        </p:sp>
      </p:grpSp>
      <p:sp>
        <p:nvSpPr>
          <p:cNvPr id="66575" name="TextBox 2"/>
          <p:cNvSpPr txBox="1">
            <a:spLocks noChangeArrowheads="1"/>
          </p:cNvSpPr>
          <p:nvPr/>
        </p:nvSpPr>
        <p:spPr bwMode="auto">
          <a:xfrm flipH="1">
            <a:off x="2193925" y="787400"/>
            <a:ext cx="2562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x-section for eN</a:t>
            </a:r>
            <a:r>
              <a:rPr lang="en-US" sz="1800">
                <a:sym typeface="Wingdings" charset="0"/>
              </a:rPr>
              <a:t>e’hX</a:t>
            </a:r>
            <a:endParaRPr lang="en-US" sz="1800"/>
          </a:p>
        </p:txBody>
      </p:sp>
      <p:cxnSp>
        <p:nvCxnSpPr>
          <p:cNvPr id="31" name="Straight Arrow Connector 30"/>
          <p:cNvCxnSpPr>
            <a:cxnSpLocks noChangeShapeType="1"/>
          </p:cNvCxnSpPr>
          <p:nvPr/>
        </p:nvCxnSpPr>
        <p:spPr bwMode="auto">
          <a:xfrm flipV="1">
            <a:off x="2057400" y="2362200"/>
            <a:ext cx="525463" cy="352425"/>
          </a:xfrm>
          <a:prstGeom prst="straightConnector1">
            <a:avLst/>
          </a:prstGeom>
          <a:noFill/>
          <a:ln w="34925">
            <a:solidFill>
              <a:srgbClr val="FF0000"/>
            </a:solidFill>
            <a:prstDash val="sysDash"/>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2" name="Straight Arrow Connector 31"/>
          <p:cNvCxnSpPr>
            <a:cxnSpLocks noChangeShapeType="1"/>
          </p:cNvCxnSpPr>
          <p:nvPr/>
        </p:nvCxnSpPr>
        <p:spPr bwMode="auto">
          <a:xfrm flipV="1">
            <a:off x="1600200" y="1295400"/>
            <a:ext cx="525462" cy="352425"/>
          </a:xfrm>
          <a:prstGeom prst="straightConnector1">
            <a:avLst/>
          </a:prstGeom>
          <a:noFill/>
          <a:ln w="34925">
            <a:solidFill>
              <a:srgbClr val="FF0000"/>
            </a:solidFill>
            <a:prstDash val="sysDash"/>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7" name="TextBox 6"/>
          <p:cNvSpPr txBox="1"/>
          <p:nvPr/>
        </p:nvSpPr>
        <p:spPr>
          <a:xfrm>
            <a:off x="2971800" y="5029200"/>
            <a:ext cx="2895600" cy="1077218"/>
          </a:xfrm>
          <a:prstGeom prst="rect">
            <a:avLst/>
          </a:prstGeom>
          <a:noFill/>
        </p:spPr>
        <p:txBody>
          <a:bodyPr wrap="square" rtlCol="0">
            <a:spAutoFit/>
          </a:bodyPr>
          <a:lstStyle/>
          <a:p>
            <a:r>
              <a:rPr lang="en-US" sz="1600" dirty="0"/>
              <a:t>Separation of  exclusive contributions would allow large z measurements of </a:t>
            </a:r>
            <a:r>
              <a:rPr lang="en-US" sz="1600" dirty="0" err="1"/>
              <a:t>Sivers</a:t>
            </a:r>
            <a:r>
              <a:rPr lang="en-US" sz="1600" dirty="0"/>
              <a:t>/Collins effects</a:t>
            </a:r>
          </a:p>
        </p:txBody>
      </p:sp>
      <p:grpSp>
        <p:nvGrpSpPr>
          <p:cNvPr id="9" name="Group 8"/>
          <p:cNvGrpSpPr/>
          <p:nvPr/>
        </p:nvGrpSpPr>
        <p:grpSpPr>
          <a:xfrm>
            <a:off x="5486400" y="2667000"/>
            <a:ext cx="3200400" cy="3569732"/>
            <a:chOff x="6172200" y="2667000"/>
            <a:chExt cx="2514600" cy="3569732"/>
          </a:xfrm>
        </p:grpSpPr>
        <p:pic>
          <p:nvPicPr>
            <p:cNvPr id="2" name="Picture 1" descr="Screen Shot 2024-08-23 at 5.10.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895600"/>
              <a:ext cx="241300" cy="2236665"/>
            </a:xfrm>
            <a:prstGeom prst="rect">
              <a:avLst/>
            </a:prstGeom>
          </p:spPr>
        </p:pic>
        <p:pic>
          <p:nvPicPr>
            <p:cNvPr id="3" name="Picture 2" descr="Screen Shot 2024-08-23 at 5.09.3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2667000"/>
              <a:ext cx="2362200" cy="3174206"/>
            </a:xfrm>
            <a:prstGeom prst="rect">
              <a:avLst/>
            </a:prstGeom>
          </p:spPr>
        </p:pic>
        <p:sp>
          <p:nvSpPr>
            <p:cNvPr id="5" name="TextBox 4"/>
            <p:cNvSpPr txBox="1"/>
            <p:nvPr/>
          </p:nvSpPr>
          <p:spPr>
            <a:xfrm>
              <a:off x="7239000" y="5867400"/>
              <a:ext cx="1112184" cy="369332"/>
            </a:xfrm>
            <a:prstGeom prst="rect">
              <a:avLst/>
            </a:prstGeom>
            <a:noFill/>
          </p:spPr>
          <p:txBody>
            <a:bodyPr wrap="none" rtlCol="0">
              <a:spAutoFit/>
            </a:bodyPr>
            <a:lstStyle/>
            <a:p>
              <a:r>
                <a:rPr lang="en-US" i="1" dirty="0"/>
                <a:t>P</a:t>
              </a:r>
              <a:r>
                <a:rPr lang="en-US" i="1" baseline="-25000" dirty="0"/>
                <a:t>T</a:t>
              </a:r>
              <a:r>
                <a:rPr lang="en-US" i="1" dirty="0"/>
                <a:t>(GeV)</a:t>
              </a:r>
            </a:p>
          </p:txBody>
        </p:sp>
        <p:sp>
          <p:nvSpPr>
            <p:cNvPr id="8" name="TextBox 7"/>
            <p:cNvSpPr txBox="1"/>
            <p:nvPr/>
          </p:nvSpPr>
          <p:spPr>
            <a:xfrm>
              <a:off x="7696200" y="3733800"/>
              <a:ext cx="773244" cy="307777"/>
            </a:xfrm>
            <a:prstGeom prst="rect">
              <a:avLst/>
            </a:prstGeom>
            <a:noFill/>
          </p:spPr>
          <p:txBody>
            <a:bodyPr wrap="none" rtlCol="0">
              <a:spAutoFit/>
            </a:bodyPr>
            <a:lstStyle/>
            <a:p>
              <a:r>
                <a:rPr lang="en-US" sz="1400" dirty="0"/>
                <a:t>JAM3D</a:t>
              </a:r>
            </a:p>
          </p:txBody>
        </p:sp>
      </p:grpSp>
      <p:sp>
        <p:nvSpPr>
          <p:cNvPr id="10" name="TextBox 9"/>
          <p:cNvSpPr txBox="1"/>
          <p:nvPr/>
        </p:nvSpPr>
        <p:spPr>
          <a:xfrm>
            <a:off x="3048001" y="4038600"/>
            <a:ext cx="2514600" cy="830997"/>
          </a:xfrm>
          <a:prstGeom prst="rect">
            <a:avLst/>
          </a:prstGeom>
          <a:noFill/>
        </p:spPr>
        <p:txBody>
          <a:bodyPr wrap="square" rtlCol="0">
            <a:spAutoFit/>
          </a:bodyPr>
          <a:lstStyle/>
          <a:p>
            <a:r>
              <a:rPr lang="en-US" sz="1600" dirty="0"/>
              <a:t>Transversely polarized case involves most modulations to separate</a:t>
            </a:r>
          </a:p>
        </p:txBody>
      </p:sp>
      <p:sp>
        <p:nvSpPr>
          <p:cNvPr id="14" name="TextBox 13"/>
          <p:cNvSpPr txBox="1"/>
          <p:nvPr/>
        </p:nvSpPr>
        <p:spPr>
          <a:xfrm>
            <a:off x="7620000" y="4495800"/>
            <a:ext cx="710451" cy="276999"/>
          </a:xfrm>
          <a:prstGeom prst="rect">
            <a:avLst/>
          </a:prstGeom>
          <a:noFill/>
        </p:spPr>
        <p:txBody>
          <a:bodyPr wrap="none" rtlCol="0">
            <a:spAutoFit/>
          </a:bodyPr>
          <a:lstStyle/>
          <a:p>
            <a:r>
              <a:rPr lang="en-US" sz="1200" dirty="0"/>
              <a:t>u-quark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7"/>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915405C-9795-9F41-B09E-B6160F70E954}" type="slidenum">
              <a:rPr lang="en-US" sz="1400"/>
              <a:pPr/>
              <a:t>25</a:t>
            </a:fld>
            <a:endParaRPr lang="en-US" sz="1400"/>
          </a:p>
        </p:txBody>
      </p:sp>
      <p:sp>
        <p:nvSpPr>
          <p:cNvPr id="55298" name="Footer Placeholder 8"/>
          <p:cNvSpPr>
            <a:spLocks noGrp="1"/>
          </p:cNvSpPr>
          <p:nvPr>
            <p:ph type="ftr" sz="quarter" idx="10"/>
          </p:nvPr>
        </p:nvSpPr>
        <p:spPr>
          <a:xfrm>
            <a:off x="3124200" y="6565900"/>
            <a:ext cx="32766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55299" name="TextBox 2"/>
          <p:cNvSpPr txBox="1">
            <a:spLocks noChangeArrowheads="1"/>
          </p:cNvSpPr>
          <p:nvPr/>
        </p:nvSpPr>
        <p:spPr bwMode="auto">
          <a:xfrm>
            <a:off x="228600" y="2049463"/>
            <a:ext cx="8550275" cy="295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lvl="1">
              <a:buFont typeface="Arial" charset="0"/>
              <a:buChar char="•"/>
            </a:pPr>
            <a:r>
              <a:rPr lang="en-US" sz="2000">
                <a:ea typeface="ＭＳ Ｐゴシック" charset="0"/>
                <a:cs typeface="ＭＳ Ｐゴシック" charset="0"/>
              </a:rPr>
              <a:t>Understanding the systematics in SIDIS studies</a:t>
            </a:r>
          </a:p>
          <a:p>
            <a:pPr lvl="1">
              <a:buFont typeface="Arial" charset="0"/>
              <a:buChar char="•"/>
            </a:pPr>
            <a:r>
              <a:rPr lang="en-US" sz="2000">
                <a:ea typeface="ＭＳ Ｐゴシック" charset="0"/>
                <a:cs typeface="ＭＳ Ｐゴシック" charset="0"/>
              </a:rPr>
              <a:t>Reforming SIDIS: what we need to apply THE theory with controlled systematics?</a:t>
            </a:r>
          </a:p>
          <a:p>
            <a:pPr lvl="2">
              <a:buFontTx/>
              <a:buChar char="–"/>
            </a:pPr>
            <a:r>
              <a:rPr lang="en-US" sz="1800">
                <a:ea typeface="ＭＳ Ｐゴシック" charset="0"/>
                <a:cs typeface="ＭＳ Ｐゴシック" charset="0"/>
              </a:rPr>
              <a:t>separate different contributions to x-section (locate SF of interest)	</a:t>
            </a:r>
          </a:p>
          <a:p>
            <a:pPr lvl="2">
              <a:buFontTx/>
              <a:buChar char="–"/>
            </a:pPr>
            <a:r>
              <a:rPr lang="en-US" sz="1800">
                <a:ea typeface="ＭＳ Ｐゴシック" charset="0"/>
                <a:cs typeface="ＭＳ Ｐゴシック" charset="0"/>
              </a:rPr>
              <a:t>separate different contributions to a given SF from different mechanisms (ex. 	longitudinal photon contributions, exc. VMs)</a:t>
            </a:r>
          </a:p>
          <a:p>
            <a:pPr lvl="2">
              <a:buFontTx/>
              <a:buChar char="–"/>
            </a:pPr>
            <a:r>
              <a:rPr lang="en-US" sz="1800">
                <a:ea typeface="ＭＳ Ｐゴシック" charset="0"/>
                <a:cs typeface="ＭＳ Ｐゴシック" charset="0"/>
              </a:rPr>
              <a:t>separating  the kinematics of current and target fragmentation</a:t>
            </a:r>
          </a:p>
          <a:p>
            <a:pPr lvl="2">
              <a:buFontTx/>
              <a:buChar char="–"/>
            </a:pPr>
            <a:r>
              <a:rPr lang="en-US" sz="1800">
                <a:ea typeface="ＭＳ Ｐゴシック" charset="0"/>
                <a:cs typeface="ＭＳ Ｐゴシック" charset="0"/>
              </a:rPr>
              <a:t>understanding the  role of hadron correlations in SIDIS (impact of VMs)</a:t>
            </a:r>
          </a:p>
          <a:p>
            <a:pPr lvl="2">
              <a:buFontTx/>
              <a:buChar char="–"/>
            </a:pPr>
            <a:r>
              <a:rPr lang="en-US" sz="1800">
                <a:ea typeface="ＭＳ Ｐゴシック" charset="0"/>
                <a:cs typeface="ＭＳ Ｐゴシック" charset="0"/>
              </a:rPr>
              <a:t>use Q</a:t>
            </a:r>
            <a:r>
              <a:rPr lang="en-US" sz="1800" baseline="30000">
                <a:ea typeface="ＭＳ Ｐゴシック" charset="0"/>
                <a:cs typeface="ＭＳ Ｐゴシック" charset="0"/>
              </a:rPr>
              <a:t>2</a:t>
            </a:r>
            <a:r>
              <a:rPr lang="en-US" sz="1800">
                <a:ea typeface="ＭＳ Ｐゴシック" charset="0"/>
                <a:cs typeface="ＭＳ Ｐゴシック" charset="0"/>
              </a:rPr>
              <a:t>-dependent measurements as a unique tool to validate the interpretation of results</a:t>
            </a:r>
          </a:p>
        </p:txBody>
      </p:sp>
      <p:sp>
        <p:nvSpPr>
          <p:cNvPr id="55300" name="Rectangle 1"/>
          <p:cNvSpPr>
            <a:spLocks noChangeArrowheads="1"/>
          </p:cNvSpPr>
          <p:nvPr/>
        </p:nvSpPr>
        <p:spPr bwMode="auto">
          <a:xfrm>
            <a:off x="-22225" y="76200"/>
            <a:ext cx="88407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a:t>JLab22 white paper: Hadronization and Transverse Momentum</a:t>
            </a:r>
          </a:p>
        </p:txBody>
      </p:sp>
      <p:sp>
        <p:nvSpPr>
          <p:cNvPr id="55301" name="TextBox 1"/>
          <p:cNvSpPr txBox="1">
            <a:spLocks noChangeArrowheads="1"/>
          </p:cNvSpPr>
          <p:nvPr/>
        </p:nvSpPr>
        <p:spPr bwMode="auto">
          <a:xfrm>
            <a:off x="15875" y="914400"/>
            <a:ext cx="8763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Studies of Transverse Momentum Distributions (TMDs) </a:t>
            </a:r>
            <a:r>
              <a:rPr lang="en-US" sz="1800" u="sng"/>
              <a:t>require studies of transverse momentum dependences of SIDIS observables </a:t>
            </a:r>
            <a:r>
              <a:rPr lang="en-US" sz="1800"/>
              <a:t>(multiplicities/asymmetries) in multidimensional space.</a:t>
            </a:r>
          </a:p>
        </p:txBody>
      </p:sp>
      <p:sp>
        <p:nvSpPr>
          <p:cNvPr id="55302" name="TextBox 2"/>
          <p:cNvSpPr txBox="1">
            <a:spLocks noChangeArrowheads="1"/>
          </p:cNvSpPr>
          <p:nvPr/>
        </p:nvSpPr>
        <p:spPr bwMode="auto">
          <a:xfrm>
            <a:off x="228600" y="5791200"/>
            <a:ext cx="87090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Important advantages of JLab: high luminosity, high precision, multiparticle detection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noChangeArrowheads="1"/>
          </p:cNvSpPr>
          <p:nvPr>
            <p:ph type="title"/>
          </p:nvPr>
        </p:nvSpPr>
        <p:spPr>
          <a:xfrm>
            <a:off x="0" y="160338"/>
            <a:ext cx="8686800" cy="487362"/>
          </a:xfrm>
        </p:spPr>
        <p:txBody>
          <a:bodyPr/>
          <a:lstStyle/>
          <a:p>
            <a:r>
              <a:rPr lang="en-US" sz="2800" dirty="0">
                <a:latin typeface="Arial" charset="0"/>
                <a:ea typeface="MS PGothic" charset="0"/>
              </a:rPr>
              <a:t>3D PDF Extraction and </a:t>
            </a:r>
            <a:r>
              <a:rPr lang="en-US" sz="2800" dirty="0" err="1">
                <a:latin typeface="Arial" charset="0"/>
                <a:ea typeface="MS PGothic" charset="0"/>
              </a:rPr>
              <a:t>VAlidation</a:t>
            </a:r>
            <a:r>
              <a:rPr lang="en-US" sz="2800" dirty="0">
                <a:latin typeface="Arial" charset="0"/>
                <a:ea typeface="MS PGothic" charset="0"/>
              </a:rPr>
              <a:t> (EVA) framework</a:t>
            </a:r>
          </a:p>
        </p:txBody>
      </p:sp>
      <p:sp>
        <p:nvSpPr>
          <p:cNvPr id="119810" name="Rectangle 5"/>
          <p:cNvSpPr>
            <a:spLocks noChangeArrowheads="1"/>
          </p:cNvSpPr>
          <p:nvPr/>
        </p:nvSpPr>
        <p:spPr bwMode="auto">
          <a:xfrm>
            <a:off x="215900" y="5562600"/>
            <a:ext cx="8912225"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Development of a reliable techniques for the extraction of 3D PDFs and fragmentation functions from the </a:t>
            </a:r>
            <a:r>
              <a:rPr lang="en-US">
                <a:solidFill>
                  <a:srgbClr val="FF0000"/>
                </a:solidFill>
              </a:rPr>
              <a:t>multidimensional</a:t>
            </a:r>
            <a:r>
              <a:rPr lang="en-US"/>
              <a:t> experimental observables with controlled systematics requires close collaboration of experiment, theory and computing</a:t>
            </a:r>
          </a:p>
        </p:txBody>
      </p:sp>
      <p:sp>
        <p:nvSpPr>
          <p:cNvPr id="119811" name="TextBox 6"/>
          <p:cNvSpPr txBox="1">
            <a:spLocks noChangeArrowheads="1"/>
          </p:cNvSpPr>
          <p:nvPr/>
        </p:nvSpPr>
        <p:spPr bwMode="auto">
          <a:xfrm>
            <a:off x="152400" y="2971800"/>
            <a:ext cx="2032000" cy="923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Data Counts</a:t>
            </a:r>
          </a:p>
          <a:p>
            <a:pPr eaLnBrk="1" hangingPunct="1"/>
            <a:r>
              <a:rPr lang="en-US" sz="1800"/>
              <a:t> (x-sections, multiplicities,….)</a:t>
            </a:r>
          </a:p>
        </p:txBody>
      </p:sp>
      <p:sp>
        <p:nvSpPr>
          <p:cNvPr id="119812" name="TextBox 8"/>
          <p:cNvSpPr txBox="1">
            <a:spLocks noChangeArrowheads="1"/>
          </p:cNvSpPr>
          <p:nvPr/>
        </p:nvSpPr>
        <p:spPr bwMode="auto">
          <a:xfrm>
            <a:off x="5029200" y="2057400"/>
            <a:ext cx="1524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QCD fundamentals</a:t>
            </a:r>
          </a:p>
        </p:txBody>
      </p:sp>
      <p:sp>
        <p:nvSpPr>
          <p:cNvPr id="119813" name="TextBox 10"/>
          <p:cNvSpPr txBox="1">
            <a:spLocks noChangeArrowheads="1"/>
          </p:cNvSpPr>
          <p:nvPr/>
        </p:nvSpPr>
        <p:spPr bwMode="auto">
          <a:xfrm>
            <a:off x="7162800" y="2057400"/>
            <a:ext cx="1676400" cy="22463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Library for Structure Function (SF) calculations</a:t>
            </a:r>
          </a:p>
          <a:p>
            <a:pPr eaLnBrk="1" hangingPunct="1"/>
            <a:endParaRPr lang="en-US" sz="1800"/>
          </a:p>
          <a:p>
            <a:pPr eaLnBrk="1" hangingPunct="1"/>
            <a:r>
              <a:rPr lang="en-US" sz="1800"/>
              <a:t>3D PDF and  FF </a:t>
            </a:r>
            <a:r>
              <a:rPr lang="en-US" sz="1400"/>
              <a:t>(models,</a:t>
            </a:r>
          </a:p>
          <a:p>
            <a:pPr eaLnBrk="1" hangingPunct="1"/>
            <a:r>
              <a:rPr lang="en-US" sz="1400"/>
              <a:t>parametrizations)</a:t>
            </a:r>
          </a:p>
        </p:txBody>
      </p:sp>
      <p:sp>
        <p:nvSpPr>
          <p:cNvPr id="119814" name="TextBox 12"/>
          <p:cNvSpPr txBox="1">
            <a:spLocks noChangeArrowheads="1"/>
          </p:cNvSpPr>
          <p:nvPr/>
        </p:nvSpPr>
        <p:spPr bwMode="auto">
          <a:xfrm>
            <a:off x="1981200" y="990600"/>
            <a:ext cx="2730500" cy="6461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Hard Scattering MC (GEANT, FASTMC,</a:t>
            </a:r>
            <a:r>
              <a:rPr lang="is-IS" sz="1800"/>
              <a:t>…)</a:t>
            </a:r>
            <a:endParaRPr lang="en-US" sz="1800"/>
          </a:p>
        </p:txBody>
      </p:sp>
      <p:sp>
        <p:nvSpPr>
          <p:cNvPr id="119815" name="TextBox 13"/>
          <p:cNvSpPr txBox="1">
            <a:spLocks noChangeArrowheads="1"/>
          </p:cNvSpPr>
          <p:nvPr/>
        </p:nvSpPr>
        <p:spPr bwMode="auto">
          <a:xfrm>
            <a:off x="5105400" y="4343400"/>
            <a:ext cx="1524000" cy="3079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Extract 3D PDFs</a:t>
            </a:r>
          </a:p>
        </p:txBody>
      </p:sp>
      <p:cxnSp>
        <p:nvCxnSpPr>
          <p:cNvPr id="16" name="Straight Arrow Connector 15"/>
          <p:cNvCxnSpPr>
            <a:cxnSpLocks noChangeShapeType="1"/>
          </p:cNvCxnSpPr>
          <p:nvPr/>
        </p:nvCxnSpPr>
        <p:spPr bwMode="auto">
          <a:xfrm>
            <a:off x="1295400" y="3962400"/>
            <a:ext cx="914400" cy="6096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flipH="1" flipV="1">
            <a:off x="2743200" y="1676400"/>
            <a:ext cx="152400" cy="3048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6" name="Straight Arrow Connector 25"/>
          <p:cNvCxnSpPr>
            <a:cxnSpLocks noChangeShapeType="1"/>
          </p:cNvCxnSpPr>
          <p:nvPr/>
        </p:nvCxnSpPr>
        <p:spPr bwMode="auto">
          <a:xfrm flipH="1">
            <a:off x="1524000" y="1676400"/>
            <a:ext cx="5334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0" name="Straight Arrow Connector 29"/>
          <p:cNvCxnSpPr>
            <a:cxnSpLocks noChangeShapeType="1"/>
          </p:cNvCxnSpPr>
          <p:nvPr/>
        </p:nvCxnSpPr>
        <p:spPr bwMode="auto">
          <a:xfrm flipH="1">
            <a:off x="7924800" y="4343400"/>
            <a:ext cx="1588" cy="390525"/>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3" name="Straight Arrow Connector 32"/>
          <p:cNvCxnSpPr>
            <a:cxnSpLocks noChangeShapeType="1"/>
          </p:cNvCxnSpPr>
          <p:nvPr/>
        </p:nvCxnSpPr>
        <p:spPr bwMode="auto">
          <a:xfrm>
            <a:off x="6553200" y="2819400"/>
            <a:ext cx="557213" cy="0"/>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21" name="Rectangle 20"/>
          <p:cNvSpPr>
            <a:spLocks noChangeArrowheads="1"/>
          </p:cNvSpPr>
          <p:nvPr/>
        </p:nvSpPr>
        <p:spPr bwMode="auto">
          <a:xfrm>
            <a:off x="5065310" y="830077"/>
            <a:ext cx="3623469"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sz="1400" u="sng" dirty="0"/>
              <a:t>Extraction of observables, such as 3D PDFs, FFs, SDMEs,… should be validated using realistic MC</a:t>
            </a:r>
          </a:p>
          <a:p>
            <a:pPr eaLnBrk="1" hangingPunct="1"/>
            <a:r>
              <a:rPr lang="en-US" sz="1400" u="sng" dirty="0"/>
              <a:t>All input/output stored in /work/cebaf24gev </a:t>
            </a:r>
          </a:p>
          <a:p>
            <a:pPr eaLnBrk="1" hangingPunct="1"/>
            <a:endParaRPr lang="en-US" sz="1400" dirty="0"/>
          </a:p>
        </p:txBody>
      </p:sp>
      <p:sp>
        <p:nvSpPr>
          <p:cNvPr id="24" name="Rectangle 23"/>
          <p:cNvSpPr>
            <a:spLocks noChangeArrowheads="1"/>
          </p:cNvSpPr>
          <p:nvPr/>
        </p:nvSpPr>
        <p:spPr bwMode="auto">
          <a:xfrm>
            <a:off x="4953000" y="2057400"/>
            <a:ext cx="1752600" cy="2819400"/>
          </a:xfrm>
          <a:prstGeom prst="rect">
            <a:avLst/>
          </a:prstGeom>
          <a:noFill/>
          <a:ln w="9525">
            <a:solidFill>
              <a:schemeClr val="tx1"/>
            </a:solidFill>
            <a:prstDash val="dash"/>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sp>
        <p:nvSpPr>
          <p:cNvPr id="119823" name="TextBox 13"/>
          <p:cNvSpPr txBox="1">
            <a:spLocks noChangeArrowheads="1"/>
          </p:cNvSpPr>
          <p:nvPr/>
        </p:nvSpPr>
        <p:spPr bwMode="auto">
          <a:xfrm>
            <a:off x="2590800" y="2662238"/>
            <a:ext cx="838200" cy="4619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Radiative </a:t>
            </a:r>
          </a:p>
          <a:p>
            <a:pPr eaLnBrk="1" hangingPunct="1"/>
            <a:r>
              <a:rPr lang="en-US" sz="1200"/>
              <a:t>x-section</a:t>
            </a:r>
          </a:p>
        </p:txBody>
      </p:sp>
      <p:cxnSp>
        <p:nvCxnSpPr>
          <p:cNvPr id="39" name="Straight Arrow Connector 38"/>
          <p:cNvCxnSpPr>
            <a:cxnSpLocks noChangeShapeType="1"/>
          </p:cNvCxnSpPr>
          <p:nvPr/>
        </p:nvCxnSpPr>
        <p:spPr bwMode="auto">
          <a:xfrm flipV="1">
            <a:off x="6629400" y="4267200"/>
            <a:ext cx="557213" cy="228600"/>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25" name="TextBox 12"/>
          <p:cNvSpPr txBox="1">
            <a:spLocks noChangeArrowheads="1"/>
          </p:cNvSpPr>
          <p:nvPr/>
        </p:nvSpPr>
        <p:spPr bwMode="auto">
          <a:xfrm>
            <a:off x="0" y="990600"/>
            <a:ext cx="1925638" cy="6461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SIDIS,DY,e+/e-)</a:t>
            </a:r>
          </a:p>
          <a:p>
            <a:pPr eaLnBrk="1" hangingPunct="1"/>
            <a:r>
              <a:rPr lang="en-US" sz="1800"/>
              <a:t>experiments</a:t>
            </a:r>
          </a:p>
        </p:txBody>
      </p:sp>
      <p:cxnSp>
        <p:nvCxnSpPr>
          <p:cNvPr id="43" name="Straight Arrow Connector 42"/>
          <p:cNvCxnSpPr>
            <a:cxnSpLocks noChangeShapeType="1"/>
          </p:cNvCxnSpPr>
          <p:nvPr/>
        </p:nvCxnSpPr>
        <p:spPr bwMode="auto">
          <a:xfrm>
            <a:off x="685800" y="1676400"/>
            <a:ext cx="3048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27" name="TextBox 13"/>
          <p:cNvSpPr txBox="1">
            <a:spLocks noChangeArrowheads="1"/>
          </p:cNvSpPr>
          <p:nvPr/>
        </p:nvSpPr>
        <p:spPr bwMode="auto">
          <a:xfrm>
            <a:off x="3657600" y="2667000"/>
            <a:ext cx="990600" cy="4619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x-section  calculations</a:t>
            </a:r>
          </a:p>
        </p:txBody>
      </p:sp>
      <p:sp>
        <p:nvSpPr>
          <p:cNvPr id="119828" name="TextBox 13"/>
          <p:cNvSpPr txBox="1">
            <a:spLocks noChangeArrowheads="1"/>
          </p:cNvSpPr>
          <p:nvPr/>
        </p:nvSpPr>
        <p:spPr bwMode="auto">
          <a:xfrm>
            <a:off x="5257800" y="2667000"/>
            <a:ext cx="1143000" cy="4619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SF calculations</a:t>
            </a:r>
          </a:p>
        </p:txBody>
      </p:sp>
      <p:cxnSp>
        <p:nvCxnSpPr>
          <p:cNvPr id="28" name="Straight Arrow Connector 27"/>
          <p:cNvCxnSpPr>
            <a:cxnSpLocks noChangeShapeType="1"/>
          </p:cNvCxnSpPr>
          <p:nvPr/>
        </p:nvCxnSpPr>
        <p:spPr bwMode="auto">
          <a:xfrm flipH="1">
            <a:off x="4724400" y="2895600"/>
            <a:ext cx="3810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9" name="Straight Arrow Connector 28"/>
          <p:cNvCxnSpPr>
            <a:cxnSpLocks noChangeShapeType="1"/>
          </p:cNvCxnSpPr>
          <p:nvPr/>
        </p:nvCxnSpPr>
        <p:spPr bwMode="auto">
          <a:xfrm flipH="1">
            <a:off x="3429000" y="2895600"/>
            <a:ext cx="228600"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31" name="TextBox 13"/>
          <p:cNvSpPr txBox="1">
            <a:spLocks noChangeArrowheads="1"/>
          </p:cNvSpPr>
          <p:nvPr/>
        </p:nvSpPr>
        <p:spPr bwMode="auto">
          <a:xfrm>
            <a:off x="5105400" y="3429000"/>
            <a:ext cx="1447800" cy="584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Defined set of assumptions</a:t>
            </a:r>
          </a:p>
        </p:txBody>
      </p:sp>
      <p:cxnSp>
        <p:nvCxnSpPr>
          <p:cNvPr id="32" name="Straight Arrow Connector 31"/>
          <p:cNvCxnSpPr>
            <a:cxnSpLocks noChangeShapeType="1"/>
          </p:cNvCxnSpPr>
          <p:nvPr/>
        </p:nvCxnSpPr>
        <p:spPr bwMode="auto">
          <a:xfrm flipV="1">
            <a:off x="5791200" y="3125788"/>
            <a:ext cx="0" cy="303212"/>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4" name="Straight Arrow Connector 33"/>
          <p:cNvCxnSpPr>
            <a:cxnSpLocks noChangeShapeType="1"/>
          </p:cNvCxnSpPr>
          <p:nvPr/>
        </p:nvCxnSpPr>
        <p:spPr bwMode="auto">
          <a:xfrm flipV="1">
            <a:off x="3886200" y="3124200"/>
            <a:ext cx="0" cy="30321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5" name="Straight Arrow Connector 34"/>
          <p:cNvCxnSpPr>
            <a:cxnSpLocks noChangeShapeType="1"/>
          </p:cNvCxnSpPr>
          <p:nvPr/>
        </p:nvCxnSpPr>
        <p:spPr bwMode="auto">
          <a:xfrm flipV="1">
            <a:off x="3124200" y="3124200"/>
            <a:ext cx="0" cy="30321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35" name="TextBox 13"/>
          <p:cNvSpPr txBox="1">
            <a:spLocks noChangeArrowheads="1"/>
          </p:cNvSpPr>
          <p:nvPr/>
        </p:nvSpPr>
        <p:spPr bwMode="auto">
          <a:xfrm>
            <a:off x="3733800" y="4495800"/>
            <a:ext cx="838200" cy="4619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Extract SFs</a:t>
            </a:r>
          </a:p>
        </p:txBody>
      </p:sp>
      <p:cxnSp>
        <p:nvCxnSpPr>
          <p:cNvPr id="38" name="Straight Arrow Connector 37"/>
          <p:cNvCxnSpPr>
            <a:cxnSpLocks noChangeShapeType="1"/>
          </p:cNvCxnSpPr>
          <p:nvPr/>
        </p:nvCxnSpPr>
        <p:spPr bwMode="auto">
          <a:xfrm>
            <a:off x="5867400" y="4038600"/>
            <a:ext cx="0" cy="3048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37" name="TextBox 12"/>
          <p:cNvSpPr txBox="1">
            <a:spLocks noChangeArrowheads="1"/>
          </p:cNvSpPr>
          <p:nvPr/>
        </p:nvSpPr>
        <p:spPr bwMode="auto">
          <a:xfrm>
            <a:off x="6858000" y="4724400"/>
            <a:ext cx="2209800" cy="7381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Validation of extracted SFs or 3D PDFs (for a given set of assumptions)</a:t>
            </a:r>
          </a:p>
        </p:txBody>
      </p:sp>
      <p:cxnSp>
        <p:nvCxnSpPr>
          <p:cNvPr id="41" name="Straight Arrow Connector 40"/>
          <p:cNvCxnSpPr>
            <a:cxnSpLocks noChangeShapeType="1"/>
          </p:cNvCxnSpPr>
          <p:nvPr/>
        </p:nvCxnSpPr>
        <p:spPr bwMode="auto">
          <a:xfrm>
            <a:off x="4572000" y="4648200"/>
            <a:ext cx="3810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39" name="Footer Placeholder 1"/>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119840"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EB9E7A2-A6B6-2147-8A3B-6704BFD0D4AE}" type="slidenum">
              <a:rPr lang="en-US" sz="1400"/>
              <a:pPr/>
              <a:t>26</a:t>
            </a:fld>
            <a:endParaRPr lang="en-US" sz="1400"/>
          </a:p>
        </p:txBody>
      </p:sp>
      <p:sp>
        <p:nvSpPr>
          <p:cNvPr id="119841" name="TextBox 13"/>
          <p:cNvSpPr txBox="1">
            <a:spLocks noChangeArrowheads="1"/>
          </p:cNvSpPr>
          <p:nvPr/>
        </p:nvSpPr>
        <p:spPr bwMode="auto">
          <a:xfrm>
            <a:off x="2895600" y="3505200"/>
            <a:ext cx="1447800" cy="584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Defined set of assumptions</a:t>
            </a:r>
          </a:p>
        </p:txBody>
      </p:sp>
      <p:sp>
        <p:nvSpPr>
          <p:cNvPr id="54" name="Rectangle 53"/>
          <p:cNvSpPr>
            <a:spLocks noChangeArrowheads="1"/>
          </p:cNvSpPr>
          <p:nvPr/>
        </p:nvSpPr>
        <p:spPr bwMode="auto">
          <a:xfrm>
            <a:off x="2286000" y="2057400"/>
            <a:ext cx="2438400" cy="3124200"/>
          </a:xfrm>
          <a:prstGeom prst="rect">
            <a:avLst/>
          </a:prstGeom>
          <a:noFill/>
          <a:ln w="9525">
            <a:solidFill>
              <a:schemeClr val="tx1"/>
            </a:solidFill>
            <a:prstDash val="dash"/>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cxnSp>
        <p:nvCxnSpPr>
          <p:cNvPr id="60" name="Straight Arrow Connector 59"/>
          <p:cNvCxnSpPr>
            <a:cxnSpLocks noChangeShapeType="1"/>
          </p:cNvCxnSpPr>
          <p:nvPr/>
        </p:nvCxnSpPr>
        <p:spPr bwMode="auto">
          <a:xfrm>
            <a:off x="4038600" y="4114800"/>
            <a:ext cx="0" cy="3810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3" name="Straight Arrow Connector 62"/>
          <p:cNvCxnSpPr>
            <a:cxnSpLocks noChangeShapeType="1"/>
          </p:cNvCxnSpPr>
          <p:nvPr/>
        </p:nvCxnSpPr>
        <p:spPr bwMode="auto">
          <a:xfrm>
            <a:off x="3048000" y="4114800"/>
            <a:ext cx="0" cy="3810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45" name="TextBox 13"/>
          <p:cNvSpPr txBox="1">
            <a:spLocks noChangeArrowheads="1"/>
          </p:cNvSpPr>
          <p:nvPr/>
        </p:nvSpPr>
        <p:spPr bwMode="auto">
          <a:xfrm>
            <a:off x="2438400" y="4495800"/>
            <a:ext cx="838200" cy="4619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extract </a:t>
            </a:r>
          </a:p>
          <a:p>
            <a:pPr eaLnBrk="1" hangingPunct="1"/>
            <a:r>
              <a:rPr lang="en-US" sz="1200"/>
              <a:t>x-section</a:t>
            </a:r>
          </a:p>
        </p:txBody>
      </p:sp>
      <p:cxnSp>
        <p:nvCxnSpPr>
          <p:cNvPr id="65" name="Straight Arrow Connector 64"/>
          <p:cNvCxnSpPr>
            <a:cxnSpLocks noChangeShapeType="1"/>
          </p:cNvCxnSpPr>
          <p:nvPr/>
        </p:nvCxnSpPr>
        <p:spPr bwMode="auto">
          <a:xfrm>
            <a:off x="3352800" y="4724400"/>
            <a:ext cx="304800"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47" name="TextBox 19491"/>
          <p:cNvSpPr txBox="1">
            <a:spLocks noChangeArrowheads="1"/>
          </p:cNvSpPr>
          <p:nvPr/>
        </p:nvSpPr>
        <p:spPr bwMode="auto">
          <a:xfrm>
            <a:off x="2667000" y="2133600"/>
            <a:ext cx="17621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Grid operations</a:t>
            </a:r>
          </a:p>
        </p:txBody>
      </p:sp>
      <p:sp>
        <p:nvSpPr>
          <p:cNvPr id="19498" name="Oval 19497"/>
          <p:cNvSpPr>
            <a:spLocks noChangeArrowheads="1"/>
          </p:cNvSpPr>
          <p:nvPr/>
        </p:nvSpPr>
        <p:spPr bwMode="auto">
          <a:xfrm>
            <a:off x="228600" y="2133600"/>
            <a:ext cx="1676400" cy="533400"/>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cxnSp>
        <p:nvCxnSpPr>
          <p:cNvPr id="77" name="Straight Arrow Connector 76"/>
          <p:cNvCxnSpPr>
            <a:cxnSpLocks noChangeShapeType="1"/>
          </p:cNvCxnSpPr>
          <p:nvPr/>
        </p:nvCxnSpPr>
        <p:spPr bwMode="auto">
          <a:xfrm>
            <a:off x="1143000" y="2667000"/>
            <a:ext cx="0" cy="3048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9850" name="TextBox 19501"/>
          <p:cNvSpPr txBox="1">
            <a:spLocks noChangeArrowheads="1"/>
          </p:cNvSpPr>
          <p:nvPr/>
        </p:nvSpPr>
        <p:spPr bwMode="auto">
          <a:xfrm>
            <a:off x="457200" y="2133600"/>
            <a:ext cx="13827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event selection</a:t>
            </a:r>
          </a:p>
          <a:p>
            <a:pPr eaLnBrk="1" hangingPunct="1"/>
            <a:r>
              <a:rPr lang="en-US" sz="1400"/>
              <a:t>e</a:t>
            </a:r>
            <a:r>
              <a:rPr lang="ja-JP" altLang="en-US" sz="1400"/>
              <a:t>’</a:t>
            </a:r>
            <a:r>
              <a:rPr lang="en-US" altLang="ja-JP" sz="1400"/>
              <a:t>hX, e</a:t>
            </a:r>
            <a:r>
              <a:rPr lang="ja-JP" altLang="en-US" sz="1400"/>
              <a:t>’</a:t>
            </a:r>
            <a:r>
              <a:rPr lang="en-US" altLang="ja-JP" sz="1400"/>
              <a:t>hhX,..</a:t>
            </a:r>
            <a:endParaRPr lang="en-US" sz="1400"/>
          </a:p>
        </p:txBody>
      </p:sp>
      <p:cxnSp>
        <p:nvCxnSpPr>
          <p:cNvPr id="81" name="Straight Arrow Connector 80"/>
          <p:cNvCxnSpPr>
            <a:cxnSpLocks noChangeShapeType="1"/>
          </p:cNvCxnSpPr>
          <p:nvPr/>
        </p:nvCxnSpPr>
        <p:spPr bwMode="auto">
          <a:xfrm>
            <a:off x="4572000" y="4911725"/>
            <a:ext cx="22860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80F7150-455F-F646-952B-ABA5BF95E19E}" type="slidenum">
              <a:rPr lang="en-US" sz="1400"/>
              <a:pPr/>
              <a:t>27</a:t>
            </a:fld>
            <a:endParaRPr lang="en-US" sz="1400"/>
          </a:p>
        </p:txBody>
      </p:sp>
      <p:sp>
        <p:nvSpPr>
          <p:cNvPr id="48130" name="Rectangle 5"/>
          <p:cNvSpPr>
            <a:spLocks noChangeArrowheads="1"/>
          </p:cNvSpPr>
          <p:nvPr/>
        </p:nvSpPr>
        <p:spPr bwMode="auto">
          <a:xfrm>
            <a:off x="152400" y="762000"/>
            <a:ext cx="8458200" cy="5878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eaLnBrk="1" hangingPunct="1">
              <a:buFontTx/>
              <a:buChar char="•"/>
            </a:pPr>
            <a:r>
              <a:rPr lang="en-US" dirty="0"/>
              <a:t>Studies of QCD dynamics with controlled systematics involving Semi-Inclusive DIS, requires </a:t>
            </a:r>
            <a:r>
              <a:rPr lang="en-US" u="sng" dirty="0"/>
              <a:t>multidimensional measurements of cross sections/multiplicities/asymmetries </a:t>
            </a:r>
            <a:r>
              <a:rPr lang="en-US" dirty="0"/>
              <a:t>as a function of all involved kinematical variables (including P</a:t>
            </a:r>
            <a:r>
              <a:rPr lang="en-US" baseline="-25000" dirty="0"/>
              <a:t>T</a:t>
            </a:r>
            <a:r>
              <a:rPr lang="en-US" dirty="0"/>
              <a:t> and </a:t>
            </a:r>
            <a:r>
              <a:rPr lang="en-US" dirty="0">
                <a:latin typeface="Symbol" charset="0"/>
              </a:rPr>
              <a:t>f</a:t>
            </a:r>
            <a:r>
              <a:rPr lang="en-US" dirty="0"/>
              <a:t>)</a:t>
            </a:r>
          </a:p>
          <a:p>
            <a:pPr marL="342900" indent="-342900" eaLnBrk="1" hangingPunct="1">
              <a:buFontTx/>
              <a:buChar char="•"/>
            </a:pPr>
            <a:endParaRPr lang="en-US" dirty="0"/>
          </a:p>
          <a:p>
            <a:pPr marL="342900" indent="-342900" eaLnBrk="1" hangingPunct="1">
              <a:buFontTx/>
              <a:buChar char="•"/>
            </a:pPr>
            <a:r>
              <a:rPr lang="en-US" dirty="0"/>
              <a:t>For interpretation of the SIDIS data it is critical to </a:t>
            </a:r>
            <a:r>
              <a:rPr lang="en-US" u="sng" dirty="0"/>
              <a:t>separate contributions from different structure functions, as well as separation of different production mechanisms in a given structure function (including VMs)</a:t>
            </a:r>
          </a:p>
          <a:p>
            <a:pPr marL="342900" indent="-342900" eaLnBrk="1" hangingPunct="1">
              <a:buFontTx/>
              <a:buChar char="•"/>
            </a:pPr>
            <a:endParaRPr lang="en-US" dirty="0"/>
          </a:p>
          <a:p>
            <a:pPr marL="342900" indent="-342900" eaLnBrk="1" hangingPunct="1">
              <a:buFontTx/>
              <a:buChar char="•"/>
            </a:pPr>
            <a:r>
              <a:rPr lang="en-US" dirty="0"/>
              <a:t>The diffractive VM contributions, violate the factorized picture of SIDIS based on the dominance of the leading twist contributions,  and the “rho free SIDIS” may help to address the challenges of phenomenology</a:t>
            </a:r>
          </a:p>
          <a:p>
            <a:pPr marL="342900" indent="-342900" eaLnBrk="1" hangingPunct="1">
              <a:buFontTx/>
              <a:buChar char="•"/>
            </a:pPr>
            <a:endParaRPr lang="en-US" dirty="0"/>
          </a:p>
          <a:p>
            <a:pPr marL="342900" indent="-342900" eaLnBrk="1" hangingPunct="1">
              <a:buFontTx/>
              <a:buChar char="•"/>
            </a:pPr>
            <a:r>
              <a:rPr lang="en-US" dirty="0"/>
              <a:t>Detection of target fragment baryon </a:t>
            </a:r>
            <a:r>
              <a:rPr lang="en-US" u="sng" dirty="0"/>
              <a:t>opens a new avenue for studies of the partonic structure of nucleon</a:t>
            </a:r>
            <a:r>
              <a:rPr lang="en-US" dirty="0"/>
              <a:t>, allowing separation of VM contributions. </a:t>
            </a:r>
          </a:p>
          <a:p>
            <a:pPr marL="342900" indent="-342900" eaLnBrk="1" hangingPunct="1">
              <a:buFontTx/>
              <a:buChar char="•"/>
            </a:pPr>
            <a:endParaRPr lang="en-US" dirty="0"/>
          </a:p>
          <a:p>
            <a:pPr marL="342900" indent="-342900" eaLnBrk="1" hangingPunct="1">
              <a:buFontTx/>
              <a:buChar char="•"/>
            </a:pPr>
            <a:r>
              <a:rPr lang="en-US" dirty="0"/>
              <a:t>JLab22 will set the bridge between JLab12 and EIC, providing measurements of relevant observables, </a:t>
            </a:r>
            <a:r>
              <a:rPr lang="en-US" u="sng" dirty="0">
                <a:solidFill>
                  <a:srgbClr val="FF0000"/>
                </a:solidFill>
              </a:rPr>
              <a:t>critical </a:t>
            </a:r>
            <a:r>
              <a:rPr lang="en-US" dirty="0"/>
              <a:t>for interpretations of SIDIS at large x in general, and EIC data in particular (collaboration with EIC physics analysis group on MC development will </a:t>
            </a:r>
            <a:r>
              <a:rPr lang="en-US"/>
              <a:t>be important)</a:t>
            </a:r>
            <a:endParaRPr lang="en-US" dirty="0"/>
          </a:p>
          <a:p>
            <a:pPr marL="342900" indent="-342900" eaLnBrk="1" hangingPunct="1">
              <a:buFontTx/>
              <a:buChar char="•"/>
            </a:pPr>
            <a:endParaRPr lang="en-US" sz="1600" dirty="0"/>
          </a:p>
        </p:txBody>
      </p:sp>
      <p:sp>
        <p:nvSpPr>
          <p:cNvPr id="48131" name="TextBox 9"/>
          <p:cNvSpPr txBox="1">
            <a:spLocks noChangeArrowheads="1"/>
          </p:cNvSpPr>
          <p:nvPr/>
        </p:nvSpPr>
        <p:spPr bwMode="auto">
          <a:xfrm>
            <a:off x="1905000" y="93663"/>
            <a:ext cx="25273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3600"/>
              <a:t>SUMMARY</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3B8D0A0-D432-E648-BEEA-A59C4D97FDD5}" type="slidenum">
              <a:rPr lang="en-US" sz="1400"/>
              <a:pPr/>
              <a:t>28</a:t>
            </a:fld>
            <a:endParaRPr lang="en-US" sz="1400"/>
          </a:p>
        </p:txBody>
      </p:sp>
      <p:sp>
        <p:nvSpPr>
          <p:cNvPr id="57346" name="Rectangle 5"/>
          <p:cNvSpPr>
            <a:spLocks noChangeArrowheads="1"/>
          </p:cNvSpPr>
          <p:nvPr/>
        </p:nvSpPr>
        <p:spPr bwMode="auto">
          <a:xfrm>
            <a:off x="1447800" y="2743200"/>
            <a:ext cx="845820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eaLnBrk="1" hangingPunct="1">
              <a:buFontTx/>
              <a:buChar char="•"/>
            </a:pPr>
            <a:r>
              <a:rPr lang="en-US" sz="5400"/>
              <a:t>Support Slides</a:t>
            </a:r>
          </a:p>
          <a:p>
            <a:pPr marL="342900" indent="-342900" eaLnBrk="1" hangingPunct="1">
              <a:buFontTx/>
              <a:buChar char="•"/>
            </a:pPr>
            <a:endParaRPr lang="en-US" sz="1600"/>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Arial" charset="0"/>
                <a:ea typeface="ＭＳ Ｐゴシック" charset="0"/>
                <a:cs typeface="ＭＳ Ｐゴシック" charset="0"/>
              </a:rPr>
              <a:t>FUU,L studies at Hall-C</a:t>
            </a:r>
          </a:p>
        </p:txBody>
      </p:sp>
      <p:sp>
        <p:nvSpPr>
          <p:cNvPr id="4" name="Footer Placeholder 3"/>
          <p:cNvSpPr>
            <a:spLocks noGrp="1"/>
          </p:cNvSpPr>
          <p:nvPr>
            <p:ph type="ftr" sz="quarter" idx="10"/>
          </p:nvPr>
        </p:nvSpPr>
        <p:spPr/>
        <p:txBody>
          <a:bodyPr/>
          <a:lstStyle/>
          <a:p>
            <a:pPr>
              <a:defRPr/>
            </a:pPr>
            <a:r>
              <a:rPr lang="en-US"/>
              <a:t>H. Avakian, JLab22, Aug 26</a:t>
            </a:r>
          </a:p>
        </p:txBody>
      </p:sp>
      <p:sp>
        <p:nvSpPr>
          <p:cNvPr id="32771"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96999D-393E-5B43-A7A6-16A4C30DB85C}" type="slidenum">
              <a:rPr lang="en-US" sz="1400"/>
              <a:pPr/>
              <a:t>29</a:t>
            </a:fld>
            <a:endParaRPr lang="en-US" sz="1400"/>
          </a:p>
        </p:txBody>
      </p:sp>
      <p:pic>
        <p:nvPicPr>
          <p:cNvPr id="32772" name="Picture 7" descr="Screen Shot 2023-01-26 at 12.32.1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25291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3" name="Rectangle 8"/>
          <p:cNvSpPr>
            <a:spLocks noChangeArrowheads="1"/>
          </p:cNvSpPr>
          <p:nvPr/>
        </p:nvSpPr>
        <p:spPr bwMode="auto">
          <a:xfrm>
            <a:off x="228600" y="4724400"/>
            <a:ext cx="45720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100"/>
              <a:t>Projections for E12-06-104 vs existing Cornell Data (projections</a:t>
            </a:r>
          </a:p>
          <a:p>
            <a:r>
              <a:rPr lang="en-US" sz="1100"/>
              <a:t>assume RSIDIS = RDIS)</a:t>
            </a:r>
          </a:p>
          <a:p>
            <a:r>
              <a:rPr lang="en-US" sz="1100"/>
              <a:t>Comparable 1.6% systematic uncertainties not indicated</a:t>
            </a:r>
          </a:p>
          <a:p>
            <a:r>
              <a:rPr lang="en-US" sz="1100"/>
              <a:t>Projections: Solid Black H, Open Black D 𝜋</a:t>
            </a:r>
          </a:p>
          <a:p>
            <a:r>
              <a:rPr lang="en-US" sz="1100"/>
              <a:t>Cornell:</a:t>
            </a:r>
          </a:p>
          <a:p>
            <a:r>
              <a:rPr lang="en-US" sz="1100"/>
              <a:t>Top panel: solid red (open blue) 𝜋! (𝜋") on LH2</a:t>
            </a:r>
          </a:p>
          <a:p>
            <a:r>
              <a:rPr lang="en-US" sz="1100"/>
              <a:t>Middle : solid red (open blue) dots are 𝜋! (𝜋") on LH2</a:t>
            </a:r>
          </a:p>
          <a:p>
            <a:r>
              <a:rPr lang="en-US" sz="1100"/>
              <a:t>solid red (open blue) squares are 𝜋! (𝜋") on LD2</a:t>
            </a:r>
          </a:p>
          <a:p>
            <a:r>
              <a:rPr lang="en-US" sz="1100"/>
              <a:t>Bottom : solid red (open blue) dots are for 𝜋! (𝜋") on LH2</a:t>
            </a:r>
          </a:p>
        </p:txBody>
      </p:sp>
      <p:sp>
        <p:nvSpPr>
          <p:cNvPr id="32774" name="Rectangle 10"/>
          <p:cNvSpPr>
            <a:spLocks noChangeArrowheads="1"/>
          </p:cNvSpPr>
          <p:nvPr/>
        </p:nvSpPr>
        <p:spPr bwMode="auto">
          <a:xfrm>
            <a:off x="4648200" y="5562600"/>
            <a:ext cx="4572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Kinematic ranges accessible in Hall C with</a:t>
            </a:r>
          </a:p>
          <a:p>
            <a:r>
              <a:rPr lang="en-US" sz="1400"/>
              <a:t>existing HMS and SHMS spectrometers and that</a:t>
            </a:r>
          </a:p>
          <a:p>
            <a:r>
              <a:rPr lang="en-US" sz="1400"/>
              <a:t>can achieve two ε values separated by 0.2 with a</a:t>
            </a:r>
          </a:p>
          <a:p>
            <a:r>
              <a:rPr lang="en-US" sz="1400"/>
              <a:t>minimum ε of 0.1</a:t>
            </a:r>
          </a:p>
        </p:txBody>
      </p:sp>
      <p:pic>
        <p:nvPicPr>
          <p:cNvPr id="32775" name="Picture 5" descr="Screen Shot 2022-10-04 at 6.12.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42672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6" name="TextBox 12"/>
          <p:cNvSpPr txBox="1">
            <a:spLocks noChangeArrowheads="1"/>
          </p:cNvSpPr>
          <p:nvPr/>
        </p:nvSpPr>
        <p:spPr bwMode="auto">
          <a:xfrm>
            <a:off x="5486400" y="1752600"/>
            <a:ext cx="6889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JLab22</a:t>
            </a:r>
          </a:p>
        </p:txBody>
      </p:sp>
      <p:sp>
        <p:nvSpPr>
          <p:cNvPr id="32777" name="TextBox 13"/>
          <p:cNvSpPr txBox="1">
            <a:spLocks noChangeArrowheads="1"/>
          </p:cNvSpPr>
          <p:nvPr/>
        </p:nvSpPr>
        <p:spPr bwMode="auto">
          <a:xfrm>
            <a:off x="5105400" y="2438400"/>
            <a:ext cx="6889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JLab12</a:t>
            </a:r>
          </a:p>
        </p:txBody>
      </p:sp>
      <p:sp>
        <p:nvSpPr>
          <p:cNvPr id="32778" name="TextBox 14"/>
          <p:cNvSpPr txBox="1">
            <a:spLocks noChangeArrowheads="1"/>
          </p:cNvSpPr>
          <p:nvPr/>
        </p:nvSpPr>
        <p:spPr bwMode="auto">
          <a:xfrm>
            <a:off x="6248400" y="838200"/>
            <a:ext cx="4413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EIC</a:t>
            </a:r>
          </a:p>
        </p:txBody>
      </p:sp>
      <p:cxnSp>
        <p:nvCxnSpPr>
          <p:cNvPr id="17" name="Straight Arrow Connector 16"/>
          <p:cNvCxnSpPr/>
          <p:nvPr/>
        </p:nvCxnSpPr>
        <p:spPr>
          <a:xfrm flipV="1">
            <a:off x="5257800" y="1981200"/>
            <a:ext cx="762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2780" name="Picture 1" descr="Screen Shot 2023-06-22 at 11.15.2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200400"/>
            <a:ext cx="4033838"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44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5"/>
          <p:cNvSpPr>
            <a:spLocks noGrp="1"/>
          </p:cNvSpPr>
          <p:nvPr>
            <p:ph type="sldNum" sz="quarter" idx="11"/>
          </p:nvPr>
        </p:nvSpPr>
        <p:spPr>
          <a:xfrm>
            <a:off x="6988175" y="6537325"/>
            <a:ext cx="2133600" cy="476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200">
                <a:solidFill>
                  <a:schemeClr val="tx1"/>
                </a:solidFill>
                <a:latin typeface="Arial" charset="0"/>
                <a:ea typeface="MS PGothic" charset="0"/>
                <a:cs typeface="MS PGothic" charset="0"/>
              </a:defRPr>
            </a:lvl1pPr>
            <a:lvl2pPr marL="457200">
              <a:defRPr sz="2800">
                <a:solidFill>
                  <a:schemeClr val="tx1"/>
                </a:solidFill>
                <a:latin typeface="Arial" charset="0"/>
                <a:ea typeface="MS PGothic" charset="0"/>
                <a:cs typeface="MS PGothic" charset="0"/>
              </a:defRPr>
            </a:lvl2pPr>
            <a:lvl3pPr marL="914400">
              <a:defRPr sz="2400">
                <a:solidFill>
                  <a:schemeClr val="tx1"/>
                </a:solidFill>
                <a:latin typeface="Arial" charset="0"/>
                <a:ea typeface="MS PGothic" charset="0"/>
                <a:cs typeface="MS PGothic" charset="0"/>
              </a:defRPr>
            </a:lvl3pPr>
            <a:lvl4pPr marL="1371600">
              <a:defRPr sz="2000">
                <a:solidFill>
                  <a:schemeClr val="tx1"/>
                </a:solidFill>
                <a:latin typeface="Arial" charset="0"/>
                <a:ea typeface="MS PGothic" charset="0"/>
                <a:cs typeface="MS PGothic" charset="0"/>
              </a:defRPr>
            </a:lvl4pPr>
            <a:lvl5pPr marL="1828800">
              <a:defRPr sz="2000">
                <a:solidFill>
                  <a:schemeClr val="tx1"/>
                </a:solidFill>
                <a:latin typeface="Arial" charset="0"/>
                <a:ea typeface="MS PGothic" charset="0"/>
                <a:cs typeface="MS PGothic" charset="0"/>
              </a:defRPr>
            </a:lvl5pPr>
            <a:lvl6pPr marL="2286000" eaLnBrk="0" hangingPunct="0">
              <a:defRPr sz="2000">
                <a:solidFill>
                  <a:schemeClr val="tx1"/>
                </a:solidFill>
                <a:latin typeface="Arial" charset="0"/>
                <a:ea typeface="MS PGothic" charset="0"/>
                <a:cs typeface="MS PGothic" charset="0"/>
              </a:defRPr>
            </a:lvl6pPr>
            <a:lvl7pPr marL="2743200" eaLnBrk="0" hangingPunct="0">
              <a:defRPr sz="2000">
                <a:solidFill>
                  <a:schemeClr val="tx1"/>
                </a:solidFill>
                <a:latin typeface="Arial" charset="0"/>
                <a:ea typeface="MS PGothic" charset="0"/>
                <a:cs typeface="MS PGothic" charset="0"/>
              </a:defRPr>
            </a:lvl7pPr>
            <a:lvl8pPr marL="3200400" eaLnBrk="0" hangingPunct="0">
              <a:defRPr sz="2000">
                <a:solidFill>
                  <a:schemeClr val="tx1"/>
                </a:solidFill>
                <a:latin typeface="Arial" charset="0"/>
                <a:ea typeface="MS PGothic" charset="0"/>
                <a:cs typeface="MS PGothic" charset="0"/>
              </a:defRPr>
            </a:lvl8pPr>
            <a:lvl9pPr marL="3657600" eaLnBrk="0" hangingPunct="0">
              <a:defRPr sz="2000">
                <a:solidFill>
                  <a:schemeClr val="tx1"/>
                </a:solidFill>
                <a:latin typeface="Arial" charset="0"/>
                <a:ea typeface="MS PGothic" charset="0"/>
                <a:cs typeface="MS PGothic" charset="0"/>
              </a:defRPr>
            </a:lvl9pPr>
          </a:lstStyle>
          <a:p>
            <a:pPr>
              <a:defRPr/>
            </a:pPr>
            <a:fld id="{ED725A14-5BC9-984D-9653-3529BE9CC036}" type="slidenum">
              <a:rPr lang="en-US" sz="1400" smtClean="0"/>
              <a:pPr>
                <a:defRPr/>
              </a:pPr>
              <a:t>3</a:t>
            </a:fld>
            <a:endParaRPr lang="en-US" sz="1400"/>
          </a:p>
        </p:txBody>
      </p:sp>
      <p:sp>
        <p:nvSpPr>
          <p:cNvPr id="7171" name="Text Box 2"/>
          <p:cNvSpPr txBox="1">
            <a:spLocks noChangeArrowheads="1"/>
          </p:cNvSpPr>
          <p:nvPr/>
        </p:nvSpPr>
        <p:spPr bwMode="auto">
          <a:xfrm>
            <a:off x="8420100" y="3163888"/>
            <a:ext cx="471488" cy="3698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h,</a:t>
            </a:r>
            <a:r>
              <a:rPr lang="en-US">
                <a:latin typeface="Symbol" charset="0"/>
              </a:rPr>
              <a:t>g</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063" y="3514725"/>
            <a:ext cx="1828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914400"/>
            <a:ext cx="3889375" cy="160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Grp="1" noChangeArrowheads="1"/>
          </p:cNvSpPr>
          <p:nvPr>
            <p:ph type="title"/>
          </p:nvPr>
        </p:nvSpPr>
        <p:spPr>
          <a:xfrm>
            <a:off x="152400" y="152400"/>
            <a:ext cx="8763000" cy="473075"/>
          </a:xfrm>
        </p:spPr>
        <p:txBody>
          <a:bodyPr/>
          <a:lstStyle/>
          <a:p>
            <a:r>
              <a:rPr lang="en-US">
                <a:solidFill>
                  <a:schemeClr val="tx1"/>
                </a:solidFill>
                <a:latin typeface="Arial" charset="0"/>
                <a:ea typeface="MS PGothic" charset="0"/>
              </a:rPr>
              <a:t>Electroproduction: extending 1D PDFs</a:t>
            </a:r>
          </a:p>
        </p:txBody>
      </p:sp>
      <p:sp>
        <p:nvSpPr>
          <p:cNvPr id="7175" name="Rectangle 6"/>
          <p:cNvSpPr>
            <a:spLocks noChangeArrowheads="1"/>
          </p:cNvSpPr>
          <p:nvPr/>
        </p:nvSpPr>
        <p:spPr bwMode="auto">
          <a:xfrm>
            <a:off x="914400" y="2209800"/>
            <a:ext cx="762000" cy="381000"/>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76" name="Text Box 7"/>
          <p:cNvSpPr txBox="1">
            <a:spLocks noChangeArrowheads="1"/>
          </p:cNvSpPr>
          <p:nvPr/>
        </p:nvSpPr>
        <p:spPr bwMode="auto">
          <a:xfrm>
            <a:off x="2616200" y="2965450"/>
            <a:ext cx="1955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400"/>
              <a:t>Target fragmentation</a:t>
            </a:r>
          </a:p>
        </p:txBody>
      </p:sp>
      <p:sp>
        <p:nvSpPr>
          <p:cNvPr id="7177" name="Text Box 8"/>
          <p:cNvSpPr txBox="1">
            <a:spLocks noChangeArrowheads="1"/>
          </p:cNvSpPr>
          <p:nvPr/>
        </p:nvSpPr>
        <p:spPr bwMode="auto">
          <a:xfrm>
            <a:off x="4676775" y="2994025"/>
            <a:ext cx="21050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400"/>
              <a:t>Current  fragmentation</a:t>
            </a:r>
          </a:p>
        </p:txBody>
      </p:sp>
      <p:sp>
        <p:nvSpPr>
          <p:cNvPr id="7178" name="Text Box 9"/>
          <p:cNvSpPr txBox="1">
            <a:spLocks noChangeArrowheads="1"/>
          </p:cNvSpPr>
          <p:nvPr/>
        </p:nvSpPr>
        <p:spPr bwMode="auto">
          <a:xfrm>
            <a:off x="2311400" y="5049838"/>
            <a:ext cx="2108200" cy="369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Fracture Functions</a:t>
            </a:r>
          </a:p>
        </p:txBody>
      </p:sp>
      <p:sp>
        <p:nvSpPr>
          <p:cNvPr id="7179" name="Line 10"/>
          <p:cNvSpPr>
            <a:spLocks noChangeShapeType="1"/>
          </p:cNvSpPr>
          <p:nvPr/>
        </p:nvSpPr>
        <p:spPr bwMode="auto">
          <a:xfrm flipV="1">
            <a:off x="0" y="4572000"/>
            <a:ext cx="86868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0" name="Text Box 11"/>
          <p:cNvSpPr txBox="1">
            <a:spLocks noChangeArrowheads="1"/>
          </p:cNvSpPr>
          <p:nvPr/>
        </p:nvSpPr>
        <p:spPr bwMode="auto">
          <a:xfrm>
            <a:off x="8305800" y="4800600"/>
            <a:ext cx="4127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x</a:t>
            </a:r>
            <a:r>
              <a:rPr lang="en-US" sz="2000" baseline="-25000"/>
              <a:t>F</a:t>
            </a:r>
          </a:p>
        </p:txBody>
      </p:sp>
      <p:pic>
        <p:nvPicPr>
          <p:cNvPr id="1844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8"/>
            <a:ext cx="2133600" cy="881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0888" y="3276600"/>
            <a:ext cx="2398712" cy="105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83" name="Text Box 14"/>
          <p:cNvSpPr txBox="1">
            <a:spLocks noChangeArrowheads="1"/>
          </p:cNvSpPr>
          <p:nvPr/>
        </p:nvSpPr>
        <p:spPr bwMode="auto">
          <a:xfrm>
            <a:off x="3048000" y="3962400"/>
            <a:ext cx="3540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a:t>M</a:t>
            </a:r>
          </a:p>
        </p:txBody>
      </p:sp>
      <p:sp>
        <p:nvSpPr>
          <p:cNvPr id="7184" name="Line 15"/>
          <p:cNvSpPr>
            <a:spLocks noChangeShapeType="1"/>
          </p:cNvSpPr>
          <p:nvPr/>
        </p:nvSpPr>
        <p:spPr bwMode="auto">
          <a:xfrm>
            <a:off x="4724400" y="4419600"/>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5" name="Text Box 16"/>
          <p:cNvSpPr txBox="1">
            <a:spLocks noChangeArrowheads="1"/>
          </p:cNvSpPr>
          <p:nvPr/>
        </p:nvSpPr>
        <p:spPr bwMode="auto">
          <a:xfrm>
            <a:off x="4773613" y="4610100"/>
            <a:ext cx="3254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0</a:t>
            </a:r>
          </a:p>
        </p:txBody>
      </p:sp>
      <p:sp>
        <p:nvSpPr>
          <p:cNvPr id="7186" name="Line 17"/>
          <p:cNvSpPr>
            <a:spLocks noChangeShapeType="1"/>
          </p:cNvSpPr>
          <p:nvPr/>
        </p:nvSpPr>
        <p:spPr bwMode="auto">
          <a:xfrm>
            <a:off x="76200" y="4419600"/>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7" name="Line 18"/>
          <p:cNvSpPr>
            <a:spLocks noChangeShapeType="1"/>
          </p:cNvSpPr>
          <p:nvPr/>
        </p:nvSpPr>
        <p:spPr bwMode="auto">
          <a:xfrm>
            <a:off x="8153400" y="4495800"/>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8" name="Text Box 19"/>
          <p:cNvSpPr txBox="1">
            <a:spLocks noChangeArrowheads="1"/>
          </p:cNvSpPr>
          <p:nvPr/>
        </p:nvSpPr>
        <p:spPr bwMode="auto">
          <a:xfrm>
            <a:off x="0" y="4648200"/>
            <a:ext cx="4095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-1</a:t>
            </a:r>
          </a:p>
        </p:txBody>
      </p:sp>
      <p:sp>
        <p:nvSpPr>
          <p:cNvPr id="7189" name="Text Box 20"/>
          <p:cNvSpPr txBox="1">
            <a:spLocks noChangeArrowheads="1"/>
          </p:cNvSpPr>
          <p:nvPr/>
        </p:nvSpPr>
        <p:spPr bwMode="auto">
          <a:xfrm>
            <a:off x="7848600" y="45720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1</a:t>
            </a:r>
          </a:p>
        </p:txBody>
      </p:sp>
      <p:sp>
        <p:nvSpPr>
          <p:cNvPr id="7190" name="Text Box 21"/>
          <p:cNvSpPr txBox="1">
            <a:spLocks noChangeArrowheads="1"/>
          </p:cNvSpPr>
          <p:nvPr/>
        </p:nvSpPr>
        <p:spPr bwMode="auto">
          <a:xfrm>
            <a:off x="4203700" y="37338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h</a:t>
            </a:r>
          </a:p>
        </p:txBody>
      </p:sp>
      <p:sp>
        <p:nvSpPr>
          <p:cNvPr id="7191" name="Text Box 22"/>
          <p:cNvSpPr txBox="1">
            <a:spLocks noChangeArrowheads="1"/>
          </p:cNvSpPr>
          <p:nvPr/>
        </p:nvSpPr>
        <p:spPr bwMode="auto">
          <a:xfrm>
            <a:off x="6273800" y="316865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h</a:t>
            </a:r>
          </a:p>
        </p:txBody>
      </p:sp>
      <p:sp>
        <p:nvSpPr>
          <p:cNvPr id="7192" name="Text Box 23"/>
          <p:cNvSpPr txBox="1">
            <a:spLocks noChangeArrowheads="1"/>
          </p:cNvSpPr>
          <p:nvPr/>
        </p:nvSpPr>
        <p:spPr bwMode="auto">
          <a:xfrm>
            <a:off x="5189538" y="4005263"/>
            <a:ext cx="573087"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400"/>
              <a:t>TMD</a:t>
            </a:r>
          </a:p>
        </p:txBody>
      </p:sp>
      <p:sp>
        <p:nvSpPr>
          <p:cNvPr id="7193" name="Text Box 24"/>
          <p:cNvSpPr txBox="1">
            <a:spLocks noChangeArrowheads="1"/>
          </p:cNvSpPr>
          <p:nvPr/>
        </p:nvSpPr>
        <p:spPr bwMode="auto">
          <a:xfrm>
            <a:off x="7840663" y="4038600"/>
            <a:ext cx="623887"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a:t>GPD</a:t>
            </a:r>
          </a:p>
        </p:txBody>
      </p:sp>
      <p:sp>
        <p:nvSpPr>
          <p:cNvPr id="7194" name="Text Box 25"/>
          <p:cNvSpPr txBox="1">
            <a:spLocks noChangeArrowheads="1"/>
          </p:cNvSpPr>
          <p:nvPr/>
        </p:nvSpPr>
        <p:spPr bwMode="auto">
          <a:xfrm>
            <a:off x="4549775" y="5027613"/>
            <a:ext cx="2257425" cy="369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k</a:t>
            </a:r>
            <a:r>
              <a:rPr lang="en-US" baseline="-25000"/>
              <a:t>T</a:t>
            </a:r>
            <a:r>
              <a:rPr lang="en-US"/>
              <a:t>-dependent PDFs </a:t>
            </a:r>
          </a:p>
        </p:txBody>
      </p:sp>
      <p:sp>
        <p:nvSpPr>
          <p:cNvPr id="7195" name="Text Box 26"/>
          <p:cNvSpPr txBox="1">
            <a:spLocks noChangeArrowheads="1"/>
          </p:cNvSpPr>
          <p:nvPr/>
        </p:nvSpPr>
        <p:spPr bwMode="auto">
          <a:xfrm>
            <a:off x="6943725" y="5105400"/>
            <a:ext cx="2135188"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Generalized PDFs </a:t>
            </a:r>
          </a:p>
        </p:txBody>
      </p:sp>
      <p:sp>
        <p:nvSpPr>
          <p:cNvPr id="7196" name="Text Box 27"/>
          <p:cNvSpPr txBox="1">
            <a:spLocks noChangeArrowheads="1"/>
          </p:cNvSpPr>
          <p:nvPr/>
        </p:nvSpPr>
        <p:spPr bwMode="auto">
          <a:xfrm>
            <a:off x="504825" y="5611813"/>
            <a:ext cx="7959725" cy="711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Wide kinematic coverage of large acceptance detectors allows studies of semi-inclusive and exclusive processes simultaneously</a:t>
            </a:r>
          </a:p>
        </p:txBody>
      </p:sp>
      <p:sp>
        <p:nvSpPr>
          <p:cNvPr id="7197" name="Text Box 28"/>
          <p:cNvSpPr txBox="1">
            <a:spLocks noChangeArrowheads="1"/>
          </p:cNvSpPr>
          <p:nvPr/>
        </p:nvSpPr>
        <p:spPr bwMode="auto">
          <a:xfrm>
            <a:off x="152400" y="811213"/>
            <a:ext cx="2038350" cy="8318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i="1"/>
              <a:t>x</a:t>
            </a:r>
            <a:r>
              <a:rPr lang="en-US" sz="1600" i="1" baseline="-25000"/>
              <a:t>F</a:t>
            </a:r>
            <a:r>
              <a:rPr lang="en-US" sz="1600" baseline="-25000"/>
              <a:t> </a:t>
            </a:r>
            <a:r>
              <a:rPr lang="en-US" sz="1600"/>
              <a:t>– fractional momentum in the CM frame</a:t>
            </a:r>
          </a:p>
        </p:txBody>
      </p:sp>
      <p:sp>
        <p:nvSpPr>
          <p:cNvPr id="7198" name="Text Box 29"/>
          <p:cNvSpPr txBox="1">
            <a:spLocks noChangeArrowheads="1"/>
          </p:cNvSpPr>
          <p:nvPr/>
        </p:nvSpPr>
        <p:spPr bwMode="auto">
          <a:xfrm>
            <a:off x="6477000" y="914400"/>
            <a:ext cx="2667000" cy="58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dirty="0" err="1"/>
              <a:t>x</a:t>
            </a:r>
            <a:r>
              <a:rPr lang="en-US" sz="1600" baseline="-25000" dirty="0" err="1"/>
              <a:t>F</a:t>
            </a:r>
            <a:r>
              <a:rPr lang="en-US" sz="1600" dirty="0"/>
              <a:t>&gt;0 (current fragmentation, CFR)</a:t>
            </a:r>
          </a:p>
        </p:txBody>
      </p:sp>
      <p:sp>
        <p:nvSpPr>
          <p:cNvPr id="7199" name="Text Box 33"/>
          <p:cNvSpPr txBox="1">
            <a:spLocks noChangeArrowheads="1"/>
          </p:cNvSpPr>
          <p:nvPr/>
        </p:nvSpPr>
        <p:spPr bwMode="auto">
          <a:xfrm>
            <a:off x="228600" y="2133600"/>
            <a:ext cx="3090863" cy="338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dirty="0" err="1"/>
              <a:t>x</a:t>
            </a:r>
            <a:r>
              <a:rPr lang="en-US" sz="1600" baseline="-25000" dirty="0" err="1"/>
              <a:t>F</a:t>
            </a:r>
            <a:r>
              <a:rPr lang="en-US" sz="1600" dirty="0"/>
              <a:t>&lt;0 (target </a:t>
            </a:r>
            <a:r>
              <a:rPr lang="en-US" sz="1600" dirty="0" err="1"/>
              <a:t>fragmentation,TFR</a:t>
            </a:r>
            <a:r>
              <a:rPr lang="en-US" sz="1600" dirty="0"/>
              <a:t>)</a:t>
            </a:r>
          </a:p>
        </p:txBody>
      </p:sp>
      <p:sp>
        <p:nvSpPr>
          <p:cNvPr id="7200" name="Text Box 34"/>
          <p:cNvSpPr txBox="1">
            <a:spLocks noChangeArrowheads="1"/>
          </p:cNvSpPr>
          <p:nvPr/>
        </p:nvSpPr>
        <p:spPr bwMode="auto">
          <a:xfrm>
            <a:off x="5867400" y="776288"/>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dirty="0"/>
              <a:t>h</a:t>
            </a:r>
          </a:p>
        </p:txBody>
      </p:sp>
      <p:sp>
        <p:nvSpPr>
          <p:cNvPr id="2" name="Footer Placeholder 1"/>
          <p:cNvSpPr>
            <a:spLocks noGrp="1"/>
          </p:cNvSpPr>
          <p:nvPr>
            <p:ph type="ftr" sz="quarter" idx="10"/>
          </p:nvPr>
        </p:nvSpPr>
        <p:spPr>
          <a:xfrm>
            <a:off x="3124200" y="6565900"/>
            <a:ext cx="3905250" cy="155575"/>
          </a:xfrm>
        </p:spPr>
        <p:txBody>
          <a:bodyPr/>
          <a:lstStyle/>
          <a:p>
            <a:pPr>
              <a:defRPr/>
            </a:pPr>
            <a:r>
              <a:rPr lang="it-IT"/>
              <a:t>H. Avakian, JLab22, Aug 26</a:t>
            </a:r>
            <a:endParaRPr lang="en-US" dirty="0"/>
          </a:p>
        </p:txBody>
      </p:sp>
      <p:sp>
        <p:nvSpPr>
          <p:cNvPr id="18465" name="Rectangle 6"/>
          <p:cNvSpPr>
            <a:spLocks noChangeArrowheads="1"/>
          </p:cNvSpPr>
          <p:nvPr/>
        </p:nvSpPr>
        <p:spPr bwMode="auto">
          <a:xfrm>
            <a:off x="247650" y="3994150"/>
            <a:ext cx="762000" cy="3810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8466" name="Picture 2" descr="Screen Shot 2023-12-11 at 3.56.32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050" y="3875088"/>
            <a:ext cx="1600200"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67" name="Picture 3" descr="Screen Shot 2023-12-11 at 3.59.32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6525" y="3246438"/>
            <a:ext cx="1416050" cy="65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1212850" y="3514725"/>
            <a:ext cx="0" cy="436563"/>
          </a:xfrm>
          <a:prstGeom prst="straightConnector1">
            <a:avLst/>
          </a:prstGeom>
          <a:noFill/>
          <a:ln w="3175">
            <a:solidFill>
              <a:srgbClr val="595959"/>
            </a:solidFill>
            <a:round/>
            <a:headEnd/>
            <a:tailEnd type="arrow" w="med" len="sm"/>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8469" name="Text Box 22"/>
          <p:cNvSpPr txBox="1">
            <a:spLocks noChangeArrowheads="1"/>
          </p:cNvSpPr>
          <p:nvPr/>
        </p:nvSpPr>
        <p:spPr bwMode="auto">
          <a:xfrm>
            <a:off x="1449388" y="3829050"/>
            <a:ext cx="6715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N,N*</a:t>
            </a:r>
          </a:p>
        </p:txBody>
      </p:sp>
      <p:sp>
        <p:nvSpPr>
          <p:cNvPr id="18470" name="Text Box 22"/>
          <p:cNvSpPr txBox="1">
            <a:spLocks noChangeArrowheads="1"/>
          </p:cNvSpPr>
          <p:nvPr/>
        </p:nvSpPr>
        <p:spPr bwMode="auto">
          <a:xfrm>
            <a:off x="1517650" y="3494088"/>
            <a:ext cx="3381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X</a:t>
            </a:r>
          </a:p>
        </p:txBody>
      </p:sp>
      <p:sp>
        <p:nvSpPr>
          <p:cNvPr id="18471" name="Text Box 26"/>
          <p:cNvSpPr txBox="1">
            <a:spLocks noChangeArrowheads="1"/>
          </p:cNvSpPr>
          <p:nvPr/>
        </p:nvSpPr>
        <p:spPr bwMode="auto">
          <a:xfrm>
            <a:off x="460375" y="4808538"/>
            <a:ext cx="2209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Semi-exclusive (GPD/GTMD) </a:t>
            </a:r>
          </a:p>
        </p:txBody>
      </p:sp>
      <p:sp>
        <p:nvSpPr>
          <p:cNvPr id="18472" name="Rectangle 11"/>
          <p:cNvSpPr>
            <a:spLocks noChangeArrowheads="1"/>
          </p:cNvSpPr>
          <p:nvPr/>
        </p:nvSpPr>
        <p:spPr bwMode="auto">
          <a:xfrm>
            <a:off x="19050" y="5322888"/>
            <a:ext cx="12906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de-DE" sz="1100"/>
              <a:t>arXiv:2312.01008</a:t>
            </a:r>
            <a:endParaRPr lang="en-US" sz="1100"/>
          </a:p>
        </p:txBody>
      </p:sp>
      <p:sp>
        <p:nvSpPr>
          <p:cNvPr id="18473" name="Text Box 22"/>
          <p:cNvSpPr txBox="1">
            <a:spLocks noChangeArrowheads="1"/>
          </p:cNvSpPr>
          <p:nvPr/>
        </p:nvSpPr>
        <p:spPr bwMode="auto">
          <a:xfrm>
            <a:off x="1543050" y="31242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a:t>
            </a:r>
          </a:p>
        </p:txBody>
      </p:sp>
      <p:sp>
        <p:nvSpPr>
          <p:cNvPr id="18474" name="TextBox 2"/>
          <p:cNvSpPr txBox="1">
            <a:spLocks noChangeArrowheads="1"/>
          </p:cNvSpPr>
          <p:nvPr/>
        </p:nvSpPr>
        <p:spPr bwMode="auto">
          <a:xfrm>
            <a:off x="5975350" y="3470275"/>
            <a:ext cx="72072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FF</a:t>
            </a:r>
          </a:p>
        </p:txBody>
      </p:sp>
      <p:sp>
        <p:nvSpPr>
          <p:cNvPr id="18475" name="Text Box 22"/>
          <p:cNvSpPr txBox="1">
            <a:spLocks noChangeArrowheads="1"/>
          </p:cNvSpPr>
          <p:nvPr/>
        </p:nvSpPr>
        <p:spPr bwMode="auto">
          <a:xfrm>
            <a:off x="3727450" y="3516313"/>
            <a:ext cx="3381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X</a:t>
            </a:r>
          </a:p>
        </p:txBody>
      </p:sp>
      <p:sp>
        <p:nvSpPr>
          <p:cNvPr id="18476" name="Text Box 22"/>
          <p:cNvSpPr txBox="1">
            <a:spLocks noChangeArrowheads="1"/>
          </p:cNvSpPr>
          <p:nvPr/>
        </p:nvSpPr>
        <p:spPr bwMode="auto">
          <a:xfrm>
            <a:off x="6202363" y="3835400"/>
            <a:ext cx="3381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X</a:t>
            </a:r>
          </a:p>
        </p:txBody>
      </p:sp>
      <p:sp>
        <p:nvSpPr>
          <p:cNvPr id="18477" name="Text Box 22"/>
          <p:cNvSpPr txBox="1">
            <a:spLocks noChangeArrowheads="1"/>
          </p:cNvSpPr>
          <p:nvPr/>
        </p:nvSpPr>
        <p:spPr bwMode="auto">
          <a:xfrm>
            <a:off x="2393950" y="3803650"/>
            <a:ext cx="35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a:t>
            </a:r>
          </a:p>
        </p:txBody>
      </p:sp>
      <p:sp>
        <p:nvSpPr>
          <p:cNvPr id="18478" name="Text Box 22"/>
          <p:cNvSpPr txBox="1">
            <a:spLocks noChangeArrowheads="1"/>
          </p:cNvSpPr>
          <p:nvPr/>
        </p:nvSpPr>
        <p:spPr bwMode="auto">
          <a:xfrm>
            <a:off x="8512175" y="3814763"/>
            <a:ext cx="6715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N,N*</a:t>
            </a:r>
          </a:p>
        </p:txBody>
      </p:sp>
      <p:pic>
        <p:nvPicPr>
          <p:cNvPr id="18479" name="Picture 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219200"/>
            <a:ext cx="1417638" cy="1376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noChangeArrowheads="1"/>
          </p:cNvSpPr>
          <p:nvPr>
            <p:ph type="title"/>
          </p:nvPr>
        </p:nvSpPr>
        <p:spPr/>
        <p:txBody>
          <a:bodyPr/>
          <a:lstStyle/>
          <a:p>
            <a:r>
              <a:rPr lang="en-US" sz="2800">
                <a:latin typeface="Arial" charset="0"/>
              </a:rPr>
              <a:t>SIDIS cross section: separating F</a:t>
            </a:r>
            <a:r>
              <a:rPr lang="en-US" sz="2800" baseline="-25000">
                <a:latin typeface="Arial" charset="0"/>
              </a:rPr>
              <a:t>UU,L</a:t>
            </a:r>
          </a:p>
        </p:txBody>
      </p:sp>
      <p:sp>
        <p:nvSpPr>
          <p:cNvPr id="4" name="Footer Placeholder 3"/>
          <p:cNvSpPr>
            <a:spLocks noGrp="1"/>
          </p:cNvSpPr>
          <p:nvPr>
            <p:ph type="ftr" sz="quarter" idx="10"/>
          </p:nvPr>
        </p:nvSpPr>
        <p:spPr/>
        <p:txBody>
          <a:bodyPr/>
          <a:lstStyle/>
          <a:p>
            <a:pPr>
              <a:defRPr/>
            </a:pPr>
            <a:r>
              <a:rPr lang="en-US"/>
              <a:t>H. Avakian, JLab22, Aug 26</a:t>
            </a:r>
          </a:p>
        </p:txBody>
      </p:sp>
      <p:sp>
        <p:nvSpPr>
          <p:cNvPr id="34819" name="Slide Number Placeholder 4"/>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C2468-3572-5944-96C7-8D02728C395F}" type="slidenum">
              <a:rPr lang="en-US" sz="1400"/>
              <a:pPr/>
              <a:t>30</a:t>
            </a:fld>
            <a:endParaRPr lang="en-US" sz="1400"/>
          </a:p>
        </p:txBody>
      </p:sp>
      <p:sp>
        <p:nvSpPr>
          <p:cNvPr id="34820" name="TextBox 9"/>
          <p:cNvSpPr txBox="1">
            <a:spLocks noChangeArrowheads="1"/>
          </p:cNvSpPr>
          <p:nvPr/>
        </p:nvSpPr>
        <p:spPr bwMode="auto">
          <a:xfrm>
            <a:off x="152400" y="838200"/>
            <a:ext cx="17494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Semi-Inclusive:</a:t>
            </a:r>
          </a:p>
        </p:txBody>
      </p:sp>
      <p:cxnSp>
        <p:nvCxnSpPr>
          <p:cNvPr id="15" name="Straight Arrow Connector 14"/>
          <p:cNvCxnSpPr>
            <a:cxnSpLocks noChangeShapeType="1"/>
          </p:cNvCxnSpPr>
          <p:nvPr/>
        </p:nvCxnSpPr>
        <p:spPr bwMode="auto">
          <a:xfrm flipH="1">
            <a:off x="5867400" y="914400"/>
            <a:ext cx="152400" cy="306388"/>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34822"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1888"/>
            <a:ext cx="2447925"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1131888"/>
            <a:ext cx="2311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4"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1277938"/>
            <a:ext cx="1562100" cy="38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5"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38" y="1350963"/>
            <a:ext cx="2476500"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6"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071688"/>
            <a:ext cx="4508500" cy="67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7"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3013" y="2147888"/>
            <a:ext cx="754062"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8" name="Picture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2181225"/>
            <a:ext cx="1485900" cy="56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9"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7100" y="1971675"/>
            <a:ext cx="207963"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Oval 11"/>
          <p:cNvSpPr>
            <a:spLocks noChangeArrowheads="1"/>
          </p:cNvSpPr>
          <p:nvPr/>
        </p:nvSpPr>
        <p:spPr bwMode="auto">
          <a:xfrm>
            <a:off x="5608638" y="1219200"/>
            <a:ext cx="304800" cy="457200"/>
          </a:xfrm>
          <a:prstGeom prst="ellipse">
            <a:avLst/>
          </a:prstGeom>
          <a:noFill/>
          <a:ln w="9525">
            <a:solidFill>
              <a:srgbClr val="C0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dirty="0">
              <a:solidFill>
                <a:schemeClr val="lt1"/>
              </a:solidFill>
              <a:latin typeface="+mn-lt"/>
              <a:ea typeface="+mn-ea"/>
              <a:cs typeface="+mn-cs"/>
            </a:endParaRPr>
          </a:p>
        </p:txBody>
      </p:sp>
      <p:sp>
        <p:nvSpPr>
          <p:cNvPr id="34831" name="TextBox 1"/>
          <p:cNvSpPr txBox="1">
            <a:spLocks noChangeArrowheads="1"/>
          </p:cNvSpPr>
          <p:nvPr/>
        </p:nvSpPr>
        <p:spPr bwMode="auto">
          <a:xfrm>
            <a:off x="76200" y="2667000"/>
            <a:ext cx="9067800"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Separation of contributions from longitudinal and transverse photons critical for interpretation</a:t>
            </a:r>
          </a:p>
        </p:txBody>
      </p:sp>
      <p:sp>
        <p:nvSpPr>
          <p:cNvPr id="34832" name="Rectangle 22"/>
          <p:cNvSpPr>
            <a:spLocks noChangeArrowheads="1"/>
          </p:cNvSpPr>
          <p:nvPr/>
        </p:nvSpPr>
        <p:spPr bwMode="auto">
          <a:xfrm>
            <a:off x="5334000" y="1676400"/>
            <a:ext cx="1371600" cy="554038"/>
          </a:xfrm>
          <a:prstGeom prst="rect">
            <a:avLst/>
          </a:prstGeom>
          <a:solidFill>
            <a:srgbClr val="FFC0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is-IS" sz="1000" b="1">
                <a:solidFill>
                  <a:srgbClr val="FF0000"/>
                </a:solidFill>
              </a:rPr>
              <a:t>Hall-C E12-06-104</a:t>
            </a:r>
            <a:endParaRPr lang="en-US" sz="1000" b="1">
              <a:solidFill>
                <a:srgbClr val="FF0000"/>
              </a:solidFill>
            </a:endParaRPr>
          </a:p>
          <a:p>
            <a:r>
              <a:rPr lang="is-IS" sz="1000" b="1">
                <a:solidFill>
                  <a:srgbClr val="FF0000"/>
                </a:solidFill>
              </a:rPr>
              <a:t>           E12-23-014</a:t>
            </a:r>
          </a:p>
          <a:p>
            <a:r>
              <a:rPr lang="is-IS" sz="1000" b="1">
                <a:solidFill>
                  <a:srgbClr val="FF0000"/>
                </a:solidFill>
              </a:rPr>
              <a:t>Hall-B E12-16-010C</a:t>
            </a:r>
            <a:endParaRPr lang="en-US" sz="1000" b="1">
              <a:solidFill>
                <a:srgbClr val="FF0000"/>
              </a:solidFill>
            </a:endParaRPr>
          </a:p>
        </p:txBody>
      </p:sp>
      <p:pic>
        <p:nvPicPr>
          <p:cNvPr id="34833" name="Picture 2" descr="Screen Shot 2023-06-22 at 11.17.49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200400"/>
            <a:ext cx="22098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34" name="TextBox 4"/>
          <p:cNvSpPr txBox="1">
            <a:spLocks noChangeArrowheads="1"/>
          </p:cNvSpPr>
          <p:nvPr/>
        </p:nvSpPr>
        <p:spPr bwMode="auto">
          <a:xfrm>
            <a:off x="4876800" y="3505200"/>
            <a:ext cx="8540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CLAS12</a:t>
            </a:r>
          </a:p>
        </p:txBody>
      </p:sp>
      <p:sp>
        <p:nvSpPr>
          <p:cNvPr id="34835" name="Rectangle 6"/>
          <p:cNvSpPr>
            <a:spLocks noChangeArrowheads="1"/>
          </p:cNvSpPr>
          <p:nvPr/>
        </p:nvSpPr>
        <p:spPr bwMode="auto">
          <a:xfrm>
            <a:off x="6096000" y="7620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a:t>ratio  of longitudinal and transverse photon flux</a:t>
            </a:r>
          </a:p>
        </p:txBody>
      </p:sp>
      <p:pic>
        <p:nvPicPr>
          <p:cNvPr id="34836" name="Picture 7" descr="Screen Shot 2023-09-19 at 10.17.00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5105400"/>
            <a:ext cx="144780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37" name="TextBox 1"/>
          <p:cNvSpPr txBox="1">
            <a:spLocks noChangeArrowheads="1"/>
          </p:cNvSpPr>
          <p:nvPr/>
        </p:nvSpPr>
        <p:spPr bwMode="auto">
          <a:xfrm flipH="1">
            <a:off x="4724400" y="2971800"/>
            <a:ext cx="43338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t>Wide </a:t>
            </a:r>
            <a:r>
              <a:rPr lang="en-US" sz="1400" b="1">
                <a:latin typeface="Symbol" charset="0"/>
              </a:rPr>
              <a:t>e</a:t>
            </a:r>
            <a:r>
              <a:rPr lang="en-US" sz="1400" b="1"/>
              <a:t>-coverage needed!!!</a:t>
            </a:r>
          </a:p>
        </p:txBody>
      </p:sp>
      <p:sp>
        <p:nvSpPr>
          <p:cNvPr id="34838" name="TextBox 1"/>
          <p:cNvSpPr txBox="1">
            <a:spLocks noChangeArrowheads="1"/>
          </p:cNvSpPr>
          <p:nvPr/>
        </p:nvSpPr>
        <p:spPr bwMode="auto">
          <a:xfrm>
            <a:off x="0" y="5562600"/>
            <a:ext cx="50292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a:t>At higher energies longitudinal photon contributions kinematically enhanced (at EIC 5 times bigger at Q</a:t>
            </a:r>
            <a:r>
              <a:rPr lang="en-US" sz="1400" baseline="30000"/>
              <a:t>2</a:t>
            </a:r>
            <a:r>
              <a:rPr lang="en-US" sz="1400"/>
              <a:t>~10 )</a:t>
            </a:r>
          </a:p>
          <a:p>
            <a:pPr>
              <a:buFontTx/>
              <a:buChar char="•"/>
            </a:pPr>
            <a:r>
              <a:rPr lang="en-US" sz="1400"/>
              <a:t>JLab studies critical for EIC data interpretation</a:t>
            </a:r>
          </a:p>
        </p:txBody>
      </p:sp>
      <p:pic>
        <p:nvPicPr>
          <p:cNvPr id="34839" name="Picture 2" descr="Screen Shot 2023-11-09 at 9.51.29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42125" y="3368675"/>
            <a:ext cx="2214563" cy="272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40" name="TextBox 5"/>
          <p:cNvSpPr txBox="1">
            <a:spLocks noChangeArrowheads="1"/>
          </p:cNvSpPr>
          <p:nvPr/>
        </p:nvSpPr>
        <p:spPr bwMode="auto">
          <a:xfrm>
            <a:off x="5715000" y="4191000"/>
            <a:ext cx="10302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ep</a:t>
            </a:r>
            <a:r>
              <a:rPr lang="en-US" sz="1600">
                <a:sym typeface="Wingdings" charset="0"/>
              </a:rPr>
              <a:t>e’</a:t>
            </a:r>
            <a:r>
              <a:rPr lang="en-US" altLang="ja-JP" sz="1600">
                <a:latin typeface="Symbol" charset="0"/>
                <a:sym typeface="Wingdings" charset="0"/>
              </a:rPr>
              <a:t>p</a:t>
            </a:r>
            <a:r>
              <a:rPr lang="en-US" altLang="ja-JP" sz="1600">
                <a:sym typeface="Wingdings" charset="0"/>
              </a:rPr>
              <a:t>X</a:t>
            </a:r>
            <a:endParaRPr lang="en-US" sz="1600"/>
          </a:p>
        </p:txBody>
      </p:sp>
      <p:sp>
        <p:nvSpPr>
          <p:cNvPr id="34841" name="TextBox 38"/>
          <p:cNvSpPr txBox="1">
            <a:spLocks noChangeArrowheads="1"/>
          </p:cNvSpPr>
          <p:nvPr/>
        </p:nvSpPr>
        <p:spPr bwMode="auto">
          <a:xfrm>
            <a:off x="7620000" y="5257800"/>
            <a:ext cx="14239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ep</a:t>
            </a:r>
            <a:r>
              <a:rPr lang="en-US" sz="1800">
                <a:sym typeface="Wingdings" charset="0"/>
              </a:rPr>
              <a:t>e’</a:t>
            </a:r>
            <a:r>
              <a:rPr lang="en-US" altLang="ja-JP" sz="1800">
                <a:latin typeface="Symbol" charset="0"/>
                <a:sym typeface="Wingdings" charset="0"/>
              </a:rPr>
              <a:t>p</a:t>
            </a:r>
            <a:r>
              <a:rPr lang="en-US" altLang="ja-JP" sz="1800" baseline="30000">
                <a:latin typeface="Symbol" charset="0"/>
                <a:sym typeface="Wingdings" charset="0"/>
              </a:rPr>
              <a:t>+</a:t>
            </a:r>
            <a:r>
              <a:rPr lang="en-US" altLang="ja-JP" sz="1800">
                <a:latin typeface="Symbol" charset="0"/>
                <a:sym typeface="Wingdings" charset="0"/>
              </a:rPr>
              <a:t>p</a:t>
            </a:r>
            <a:r>
              <a:rPr lang="en-US" altLang="ja-JP" sz="1800" baseline="30000">
                <a:latin typeface="Symbol" charset="0"/>
                <a:sym typeface="Wingdings" charset="0"/>
              </a:rPr>
              <a:t>-</a:t>
            </a:r>
            <a:r>
              <a:rPr lang="en-US" altLang="ja-JP" sz="1800">
                <a:sym typeface="Wingdings" charset="0"/>
              </a:rPr>
              <a:t>X</a:t>
            </a:r>
            <a:endParaRPr lang="en-US" sz="1800"/>
          </a:p>
        </p:txBody>
      </p:sp>
      <p:sp>
        <p:nvSpPr>
          <p:cNvPr id="34842" name="TextBox 6"/>
          <p:cNvSpPr txBox="1">
            <a:spLocks noChangeArrowheads="1"/>
          </p:cNvSpPr>
          <p:nvPr/>
        </p:nvSpPr>
        <p:spPr bwMode="auto">
          <a:xfrm>
            <a:off x="5334000" y="5870575"/>
            <a:ext cx="37068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R=F</a:t>
            </a:r>
            <a:r>
              <a:rPr lang="en-US" sz="1400" baseline="-25000"/>
              <a:t>UU,L</a:t>
            </a:r>
            <a:r>
              <a:rPr lang="en-US" sz="1400"/>
              <a:t>/F</a:t>
            </a:r>
            <a:r>
              <a:rPr lang="en-US" sz="1400" baseline="-25000"/>
              <a:t>UU,T</a:t>
            </a:r>
            <a:r>
              <a:rPr lang="en-US" sz="1400"/>
              <a:t> depend on the process, </a:t>
            </a:r>
          </a:p>
          <a:p>
            <a:r>
              <a:rPr lang="en-US" sz="1400"/>
              <a:t>need for all relevant ones, in all kinematics!</a:t>
            </a:r>
          </a:p>
        </p:txBody>
      </p:sp>
      <p:grpSp>
        <p:nvGrpSpPr>
          <p:cNvPr id="34843" name="Group 4"/>
          <p:cNvGrpSpPr>
            <a:grpSpLocks/>
          </p:cNvGrpSpPr>
          <p:nvPr/>
        </p:nvGrpSpPr>
        <p:grpSpPr bwMode="auto">
          <a:xfrm>
            <a:off x="282575" y="2971800"/>
            <a:ext cx="3603625" cy="2514600"/>
            <a:chOff x="325581" y="3048000"/>
            <a:chExt cx="3276601" cy="2514600"/>
          </a:xfrm>
        </p:grpSpPr>
        <p:grpSp>
          <p:nvGrpSpPr>
            <p:cNvPr id="34845" name="Group 32"/>
            <p:cNvGrpSpPr>
              <a:grpSpLocks/>
            </p:cNvGrpSpPr>
            <p:nvPr/>
          </p:nvGrpSpPr>
          <p:grpSpPr bwMode="auto">
            <a:xfrm>
              <a:off x="325581" y="3048000"/>
              <a:ext cx="3276601" cy="2514600"/>
              <a:chOff x="4008185" y="710833"/>
              <a:chExt cx="4572000" cy="3856036"/>
            </a:xfrm>
          </p:grpSpPr>
          <p:pic>
            <p:nvPicPr>
              <p:cNvPr id="34847"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8185" y="710833"/>
                <a:ext cx="4572000" cy="3856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48" name="TextBox 64"/>
              <p:cNvSpPr txBox="1">
                <a:spLocks noChangeArrowheads="1"/>
              </p:cNvSpPr>
              <p:nvPr/>
            </p:nvSpPr>
            <p:spPr bwMode="auto">
              <a:xfrm>
                <a:off x="7334693" y="3398374"/>
                <a:ext cx="69215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t>x=0.3</a:t>
                </a:r>
              </a:p>
            </p:txBody>
          </p:sp>
          <p:sp>
            <p:nvSpPr>
              <p:cNvPr id="34849" name="TextBox 29"/>
              <p:cNvSpPr txBox="1">
                <a:spLocks noChangeArrowheads="1"/>
              </p:cNvSpPr>
              <p:nvPr/>
            </p:nvSpPr>
            <p:spPr bwMode="auto">
              <a:xfrm>
                <a:off x="4423823" y="3168650"/>
                <a:ext cx="982746" cy="489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 </a:t>
                </a:r>
                <a:r>
                  <a:rPr lang="en-US" sz="900"/>
                  <a:t>JLAB12</a:t>
                </a:r>
              </a:p>
            </p:txBody>
          </p:sp>
          <p:sp>
            <p:nvSpPr>
              <p:cNvPr id="31" name="TextBox 30"/>
              <p:cNvSpPr txBox="1">
                <a:spLocks noChangeArrowheads="1"/>
              </p:cNvSpPr>
              <p:nvPr/>
            </p:nvSpPr>
            <p:spPr bwMode="auto">
              <a:xfrm>
                <a:off x="5099826" y="2229877"/>
                <a:ext cx="1975830" cy="418711"/>
              </a:xfrm>
              <a:prstGeom prst="rect">
                <a:avLst/>
              </a:prstGeom>
              <a:noFill/>
              <a:ln>
                <a:noFill/>
              </a:ln>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050" dirty="0"/>
                  <a:t>JLab24/HERMES</a:t>
                </a:r>
              </a:p>
            </p:txBody>
          </p:sp>
          <p:sp>
            <p:nvSpPr>
              <p:cNvPr id="34851" name="TextBox 31"/>
              <p:cNvSpPr txBox="1">
                <a:spLocks noChangeArrowheads="1"/>
              </p:cNvSpPr>
              <p:nvPr/>
            </p:nvSpPr>
            <p:spPr bwMode="auto">
              <a:xfrm>
                <a:off x="6377762" y="710833"/>
                <a:ext cx="1455488" cy="440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EIC18x275</a:t>
                </a:r>
              </a:p>
            </p:txBody>
          </p:sp>
          <p:sp>
            <p:nvSpPr>
              <p:cNvPr id="34852" name="TextBox 32"/>
              <p:cNvSpPr txBox="1">
                <a:spLocks noChangeArrowheads="1"/>
              </p:cNvSpPr>
              <p:nvPr/>
            </p:nvSpPr>
            <p:spPr bwMode="auto">
              <a:xfrm>
                <a:off x="6803065" y="1438418"/>
                <a:ext cx="1192148" cy="440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EIC5x41</a:t>
                </a:r>
              </a:p>
            </p:txBody>
          </p:sp>
        </p:grpSp>
        <p:sp>
          <p:nvSpPr>
            <p:cNvPr id="3" name="Rectangle 2"/>
            <p:cNvSpPr/>
            <p:nvPr/>
          </p:nvSpPr>
          <p:spPr>
            <a:xfrm>
              <a:off x="1458679" y="3379788"/>
              <a:ext cx="549949" cy="4524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4" name="Straight Arrow Connector 33"/>
          <p:cNvCxnSpPr>
            <a:cxnSpLocks noChangeShapeType="1"/>
          </p:cNvCxnSpPr>
          <p:nvPr/>
        </p:nvCxnSpPr>
        <p:spPr bwMode="auto">
          <a:xfrm flipV="1">
            <a:off x="1173163" y="3276600"/>
            <a:ext cx="0" cy="2286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88788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Footer Placeholder 1"/>
          <p:cNvSpPr>
            <a:spLocks noGrp="1" noChangeArrowheads="1"/>
          </p:cNvSpPr>
          <p:nvPr>
            <p:ph type="ftr" sz="quarter" idx="10"/>
          </p:nvPr>
        </p:nvSpPr>
        <p:spPr>
          <a:xfrm>
            <a:off x="2514600" y="6497638"/>
            <a:ext cx="4114800" cy="2936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i-FI" sz="1400">
                <a:ea typeface="MS PGothic" charset="0"/>
                <a:cs typeface="MS PGothic" charset="0"/>
              </a:rPr>
              <a:t>H. Avakian, JLab22, Aug 26</a:t>
            </a:r>
            <a:endParaRPr lang="en-US" sz="1400">
              <a:ea typeface="MS PGothic" charset="0"/>
              <a:cs typeface="MS PGothic" charset="0"/>
            </a:endParaRPr>
          </a:p>
        </p:txBody>
      </p:sp>
      <p:sp>
        <p:nvSpPr>
          <p:cNvPr id="98306"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2E7701-F94F-664F-987E-DC3E90F977BC}" type="slidenum">
              <a:rPr lang="en-US" sz="1400">
                <a:ea typeface="MS PGothic" charset="0"/>
                <a:cs typeface="MS PGothic" charset="0"/>
              </a:rPr>
              <a:pPr/>
              <a:t>31</a:t>
            </a:fld>
            <a:endParaRPr lang="en-US" sz="1400">
              <a:ea typeface="MS PGothic" charset="0"/>
              <a:cs typeface="MS PGothic" charset="0"/>
            </a:endParaRPr>
          </a:p>
        </p:txBody>
      </p:sp>
      <p:sp>
        <p:nvSpPr>
          <p:cNvPr id="98307" name="Slide Number Placeholder 4"/>
          <p:cNvSpPr txBox="1">
            <a:spLocks noGrp="1" noChangeArrowheads="1"/>
          </p:cNvSpPr>
          <p:nvPr/>
        </p:nvSpPr>
        <p:spPr bwMode="auto">
          <a:xfrm>
            <a:off x="8458200" y="6464300"/>
            <a:ext cx="685800" cy="32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4115BC1-83A0-1F47-9AA2-D891EE85878D}" type="slidenum">
              <a:rPr lang="en-US" sz="1400">
                <a:ea typeface="MS PGothic" charset="0"/>
                <a:cs typeface="MS PGothic" charset="0"/>
              </a:rPr>
              <a:pPr algn="r" eaLnBrk="1" hangingPunct="1"/>
              <a:t>31</a:t>
            </a:fld>
            <a:endParaRPr lang="en-US" sz="1400">
              <a:ea typeface="MS PGothic" charset="0"/>
              <a:cs typeface="MS PGothic" charset="0"/>
            </a:endParaRPr>
          </a:p>
        </p:txBody>
      </p:sp>
      <p:sp>
        <p:nvSpPr>
          <p:cNvPr id="98308" name="Rectangle 2"/>
          <p:cNvSpPr>
            <a:spLocks noGrp="1" noChangeArrowheads="1"/>
          </p:cNvSpPr>
          <p:nvPr>
            <p:ph type="title" idx="4294967295"/>
          </p:nvPr>
        </p:nvSpPr>
        <p:spPr>
          <a:xfrm>
            <a:off x="0" y="152400"/>
            <a:ext cx="9144000" cy="381000"/>
          </a:xfrm>
        </p:spPr>
        <p:txBody>
          <a:bodyPr/>
          <a:lstStyle/>
          <a:p>
            <a:pPr eaLnBrk="1" hangingPunct="1"/>
            <a:r>
              <a:rPr lang="en-US" sz="2800">
                <a:latin typeface="Arial" charset="0"/>
                <a:ea typeface="MS PGothic" charset="0"/>
                <a:cs typeface="MS PGothic" charset="0"/>
              </a:rPr>
              <a:t>Contributions for 3D structure studies: Sivers</a:t>
            </a:r>
            <a:endParaRPr lang="en-US" sz="3200">
              <a:latin typeface="Arial" charset="0"/>
              <a:ea typeface="MS PGothic" charset="0"/>
              <a:cs typeface="MS PGothic" charset="0"/>
            </a:endParaRPr>
          </a:p>
        </p:txBody>
      </p:sp>
      <p:sp>
        <p:nvSpPr>
          <p:cNvPr id="98309" name="TextBox 3"/>
          <p:cNvSpPr txBox="1">
            <a:spLocks noChangeArrowheads="1"/>
          </p:cNvSpPr>
          <p:nvPr/>
        </p:nvSpPr>
        <p:spPr bwMode="auto">
          <a:xfrm>
            <a:off x="0" y="5362575"/>
            <a:ext cx="9075738"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1800">
                <a:ea typeface="MS PGothic" charset="0"/>
                <a:cs typeface="MS PGothic" charset="0"/>
              </a:rPr>
              <a:t>Measurements of Q</a:t>
            </a:r>
            <a:r>
              <a:rPr lang="en-US" sz="1800" baseline="30000">
                <a:ea typeface="MS PGothic" charset="0"/>
                <a:cs typeface="MS PGothic" charset="0"/>
              </a:rPr>
              <a:t>2</a:t>
            </a:r>
            <a:r>
              <a:rPr lang="en-US" sz="1800">
                <a:ea typeface="MS PGothic" charset="0"/>
                <a:cs typeface="MS PGothic" charset="0"/>
              </a:rPr>
              <a:t>-dependence of SSAs will be crucial in validation of the theory</a:t>
            </a:r>
          </a:p>
          <a:p>
            <a:pPr eaLnBrk="1" hangingPunct="1">
              <a:buFontTx/>
              <a:buChar char="•"/>
            </a:pPr>
            <a:r>
              <a:rPr lang="en-US" sz="1800">
                <a:ea typeface="MS PGothic" charset="0"/>
                <a:cs typeface="MS PGothic" charset="0"/>
              </a:rPr>
              <a:t>JLab24 will be crucial to bridge the TMD studies between JLab12 and  EIC in the valence region</a:t>
            </a:r>
          </a:p>
        </p:txBody>
      </p:sp>
      <p:sp>
        <p:nvSpPr>
          <p:cNvPr id="98310" name="TextBox 1"/>
          <p:cNvSpPr txBox="1">
            <a:spLocks noChangeArrowheads="1"/>
          </p:cNvSpPr>
          <p:nvPr/>
        </p:nvSpPr>
        <p:spPr bwMode="auto">
          <a:xfrm>
            <a:off x="701675" y="915988"/>
            <a:ext cx="45132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ea typeface="MS PGothic" charset="0"/>
                <a:cs typeface="MS PGothic" charset="0"/>
              </a:rPr>
              <a:t>y&gt;0.05,100 days (corrected for EIC official lumi)</a:t>
            </a:r>
            <a:endParaRPr lang="en-US" sz="1600" baseline="30000">
              <a:ea typeface="MS PGothic" charset="0"/>
              <a:cs typeface="MS PGothic" charset="0"/>
            </a:endParaRPr>
          </a:p>
        </p:txBody>
      </p:sp>
      <p:pic>
        <p:nvPicPr>
          <p:cNvPr id="983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406525"/>
            <a:ext cx="4521200" cy="384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70025"/>
            <a:ext cx="31242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13" name="TextBox 14"/>
          <p:cNvSpPr txBox="1">
            <a:spLocks noChangeArrowheads="1"/>
          </p:cNvSpPr>
          <p:nvPr/>
        </p:nvSpPr>
        <p:spPr bwMode="auto">
          <a:xfrm>
            <a:off x="6740525" y="1806575"/>
            <a:ext cx="8540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MS PGothic" charset="0"/>
                <a:cs typeface="MS PGothic" charset="0"/>
              </a:rPr>
              <a:t>x=0.3</a:t>
            </a:r>
          </a:p>
          <a:p>
            <a:pPr eaLnBrk="1" hangingPunct="1"/>
            <a:r>
              <a:rPr lang="en-US" sz="1100">
                <a:ea typeface="MS PGothic" charset="0"/>
                <a:cs typeface="MS PGothic" charset="0"/>
              </a:rPr>
              <a:t>z=0.7</a:t>
            </a:r>
          </a:p>
          <a:p>
            <a:pPr eaLnBrk="1" hangingPunct="1"/>
            <a:r>
              <a:rPr lang="en-US" sz="1100">
                <a:ea typeface="MS PGothic" charset="0"/>
                <a:cs typeface="MS PGothic" charset="0"/>
              </a:rPr>
              <a:t>P</a:t>
            </a:r>
            <a:r>
              <a:rPr lang="en-US" sz="1100" baseline="-25000">
                <a:ea typeface="MS PGothic" charset="0"/>
                <a:cs typeface="MS PGothic" charset="0"/>
              </a:rPr>
              <a:t>T</a:t>
            </a:r>
            <a:r>
              <a:rPr lang="en-US" sz="1100">
                <a:ea typeface="MS PGothic" charset="0"/>
                <a:cs typeface="MS PGothic" charset="0"/>
              </a:rPr>
              <a:t>=0.3</a:t>
            </a:r>
          </a:p>
        </p:txBody>
      </p:sp>
      <p:sp>
        <p:nvSpPr>
          <p:cNvPr id="98314" name="TextBox 6"/>
          <p:cNvSpPr txBox="1">
            <a:spLocks noChangeArrowheads="1"/>
          </p:cNvSpPr>
          <p:nvPr/>
        </p:nvSpPr>
        <p:spPr bwMode="auto">
          <a:xfrm>
            <a:off x="6740525" y="1196975"/>
            <a:ext cx="13128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ea typeface="MS PGothic" charset="0"/>
                <a:cs typeface="MS PGothic" charset="0"/>
              </a:rPr>
              <a:t>Pavia grids</a:t>
            </a:r>
          </a:p>
        </p:txBody>
      </p:sp>
      <p:sp>
        <p:nvSpPr>
          <p:cNvPr id="18" name="TextBox 17"/>
          <p:cNvSpPr txBox="1"/>
          <p:nvPr/>
        </p:nvSpPr>
        <p:spPr>
          <a:xfrm rot="16200000">
            <a:off x="5032376" y="1838325"/>
            <a:ext cx="576262" cy="261937"/>
          </a:xfrm>
          <a:prstGeom prst="rect">
            <a:avLst/>
          </a:prstGeom>
          <a:noFill/>
        </p:spPr>
        <p:txBody>
          <a:bodyPr wrap="none">
            <a:spAutoFit/>
          </a:bodyPr>
          <a:lstStyle/>
          <a:p>
            <a:pPr eaLnBrk="1" hangingPunct="1">
              <a:defRPr/>
            </a:pPr>
            <a:r>
              <a:rPr lang="en-US" sz="1050" dirty="0" err="1">
                <a:latin typeface="Arial" panose="020B0604020202020204" pitchFamily="34" charset="0"/>
                <a:ea typeface="ＭＳ Ｐゴシック" panose="020B0600070205080204" pitchFamily="34" charset="-128"/>
                <a:cs typeface="+mn-cs"/>
              </a:rPr>
              <a:t>Sivers</a:t>
            </a:r>
            <a:endParaRPr lang="en-US" sz="1050" dirty="0">
              <a:latin typeface="Arial" panose="020B0604020202020204" pitchFamily="34" charset="0"/>
              <a:ea typeface="ＭＳ Ｐゴシック" panose="020B0600070205080204" pitchFamily="34" charset="-128"/>
              <a:cs typeface="+mn-cs"/>
            </a:endParaRPr>
          </a:p>
        </p:txBody>
      </p:sp>
      <p:sp>
        <p:nvSpPr>
          <p:cNvPr id="98316" name="TextBox 6"/>
          <p:cNvSpPr txBox="1">
            <a:spLocks noChangeArrowheads="1"/>
          </p:cNvSpPr>
          <p:nvPr/>
        </p:nvSpPr>
        <p:spPr bwMode="auto">
          <a:xfrm>
            <a:off x="2797175" y="1228725"/>
            <a:ext cx="17732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ea typeface="MS PGothic" charset="0"/>
                <a:cs typeface="MS PGothic" charset="0"/>
              </a:rPr>
              <a:t>H.A./C.Pecar/A.Vossen</a:t>
            </a:r>
          </a:p>
        </p:txBody>
      </p:sp>
    </p:spTree>
    <p:extLst>
      <p:ext uri="{BB962C8B-B14F-4D97-AF65-F5344CB8AC3E}">
        <p14:creationId xmlns:p14="http://schemas.microsoft.com/office/powerpoint/2010/main" val="1969195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3" y="1357313"/>
            <a:ext cx="4337050" cy="374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8291FB5-69E6-A94A-803C-E56447818F35}" type="slidenum">
              <a:rPr lang="en-US" sz="1400"/>
              <a:pPr/>
              <a:t>32</a:t>
            </a:fld>
            <a:endParaRPr lang="en-US" sz="1400"/>
          </a:p>
        </p:txBody>
      </p:sp>
      <p:sp>
        <p:nvSpPr>
          <p:cNvPr id="45062" name="Rectangle 2"/>
          <p:cNvSpPr>
            <a:spLocks noGrp="1" noChangeArrowheads="1"/>
          </p:cNvSpPr>
          <p:nvPr>
            <p:ph type="title" idx="4294967295"/>
          </p:nvPr>
        </p:nvSpPr>
        <p:spPr>
          <a:xfrm>
            <a:off x="0" y="152400"/>
            <a:ext cx="9144000" cy="381000"/>
          </a:xfrm>
        </p:spPr>
        <p:txBody>
          <a:bodyPr>
            <a:normAutofit fontScale="90000"/>
          </a:bodyPr>
          <a:lstStyle/>
          <a:p>
            <a:pPr eaLnBrk="1" hangingPunct="1">
              <a:defRPr/>
            </a:pPr>
            <a:r>
              <a:rPr lang="en-US" sz="2800">
                <a:ea typeface="MS PGothic" charset="0"/>
                <a:cs typeface="ＭＳ Ｐゴシック" charset="-128"/>
              </a:rPr>
              <a:t>B2B correlations with longitudinally polarized   target</a:t>
            </a:r>
            <a:endParaRPr lang="en-US" sz="3200">
              <a:ea typeface="MS PGothic" charset="0"/>
              <a:cs typeface="ＭＳ Ｐゴシック" charset="-128"/>
            </a:endParaRPr>
          </a:p>
        </p:txBody>
      </p:sp>
      <p:sp>
        <p:nvSpPr>
          <p:cNvPr id="90116" name="TextBox 3"/>
          <p:cNvSpPr txBox="1">
            <a:spLocks noChangeArrowheads="1"/>
          </p:cNvSpPr>
          <p:nvPr/>
        </p:nvSpPr>
        <p:spPr bwMode="auto">
          <a:xfrm>
            <a:off x="-76200" y="5430838"/>
            <a:ext cx="96012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600"/>
              <a:t>Target SSA can be measured in the full Q</a:t>
            </a:r>
            <a:r>
              <a:rPr lang="en-US" sz="1600" baseline="30000"/>
              <a:t>2</a:t>
            </a:r>
            <a:r>
              <a:rPr lang="en-US" sz="1600"/>
              <a:t> range, combining different facilities</a:t>
            </a:r>
          </a:p>
          <a:p>
            <a:pPr eaLnBrk="1" hangingPunct="1">
              <a:buFontTx/>
              <a:buChar char="•"/>
            </a:pPr>
            <a:r>
              <a:rPr lang="en-US" sz="1600"/>
              <a:t>Advantages: Higher Lumi for JLab</a:t>
            </a:r>
            <a:r>
              <a:rPr lang="en-US" sz="1600" u="sng"/>
              <a:t>, no kinematical suppression at high Q</a:t>
            </a:r>
            <a:r>
              <a:rPr lang="en-US" sz="1600" u="sng" baseline="30000"/>
              <a:t>2</a:t>
            </a:r>
            <a:r>
              <a:rPr lang="en-US" sz="1600" u="sng"/>
              <a:t> for EIC</a:t>
            </a:r>
          </a:p>
          <a:p>
            <a:pPr eaLnBrk="1" hangingPunct="1">
              <a:buFontTx/>
              <a:buChar char="•"/>
            </a:pPr>
            <a:r>
              <a:rPr lang="en-US" sz="1600"/>
              <a:t>JLab24 will be crucial to bridge the studies of FFs between JLab12 and  EIC in the valence region</a:t>
            </a:r>
          </a:p>
        </p:txBody>
      </p:sp>
      <p:sp>
        <p:nvSpPr>
          <p:cNvPr id="90117" name="TextBox 1"/>
          <p:cNvSpPr txBox="1">
            <a:spLocks noChangeArrowheads="1"/>
          </p:cNvSpPr>
          <p:nvPr/>
        </p:nvSpPr>
        <p:spPr bwMode="auto">
          <a:xfrm>
            <a:off x="3551238" y="869950"/>
            <a:ext cx="49657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Lumi: </a:t>
            </a:r>
            <a:r>
              <a:rPr lang="en-US" sz="1400"/>
              <a:t>JLab 10</a:t>
            </a:r>
            <a:r>
              <a:rPr lang="en-US" sz="1400" baseline="30000"/>
              <a:t>35</a:t>
            </a:r>
            <a:r>
              <a:rPr lang="en-US" sz="1400"/>
              <a:t>, EIC4x51/5x100/10x275 0.044,0.6,1x10</a:t>
            </a:r>
            <a:r>
              <a:rPr lang="en-US" sz="1400" baseline="30000"/>
              <a:t>34</a:t>
            </a:r>
            <a:r>
              <a:rPr lang="en-US" sz="1400"/>
              <a:t>)</a:t>
            </a:r>
            <a:endParaRPr lang="en-US" sz="1600" baseline="30000"/>
          </a:p>
        </p:txBody>
      </p:sp>
      <p:grpSp>
        <p:nvGrpSpPr>
          <p:cNvPr id="90118" name="Group 10"/>
          <p:cNvGrpSpPr>
            <a:grpSpLocks/>
          </p:cNvGrpSpPr>
          <p:nvPr/>
        </p:nvGrpSpPr>
        <p:grpSpPr bwMode="auto">
          <a:xfrm>
            <a:off x="161925" y="922338"/>
            <a:ext cx="2352675" cy="1820862"/>
            <a:chOff x="6270548" y="769540"/>
            <a:chExt cx="2835997" cy="1792628"/>
          </a:xfrm>
        </p:grpSpPr>
        <p:pic>
          <p:nvPicPr>
            <p:cNvPr id="9013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31"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600" b="1"/>
                <a:t>N/q</a:t>
              </a:r>
            </a:p>
          </p:txBody>
        </p:sp>
        <p:sp>
          <p:nvSpPr>
            <p:cNvPr id="16" name="Oval 15"/>
            <p:cNvSpPr>
              <a:spLocks noChangeArrowheads="1"/>
            </p:cNvSpPr>
            <p:nvPr/>
          </p:nvSpPr>
          <p:spPr bwMode="auto">
            <a:xfrm>
              <a:off x="6750869" y="1769786"/>
              <a:ext cx="465011" cy="354774"/>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pic>
        <p:nvPicPr>
          <p:cNvPr id="9011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3902075"/>
            <a:ext cx="32670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2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3351213"/>
            <a:ext cx="124460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1" name="Rectangle 5"/>
          <p:cNvSpPr>
            <a:spLocks noChangeArrowheads="1"/>
          </p:cNvSpPr>
          <p:nvPr/>
        </p:nvSpPr>
        <p:spPr bwMode="auto">
          <a:xfrm>
            <a:off x="7707313" y="2211388"/>
            <a:ext cx="12573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webkit-standard" charset="0"/>
                <a:hlinkClick r:id="rId7"/>
              </a:rPr>
              <a:t>E12-09-009</a:t>
            </a:r>
            <a:endParaRPr lang="en-US"/>
          </a:p>
        </p:txBody>
      </p:sp>
      <p:sp>
        <p:nvSpPr>
          <p:cNvPr id="90122" name="TextBox 6"/>
          <p:cNvSpPr txBox="1">
            <a:spLocks noChangeArrowheads="1"/>
          </p:cNvSpPr>
          <p:nvPr/>
        </p:nvSpPr>
        <p:spPr bwMode="auto">
          <a:xfrm>
            <a:off x="7680325" y="1241425"/>
            <a:ext cx="14636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a:t>CL AS12 proposals</a:t>
            </a:r>
          </a:p>
        </p:txBody>
      </p:sp>
      <p:sp>
        <p:nvSpPr>
          <p:cNvPr id="90123" name="TextBox 9"/>
          <p:cNvSpPr txBox="1">
            <a:spLocks noChangeArrowheads="1"/>
          </p:cNvSpPr>
          <p:nvPr/>
        </p:nvSpPr>
        <p:spPr bwMode="auto">
          <a:xfrm>
            <a:off x="7675563" y="1949450"/>
            <a:ext cx="1171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NH3/ND3</a:t>
            </a:r>
          </a:p>
        </p:txBody>
      </p:sp>
      <p:sp>
        <p:nvSpPr>
          <p:cNvPr id="90124" name="Rectangle 23"/>
          <p:cNvSpPr>
            <a:spLocks noChangeArrowheads="1"/>
          </p:cNvSpPr>
          <p:nvPr/>
        </p:nvSpPr>
        <p:spPr bwMode="auto">
          <a:xfrm>
            <a:off x="74613" y="2911475"/>
            <a:ext cx="32019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1400"/>
              <a:t>A. Kotzinian et al, arXiv:1107.2292</a:t>
            </a:r>
            <a:endParaRPr lang="en-GB" sz="1400"/>
          </a:p>
        </p:txBody>
      </p:sp>
      <p:sp>
        <p:nvSpPr>
          <p:cNvPr id="90125" name="Rectangle 16"/>
          <p:cNvSpPr>
            <a:spLocks noChangeArrowheads="1"/>
          </p:cNvSpPr>
          <p:nvPr/>
        </p:nvSpPr>
        <p:spPr bwMode="auto">
          <a:xfrm>
            <a:off x="7651750" y="2581275"/>
            <a:ext cx="1392238"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webkit-standard" charset="0"/>
                <a:hlinkClick r:id="rId8"/>
              </a:rPr>
              <a:t>E12-07-107</a:t>
            </a:r>
            <a:endParaRPr lang="en-US">
              <a:latin typeface="-webkit-standard" charset="0"/>
            </a:endParaRPr>
          </a:p>
          <a:p>
            <a:pPr eaLnBrk="1" hangingPunct="1"/>
            <a:r>
              <a:rPr lang="en-US" sz="1600">
                <a:solidFill>
                  <a:srgbClr val="0070C0"/>
                </a:solidFill>
                <a:hlinkClick r:id="rId9"/>
              </a:rPr>
              <a:t>E12-09-007A</a:t>
            </a:r>
            <a:endParaRPr lang="en-US" sz="1200">
              <a:solidFill>
                <a:srgbClr val="0070C0"/>
              </a:solidFill>
            </a:endParaRPr>
          </a:p>
        </p:txBody>
      </p:sp>
      <p:sp>
        <p:nvSpPr>
          <p:cNvPr id="90126" name="TextBox 25"/>
          <p:cNvSpPr txBox="1">
            <a:spLocks noChangeArrowheads="1"/>
          </p:cNvSpPr>
          <p:nvPr/>
        </p:nvSpPr>
        <p:spPr bwMode="auto">
          <a:xfrm>
            <a:off x="7653338" y="3319463"/>
            <a:ext cx="1403350"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baseline="30000"/>
              <a:t>3</a:t>
            </a:r>
            <a:r>
              <a:rPr lang="en-US" sz="2000"/>
              <a:t>He</a:t>
            </a:r>
          </a:p>
          <a:p>
            <a:pPr eaLnBrk="1" hangingPunct="1"/>
            <a:r>
              <a:rPr lang="en-US" sz="1800" u="sng">
                <a:solidFill>
                  <a:srgbClr val="00B050"/>
                </a:solidFill>
              </a:rPr>
              <a:t>C12-20-002</a:t>
            </a:r>
            <a:endParaRPr lang="en-US" sz="1800"/>
          </a:p>
          <a:p>
            <a:pPr eaLnBrk="1" hangingPunct="1"/>
            <a:endParaRPr lang="en-US" sz="1800"/>
          </a:p>
          <a:p>
            <a:pPr eaLnBrk="1" hangingPunct="1"/>
            <a:r>
              <a:rPr lang="en-US" sz="1800" baseline="30000"/>
              <a:t>7</a:t>
            </a:r>
            <a:r>
              <a:rPr lang="en-US" sz="1800"/>
              <a:t>LiD</a:t>
            </a:r>
          </a:p>
          <a:p>
            <a:pPr eaLnBrk="1" hangingPunct="1"/>
            <a:r>
              <a:rPr lang="en-US" sz="1600">
                <a:hlinkClick r:id="rId10"/>
              </a:rPr>
              <a:t>E12-14-001</a:t>
            </a:r>
            <a:r>
              <a:rPr lang="en-US"/>
              <a:t> </a:t>
            </a:r>
            <a:endParaRPr lang="en-US" sz="1800"/>
          </a:p>
          <a:p>
            <a:pPr eaLnBrk="1" hangingPunct="1"/>
            <a:endParaRPr lang="en-US" sz="1800"/>
          </a:p>
        </p:txBody>
      </p:sp>
      <p:sp>
        <p:nvSpPr>
          <p:cNvPr id="90127" name="TextBox 1"/>
          <p:cNvSpPr txBox="1">
            <a:spLocks noChangeArrowheads="1"/>
          </p:cNvSpPr>
          <p:nvPr/>
        </p:nvSpPr>
        <p:spPr bwMode="auto">
          <a:xfrm>
            <a:off x="158750" y="4751388"/>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No depolarization, like Sivers!</a:t>
            </a:r>
          </a:p>
        </p:txBody>
      </p:sp>
      <p:sp>
        <p:nvSpPr>
          <p:cNvPr id="90128" name="Rectangle 3"/>
          <p:cNvSpPr>
            <a:spLocks noChangeArrowheads="1"/>
          </p:cNvSpPr>
          <p:nvPr/>
        </p:nvSpPr>
        <p:spPr bwMode="auto">
          <a:xfrm>
            <a:off x="5092700" y="1131888"/>
            <a:ext cx="1552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t>y&gt;0.05,100 days </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EBB448-C409-794F-9B4D-DE5C818AF7A7}" type="slidenum">
              <a:rPr lang="en-US" sz="1400">
                <a:ea typeface="MS PGothic" charset="0"/>
                <a:cs typeface="MS PGothic" charset="0"/>
              </a:rPr>
              <a:pPr/>
              <a:t>33</a:t>
            </a:fld>
            <a:endParaRPr lang="en-US" sz="1400">
              <a:ea typeface="MS PGothic" charset="0"/>
              <a:cs typeface="MS PGothic" charset="0"/>
            </a:endParaRPr>
          </a:p>
        </p:txBody>
      </p:sp>
      <p:grpSp>
        <p:nvGrpSpPr>
          <p:cNvPr id="38914" name="Group 4"/>
          <p:cNvGrpSpPr>
            <a:grpSpLocks/>
          </p:cNvGrpSpPr>
          <p:nvPr/>
        </p:nvGrpSpPr>
        <p:grpSpPr bwMode="auto">
          <a:xfrm>
            <a:off x="3505200" y="914400"/>
            <a:ext cx="2951163" cy="2011363"/>
            <a:chOff x="5022928" y="909688"/>
            <a:chExt cx="4208352" cy="2317602"/>
          </a:xfrm>
        </p:grpSpPr>
        <p:pic>
          <p:nvPicPr>
            <p:cNvPr id="3892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2928" y="909688"/>
              <a:ext cx="4019471" cy="2317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9" name="TextBox 6"/>
            <p:cNvSpPr txBox="1">
              <a:spLocks noChangeArrowheads="1"/>
            </p:cNvSpPr>
            <p:nvPr/>
          </p:nvSpPr>
          <p:spPr bwMode="auto">
            <a:xfrm>
              <a:off x="6118222" y="954901"/>
              <a:ext cx="1710351" cy="319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00"/>
                  </a:solidFill>
                  <a:latin typeface="Helvetica" charset="0"/>
                  <a:ea typeface="MS PGothic" charset="0"/>
                  <a:cs typeface="MS PGothic" charset="0"/>
                </a:rPr>
                <a:t>CLAS12</a:t>
              </a:r>
            </a:p>
          </p:txBody>
        </p:sp>
        <p:sp>
          <p:nvSpPr>
            <p:cNvPr id="38930" name="TextBox 7"/>
            <p:cNvSpPr txBox="1">
              <a:spLocks noChangeArrowheads="1"/>
            </p:cNvSpPr>
            <p:nvPr/>
          </p:nvSpPr>
          <p:spPr bwMode="auto">
            <a:xfrm>
              <a:off x="7521518" y="1436499"/>
              <a:ext cx="1709762" cy="319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D36B6"/>
                  </a:solidFill>
                  <a:latin typeface="Helvetica" charset="0"/>
                  <a:ea typeface="MS PGothic" charset="0"/>
                  <a:cs typeface="MS PGothic" charset="0"/>
                </a:rPr>
                <a:t>CLAS22</a:t>
              </a:r>
            </a:p>
          </p:txBody>
        </p:sp>
      </p:grpSp>
      <p:sp>
        <p:nvSpPr>
          <p:cNvPr id="38915" name="TextBox 8"/>
          <p:cNvSpPr txBox="1">
            <a:spLocks noChangeArrowheads="1"/>
          </p:cNvSpPr>
          <p:nvPr/>
        </p:nvSpPr>
        <p:spPr bwMode="auto">
          <a:xfrm>
            <a:off x="3886200" y="3429000"/>
            <a:ext cx="52578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8450" indent="-2984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a:solidFill>
                  <a:srgbClr val="0D36B6"/>
                </a:solidFill>
                <a:latin typeface="Century Gothic" charset="0"/>
                <a:ea typeface="MS PGothic" charset="0"/>
                <a:cs typeface="MS PGothic" charset="0"/>
              </a:rPr>
              <a:t>Q</a:t>
            </a:r>
            <a:r>
              <a:rPr lang="en-US" sz="1400" baseline="30000">
                <a:solidFill>
                  <a:srgbClr val="0D36B6"/>
                </a:solidFill>
                <a:latin typeface="Century Gothic" charset="0"/>
                <a:ea typeface="MS PGothic" charset="0"/>
                <a:cs typeface="MS PGothic" charset="0"/>
              </a:rPr>
              <a:t>2</a:t>
            </a:r>
            <a:r>
              <a:rPr lang="en-US" sz="1400">
                <a:solidFill>
                  <a:srgbClr val="0D36B6"/>
                </a:solidFill>
                <a:latin typeface="Century Gothic" charset="0"/>
                <a:ea typeface="MS PGothic" charset="0"/>
                <a:cs typeface="MS PGothic" charset="0"/>
              </a:rPr>
              <a:t> evolution studies possible, provide superior access to critical Collins-Soper (CS) kernel</a:t>
            </a:r>
          </a:p>
          <a:p>
            <a:pPr>
              <a:buFontTx/>
              <a:buChar char="•"/>
            </a:pPr>
            <a:r>
              <a:rPr lang="en-US" sz="1400">
                <a:solidFill>
                  <a:srgbClr val="0D36B6"/>
                </a:solidFill>
                <a:latin typeface="Century Gothic" charset="0"/>
                <a:ea typeface="MS PGothic" charset="0"/>
                <a:cs typeface="MS PGothic" charset="0"/>
              </a:rPr>
              <a:t> CLAS12 at JLab20+ can provide a wide range in Q</a:t>
            </a:r>
            <a:r>
              <a:rPr lang="en-US" sz="1400" baseline="30000">
                <a:solidFill>
                  <a:srgbClr val="0D36B6"/>
                </a:solidFill>
                <a:latin typeface="Century Gothic" charset="0"/>
                <a:ea typeface="MS PGothic" charset="0"/>
                <a:cs typeface="MS PGothic" charset="0"/>
              </a:rPr>
              <a:t>2</a:t>
            </a:r>
          </a:p>
          <a:p>
            <a:r>
              <a:rPr lang="en-US" sz="1400">
                <a:solidFill>
                  <a:srgbClr val="0D36B6"/>
                </a:solidFill>
                <a:latin typeface="Century Gothic" charset="0"/>
                <a:ea typeface="MS PGothic" charset="0"/>
                <a:cs typeface="MS PGothic" charset="0"/>
              </a:rPr>
              <a:t>        combined with high lumi and superior resolution </a:t>
            </a:r>
            <a:endParaRPr lang="en-US" sz="1400" baseline="30000">
              <a:solidFill>
                <a:srgbClr val="0D36B6"/>
              </a:solidFill>
              <a:latin typeface="Century Gothic" charset="0"/>
              <a:ea typeface="MS PGothic" charset="0"/>
              <a:cs typeface="MS PGothic" charset="0"/>
            </a:endParaRPr>
          </a:p>
        </p:txBody>
      </p:sp>
      <p:sp>
        <p:nvSpPr>
          <p:cNvPr id="38916" name="TextBox 10"/>
          <p:cNvSpPr txBox="1">
            <a:spLocks noChangeArrowheads="1"/>
          </p:cNvSpPr>
          <p:nvPr/>
        </p:nvSpPr>
        <p:spPr bwMode="auto">
          <a:xfrm>
            <a:off x="4648200" y="2895600"/>
            <a:ext cx="45720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a:solidFill>
                  <a:srgbClr val="0D36B6"/>
                </a:solidFill>
                <a:latin typeface="Century Gothic" charset="0"/>
                <a:ea typeface="MS PGothic" charset="0"/>
                <a:cs typeface="MS PGothic" charset="0"/>
              </a:rPr>
              <a:t>Wide Q</a:t>
            </a:r>
            <a:r>
              <a:rPr lang="en-US" sz="1400" baseline="30000">
                <a:solidFill>
                  <a:srgbClr val="0D36B6"/>
                </a:solidFill>
                <a:latin typeface="Century Gothic" charset="0"/>
                <a:ea typeface="MS PGothic" charset="0"/>
                <a:cs typeface="MS PGothic" charset="0"/>
              </a:rPr>
              <a:t>2</a:t>
            </a:r>
            <a:r>
              <a:rPr lang="en-US" sz="1400">
                <a:solidFill>
                  <a:srgbClr val="0D36B6"/>
                </a:solidFill>
                <a:latin typeface="Century Gothic" charset="0"/>
                <a:ea typeface="MS PGothic" charset="0"/>
                <a:cs typeface="MS PGothic" charset="0"/>
              </a:rPr>
              <a:t> range and high luminosity is the key for a validating separation of twist-2 contributions</a:t>
            </a:r>
          </a:p>
          <a:p>
            <a:pPr>
              <a:buFontTx/>
              <a:buChar char="•"/>
            </a:pPr>
            <a:endParaRPr lang="en-US" sz="1400">
              <a:solidFill>
                <a:srgbClr val="0D36B6"/>
              </a:solidFill>
              <a:latin typeface="Century Gothic" charset="0"/>
              <a:ea typeface="MS PGothic" charset="0"/>
              <a:cs typeface="MS PGothic" charset="0"/>
            </a:endParaRPr>
          </a:p>
        </p:txBody>
      </p:sp>
      <p:pic>
        <p:nvPicPr>
          <p:cNvPr id="38917" name="Picture 13" descr="Screen Shot 2022-10-28 at 5.22.4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3352800" cy="219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838200" y="2362200"/>
            <a:ext cx="1219200" cy="46038"/>
          </a:xfrm>
          <a:prstGeom prst="rect">
            <a:avLst/>
          </a:prstGeom>
          <a:solidFill>
            <a:srgbClr val="BADDE1">
              <a:alpha val="67058"/>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
        <p:nvSpPr>
          <p:cNvPr id="38919" name="Rectangle 15"/>
          <p:cNvSpPr>
            <a:spLocks noChangeArrowheads="1"/>
          </p:cNvSpPr>
          <p:nvPr/>
        </p:nvSpPr>
        <p:spPr bwMode="auto">
          <a:xfrm>
            <a:off x="762000" y="152400"/>
            <a:ext cx="7997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a:t>Accessing CS-kernel directly or through extraction of SFs</a:t>
            </a:r>
          </a:p>
        </p:txBody>
      </p:sp>
      <p:sp>
        <p:nvSpPr>
          <p:cNvPr id="38920" name="TextBox 16"/>
          <p:cNvSpPr txBox="1">
            <a:spLocks noChangeArrowheads="1"/>
          </p:cNvSpPr>
          <p:nvPr/>
        </p:nvSpPr>
        <p:spPr bwMode="auto">
          <a:xfrm>
            <a:off x="152400" y="2971800"/>
            <a:ext cx="4483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ea typeface="MS PGothic" charset="0"/>
                <a:cs typeface="MS PGothic" charset="0"/>
              </a:rPr>
              <a:t>Use slices in Q</a:t>
            </a:r>
            <a:r>
              <a:rPr lang="en-US" sz="1800" baseline="30000">
                <a:ea typeface="MS PGothic" charset="0"/>
                <a:cs typeface="MS PGothic" charset="0"/>
              </a:rPr>
              <a:t>2 </a:t>
            </a:r>
            <a:r>
              <a:rPr lang="en-US" sz="1800">
                <a:ea typeface="MS PGothic" charset="0"/>
                <a:cs typeface="MS PGothic" charset="0"/>
              </a:rPr>
              <a:t>(good resolution needed)</a:t>
            </a:r>
          </a:p>
        </p:txBody>
      </p:sp>
      <p:sp>
        <p:nvSpPr>
          <p:cNvPr id="38921" name="TextBox 17"/>
          <p:cNvSpPr txBox="1">
            <a:spLocks noChangeArrowheads="1"/>
          </p:cNvSpPr>
          <p:nvPr/>
        </p:nvSpPr>
        <p:spPr bwMode="auto">
          <a:xfrm>
            <a:off x="1828800" y="2057400"/>
            <a:ext cx="9794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D36B6"/>
                </a:solidFill>
                <a:latin typeface="Helvetica" charset="0"/>
                <a:ea typeface="MS PGothic" charset="0"/>
                <a:cs typeface="MS PGothic" charset="0"/>
              </a:rPr>
              <a:t>CLAS22</a:t>
            </a:r>
          </a:p>
        </p:txBody>
      </p:sp>
      <p:sp>
        <p:nvSpPr>
          <p:cNvPr id="38922" name="TextBox 18"/>
          <p:cNvSpPr txBox="1">
            <a:spLocks noChangeArrowheads="1"/>
          </p:cNvSpPr>
          <p:nvPr/>
        </p:nvSpPr>
        <p:spPr bwMode="auto">
          <a:xfrm>
            <a:off x="1752600" y="1752600"/>
            <a:ext cx="9810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00"/>
                </a:solidFill>
                <a:latin typeface="Helvetica" charset="0"/>
                <a:ea typeface="MS PGothic" charset="0"/>
                <a:cs typeface="MS PGothic" charset="0"/>
              </a:rPr>
              <a:t>EIC 5x41</a:t>
            </a:r>
          </a:p>
        </p:txBody>
      </p:sp>
      <p:sp>
        <p:nvSpPr>
          <p:cNvPr id="38923" name="TextBox 28"/>
          <p:cNvSpPr txBox="1">
            <a:spLocks noChangeArrowheads="1"/>
          </p:cNvSpPr>
          <p:nvPr/>
        </p:nvSpPr>
        <p:spPr bwMode="auto">
          <a:xfrm>
            <a:off x="3962400" y="4724400"/>
            <a:ext cx="5099050" cy="1323975"/>
          </a:xfrm>
          <a:prstGeom prst="rect">
            <a:avLst/>
          </a:prstGeom>
          <a:solidFill>
            <a:srgbClr val="FFFF00"/>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600">
                <a:ea typeface="MS PGothic" charset="0"/>
                <a:cs typeface="MS PGothic" charset="0"/>
              </a:rPr>
              <a:t>Test the CS-kernel from different experiments, and for different kinematics in a given experiment</a:t>
            </a:r>
          </a:p>
          <a:p>
            <a:pPr>
              <a:buFontTx/>
              <a:buChar char="•"/>
            </a:pPr>
            <a:r>
              <a:rPr lang="en-US" sz="1600" u="sng">
                <a:ea typeface="MS PGothic" charset="0"/>
                <a:cs typeface="MS PGothic" charset="0"/>
              </a:rPr>
              <a:t>Evaluate the systematics due to factorization violation and define possible reasons </a:t>
            </a:r>
            <a:r>
              <a:rPr lang="en-US" sz="1600">
                <a:ea typeface="MS PGothic" charset="0"/>
                <a:cs typeface="MS PGothic" charset="0"/>
              </a:rPr>
              <a:t>(some can be easy to fix) </a:t>
            </a:r>
          </a:p>
        </p:txBody>
      </p:sp>
      <p:sp>
        <p:nvSpPr>
          <p:cNvPr id="38924" name="TextBox 36"/>
          <p:cNvSpPr txBox="1">
            <a:spLocks noChangeArrowheads="1"/>
          </p:cNvSpPr>
          <p:nvPr/>
        </p:nvSpPr>
        <p:spPr bwMode="auto">
          <a:xfrm>
            <a:off x="2286000" y="3429000"/>
            <a:ext cx="11033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ea typeface="MS PGothic" charset="0"/>
                <a:cs typeface="MS PGothic" charset="0"/>
              </a:rPr>
              <a:t>A. Vladimirov</a:t>
            </a:r>
          </a:p>
        </p:txBody>
      </p:sp>
      <p:pic>
        <p:nvPicPr>
          <p:cNvPr id="389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8194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H. Avakian, JLab22, Aug 26</a:t>
            </a:r>
          </a:p>
        </p:txBody>
      </p:sp>
      <p:pic>
        <p:nvPicPr>
          <p:cNvPr id="38927" name="Picture 5" descr="Screen Shot 2023-02-21 at 9.45.16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733800"/>
            <a:ext cx="35337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003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p:txBody>
          <a:bodyPr/>
          <a:lstStyle/>
          <a:p>
            <a:r>
              <a:rPr lang="en-US">
                <a:latin typeface="Arial" charset="0"/>
                <a:ea typeface="MS PGothic" charset="0"/>
              </a:rPr>
              <a:t>TMD theory problems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63492"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C881E9-C4AD-2043-A31B-CAAFB8C8E30C}" type="slidenum">
              <a:rPr lang="en-US" sz="1400"/>
              <a:pPr/>
              <a:t>34</a:t>
            </a:fld>
            <a:endParaRPr lang="en-US" sz="1400"/>
          </a:p>
        </p:txBody>
      </p:sp>
      <p:pic>
        <p:nvPicPr>
          <p:cNvPr id="634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44800"/>
            <a:ext cx="434340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4" name="TextBox 7"/>
          <p:cNvSpPr txBox="1">
            <a:spLocks noChangeArrowheads="1"/>
          </p:cNvSpPr>
          <p:nvPr/>
        </p:nvSpPr>
        <p:spPr bwMode="auto">
          <a:xfrm>
            <a:off x="1784350" y="928688"/>
            <a:ext cx="7315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Perturbative approach: TMD region = where the log divergence of the fixed-order calculation dominates (resummation is required)</a:t>
            </a:r>
          </a:p>
        </p:txBody>
      </p:sp>
      <p:sp>
        <p:nvSpPr>
          <p:cNvPr id="63495" name="TextBox 9"/>
          <p:cNvSpPr txBox="1">
            <a:spLocks noChangeArrowheads="1"/>
          </p:cNvSpPr>
          <p:nvPr/>
        </p:nvSpPr>
        <p:spPr bwMode="auto">
          <a:xfrm>
            <a:off x="1219200" y="5867400"/>
            <a:ext cx="6248400"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How far in P</a:t>
            </a:r>
            <a:r>
              <a:rPr lang="en-US" sz="1800" baseline="-25000" dirty="0"/>
              <a:t>T</a:t>
            </a:r>
            <a:r>
              <a:rPr lang="en-US" sz="1800" dirty="0"/>
              <a:t> or </a:t>
            </a:r>
            <a:r>
              <a:rPr lang="en-US" sz="1800" dirty="0" err="1"/>
              <a:t>q</a:t>
            </a:r>
            <a:r>
              <a:rPr lang="en-US" sz="1800" baseline="-25000" dirty="0" err="1"/>
              <a:t>T</a:t>
            </a:r>
            <a:r>
              <a:rPr lang="en-US" sz="1800" dirty="0"/>
              <a:t> extends the TMD region</a:t>
            </a:r>
          </a:p>
        </p:txBody>
      </p:sp>
      <p:sp>
        <p:nvSpPr>
          <p:cNvPr id="13" name="Rectangle 12"/>
          <p:cNvSpPr/>
          <p:nvPr/>
        </p:nvSpPr>
        <p:spPr>
          <a:xfrm>
            <a:off x="4343400" y="3049588"/>
            <a:ext cx="612775"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i</a:t>
            </a:r>
            <a:endParaRPr lang="en-US" dirty="0"/>
          </a:p>
        </p:txBody>
      </p:sp>
      <p:cxnSp>
        <p:nvCxnSpPr>
          <p:cNvPr id="15" name="Straight Arrow Connector 14"/>
          <p:cNvCxnSpPr>
            <a:cxnSpLocks noChangeShapeType="1"/>
          </p:cNvCxnSpPr>
          <p:nvPr/>
        </p:nvCxnSpPr>
        <p:spPr bwMode="auto">
          <a:xfrm>
            <a:off x="3657600" y="3733800"/>
            <a:ext cx="582613" cy="7937"/>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63499" name="TextBox 3"/>
          <p:cNvSpPr txBox="1">
            <a:spLocks noChangeArrowheads="1"/>
          </p:cNvSpPr>
          <p:nvPr/>
        </p:nvSpPr>
        <p:spPr bwMode="auto">
          <a:xfrm>
            <a:off x="533400" y="1651000"/>
            <a:ext cx="71501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Significant fraction of polarized SIDIS data is currently considered by phenomenology to be outside of the TMD region</a:t>
            </a:r>
          </a:p>
          <a:p>
            <a:r>
              <a:rPr lang="en-US" sz="1800"/>
              <a:t>What data input exactly drives down the nonperturbative  part?</a:t>
            </a:r>
          </a:p>
        </p:txBody>
      </p:sp>
      <p:sp>
        <p:nvSpPr>
          <p:cNvPr id="63500" name="TextBox 1"/>
          <p:cNvSpPr txBox="1">
            <a:spLocks noChangeArrowheads="1"/>
          </p:cNvSpPr>
          <p:nvPr/>
        </p:nvSpPr>
        <p:spPr bwMode="auto">
          <a:xfrm>
            <a:off x="2022475" y="2751138"/>
            <a:ext cx="22272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currently have </a:t>
            </a:r>
          </a:p>
        </p:txBody>
      </p:sp>
      <p:cxnSp>
        <p:nvCxnSpPr>
          <p:cNvPr id="5" name="Straight Arrow Connector 4"/>
          <p:cNvCxnSpPr>
            <a:cxnSpLocks noChangeShapeType="1"/>
          </p:cNvCxnSpPr>
          <p:nvPr/>
        </p:nvCxnSpPr>
        <p:spPr bwMode="auto">
          <a:xfrm flipH="1">
            <a:off x="1717675" y="2962275"/>
            <a:ext cx="304800" cy="0"/>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2" name="Picture 1" descr="tmd-region-comp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587" y="2667000"/>
            <a:ext cx="4558261" cy="3200400"/>
          </a:xfrm>
          <a:prstGeom prst="rect">
            <a:avLst/>
          </a:prstGeom>
        </p:spPr>
      </p:pic>
    </p:spTree>
    <p:extLst>
      <p:ext uri="{BB962C8B-B14F-4D97-AF65-F5344CB8AC3E}">
        <p14:creationId xmlns:p14="http://schemas.microsoft.com/office/powerpoint/2010/main" val="226304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788" y="2803525"/>
            <a:ext cx="4449762"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Title 1"/>
          <p:cNvSpPr>
            <a:spLocks noGrp="1" noChangeArrowheads="1"/>
          </p:cNvSpPr>
          <p:nvPr>
            <p:ph type="title"/>
          </p:nvPr>
        </p:nvSpPr>
        <p:spPr/>
        <p:txBody>
          <a:bodyPr/>
          <a:lstStyle/>
          <a:p>
            <a:r>
              <a:rPr lang="en-US">
                <a:latin typeface="Arial" charset="0"/>
                <a:ea typeface="MS PGothic" charset="0"/>
              </a:rPr>
              <a:t>TMD theory problems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63492"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C881E9-C4AD-2043-A31B-CAAFB8C8E30C}" type="slidenum">
              <a:rPr lang="en-US" sz="1400"/>
              <a:pPr/>
              <a:t>35</a:t>
            </a:fld>
            <a:endParaRPr lang="en-US" sz="1400"/>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4800"/>
            <a:ext cx="4956175"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4" name="TextBox 7"/>
          <p:cNvSpPr txBox="1">
            <a:spLocks noChangeArrowheads="1"/>
          </p:cNvSpPr>
          <p:nvPr/>
        </p:nvSpPr>
        <p:spPr bwMode="auto">
          <a:xfrm>
            <a:off x="1784350" y="928688"/>
            <a:ext cx="7315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Perturbative approach: TMD region = where the log divergence of the fixed-order calculation dominates (resummation is required)</a:t>
            </a:r>
          </a:p>
        </p:txBody>
      </p:sp>
      <p:sp>
        <p:nvSpPr>
          <p:cNvPr id="63495" name="TextBox 9"/>
          <p:cNvSpPr txBox="1">
            <a:spLocks noChangeArrowheads="1"/>
          </p:cNvSpPr>
          <p:nvPr/>
        </p:nvSpPr>
        <p:spPr bwMode="auto">
          <a:xfrm>
            <a:off x="2286000" y="5802313"/>
            <a:ext cx="6248400"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How far in P</a:t>
            </a:r>
            <a:r>
              <a:rPr lang="en-US" sz="1800" baseline="-25000"/>
              <a:t>T</a:t>
            </a:r>
            <a:r>
              <a:rPr lang="en-US" sz="1800"/>
              <a:t> or q</a:t>
            </a:r>
            <a:r>
              <a:rPr lang="en-US" sz="1800" baseline="-25000"/>
              <a:t>T</a:t>
            </a:r>
            <a:r>
              <a:rPr lang="en-US" sz="1800"/>
              <a:t> extends the TMD region</a:t>
            </a:r>
          </a:p>
        </p:txBody>
      </p:sp>
      <p:sp>
        <p:nvSpPr>
          <p:cNvPr id="13" name="Rectangle 12"/>
          <p:cNvSpPr/>
          <p:nvPr/>
        </p:nvSpPr>
        <p:spPr>
          <a:xfrm>
            <a:off x="4343400" y="3049588"/>
            <a:ext cx="612775"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i</a:t>
            </a:r>
            <a:endParaRPr lang="en-US" dirty="0"/>
          </a:p>
        </p:txBody>
      </p:sp>
      <p:cxnSp>
        <p:nvCxnSpPr>
          <p:cNvPr id="15" name="Straight Arrow Connector 14"/>
          <p:cNvCxnSpPr>
            <a:cxnSpLocks noChangeShapeType="1"/>
          </p:cNvCxnSpPr>
          <p:nvPr/>
        </p:nvCxnSpPr>
        <p:spPr bwMode="auto">
          <a:xfrm>
            <a:off x="4267200" y="3741738"/>
            <a:ext cx="582613" cy="7937"/>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63498" name="TextBox 1"/>
          <p:cNvSpPr txBox="1">
            <a:spLocks noChangeArrowheads="1"/>
          </p:cNvSpPr>
          <p:nvPr/>
        </p:nvSpPr>
        <p:spPr bwMode="auto">
          <a:xfrm>
            <a:off x="6400800" y="3170238"/>
            <a:ext cx="15065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 Bacchetta</a:t>
            </a:r>
          </a:p>
        </p:txBody>
      </p:sp>
      <p:sp>
        <p:nvSpPr>
          <p:cNvPr id="63499" name="TextBox 3"/>
          <p:cNvSpPr txBox="1">
            <a:spLocks noChangeArrowheads="1"/>
          </p:cNvSpPr>
          <p:nvPr/>
        </p:nvSpPr>
        <p:spPr bwMode="auto">
          <a:xfrm>
            <a:off x="533400" y="1651000"/>
            <a:ext cx="71501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Significant fraction of polarized SIDIS data is currently considered by phenomenology to be outside of the TMD region</a:t>
            </a:r>
          </a:p>
          <a:p>
            <a:r>
              <a:rPr lang="en-US" sz="1800"/>
              <a:t>What data input exactly drives down the nonperturbative  part?</a:t>
            </a:r>
          </a:p>
        </p:txBody>
      </p:sp>
      <p:sp>
        <p:nvSpPr>
          <p:cNvPr id="63500" name="TextBox 1"/>
          <p:cNvSpPr txBox="1">
            <a:spLocks noChangeArrowheads="1"/>
          </p:cNvSpPr>
          <p:nvPr/>
        </p:nvSpPr>
        <p:spPr bwMode="auto">
          <a:xfrm>
            <a:off x="2022475" y="2751138"/>
            <a:ext cx="22272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currently have </a:t>
            </a:r>
          </a:p>
        </p:txBody>
      </p:sp>
      <p:cxnSp>
        <p:nvCxnSpPr>
          <p:cNvPr id="5" name="Straight Arrow Connector 4"/>
          <p:cNvCxnSpPr>
            <a:cxnSpLocks noChangeShapeType="1"/>
          </p:cNvCxnSpPr>
          <p:nvPr/>
        </p:nvCxnSpPr>
        <p:spPr bwMode="auto">
          <a:xfrm flipH="1">
            <a:off x="1717675" y="2962275"/>
            <a:ext cx="304800" cy="0"/>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63502" name="TextBox 7"/>
          <p:cNvSpPr txBox="1">
            <a:spLocks noChangeArrowheads="1"/>
          </p:cNvSpPr>
          <p:nvPr/>
        </p:nvSpPr>
        <p:spPr bwMode="auto">
          <a:xfrm>
            <a:off x="6149975" y="2725738"/>
            <a:ext cx="2744788"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expect to be extended </a:t>
            </a:r>
          </a:p>
        </p:txBody>
      </p:sp>
      <p:cxnSp>
        <p:nvCxnSpPr>
          <p:cNvPr id="9" name="Straight Arrow Connector 8"/>
          <p:cNvCxnSpPr>
            <a:cxnSpLocks/>
          </p:cNvCxnSpPr>
          <p:nvPr/>
        </p:nvCxnSpPr>
        <p:spPr bwMode="auto">
          <a:xfrm flipH="1" flipV="1">
            <a:off x="5334000" y="2881313"/>
            <a:ext cx="762000" cy="14287"/>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7" name="TextBox 16"/>
          <p:cNvSpPr txBox="1"/>
          <p:nvPr/>
        </p:nvSpPr>
        <p:spPr>
          <a:xfrm>
            <a:off x="5018826" y="6096000"/>
            <a:ext cx="4088391" cy="369332"/>
          </a:xfrm>
          <a:prstGeom prst="rect">
            <a:avLst/>
          </a:prstGeom>
          <a:noFill/>
        </p:spPr>
        <p:txBody>
          <a:bodyPr wrap="none" rtlCol="0">
            <a:spAutoFit/>
          </a:bodyPr>
          <a:lstStyle/>
          <a:p>
            <a:r>
              <a:rPr lang="en-US" dirty="0"/>
              <a:t>“they know not what they do” </a:t>
            </a:r>
            <a:r>
              <a:rPr lang="en-US" sz="1200" dirty="0"/>
              <a:t>Luke 23:34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noChangeArrowheads="1"/>
          </p:cNvSpPr>
          <p:nvPr>
            <p:ph type="title"/>
          </p:nvPr>
        </p:nvSpPr>
        <p:spPr/>
        <p:txBody>
          <a:bodyPr/>
          <a:lstStyle/>
          <a:p>
            <a:r>
              <a:rPr lang="en-US">
                <a:latin typeface="Arial" charset="0"/>
                <a:ea typeface="MS PGothic" charset="0"/>
              </a:rPr>
              <a:t>q</a:t>
            </a:r>
            <a:r>
              <a:rPr lang="en-US" baseline="-25000">
                <a:latin typeface="Arial" charset="0"/>
                <a:ea typeface="MS PGothic" charset="0"/>
              </a:rPr>
              <a:t>T</a:t>
            </a:r>
            <a:r>
              <a:rPr lang="en-US">
                <a:latin typeface="Arial" charset="0"/>
                <a:ea typeface="MS PGothic" charset="0"/>
              </a:rPr>
              <a:t>-crisis or misinterpretation</a:t>
            </a:r>
          </a:p>
        </p:txBody>
      </p:sp>
      <p:sp>
        <p:nvSpPr>
          <p:cNvPr id="44034" name="Footer Placeholder 2"/>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44035"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FFC4770-9FBF-4B44-BAD9-60C6C13669C1}" type="slidenum">
              <a:rPr lang="en-US" sz="1400"/>
              <a:pPr/>
              <a:t>36</a:t>
            </a:fld>
            <a:endParaRPr lang="en-US" sz="1400"/>
          </a:p>
        </p:txBody>
      </p:sp>
      <p:sp>
        <p:nvSpPr>
          <p:cNvPr id="44036" name="Rectangle 21"/>
          <p:cNvSpPr>
            <a:spLocks noChangeArrowheads="1"/>
          </p:cNvSpPr>
          <p:nvPr/>
        </p:nvSpPr>
        <p:spPr bwMode="auto">
          <a:xfrm>
            <a:off x="5562600" y="914400"/>
            <a:ext cx="3389313" cy="2108200"/>
          </a:xfrm>
          <a:prstGeom prst="rect">
            <a:avLst/>
          </a:prstGeom>
          <a:solidFill>
            <a:schemeClr val="bg1"/>
          </a:solidFill>
          <a:ln w="9525">
            <a:solidFill>
              <a:srgbClr val="FF0000"/>
            </a:solidFill>
            <a:miter lim="800000"/>
            <a:headEnd/>
            <a:tailEnd/>
          </a:ln>
        </p:spPr>
        <p:txBody>
          <a:bodyPr>
            <a:spAutoFit/>
          </a:bodyPr>
          <a:lstStyle/>
          <a:p>
            <a:r>
              <a:rPr lang="en-US" sz="1400">
                <a:solidFill>
                  <a:srgbClr val="000000"/>
                </a:solidFill>
                <a:latin typeface="-webkit-standard" charset="0"/>
              </a:rPr>
              <a:t>The q</a:t>
            </a:r>
            <a:r>
              <a:rPr lang="en-US" sz="1400" baseline="-25000">
                <a:solidFill>
                  <a:srgbClr val="000000"/>
                </a:solidFill>
                <a:latin typeface="-webkit-standard" charset="0"/>
              </a:rPr>
              <a:t>T</a:t>
            </a:r>
            <a:r>
              <a:rPr lang="en-US" sz="1400">
                <a:solidFill>
                  <a:srgbClr val="000000"/>
                </a:solidFill>
                <a:latin typeface="-webkit-standard" charset="0"/>
              </a:rPr>
              <a:t>=P</a:t>
            </a:r>
            <a:r>
              <a:rPr lang="en-US" sz="1400" baseline="-25000">
                <a:solidFill>
                  <a:srgbClr val="000000"/>
                </a:solidFill>
                <a:latin typeface="-webkit-standard" charset="0"/>
              </a:rPr>
              <a:t>T</a:t>
            </a:r>
            <a:r>
              <a:rPr lang="en-US" sz="1400">
                <a:solidFill>
                  <a:srgbClr val="000000"/>
                </a:solidFill>
                <a:latin typeface="-webkit-standard" charset="0"/>
              </a:rPr>
              <a:t>/z theory “trustworthy” cut:  </a:t>
            </a:r>
          </a:p>
          <a:p>
            <a:pPr>
              <a:buFontTx/>
              <a:buAutoNum type="arabicParenR"/>
            </a:pPr>
            <a:r>
              <a:rPr lang="en-US" sz="1200">
                <a:solidFill>
                  <a:srgbClr val="000000"/>
                </a:solidFill>
                <a:latin typeface="-webkit-standard" charset="0"/>
              </a:rPr>
              <a:t>Suppresses moderate Q</a:t>
            </a:r>
            <a:r>
              <a:rPr lang="en-US" sz="1200" baseline="30000">
                <a:solidFill>
                  <a:srgbClr val="000000"/>
                </a:solidFill>
                <a:latin typeface="-webkit-standard" charset="0"/>
              </a:rPr>
              <a:t>2</a:t>
            </a:r>
            <a:r>
              <a:rPr lang="en-US" sz="1200">
                <a:solidFill>
                  <a:srgbClr val="000000"/>
                </a:solidFill>
                <a:latin typeface="-webkit-standard" charset="0"/>
              </a:rPr>
              <a:t> and large P</a:t>
            </a:r>
            <a:r>
              <a:rPr lang="en-US" sz="1200" baseline="-25000">
                <a:solidFill>
                  <a:srgbClr val="000000"/>
                </a:solidFill>
                <a:latin typeface="-webkit-standard" charset="0"/>
              </a:rPr>
              <a:t>T </a:t>
            </a:r>
            <a:r>
              <a:rPr lang="en-US" sz="1200">
                <a:solidFill>
                  <a:srgbClr val="000000"/>
                </a:solidFill>
                <a:latin typeface="-webkit-standard" charset="0"/>
              </a:rPr>
              <a:t>(sensitive to k</a:t>
            </a:r>
            <a:r>
              <a:rPr lang="en-US" sz="1200" baseline="-25000">
                <a:solidFill>
                  <a:srgbClr val="000000"/>
                </a:solidFill>
                <a:latin typeface="-webkit-standard" charset="0"/>
              </a:rPr>
              <a:t>T</a:t>
            </a:r>
            <a:r>
              <a:rPr lang="en-US" sz="1200">
                <a:solidFill>
                  <a:srgbClr val="000000"/>
                </a:solidFill>
                <a:latin typeface="-webkit-standard" charset="0"/>
              </a:rPr>
              <a:t>), where all kind of azimuthal modulations are most significant </a:t>
            </a:r>
          </a:p>
          <a:p>
            <a:pPr>
              <a:buFontTx/>
              <a:buAutoNum type="arabicParenR"/>
            </a:pPr>
            <a:r>
              <a:rPr lang="en-US" sz="1200">
                <a:solidFill>
                  <a:srgbClr val="000000"/>
                </a:solidFill>
                <a:latin typeface="-webkit-standard" charset="0"/>
              </a:rPr>
              <a:t>Enhances large z region </a:t>
            </a:r>
            <a:r>
              <a:rPr lang="en-US" sz="1100">
                <a:solidFill>
                  <a:srgbClr val="000000"/>
                </a:solidFill>
                <a:latin typeface="-webkit-standard" charset="0"/>
              </a:rPr>
              <a:t>(ex. Exclusive Events) in TMD and low z in FO calculations</a:t>
            </a:r>
            <a:endParaRPr lang="en-US" sz="1200">
              <a:solidFill>
                <a:srgbClr val="000000"/>
              </a:solidFill>
              <a:latin typeface="-webkit-standard" charset="0"/>
            </a:endParaRPr>
          </a:p>
          <a:p>
            <a:pPr>
              <a:buFontTx/>
              <a:buAutoNum type="arabicParenR"/>
            </a:pPr>
            <a:endParaRPr lang="en-US" sz="1200" baseline="-25000">
              <a:solidFill>
                <a:srgbClr val="000000"/>
              </a:solidFill>
              <a:latin typeface="-webkit-standard" charset="0"/>
            </a:endParaRPr>
          </a:p>
          <a:p>
            <a:r>
              <a:rPr lang="en-US" sz="1200">
                <a:solidFill>
                  <a:srgbClr val="000000"/>
                </a:solidFill>
                <a:latin typeface="-webkit-standard" charset="0"/>
              </a:rPr>
              <a:t>3)  Cuts not only most of the JLab data, but practically all accessible in polarized SIDIS large P</a:t>
            </a:r>
            <a:r>
              <a:rPr lang="en-US" sz="1200" baseline="-25000">
                <a:solidFill>
                  <a:srgbClr val="000000"/>
                </a:solidFill>
                <a:latin typeface="-webkit-standard" charset="0"/>
              </a:rPr>
              <a:t>T</a:t>
            </a:r>
            <a:r>
              <a:rPr lang="en-US" sz="1200">
                <a:solidFill>
                  <a:srgbClr val="000000"/>
                </a:solidFill>
                <a:latin typeface="-webkit-standard" charset="0"/>
              </a:rPr>
              <a:t> samples , including ones from HERMES  COMPASS, and even </a:t>
            </a:r>
            <a:r>
              <a:rPr lang="en-US" sz="1400">
                <a:solidFill>
                  <a:srgbClr val="000000"/>
                </a:solidFill>
                <a:latin typeface="-webkit-standard" charset="0"/>
              </a:rPr>
              <a:t>EIC.</a:t>
            </a:r>
            <a:endParaRPr lang="en-US" sz="2000">
              <a:solidFill>
                <a:srgbClr val="000000"/>
              </a:solidFill>
              <a:latin typeface="-webkit-standard" charset="0"/>
            </a:endParaRPr>
          </a:p>
        </p:txBody>
      </p:sp>
      <p:pic>
        <p:nvPicPr>
          <p:cNvPr id="44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3505200"/>
            <a:ext cx="3633787" cy="241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038" y="5883275"/>
            <a:ext cx="3070225"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5487988"/>
            <a:ext cx="2241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0"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563" y="3995738"/>
            <a:ext cx="1117600"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a:cxnSpLocks/>
          </p:cNvCxnSpPr>
          <p:nvPr/>
        </p:nvCxnSpPr>
        <p:spPr bwMode="auto">
          <a:xfrm>
            <a:off x="6096000" y="3571875"/>
            <a:ext cx="1503363" cy="1865313"/>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6" name="Straight Connector 35"/>
          <p:cNvCxnSpPr>
            <a:cxnSpLocks/>
          </p:cNvCxnSpPr>
          <p:nvPr/>
        </p:nvCxnSpPr>
        <p:spPr bwMode="auto">
          <a:xfrm>
            <a:off x="6584950" y="4148138"/>
            <a:ext cx="0" cy="1706562"/>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40" name="Straight Arrow Connector 39"/>
          <p:cNvCxnSpPr>
            <a:cxnSpLocks noChangeShapeType="1"/>
          </p:cNvCxnSpPr>
          <p:nvPr/>
        </p:nvCxnSpPr>
        <p:spPr bwMode="auto">
          <a:xfrm flipH="1">
            <a:off x="6096000" y="4148138"/>
            <a:ext cx="409575" cy="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44044" name="Rectangle 40"/>
          <p:cNvSpPr>
            <a:spLocks noChangeArrowheads="1"/>
          </p:cNvSpPr>
          <p:nvPr/>
        </p:nvSpPr>
        <p:spPr bwMode="auto">
          <a:xfrm>
            <a:off x="5562600" y="3276600"/>
            <a:ext cx="457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https://arxiv.org/pdf/1709.07374.pdf</a:t>
            </a:r>
          </a:p>
        </p:txBody>
      </p:sp>
      <p:sp>
        <p:nvSpPr>
          <p:cNvPr id="44045" name="TextBox 42"/>
          <p:cNvSpPr txBox="1">
            <a:spLocks noChangeArrowheads="1"/>
          </p:cNvSpPr>
          <p:nvPr/>
        </p:nvSpPr>
        <p:spPr bwMode="auto">
          <a:xfrm>
            <a:off x="8058150" y="5949950"/>
            <a:ext cx="6286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a:t>
            </a:r>
            <a:r>
              <a:rPr lang="en-US" sz="1800" baseline="-25000"/>
              <a:t>T</a:t>
            </a:r>
            <a:r>
              <a:rPr lang="en-US" sz="1800" baseline="30000"/>
              <a:t>2</a:t>
            </a:r>
          </a:p>
        </p:txBody>
      </p:sp>
      <p:sp>
        <p:nvSpPr>
          <p:cNvPr id="44046" name="Rectangle 1"/>
          <p:cNvSpPr>
            <a:spLocks noChangeArrowheads="1"/>
          </p:cNvSpPr>
          <p:nvPr/>
        </p:nvSpPr>
        <p:spPr bwMode="auto">
          <a:xfrm>
            <a:off x="31750" y="5791200"/>
            <a:ext cx="6070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600"/>
              <a:t>Challenging for theory to explain the correlation of P</a:t>
            </a:r>
            <a:r>
              <a:rPr lang="en-US" sz="1600" baseline="-25000"/>
              <a:t>T</a:t>
            </a:r>
            <a:r>
              <a:rPr lang="en-US" sz="1600"/>
              <a:t> and Q</a:t>
            </a:r>
          </a:p>
          <a:p>
            <a:r>
              <a:rPr lang="en-US" sz="1600"/>
              <a:t>need experimental subtraction of rhos (proton detection will help)</a:t>
            </a:r>
          </a:p>
        </p:txBody>
      </p:sp>
      <p:pic>
        <p:nvPicPr>
          <p:cNvPr id="44047" name="Picture 1" descr="Screen Shot 2023-08-09 at 11.56.28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990600"/>
            <a:ext cx="489743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8" name="Rectangle 1"/>
          <p:cNvSpPr>
            <a:spLocks noChangeArrowheads="1"/>
          </p:cNvSpPr>
          <p:nvPr/>
        </p:nvSpPr>
        <p:spPr bwMode="auto">
          <a:xfrm>
            <a:off x="76200" y="4953000"/>
            <a:ext cx="4724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at higher Q</a:t>
            </a:r>
            <a:r>
              <a:rPr lang="en-US" sz="1600" baseline="30000"/>
              <a:t>2</a:t>
            </a:r>
            <a:r>
              <a:rPr lang="en-US" sz="1600"/>
              <a:t> the slope in P</a:t>
            </a:r>
            <a:r>
              <a:rPr lang="en-US" sz="1600" baseline="-25000"/>
              <a:t>T</a:t>
            </a:r>
            <a:r>
              <a:rPr lang="en-US" sz="1600"/>
              <a:t> changes, why? </a:t>
            </a:r>
          </a:p>
          <a:p>
            <a:r>
              <a:rPr lang="en-US" sz="1600">
                <a:solidFill>
                  <a:srgbClr val="FF0000"/>
                </a:solidFill>
              </a:rPr>
              <a:t>possible reason </a:t>
            </a:r>
            <a:r>
              <a:rPr lang="en-US" sz="1600">
                <a:solidFill>
                  <a:srgbClr val="FF0000"/>
                </a:solidFill>
                <a:sym typeface="Wingdings" charset="0"/>
              </a:rPr>
              <a:t> less diffractive rho at higher Q</a:t>
            </a:r>
            <a:r>
              <a:rPr lang="en-US" sz="1600" baseline="30000">
                <a:solidFill>
                  <a:srgbClr val="FF0000"/>
                </a:solidFill>
                <a:sym typeface="Wingdings" charset="0"/>
              </a:rPr>
              <a:t>2</a:t>
            </a:r>
            <a:r>
              <a:rPr lang="en-US" sz="1600">
                <a:solidFill>
                  <a:srgbClr val="FF0000"/>
                </a:solidFill>
                <a:sym typeface="Wingdings" charset="0"/>
              </a:rPr>
              <a:t> filling the low P</a:t>
            </a:r>
            <a:r>
              <a:rPr lang="en-US" sz="1600" baseline="-25000">
                <a:solidFill>
                  <a:srgbClr val="FF0000"/>
                </a:solidFill>
                <a:sym typeface="Wingdings" charset="0"/>
              </a:rPr>
              <a:t>T  </a:t>
            </a:r>
            <a:r>
              <a:rPr lang="en-US" sz="1600">
                <a:solidFill>
                  <a:srgbClr val="FF0000"/>
                </a:solidFill>
                <a:sym typeface="Wingdings" charset="0"/>
              </a:rPr>
              <a:t>in pion SIDIS  (what about </a:t>
            </a:r>
            <a:r>
              <a:rPr lang="en-US" sz="1600">
                <a:latin typeface="Symbol" charset="0"/>
              </a:rPr>
              <a:t>p</a:t>
            </a:r>
            <a:r>
              <a:rPr lang="en-US" sz="1600" baseline="30000">
                <a:latin typeface="Symbol" charset="0"/>
              </a:rPr>
              <a:t>0</a:t>
            </a:r>
            <a:r>
              <a:rPr lang="en-US" sz="1600">
                <a:solidFill>
                  <a:srgbClr val="FF0000"/>
                </a:solidFill>
                <a:sym typeface="Wingdings" charset="0"/>
              </a:rPr>
              <a:t>?)</a:t>
            </a:r>
            <a:endParaRPr lang="en-US" sz="1600" baseline="-25000">
              <a:solidFill>
                <a:srgbClr val="FF0000"/>
              </a:solidFill>
            </a:endParaRPr>
          </a:p>
        </p:txBody>
      </p:sp>
      <p:cxnSp>
        <p:nvCxnSpPr>
          <p:cNvPr id="26" name="Straight Arrow Connector 25"/>
          <p:cNvCxnSpPr>
            <a:cxnSpLocks noChangeShapeType="1"/>
          </p:cNvCxnSpPr>
          <p:nvPr/>
        </p:nvCxnSpPr>
        <p:spPr bwMode="auto">
          <a:xfrm flipV="1">
            <a:off x="2971800" y="4648200"/>
            <a:ext cx="0" cy="30480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4" name="Rectangle 3"/>
          <p:cNvSpPr>
            <a:spLocks noChangeArrowheads="1"/>
          </p:cNvSpPr>
          <p:nvPr/>
        </p:nvSpPr>
        <p:spPr bwMode="auto">
          <a:xfrm>
            <a:off x="2667000" y="1752600"/>
            <a:ext cx="762000" cy="2895600"/>
          </a:xfrm>
          <a:prstGeom prst="rect">
            <a:avLst/>
          </a:prstGeom>
          <a:noFill/>
          <a:ln w="31750">
            <a:solidFill>
              <a:srgbClr val="0000FF"/>
            </a:solidFill>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3" name="Straight Arrow Connector 2"/>
          <p:cNvCxnSpPr/>
          <p:nvPr/>
        </p:nvCxnSpPr>
        <p:spPr>
          <a:xfrm flipV="1">
            <a:off x="4876800" y="3962400"/>
            <a:ext cx="12192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72706"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ACC06C0-9076-5E45-8651-1F7D06A6963C}" type="slidenum">
              <a:rPr lang="en-US" sz="1400"/>
              <a:pPr/>
              <a:t>37</a:t>
            </a:fld>
            <a:endParaRPr lang="en-US" sz="1400"/>
          </a:p>
        </p:txBody>
      </p:sp>
      <p:sp>
        <p:nvSpPr>
          <p:cNvPr id="72707" name="TextBox 3"/>
          <p:cNvSpPr txBox="1">
            <a:spLocks noChangeArrowheads="1"/>
          </p:cNvSpPr>
          <p:nvPr/>
        </p:nvSpPr>
        <p:spPr bwMode="auto">
          <a:xfrm>
            <a:off x="495300" y="73025"/>
            <a:ext cx="8153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Possible sources of large P</a:t>
            </a:r>
            <a:r>
              <a:rPr lang="en-US" sz="3200" baseline="-25000"/>
              <a:t>T</a:t>
            </a:r>
            <a:r>
              <a:rPr lang="en-US" sz="3200"/>
              <a:t> behaviour</a:t>
            </a:r>
          </a:p>
        </p:txBody>
      </p:sp>
      <p:sp>
        <p:nvSpPr>
          <p:cNvPr id="72708" name="TextBox 5"/>
          <p:cNvSpPr txBox="1">
            <a:spLocks noChangeArrowheads="1"/>
          </p:cNvSpPr>
          <p:nvPr/>
        </p:nvSpPr>
        <p:spPr bwMode="auto">
          <a:xfrm>
            <a:off x="38100" y="720725"/>
            <a:ext cx="91059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AutoNum type="arabicParenR"/>
            </a:pPr>
            <a:r>
              <a:rPr lang="en-US" sz="1800">
                <a:solidFill>
                  <a:srgbClr val="222222"/>
                </a:solidFill>
              </a:rPr>
              <a:t>Perturbative contributions and p</a:t>
            </a:r>
            <a:r>
              <a:rPr lang="en-US" sz="1800" baseline="-25000">
                <a:solidFill>
                  <a:srgbClr val="222222"/>
                </a:solidFill>
              </a:rPr>
              <a:t>T</a:t>
            </a:r>
            <a:r>
              <a:rPr lang="en-US" sz="1800">
                <a:solidFill>
                  <a:srgbClr val="222222"/>
                </a:solidFill>
              </a:rPr>
              <a:t>-dependence of unpolarized FFs (so far unlikely...)</a:t>
            </a:r>
          </a:p>
          <a:p>
            <a:pPr>
              <a:buFontTx/>
              <a:buAutoNum type="arabicParenR"/>
            </a:pPr>
            <a:endParaRPr lang="en-US" sz="1800">
              <a:solidFill>
                <a:srgbClr val="222222"/>
              </a:solidFill>
            </a:endParaRPr>
          </a:p>
          <a:p>
            <a:r>
              <a:rPr lang="en-US" sz="1800">
                <a:solidFill>
                  <a:srgbClr val="222222"/>
                </a:solidFill>
              </a:rPr>
              <a:t>2) Significantly wider in k</a:t>
            </a:r>
            <a:r>
              <a:rPr lang="en-US" sz="1800" baseline="-25000">
                <a:solidFill>
                  <a:srgbClr val="222222"/>
                </a:solidFill>
              </a:rPr>
              <a:t>T</a:t>
            </a:r>
            <a:r>
              <a:rPr lang="en-US" sz="1800">
                <a:solidFill>
                  <a:srgbClr val="222222"/>
                </a:solidFill>
              </a:rPr>
              <a:t> distributions of u-quarks with spin opposite to proton spin (possible sign flips in asymmetries related to polarization of partons)</a:t>
            </a:r>
          </a:p>
          <a:p>
            <a:endParaRPr lang="en-US" sz="1800">
              <a:solidFill>
                <a:srgbClr val="222222"/>
              </a:solidFill>
            </a:endParaRPr>
          </a:p>
          <a:p>
            <a:r>
              <a:rPr lang="en-US" sz="1800">
                <a:solidFill>
                  <a:srgbClr val="222222"/>
                </a:solidFill>
              </a:rPr>
              <a:t>3) Significantly wider in k</a:t>
            </a:r>
            <a:r>
              <a:rPr lang="en-US" sz="1800" baseline="-25000">
                <a:solidFill>
                  <a:srgbClr val="222222"/>
                </a:solidFill>
              </a:rPr>
              <a:t>T</a:t>
            </a:r>
            <a:r>
              <a:rPr lang="en-US" sz="1800">
                <a:solidFill>
                  <a:srgbClr val="222222"/>
                </a:solidFill>
              </a:rPr>
              <a:t> distributions of d-quarks (possible sign flips in asymmetries related to polarization of partons)</a:t>
            </a:r>
          </a:p>
          <a:p>
            <a:endParaRPr lang="en-US" sz="1800">
              <a:solidFill>
                <a:srgbClr val="222222"/>
              </a:solidFill>
            </a:endParaRPr>
          </a:p>
          <a:p>
            <a:r>
              <a:rPr lang="en-US" sz="1800">
                <a:solidFill>
                  <a:srgbClr val="222222"/>
                </a:solidFill>
              </a:rPr>
              <a:t>4) Significantly wider in k</a:t>
            </a:r>
            <a:r>
              <a:rPr lang="en-US" sz="1800" baseline="-25000">
                <a:solidFill>
                  <a:srgbClr val="222222"/>
                </a:solidFill>
              </a:rPr>
              <a:t>T</a:t>
            </a:r>
            <a:r>
              <a:rPr lang="en-US" sz="1800">
                <a:solidFill>
                  <a:srgbClr val="222222"/>
                </a:solidFill>
              </a:rPr>
              <a:t> sea quark distributions (study contributions dominated by sea, K-,..)</a:t>
            </a:r>
          </a:p>
          <a:p>
            <a:endParaRPr lang="en-US" sz="1800">
              <a:solidFill>
                <a:srgbClr val="222222"/>
              </a:solidFill>
            </a:endParaRPr>
          </a:p>
          <a:p>
            <a:r>
              <a:rPr lang="en-US" sz="1800">
                <a:solidFill>
                  <a:srgbClr val="222222"/>
                </a:solidFill>
              </a:rPr>
              <a:t>5) Increasing fraction of hadrons due to F</a:t>
            </a:r>
            <a:r>
              <a:rPr lang="en-US" sz="1800" baseline="-25000">
                <a:solidFill>
                  <a:srgbClr val="222222"/>
                </a:solidFill>
              </a:rPr>
              <a:t>UU,L </a:t>
            </a:r>
            <a:r>
              <a:rPr lang="en-US" sz="1800">
                <a:solidFill>
                  <a:srgbClr val="222222"/>
                </a:solidFill>
              </a:rPr>
              <a:t>(needed for proper interpretation </a:t>
            </a:r>
          </a:p>
          <a:p>
            <a:pPr>
              <a:buFont typeface="Wingdings" charset="0"/>
              <a:buChar char="à"/>
            </a:pPr>
            <a:r>
              <a:rPr lang="en-US" sz="1800">
                <a:solidFill>
                  <a:srgbClr val="222222"/>
                </a:solidFill>
              </a:rPr>
              <a:t>separation of F</a:t>
            </a:r>
            <a:r>
              <a:rPr lang="en-US" sz="1800" baseline="-25000">
                <a:solidFill>
                  <a:srgbClr val="222222"/>
                </a:solidFill>
              </a:rPr>
              <a:t>UU,L </a:t>
            </a:r>
            <a:r>
              <a:rPr lang="en-US" sz="1800">
                <a:solidFill>
                  <a:srgbClr val="222222"/>
                </a:solidFill>
              </a:rPr>
              <a:t>from total)</a:t>
            </a:r>
          </a:p>
          <a:p>
            <a:r>
              <a:rPr lang="en-US" sz="1800">
                <a:solidFill>
                  <a:srgbClr val="222222"/>
                </a:solidFill>
              </a:rPr>
              <a:t>6) Significant contributions from VMs to low P</a:t>
            </a:r>
            <a:r>
              <a:rPr lang="en-US" sz="1800" baseline="-25000">
                <a:solidFill>
                  <a:srgbClr val="222222"/>
                </a:solidFill>
              </a:rPr>
              <a:t>T</a:t>
            </a:r>
            <a:r>
              <a:rPr lang="en-US" sz="1800">
                <a:solidFill>
                  <a:srgbClr val="222222"/>
                </a:solidFill>
              </a:rPr>
              <a:t> pion multiplicities, with direct pions showing up at large P</a:t>
            </a:r>
            <a:r>
              <a:rPr lang="en-US" sz="1800" baseline="-25000">
                <a:solidFill>
                  <a:srgbClr val="222222"/>
                </a:solidFill>
              </a:rPr>
              <a:t>T</a:t>
            </a:r>
            <a:r>
              <a:rPr lang="en-US" sz="1800">
                <a:solidFill>
                  <a:srgbClr val="222222"/>
                </a:solidFill>
              </a:rPr>
              <a:t> (needed for proper interpretation </a:t>
            </a:r>
            <a:r>
              <a:rPr lang="en-US" sz="1800">
                <a:solidFill>
                  <a:srgbClr val="222222"/>
                </a:solidFill>
                <a:sym typeface="Wingdings" charset="0"/>
              </a:rPr>
              <a:t></a:t>
            </a:r>
            <a:r>
              <a:rPr lang="en-US" sz="1800">
                <a:solidFill>
                  <a:srgbClr val="222222"/>
                </a:solidFill>
              </a:rPr>
              <a:t> much wider in k</a:t>
            </a:r>
            <a:r>
              <a:rPr lang="en-US" sz="1800" baseline="-25000">
                <a:solidFill>
                  <a:srgbClr val="222222"/>
                </a:solidFill>
              </a:rPr>
              <a:t>T </a:t>
            </a:r>
            <a:r>
              <a:rPr lang="en-US" sz="1800">
                <a:solidFill>
                  <a:srgbClr val="222222"/>
                </a:solidFill>
              </a:rPr>
              <a:t>original parton distributions)</a:t>
            </a:r>
          </a:p>
          <a:p>
            <a:r>
              <a:rPr lang="en-US" sz="1800">
                <a:solidFill>
                  <a:srgbClr val="222222"/>
                </a:solidFill>
              </a:rPr>
              <a:t>7) Radiative corrections (need the full x-section, typically applied to pions, while may be needed for underlying VMs,...)</a:t>
            </a:r>
          </a:p>
          <a:p>
            <a:r>
              <a:rPr lang="en-US" sz="1800">
                <a:solidFill>
                  <a:srgbClr val="222222"/>
                </a:solidFill>
              </a:rPr>
              <a:t>8) Two photon exchange (will need positron beam)</a:t>
            </a:r>
          </a:p>
          <a:p>
            <a:r>
              <a:rPr lang="en-US" sz="1800">
                <a:solidFill>
                  <a:srgbClr val="222222"/>
                </a:solidFill>
              </a:rPr>
              <a:t>...............</a:t>
            </a:r>
          </a:p>
        </p:txBody>
      </p:sp>
      <p:cxnSp>
        <p:nvCxnSpPr>
          <p:cNvPr id="4" name="Straight Connector 3"/>
          <p:cNvCxnSpPr>
            <a:cxnSpLocks noChangeShapeType="1"/>
            <a:stCxn id="72708" idx="1"/>
            <a:endCxn id="72708" idx="3"/>
          </p:cNvCxnSpPr>
          <p:nvPr/>
        </p:nvCxnSpPr>
        <p:spPr bwMode="auto">
          <a:xfrm>
            <a:off x="38100" y="3536950"/>
            <a:ext cx="9105900" cy="0"/>
          </a:xfrm>
          <a:prstGeom prst="line">
            <a:avLst/>
          </a:prstGeom>
          <a:noFill/>
          <a:ln w="25400">
            <a:solidFill>
              <a:srgbClr val="0070C0"/>
            </a:solidFill>
            <a:prstDash val="sysDash"/>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38</a:t>
            </a:fld>
            <a:endParaRPr lang="en-US"/>
          </a:p>
        </p:txBody>
      </p:sp>
      <p:sp>
        <p:nvSpPr>
          <p:cNvPr id="4" name="TextBox 3">
            <a:extLst>
              <a:ext uri="{FF2B5EF4-FFF2-40B4-BE49-F238E27FC236}">
                <a16:creationId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8" name="Picture 7">
            <a:extLst>
              <a:ext uri="{FF2B5EF4-FFF2-40B4-BE49-F238E27FC236}">
                <a16:creationId xmlns:a16="http://schemas.microsoft.com/office/drawing/2014/main" id="{686EE5CF-F4CD-6843-872E-2E12C6C6EEAD}"/>
              </a:ext>
            </a:extLst>
          </p:cNvPr>
          <p:cNvPicPr>
            <a:picLocks noChangeAspect="1"/>
          </p:cNvPicPr>
          <p:nvPr/>
        </p:nvPicPr>
        <p:blipFill>
          <a:blip r:embed="rId2"/>
          <a:stretch>
            <a:fillRect/>
          </a:stretch>
        </p:blipFill>
        <p:spPr>
          <a:xfrm>
            <a:off x="-26719" y="824477"/>
            <a:ext cx="9144000" cy="5572574"/>
          </a:xfrm>
          <a:prstGeom prst="rect">
            <a:avLst/>
          </a:prstGeom>
        </p:spPr>
      </p:pic>
    </p:spTree>
    <p:extLst>
      <p:ext uri="{BB962C8B-B14F-4D97-AF65-F5344CB8AC3E}">
        <p14:creationId xmlns:p14="http://schemas.microsoft.com/office/powerpoint/2010/main" val="1447924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39</a:t>
            </a:fld>
            <a:endParaRPr lang="en-US"/>
          </a:p>
        </p:txBody>
      </p:sp>
      <p:sp>
        <p:nvSpPr>
          <p:cNvPr id="4" name="TextBox 3">
            <a:extLst>
              <a:ext uri="{FF2B5EF4-FFF2-40B4-BE49-F238E27FC236}">
                <a16:creationId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id="{64F358C3-00BC-DA4D-9A99-276BA37A88B9}"/>
              </a:ext>
            </a:extLst>
          </p:cNvPr>
          <p:cNvPicPr>
            <a:picLocks noChangeAspect="1"/>
          </p:cNvPicPr>
          <p:nvPr/>
        </p:nvPicPr>
        <p:blipFill>
          <a:blip r:embed="rId2"/>
          <a:stretch>
            <a:fillRect/>
          </a:stretch>
        </p:blipFill>
        <p:spPr>
          <a:xfrm>
            <a:off x="0" y="900898"/>
            <a:ext cx="9144000" cy="5563402"/>
          </a:xfrm>
          <a:prstGeom prst="rect">
            <a:avLst/>
          </a:prstGeom>
        </p:spPr>
      </p:pic>
      <p:sp>
        <p:nvSpPr>
          <p:cNvPr id="7" name="Oval 6">
            <a:extLst>
              <a:ext uri="{FF2B5EF4-FFF2-40B4-BE49-F238E27FC236}">
                <a16:creationId xmlns:a16="http://schemas.microsoft.com/office/drawing/2014/main" id="{D06EF347-EB65-D64E-9CB8-CB013C16329D}"/>
              </a:ext>
            </a:extLst>
          </p:cNvPr>
          <p:cNvSpPr/>
          <p:nvPr/>
        </p:nvSpPr>
        <p:spPr>
          <a:xfrm>
            <a:off x="1143000" y="3657600"/>
            <a:ext cx="304800" cy="8382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098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3"/>
          <p:cNvSpPr>
            <a:spLocks noGrp="1"/>
          </p:cNvSpPr>
          <p:nvPr>
            <p:ph type="ftr" sz="quarter" idx="10"/>
          </p:nvPr>
        </p:nvSpPr>
        <p:spPr>
          <a:xfrm>
            <a:off x="3124200" y="6565900"/>
            <a:ext cx="4006850" cy="2428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20482"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50E59F8-BB5E-5C47-85AC-9744F64DB43A}" type="slidenum">
              <a:rPr lang="en-US" sz="1400"/>
              <a:pPr/>
              <a:t>4</a:t>
            </a:fld>
            <a:endParaRPr lang="en-US" sz="1400"/>
          </a:p>
        </p:txBody>
      </p:sp>
      <p:sp>
        <p:nvSpPr>
          <p:cNvPr id="448532" name="Rectangle 20"/>
          <p:cNvSpPr>
            <a:spLocks noGrp="1" noChangeArrowheads="1"/>
          </p:cNvSpPr>
          <p:nvPr>
            <p:ph type="title"/>
          </p:nvPr>
        </p:nvSpPr>
        <p:spPr>
          <a:xfrm>
            <a:off x="-304800" y="228600"/>
            <a:ext cx="9296400" cy="457200"/>
          </a:xfrm>
        </p:spPr>
        <p:txBody>
          <a:bodyPr/>
          <a:lstStyle/>
          <a:p>
            <a:pPr eaLnBrk="1" hangingPunct="1">
              <a:defRPr/>
            </a:pPr>
            <a:r>
              <a:rPr lang="en-US" sz="3200">
                <a:latin typeface="Arial" charset="0"/>
                <a:ea typeface="MS PGothic" charset="0"/>
              </a:rPr>
              <a:t> </a:t>
            </a:r>
            <a:r>
              <a:rPr lang="en-US" sz="3200">
                <a:effectLst>
                  <a:outerShdw blurRad="38100" dist="38100" dir="2700000" algn="tl">
                    <a:srgbClr val="DDDDDD"/>
                  </a:outerShdw>
                </a:effectLst>
                <a:latin typeface="Arial" charset="0"/>
                <a:ea typeface="MS PGothic" charset="0"/>
              </a:rPr>
              <a:t>SIDIS kinematical coverage and observables</a:t>
            </a:r>
          </a:p>
        </p:txBody>
      </p:sp>
      <p:pic>
        <p:nvPicPr>
          <p:cNvPr id="20484" name="Picture 34" descr="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25" y="2727325"/>
            <a:ext cx="1252538"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3188" y="1912938"/>
            <a:ext cx="68580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0486" name="Text Box 78"/>
          <p:cNvSpPr txBox="1">
            <a:spLocks noChangeArrowheads="1"/>
          </p:cNvSpPr>
          <p:nvPr/>
        </p:nvSpPr>
        <p:spPr bwMode="auto">
          <a:xfrm>
            <a:off x="4430713" y="4070350"/>
            <a:ext cx="45085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000"/>
              <a:t>EIC</a:t>
            </a:r>
          </a:p>
        </p:txBody>
      </p:sp>
      <p:pic>
        <p:nvPicPr>
          <p:cNvPr id="20487" name="Picture 13" descr="hermes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3363" y="1060450"/>
            <a:ext cx="838200" cy="619125"/>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0488" name="Picture 37" descr="EICC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9238" y="3413125"/>
            <a:ext cx="1179512"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12" descr="Screen Shot 2015-09-02 at 1.35.14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033713"/>
            <a:ext cx="3632200" cy="192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0" name="TextBox 13 1"/>
          <p:cNvSpPr txBox="1">
            <a:spLocks noChangeArrowheads="1"/>
          </p:cNvSpPr>
          <p:nvPr/>
        </p:nvSpPr>
        <p:spPr bwMode="auto">
          <a:xfrm>
            <a:off x="7131050" y="4013200"/>
            <a:ext cx="6477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100"/>
              <a:t>JLab12</a:t>
            </a:r>
          </a:p>
        </p:txBody>
      </p:sp>
      <p:sp>
        <p:nvSpPr>
          <p:cNvPr id="20491" name="TextBox 14"/>
          <p:cNvSpPr txBox="1">
            <a:spLocks noChangeArrowheads="1"/>
          </p:cNvSpPr>
          <p:nvPr/>
        </p:nvSpPr>
        <p:spPr bwMode="auto">
          <a:xfrm>
            <a:off x="7321550" y="3679825"/>
            <a:ext cx="12922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100"/>
              <a:t>HERMES/JLab24</a:t>
            </a:r>
          </a:p>
        </p:txBody>
      </p:sp>
      <p:sp>
        <p:nvSpPr>
          <p:cNvPr id="17441" name="TextBox 15"/>
          <p:cNvSpPr txBox="1">
            <a:spLocks noChangeArrowheads="1"/>
          </p:cNvSpPr>
          <p:nvPr/>
        </p:nvSpPr>
        <p:spPr bwMode="auto">
          <a:xfrm>
            <a:off x="7521575" y="3302000"/>
            <a:ext cx="892175" cy="2619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050" dirty="0">
                <a:cs typeface="+mn-cs"/>
              </a:rPr>
              <a:t>COMPASS</a:t>
            </a:r>
          </a:p>
        </p:txBody>
      </p:sp>
      <p:pic>
        <p:nvPicPr>
          <p:cNvPr id="20493" name="Picture 74" descr="Screen Shot 2018-12-06 at 8.50.35 A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5038" y="4965700"/>
            <a:ext cx="3081337"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4" name="TextBox 13 2"/>
          <p:cNvSpPr txBox="1">
            <a:spLocks noChangeArrowheads="1"/>
          </p:cNvSpPr>
          <p:nvPr/>
        </p:nvSpPr>
        <p:spPr bwMode="auto">
          <a:xfrm>
            <a:off x="7577138" y="5135563"/>
            <a:ext cx="13096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JLab7/9/11</a:t>
            </a:r>
          </a:p>
        </p:txBody>
      </p:sp>
      <p:pic>
        <p:nvPicPr>
          <p:cNvPr id="204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263" y="835025"/>
            <a:ext cx="3976687" cy="217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6" name="TextBox 3"/>
          <p:cNvSpPr txBox="1">
            <a:spLocks noChangeArrowheads="1"/>
          </p:cNvSpPr>
          <p:nvPr/>
        </p:nvSpPr>
        <p:spPr bwMode="auto">
          <a:xfrm>
            <a:off x="5976" y="5486400"/>
            <a:ext cx="639482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800" dirty="0"/>
              <a:t>Studies of azimuthal modulations in 6D (x,Q</a:t>
            </a:r>
            <a:r>
              <a:rPr lang="en-US" sz="1800" baseline="30000" dirty="0"/>
              <a:t>2</a:t>
            </a:r>
            <a:r>
              <a:rPr lang="en-US" sz="1800" dirty="0"/>
              <a:t>,z,P</a:t>
            </a:r>
            <a:r>
              <a:rPr lang="en-US" sz="1800" baseline="-25000" dirty="0"/>
              <a:t>T</a:t>
            </a:r>
            <a:r>
              <a:rPr lang="en-US" sz="1800" dirty="0"/>
              <a:t>,</a:t>
            </a:r>
            <a:r>
              <a:rPr lang="en-US" sz="1800" dirty="0">
                <a:latin typeface="Symbol"/>
              </a:rPr>
              <a:t>f,f</a:t>
            </a:r>
            <a:r>
              <a:rPr lang="en-US" sz="1800" baseline="-25000" dirty="0"/>
              <a:t>S</a:t>
            </a:r>
            <a:r>
              <a:rPr lang="en-US" sz="1800" dirty="0"/>
              <a:t>) space give access to underlying 3D partonic distributions</a:t>
            </a:r>
          </a:p>
          <a:p>
            <a:pPr eaLnBrk="1" hangingPunct="1">
              <a:buFontTx/>
              <a:buChar char="•"/>
            </a:pPr>
            <a:r>
              <a:rPr lang="en-US" sz="1800" dirty="0"/>
              <a:t>QCD predicts only the Q</a:t>
            </a:r>
            <a:r>
              <a:rPr lang="en-US" sz="1800" baseline="30000" dirty="0"/>
              <a:t>2</a:t>
            </a:r>
            <a:r>
              <a:rPr lang="en-US" sz="1800" dirty="0"/>
              <a:t>-dependence of 3D PDFs</a:t>
            </a:r>
          </a:p>
        </p:txBody>
      </p:sp>
      <p:grpSp>
        <p:nvGrpSpPr>
          <p:cNvPr id="20497" name="Group 4"/>
          <p:cNvGrpSpPr>
            <a:grpSpLocks/>
          </p:cNvGrpSpPr>
          <p:nvPr/>
        </p:nvGrpSpPr>
        <p:grpSpPr bwMode="auto">
          <a:xfrm>
            <a:off x="377825" y="889000"/>
            <a:ext cx="3535363" cy="3225800"/>
            <a:chOff x="3886200" y="1049338"/>
            <a:chExt cx="5257800" cy="3141662"/>
          </a:xfrm>
        </p:grpSpPr>
        <p:pic>
          <p:nvPicPr>
            <p:cNvPr id="20501" name="Picture 33"/>
            <p:cNvPicPr>
              <a:picLocks noChangeAspect="1" noChangeArrowheads="1"/>
            </p:cNvPicPr>
            <p:nvPr/>
          </p:nvPicPr>
          <p:blipFill>
            <a:blip r:embed="rId10">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2" name="Text Box 35"/>
            <p:cNvSpPr txBox="1">
              <a:spLocks noChangeArrowheads="1"/>
            </p:cNvSpPr>
            <p:nvPr/>
          </p:nvSpPr>
          <p:spPr bwMode="auto">
            <a:xfrm>
              <a:off x="4214812" y="3276600"/>
              <a:ext cx="3873500" cy="549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it-IT" sz="2000">
                  <a:solidFill>
                    <a:schemeClr val="accent2"/>
                  </a:solidFill>
                </a:rPr>
                <a:t>P</a:t>
              </a:r>
              <a:r>
                <a:rPr lang="it-IT" sz="2000" baseline="-25000">
                  <a:solidFill>
                    <a:schemeClr val="accent2"/>
                  </a:solidFill>
                </a:rPr>
                <a:t>hT </a:t>
              </a:r>
              <a:r>
                <a:rPr lang="it-IT" sz="2000"/>
                <a:t>= </a:t>
              </a:r>
              <a:r>
                <a:rPr lang="it-IT" sz="2000">
                  <a:solidFill>
                    <a:srgbClr val="FF0000"/>
                  </a:solidFill>
                </a:rPr>
                <a:t>p</a:t>
              </a:r>
              <a:r>
                <a:rPr lang="it-IT" sz="2000" baseline="-25000">
                  <a:solidFill>
                    <a:srgbClr val="FF0000"/>
                  </a:solidFill>
                </a:rPr>
                <a:t>┴</a:t>
              </a:r>
              <a:r>
                <a:rPr lang="it-IT" sz="2000" baseline="-25000"/>
                <a:t> </a:t>
              </a:r>
              <a:r>
                <a:rPr lang="it-IT" sz="2000">
                  <a:solidFill>
                    <a:schemeClr val="accent2"/>
                  </a:solidFill>
                </a:rPr>
                <a:t>+z</a:t>
              </a:r>
              <a:r>
                <a:rPr lang="it-IT" sz="2000"/>
                <a:t> </a:t>
              </a:r>
              <a:r>
                <a:rPr lang="it-IT" sz="2000">
                  <a:solidFill>
                    <a:srgbClr val="FF0000"/>
                  </a:solidFill>
                </a:rPr>
                <a:t>k</a:t>
              </a:r>
              <a:r>
                <a:rPr lang="it-IT" sz="2000" baseline="-25000">
                  <a:solidFill>
                    <a:srgbClr val="FF0000"/>
                  </a:solidFill>
                </a:rPr>
                <a:t>┴</a:t>
              </a:r>
              <a:endParaRPr lang="it-IT" sz="2000" baseline="-25000"/>
            </a:p>
          </p:txBody>
        </p:sp>
        <p:sp>
          <p:nvSpPr>
            <p:cNvPr id="20503" name="Rectangle 59"/>
            <p:cNvSpPr>
              <a:spLocks noChangeArrowheads="1"/>
            </p:cNvSpPr>
            <p:nvPr/>
          </p:nvSpPr>
          <p:spPr bwMode="auto">
            <a:xfrm>
              <a:off x="5638800" y="2449192"/>
              <a:ext cx="529091" cy="359532"/>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sz="1100">
                  <a:solidFill>
                    <a:srgbClr val="FF0000"/>
                  </a:solidFill>
                </a:rPr>
                <a:t>p</a:t>
              </a:r>
              <a:r>
                <a:rPr lang="it-IT" sz="1100" baseline="-25000">
                  <a:solidFill>
                    <a:srgbClr val="FF0000"/>
                  </a:solidFill>
                </a:rPr>
                <a:t>┴</a:t>
              </a:r>
              <a:endParaRPr lang="en-US" sz="1100" baseline="-25000">
                <a:solidFill>
                  <a:srgbClr val="FF0000"/>
                </a:solidFill>
              </a:endParaRPr>
            </a:p>
          </p:txBody>
        </p:sp>
        <p:sp>
          <p:nvSpPr>
            <p:cNvPr id="20504"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20498" name="Picture 8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88" y="4611688"/>
            <a:ext cx="5414962" cy="26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9" name="TextBox 23"/>
          <p:cNvSpPr txBox="1">
            <a:spLocks noChangeArrowheads="1"/>
          </p:cNvSpPr>
          <p:nvPr/>
        </p:nvSpPr>
        <p:spPr bwMode="auto">
          <a:xfrm>
            <a:off x="115888" y="4192588"/>
            <a:ext cx="60626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FF0000"/>
                </a:solidFill>
              </a:rPr>
              <a:t>Experiments measure the full azimuthal dependence of the cross section!!!</a:t>
            </a:r>
          </a:p>
        </p:txBody>
      </p:sp>
      <p:pic>
        <p:nvPicPr>
          <p:cNvPr id="20500"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5263" y="5064125"/>
            <a:ext cx="6015037"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40</a:t>
            </a:fld>
            <a:endParaRPr lang="en-US"/>
          </a:p>
        </p:txBody>
      </p:sp>
      <p:sp>
        <p:nvSpPr>
          <p:cNvPr id="4" name="TextBox 3">
            <a:extLst>
              <a:ext uri="{FF2B5EF4-FFF2-40B4-BE49-F238E27FC236}">
                <a16:creationId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7" name="Picture 6">
            <a:extLst>
              <a:ext uri="{FF2B5EF4-FFF2-40B4-BE49-F238E27FC236}">
                <a16:creationId xmlns:a16="http://schemas.microsoft.com/office/drawing/2014/main" id="{FE816681-D970-1946-8576-462186CCA144}"/>
              </a:ext>
            </a:extLst>
          </p:cNvPr>
          <p:cNvPicPr>
            <a:picLocks noChangeAspect="1"/>
          </p:cNvPicPr>
          <p:nvPr/>
        </p:nvPicPr>
        <p:blipFill>
          <a:blip r:embed="rId2"/>
          <a:stretch>
            <a:fillRect/>
          </a:stretch>
        </p:blipFill>
        <p:spPr>
          <a:xfrm>
            <a:off x="0" y="845842"/>
            <a:ext cx="9144000" cy="5488280"/>
          </a:xfrm>
          <a:prstGeom prst="rect">
            <a:avLst/>
          </a:prstGeom>
        </p:spPr>
      </p:pic>
      <p:sp>
        <p:nvSpPr>
          <p:cNvPr id="8" name="Oval 7">
            <a:extLst>
              <a:ext uri="{FF2B5EF4-FFF2-40B4-BE49-F238E27FC236}">
                <a16:creationId xmlns:a16="http://schemas.microsoft.com/office/drawing/2014/main" id="{0F28F65D-092D-D44F-8CA6-0AA9043E8A60}"/>
              </a:ext>
            </a:extLst>
          </p:cNvPr>
          <p:cNvSpPr/>
          <p:nvPr/>
        </p:nvSpPr>
        <p:spPr>
          <a:xfrm>
            <a:off x="1143000" y="3810000"/>
            <a:ext cx="304800" cy="8382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286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41</a:t>
            </a:fld>
            <a:endParaRPr lang="en-US"/>
          </a:p>
        </p:txBody>
      </p:sp>
      <p:sp>
        <p:nvSpPr>
          <p:cNvPr id="4" name="TextBox 3">
            <a:extLst>
              <a:ext uri="{FF2B5EF4-FFF2-40B4-BE49-F238E27FC236}">
                <a16:creationId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id="{7AB69100-267B-784B-AD5E-BA09D257531A}"/>
              </a:ext>
            </a:extLst>
          </p:cNvPr>
          <p:cNvPicPr>
            <a:picLocks noChangeAspect="1"/>
          </p:cNvPicPr>
          <p:nvPr/>
        </p:nvPicPr>
        <p:blipFill>
          <a:blip r:embed="rId2"/>
          <a:stretch>
            <a:fillRect/>
          </a:stretch>
        </p:blipFill>
        <p:spPr>
          <a:xfrm>
            <a:off x="0" y="863999"/>
            <a:ext cx="9144000" cy="5451967"/>
          </a:xfrm>
          <a:prstGeom prst="rect">
            <a:avLst/>
          </a:prstGeom>
        </p:spPr>
      </p:pic>
    </p:spTree>
    <p:extLst>
      <p:ext uri="{BB962C8B-B14F-4D97-AF65-F5344CB8AC3E}">
        <p14:creationId xmlns:p14="http://schemas.microsoft.com/office/powerpoint/2010/main" val="1139237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42</a:t>
            </a:fld>
            <a:endParaRPr lang="en-US"/>
          </a:p>
        </p:txBody>
      </p:sp>
      <p:sp>
        <p:nvSpPr>
          <p:cNvPr id="4" name="TextBox 3">
            <a:extLst>
              <a:ext uri="{FF2B5EF4-FFF2-40B4-BE49-F238E27FC236}">
                <a16:creationId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7" name="Picture 6">
            <a:extLst>
              <a:ext uri="{FF2B5EF4-FFF2-40B4-BE49-F238E27FC236}">
                <a16:creationId xmlns:a16="http://schemas.microsoft.com/office/drawing/2014/main" id="{C95BEA13-C194-4E4A-9E01-43E0A8D82F23}"/>
              </a:ext>
            </a:extLst>
          </p:cNvPr>
          <p:cNvPicPr>
            <a:picLocks noChangeAspect="1"/>
          </p:cNvPicPr>
          <p:nvPr/>
        </p:nvPicPr>
        <p:blipFill>
          <a:blip r:embed="rId2"/>
          <a:stretch>
            <a:fillRect/>
          </a:stretch>
        </p:blipFill>
        <p:spPr>
          <a:xfrm>
            <a:off x="0" y="805995"/>
            <a:ext cx="9144000" cy="5567975"/>
          </a:xfrm>
          <a:prstGeom prst="rect">
            <a:avLst/>
          </a:prstGeom>
        </p:spPr>
      </p:pic>
    </p:spTree>
    <p:extLst>
      <p:ext uri="{BB962C8B-B14F-4D97-AF65-F5344CB8AC3E}">
        <p14:creationId xmlns:p14="http://schemas.microsoft.com/office/powerpoint/2010/main" val="2997269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43</a:t>
            </a:fld>
            <a:endParaRPr lang="en-US"/>
          </a:p>
        </p:txBody>
      </p:sp>
      <p:sp>
        <p:nvSpPr>
          <p:cNvPr id="4" name="TextBox 3">
            <a:extLst>
              <a:ext uri="{FF2B5EF4-FFF2-40B4-BE49-F238E27FC236}">
                <a16:creationId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id="{9F342DED-DA66-9D48-8FA8-8E73E5E526C7}"/>
              </a:ext>
            </a:extLst>
          </p:cNvPr>
          <p:cNvPicPr>
            <a:picLocks noChangeAspect="1"/>
          </p:cNvPicPr>
          <p:nvPr/>
        </p:nvPicPr>
        <p:blipFill>
          <a:blip r:embed="rId2"/>
          <a:stretch>
            <a:fillRect/>
          </a:stretch>
        </p:blipFill>
        <p:spPr>
          <a:xfrm>
            <a:off x="-14844" y="905055"/>
            <a:ext cx="9144000" cy="5559245"/>
          </a:xfrm>
          <a:prstGeom prst="rect">
            <a:avLst/>
          </a:prstGeom>
        </p:spPr>
      </p:pic>
    </p:spTree>
    <p:extLst>
      <p:ext uri="{BB962C8B-B14F-4D97-AF65-F5344CB8AC3E}">
        <p14:creationId xmlns:p14="http://schemas.microsoft.com/office/powerpoint/2010/main" val="3507918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44</a:t>
            </a:fld>
            <a:endParaRPr lang="en-US"/>
          </a:p>
        </p:txBody>
      </p:sp>
      <p:sp>
        <p:nvSpPr>
          <p:cNvPr id="4" name="TextBox 3">
            <a:extLst>
              <a:ext uri="{FF2B5EF4-FFF2-40B4-BE49-F238E27FC236}">
                <a16:creationId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id="{AA9A63CC-2FCC-9846-879E-DE2A68605D8B}"/>
              </a:ext>
            </a:extLst>
          </p:cNvPr>
          <p:cNvPicPr>
            <a:picLocks noChangeAspect="1"/>
          </p:cNvPicPr>
          <p:nvPr/>
        </p:nvPicPr>
        <p:blipFill>
          <a:blip r:embed="rId2"/>
          <a:stretch>
            <a:fillRect/>
          </a:stretch>
        </p:blipFill>
        <p:spPr>
          <a:xfrm>
            <a:off x="-76200" y="859503"/>
            <a:ext cx="9144000" cy="5692542"/>
          </a:xfrm>
          <a:prstGeom prst="rect">
            <a:avLst/>
          </a:prstGeom>
        </p:spPr>
      </p:pic>
    </p:spTree>
    <p:extLst>
      <p:ext uri="{BB962C8B-B14F-4D97-AF65-F5344CB8AC3E}">
        <p14:creationId xmlns:p14="http://schemas.microsoft.com/office/powerpoint/2010/main" val="1217056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H. Avakian, JLab22, Aug 26</a:t>
            </a:r>
          </a:p>
        </p:txBody>
      </p:sp>
      <p:sp>
        <p:nvSpPr>
          <p:cNvPr id="66562"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444B5A-32BC-6440-A952-F504B3CEDD9C}" type="slidenum">
              <a:rPr lang="en-US" sz="1400"/>
              <a:pPr/>
              <a:t>45</a:t>
            </a:fld>
            <a:endParaRPr lang="en-US" sz="1400"/>
          </a:p>
        </p:txBody>
      </p:sp>
      <p:pic>
        <p:nvPicPr>
          <p:cNvPr id="66563" name="Picture 3" descr="Screen Shot 2023-01-26 at 5.40.3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04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Rectangle 2"/>
          <p:cNvSpPr>
            <a:spLocks noChangeArrowheads="1"/>
          </p:cNvSpPr>
          <p:nvPr/>
        </p:nvSpPr>
        <p:spPr bwMode="auto">
          <a:xfrm>
            <a:off x="0" y="6019800"/>
            <a:ext cx="906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1"/>
            <a:r>
              <a:rPr lang="en-US" sz="1600"/>
              <a:t>Parameterization used in extraction of TMDs will have practically unconstrained systematics</a:t>
            </a:r>
          </a:p>
        </p:txBody>
      </p:sp>
    </p:spTree>
    <p:extLst>
      <p:ext uri="{BB962C8B-B14F-4D97-AF65-F5344CB8AC3E}">
        <p14:creationId xmlns:p14="http://schemas.microsoft.com/office/powerpoint/2010/main" val="2854572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noChangeArrowheads="1"/>
          </p:cNvSpPr>
          <p:nvPr>
            <p:ph type="title"/>
          </p:nvPr>
        </p:nvSpPr>
        <p:spPr>
          <a:xfrm>
            <a:off x="457200" y="152400"/>
            <a:ext cx="8686800" cy="563563"/>
          </a:xfrm>
        </p:spPr>
        <p:txBody>
          <a:bodyPr/>
          <a:lstStyle/>
          <a:p>
            <a:r>
              <a:rPr lang="en-US" sz="2800">
                <a:latin typeface="Arial" charset="0"/>
                <a:ea typeface="MS PGothic" charset="0"/>
                <a:cs typeface="MS PGothic" charset="0"/>
              </a:rPr>
              <a:t> From JLab to EIC: complementarity</a:t>
            </a:r>
          </a:p>
        </p:txBody>
      </p:sp>
      <p:sp>
        <p:nvSpPr>
          <p:cNvPr id="91138" name="Footer Placeholder 3"/>
          <p:cNvSpPr>
            <a:spLocks noGrp="1"/>
          </p:cNvSpPr>
          <p:nvPr>
            <p:ph type="ftr" sz="quarter" idx="10"/>
          </p:nvPr>
        </p:nvSpPr>
        <p:spPr>
          <a:xfrm>
            <a:off x="3124200" y="6565900"/>
            <a:ext cx="3505200" cy="2921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i-FI" sz="1400">
                <a:ea typeface="MS PGothic" charset="0"/>
                <a:cs typeface="MS PGothic" charset="0"/>
              </a:rPr>
              <a:t>H. Avakian, JLab22, Aug 26</a:t>
            </a:r>
            <a:endParaRPr lang="en-US" sz="1400">
              <a:ea typeface="MS PGothic" charset="0"/>
              <a:cs typeface="MS PGothic" charset="0"/>
            </a:endParaRPr>
          </a:p>
        </p:txBody>
      </p:sp>
      <p:sp>
        <p:nvSpPr>
          <p:cNvPr id="91139"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CFF9F7-149E-E74C-A724-CA84B0A784E6}" type="slidenum">
              <a:rPr lang="en-US" sz="1400">
                <a:ea typeface="MS PGothic" charset="0"/>
                <a:cs typeface="MS PGothic" charset="0"/>
              </a:rPr>
              <a:pPr/>
              <a:t>46</a:t>
            </a:fld>
            <a:endParaRPr lang="en-US" sz="1400">
              <a:ea typeface="MS PGothic" charset="0"/>
              <a:cs typeface="MS PGothic" charset="0"/>
            </a:endParaRPr>
          </a:p>
        </p:txBody>
      </p:sp>
      <p:sp>
        <p:nvSpPr>
          <p:cNvPr id="91140" name="TextBox 7"/>
          <p:cNvSpPr txBox="1">
            <a:spLocks noChangeArrowheads="1"/>
          </p:cNvSpPr>
          <p:nvPr/>
        </p:nvSpPr>
        <p:spPr bwMode="auto">
          <a:xfrm>
            <a:off x="261938" y="5264150"/>
            <a:ext cx="8763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1800">
                <a:ea typeface="MS PGothic" charset="0"/>
                <a:cs typeface="MS PGothic" charset="0"/>
              </a:rPr>
              <a:t>The radiative effects in SIDIS may be very significant  and measurements in multidimensional space at different facilities will be crucial for understanding the systematics in evolution studies.</a:t>
            </a:r>
          </a:p>
          <a:p>
            <a:pPr eaLnBrk="1" hangingPunct="1">
              <a:buFontTx/>
              <a:buChar char="•"/>
            </a:pPr>
            <a:r>
              <a:rPr lang="en-US" sz="1800">
                <a:ea typeface="MS PGothic" charset="0"/>
                <a:cs typeface="MS PGothic" charset="0"/>
              </a:rPr>
              <a:t>Most sensitive to RC will be all kind of azimuthal modulations sensitive to cosines</a:t>
            </a:r>
          </a:p>
        </p:txBody>
      </p:sp>
      <p:pic>
        <p:nvPicPr>
          <p:cNvPr id="911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500188"/>
            <a:ext cx="6169025" cy="386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2" name="TextBox 7"/>
          <p:cNvSpPr txBox="1">
            <a:spLocks noChangeArrowheads="1"/>
          </p:cNvSpPr>
          <p:nvPr/>
        </p:nvSpPr>
        <p:spPr bwMode="auto">
          <a:xfrm>
            <a:off x="39688" y="944563"/>
            <a:ext cx="57673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ea typeface="MS PGothic" charset="0"/>
                <a:cs typeface="MS PGothic" charset="0"/>
              </a:rPr>
              <a:t>The ratio of radiative cross (</a:t>
            </a:r>
            <a:r>
              <a:rPr lang="en-US" sz="1600">
                <a:latin typeface="Symbol" charset="0"/>
                <a:ea typeface="MS PGothic" charset="0"/>
                <a:cs typeface="MS PGothic" charset="0"/>
              </a:rPr>
              <a:t>s</a:t>
            </a:r>
            <a:r>
              <a:rPr lang="en-US" sz="1600" baseline="-25000">
                <a:ea typeface="MS PGothic" charset="0"/>
                <a:cs typeface="MS PGothic" charset="0"/>
              </a:rPr>
              <a:t>RC</a:t>
            </a:r>
            <a:r>
              <a:rPr lang="en-US" sz="1600">
                <a:ea typeface="MS PGothic" charset="0"/>
                <a:cs typeface="MS PGothic" charset="0"/>
              </a:rPr>
              <a:t>) section to Born (</a:t>
            </a:r>
            <a:r>
              <a:rPr lang="en-US" sz="1600">
                <a:latin typeface="Symbol" charset="0"/>
                <a:ea typeface="MS PGothic" charset="0"/>
                <a:cs typeface="MS PGothic" charset="0"/>
              </a:rPr>
              <a:t>s</a:t>
            </a:r>
            <a:r>
              <a:rPr lang="en-US" sz="1600" baseline="-25000">
                <a:ea typeface="MS PGothic" charset="0"/>
                <a:cs typeface="MS PGothic" charset="0"/>
              </a:rPr>
              <a:t>B</a:t>
            </a:r>
            <a:r>
              <a:rPr lang="en-US" sz="1600">
                <a:ea typeface="MS PGothic" charset="0"/>
                <a:cs typeface="MS PGothic" charset="0"/>
              </a:rPr>
              <a:t>) in SIDIS</a:t>
            </a:r>
          </a:p>
        </p:txBody>
      </p:sp>
      <p:sp>
        <p:nvSpPr>
          <p:cNvPr id="91143" name="Rectangle 9"/>
          <p:cNvSpPr>
            <a:spLocks noChangeArrowheads="1"/>
          </p:cNvSpPr>
          <p:nvPr/>
        </p:nvSpPr>
        <p:spPr bwMode="auto">
          <a:xfrm>
            <a:off x="6934200" y="1143000"/>
            <a:ext cx="2209800"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1600" i="1" dirty="0">
                <a:latin typeface="-apple-system" charset="0"/>
              </a:rPr>
              <a:t>T. Liu et al</a:t>
            </a:r>
          </a:p>
          <a:p>
            <a:pPr eaLnBrk="1" hangingPunct="1"/>
            <a:r>
              <a:rPr lang="en-US" sz="1600" i="1" dirty="0">
                <a:latin typeface="-apple-system" charset="0"/>
              </a:rPr>
              <a:t>JHEP</a:t>
            </a:r>
            <a:r>
              <a:rPr lang="en-US" sz="1600" dirty="0">
                <a:latin typeface="-apple-system" charset="0"/>
              </a:rPr>
              <a:t> 11 (2021) 157</a:t>
            </a:r>
          </a:p>
          <a:p>
            <a:pPr eaLnBrk="1" hangingPunct="1"/>
            <a:r>
              <a:rPr lang="en-US" dirty="0">
                <a:latin typeface="-apple-system" charset="0"/>
              </a:rPr>
              <a:t>Gaussian F</a:t>
            </a:r>
            <a:r>
              <a:rPr lang="en-US" baseline="-25000" dirty="0">
                <a:latin typeface="-apple-system" charset="0"/>
              </a:rPr>
              <a:t>UU</a:t>
            </a:r>
            <a:r>
              <a:rPr lang="en-US" dirty="0">
                <a:latin typeface="-apple-system" charset="0"/>
              </a:rPr>
              <a:t> (</a:t>
            </a:r>
            <a:r>
              <a:rPr lang="en-US" dirty="0" err="1">
                <a:latin typeface="Symbol" charset="0"/>
              </a:rPr>
              <a:t>f</a:t>
            </a:r>
            <a:r>
              <a:rPr lang="en-US" baseline="-25000" dirty="0" err="1">
                <a:latin typeface="-apple-system" charset="0"/>
              </a:rPr>
              <a:t>h</a:t>
            </a:r>
            <a:r>
              <a:rPr lang="en-US" dirty="0">
                <a:latin typeface="-apple-system" charset="0"/>
              </a:rPr>
              <a:t>=0)</a:t>
            </a:r>
          </a:p>
        </p:txBody>
      </p:sp>
      <p:sp>
        <p:nvSpPr>
          <p:cNvPr id="91144" name="TextBox 1"/>
          <p:cNvSpPr txBox="1">
            <a:spLocks noChangeArrowheads="1"/>
          </p:cNvSpPr>
          <p:nvPr/>
        </p:nvSpPr>
        <p:spPr bwMode="auto">
          <a:xfrm>
            <a:off x="6430963" y="3003550"/>
            <a:ext cx="2590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ea typeface="MS PGothic" charset="0"/>
                <a:cs typeface="MS PGothic" charset="0"/>
              </a:rPr>
              <a:t>Cross section at low Q</a:t>
            </a:r>
            <a:r>
              <a:rPr lang="en-US" sz="1800" baseline="30000">
                <a:ea typeface="MS PGothic" charset="0"/>
                <a:cs typeface="MS PGothic" charset="0"/>
              </a:rPr>
              <a:t>2</a:t>
            </a:r>
            <a:r>
              <a:rPr lang="en-US" sz="1800">
                <a:ea typeface="MS PGothic" charset="0"/>
                <a:cs typeface="MS PGothic" charset="0"/>
              </a:rPr>
              <a:t> suppressed at higher CM energies</a:t>
            </a:r>
          </a:p>
        </p:txBody>
      </p:sp>
    </p:spTree>
    <p:extLst>
      <p:ext uri="{BB962C8B-B14F-4D97-AF65-F5344CB8AC3E}">
        <p14:creationId xmlns:p14="http://schemas.microsoft.com/office/powerpoint/2010/main" val="270240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noChangeArrowheads="1"/>
          </p:cNvSpPr>
          <p:nvPr>
            <p:ph type="title"/>
          </p:nvPr>
        </p:nvSpPr>
        <p:spPr>
          <a:xfrm>
            <a:off x="457200" y="152400"/>
            <a:ext cx="8686800" cy="563563"/>
          </a:xfrm>
        </p:spPr>
        <p:txBody>
          <a:bodyPr/>
          <a:lstStyle/>
          <a:p>
            <a:r>
              <a:rPr lang="en-US" sz="2800">
                <a:latin typeface="Arial" charset="0"/>
                <a:ea typeface="MS PGothic" charset="0"/>
              </a:rPr>
              <a:t> From JLab to EIC: complementarity</a:t>
            </a:r>
          </a:p>
        </p:txBody>
      </p:sp>
      <p:sp>
        <p:nvSpPr>
          <p:cNvPr id="79874" name="Footer Placeholder 3"/>
          <p:cNvSpPr>
            <a:spLocks noGrp="1"/>
          </p:cNvSpPr>
          <p:nvPr>
            <p:ph type="ftr" sz="quarter" idx="10"/>
          </p:nvPr>
        </p:nvSpPr>
        <p:spPr>
          <a:xfrm>
            <a:off x="3124200" y="6565900"/>
            <a:ext cx="3505200" cy="2921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79875"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F6D067E-86D4-FF4B-8F17-9D1711E0E248}" type="slidenum">
              <a:rPr lang="en-US" sz="1400"/>
              <a:pPr/>
              <a:t>47</a:t>
            </a:fld>
            <a:endParaRPr lang="en-US" sz="1400"/>
          </a:p>
        </p:txBody>
      </p:sp>
      <p:sp>
        <p:nvSpPr>
          <p:cNvPr id="79876" name="TextBox 7"/>
          <p:cNvSpPr txBox="1">
            <a:spLocks noChangeArrowheads="1"/>
          </p:cNvSpPr>
          <p:nvPr/>
        </p:nvSpPr>
        <p:spPr bwMode="auto">
          <a:xfrm>
            <a:off x="0" y="4776788"/>
            <a:ext cx="89408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The counts in a given bin, and the size of the effect will define the expected sensitivity.</a:t>
            </a:r>
          </a:p>
          <a:p>
            <a:pPr>
              <a:buFontTx/>
              <a:buChar char="•"/>
            </a:pPr>
            <a:r>
              <a:rPr lang="en-US" sz="1600"/>
              <a:t>Proper evaluation of systematics, will require definition of fiducial kinematics, and the impact of the multidimensionality</a:t>
            </a:r>
          </a:p>
          <a:p>
            <a:pPr>
              <a:buFontTx/>
              <a:buChar char="•"/>
            </a:pPr>
            <a:r>
              <a:rPr lang="en-US" sz="1600"/>
              <a:t>JLab at 24 GeV will provide critical input in evolution studies of TMDs</a:t>
            </a:r>
          </a:p>
          <a:p>
            <a:pPr>
              <a:buFontTx/>
              <a:buChar char="•"/>
            </a:pPr>
            <a:r>
              <a:rPr lang="en-US" sz="1600"/>
              <a:t>Higher Q</a:t>
            </a:r>
            <a:r>
              <a:rPr lang="en-US" sz="1600" baseline="30000"/>
              <a:t>2</a:t>
            </a:r>
            <a:r>
              <a:rPr lang="en-US" sz="1600"/>
              <a:t>-coverage of “Low s” EIC running will provide validation of evolution studies at JLab at large x (will require high luminosity)</a:t>
            </a:r>
          </a:p>
        </p:txBody>
      </p:sp>
      <p:pic>
        <p:nvPicPr>
          <p:cNvPr id="7987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475" y="976313"/>
            <a:ext cx="2549525"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8" name="TextBox 14"/>
          <p:cNvSpPr txBox="1">
            <a:spLocks noChangeArrowheads="1"/>
          </p:cNvSpPr>
          <p:nvPr/>
        </p:nvSpPr>
        <p:spPr bwMode="auto">
          <a:xfrm>
            <a:off x="8001000" y="1312863"/>
            <a:ext cx="6969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x=0.3</a:t>
            </a:r>
          </a:p>
          <a:p>
            <a:r>
              <a:rPr lang="en-US" sz="1100"/>
              <a:t>z=0.7</a:t>
            </a:r>
          </a:p>
          <a:p>
            <a:r>
              <a:rPr lang="en-US" sz="1100"/>
              <a:t>P</a:t>
            </a:r>
            <a:r>
              <a:rPr lang="en-US" sz="1100" baseline="-25000"/>
              <a:t>T</a:t>
            </a:r>
            <a:r>
              <a:rPr lang="en-US" sz="1100"/>
              <a:t>=0.3</a:t>
            </a:r>
          </a:p>
        </p:txBody>
      </p:sp>
      <p:sp>
        <p:nvSpPr>
          <p:cNvPr id="79879" name="TextBox 18"/>
          <p:cNvSpPr txBox="1">
            <a:spLocks noChangeArrowheads="1"/>
          </p:cNvSpPr>
          <p:nvPr/>
        </p:nvSpPr>
        <p:spPr bwMode="auto">
          <a:xfrm>
            <a:off x="4792663" y="1047750"/>
            <a:ext cx="698500"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x=0.3</a:t>
            </a:r>
          </a:p>
          <a:p>
            <a:r>
              <a:rPr lang="en-US" sz="1100"/>
              <a:t>z=0.7</a:t>
            </a:r>
          </a:p>
          <a:p>
            <a:r>
              <a:rPr lang="en-US" sz="1100"/>
              <a:t>P</a:t>
            </a:r>
            <a:r>
              <a:rPr lang="en-US" sz="1100" baseline="-25000"/>
              <a:t>T</a:t>
            </a:r>
            <a:r>
              <a:rPr lang="en-US" sz="1100"/>
              <a:t>=0.3</a:t>
            </a:r>
          </a:p>
        </p:txBody>
      </p:sp>
      <p:sp>
        <p:nvSpPr>
          <p:cNvPr id="79880" name="TextBox 19"/>
          <p:cNvSpPr txBox="1">
            <a:spLocks noChangeArrowheads="1"/>
          </p:cNvSpPr>
          <p:nvPr/>
        </p:nvSpPr>
        <p:spPr bwMode="auto">
          <a:xfrm>
            <a:off x="3975100" y="2354263"/>
            <a:ext cx="96837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solidFill>
                  <a:srgbClr val="004DE6"/>
                </a:solidFill>
              </a:rPr>
              <a:t>EIC 18x275 </a:t>
            </a:r>
          </a:p>
        </p:txBody>
      </p:sp>
      <p:sp>
        <p:nvSpPr>
          <p:cNvPr id="79881" name="TextBox 6"/>
          <p:cNvSpPr txBox="1">
            <a:spLocks noChangeArrowheads="1"/>
          </p:cNvSpPr>
          <p:nvPr/>
        </p:nvSpPr>
        <p:spPr bwMode="auto">
          <a:xfrm>
            <a:off x="7307263" y="795338"/>
            <a:ext cx="10715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Pavia grids</a:t>
            </a:r>
          </a:p>
        </p:txBody>
      </p:sp>
      <p:grpSp>
        <p:nvGrpSpPr>
          <p:cNvPr id="79882" name="Group 2"/>
          <p:cNvGrpSpPr>
            <a:grpSpLocks/>
          </p:cNvGrpSpPr>
          <p:nvPr/>
        </p:nvGrpSpPr>
        <p:grpSpPr bwMode="auto">
          <a:xfrm>
            <a:off x="3459163" y="823913"/>
            <a:ext cx="3094037" cy="3721100"/>
            <a:chOff x="312098" y="843628"/>
            <a:chExt cx="5067300" cy="3721100"/>
          </a:xfrm>
        </p:grpSpPr>
        <p:pic>
          <p:nvPicPr>
            <p:cNvPr id="7988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98" y="843628"/>
              <a:ext cx="5067300" cy="372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88" name="TextBox 17"/>
            <p:cNvSpPr txBox="1">
              <a:spLocks noChangeArrowheads="1"/>
            </p:cNvSpPr>
            <p:nvPr/>
          </p:nvSpPr>
          <p:spPr bwMode="auto">
            <a:xfrm>
              <a:off x="4127001" y="1025595"/>
              <a:ext cx="1142217"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x=0.3</a:t>
              </a:r>
            </a:p>
            <a:p>
              <a:r>
                <a:rPr lang="en-US" sz="1100"/>
                <a:t>z=0.7</a:t>
              </a:r>
            </a:p>
            <a:p>
              <a:r>
                <a:rPr lang="en-US" sz="1100"/>
                <a:t>P</a:t>
              </a:r>
              <a:r>
                <a:rPr lang="en-US" sz="1100" baseline="-25000"/>
                <a:t>T</a:t>
              </a:r>
              <a:r>
                <a:rPr lang="en-US" sz="1100"/>
                <a:t>=0.3</a:t>
              </a:r>
            </a:p>
          </p:txBody>
        </p:sp>
        <p:sp>
          <p:nvSpPr>
            <p:cNvPr id="79889" name="TextBox 20"/>
            <p:cNvSpPr txBox="1">
              <a:spLocks noChangeArrowheads="1"/>
            </p:cNvSpPr>
            <p:nvPr/>
          </p:nvSpPr>
          <p:spPr bwMode="auto">
            <a:xfrm>
              <a:off x="3754168" y="2331165"/>
              <a:ext cx="96853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solidFill>
                    <a:srgbClr val="004DE6"/>
                  </a:solidFill>
                </a:rPr>
                <a:t>EIC 18x275 </a:t>
              </a:r>
            </a:p>
          </p:txBody>
        </p:sp>
        <p:sp>
          <p:nvSpPr>
            <p:cNvPr id="79890" name="TextBox 23"/>
            <p:cNvSpPr txBox="1">
              <a:spLocks noChangeArrowheads="1"/>
            </p:cNvSpPr>
            <p:nvPr/>
          </p:nvSpPr>
          <p:spPr bwMode="auto">
            <a:xfrm>
              <a:off x="1333719" y="1164094"/>
              <a:ext cx="75533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FF0000"/>
                  </a:solidFill>
                </a:rPr>
                <a:t>JLAB24</a:t>
              </a:r>
            </a:p>
          </p:txBody>
        </p:sp>
        <p:sp>
          <p:nvSpPr>
            <p:cNvPr id="79891" name="TextBox 24"/>
            <p:cNvSpPr txBox="1">
              <a:spLocks noChangeArrowheads="1"/>
            </p:cNvSpPr>
            <p:nvPr/>
          </p:nvSpPr>
          <p:spPr bwMode="auto">
            <a:xfrm>
              <a:off x="1150298" y="2231137"/>
              <a:ext cx="75533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t>JLAB12</a:t>
              </a:r>
            </a:p>
          </p:txBody>
        </p:sp>
        <p:sp>
          <p:nvSpPr>
            <p:cNvPr id="79892" name="TextBox 25"/>
            <p:cNvSpPr txBox="1">
              <a:spLocks noChangeArrowheads="1"/>
            </p:cNvSpPr>
            <p:nvPr/>
          </p:nvSpPr>
          <p:spPr bwMode="auto">
            <a:xfrm>
              <a:off x="2020875" y="3057127"/>
              <a:ext cx="92685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00B050"/>
                  </a:solidFill>
                </a:rPr>
                <a:t>EIC 5x41</a:t>
              </a:r>
            </a:p>
            <a:p>
              <a:r>
                <a:rPr lang="en-US" sz="1200" b="1">
                  <a:solidFill>
                    <a:srgbClr val="00B050"/>
                  </a:solidFill>
                </a:rPr>
                <a:t>y&gt;0.05</a:t>
              </a:r>
            </a:p>
            <a:p>
              <a:r>
                <a:rPr lang="en-US" sz="1200" b="1">
                  <a:solidFill>
                    <a:srgbClr val="00B050"/>
                  </a:solidFill>
                </a:rPr>
                <a:t>L=0.5*10</a:t>
              </a:r>
              <a:r>
                <a:rPr lang="en-US" sz="1200" b="1" baseline="30000">
                  <a:solidFill>
                    <a:srgbClr val="00B050"/>
                  </a:solidFill>
                </a:rPr>
                <a:t>34</a:t>
              </a:r>
            </a:p>
          </p:txBody>
        </p:sp>
      </p:grpSp>
      <p:grpSp>
        <p:nvGrpSpPr>
          <p:cNvPr id="79883" name="Group 26"/>
          <p:cNvGrpSpPr>
            <a:grpSpLocks/>
          </p:cNvGrpSpPr>
          <p:nvPr/>
        </p:nvGrpSpPr>
        <p:grpSpPr bwMode="auto">
          <a:xfrm>
            <a:off x="0" y="823913"/>
            <a:ext cx="3503613" cy="3800475"/>
            <a:chOff x="77420" y="1219200"/>
            <a:chExt cx="4723180" cy="3801026"/>
          </a:xfrm>
        </p:grpSpPr>
        <p:pic>
          <p:nvPicPr>
            <p:cNvPr id="79885"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20" y="1219200"/>
              <a:ext cx="4723180" cy="380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9" name="Straight Connector 28"/>
            <p:cNvCxnSpPr>
              <a:cxnSpLocks noChangeShapeType="1"/>
            </p:cNvCxnSpPr>
            <p:nvPr/>
          </p:nvCxnSpPr>
          <p:spPr bwMode="auto">
            <a:xfrm>
              <a:off x="3124909" y="1371622"/>
              <a:ext cx="0" cy="3124653"/>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
        <p:nvSpPr>
          <p:cNvPr id="2" name="TextBox 1"/>
          <p:cNvSpPr txBox="1"/>
          <p:nvPr/>
        </p:nvSpPr>
        <p:spPr>
          <a:xfrm rot="16200000">
            <a:off x="6292850" y="1344613"/>
            <a:ext cx="576263" cy="261937"/>
          </a:xfrm>
          <a:prstGeom prst="rect">
            <a:avLst/>
          </a:prstGeom>
          <a:noFill/>
        </p:spPr>
        <p:txBody>
          <a:bodyPr wrap="none">
            <a:spAutoFit/>
          </a:bodyPr>
          <a:lstStyle/>
          <a:p>
            <a:pPr>
              <a:defRPr/>
            </a:pPr>
            <a:r>
              <a:rPr lang="en-US" sz="1050" dirty="0" err="1">
                <a:latin typeface="Arial" panose="020B0604020202020204" pitchFamily="34" charset="0"/>
                <a:ea typeface="MS PGothic" panose="020B0600070205080204" pitchFamily="34" charset="-128"/>
                <a:cs typeface="+mn-cs"/>
              </a:rPr>
              <a:t>Sivers</a:t>
            </a:r>
            <a:endParaRPr lang="en-US" sz="1050" dirty="0">
              <a:latin typeface="Arial" panose="020B0604020202020204" pitchFamily="34" charset="0"/>
              <a:ea typeface="MS PGothic" panose="020B0600070205080204" pitchFamily="34"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9563" y="241300"/>
            <a:ext cx="8462962" cy="487363"/>
          </a:xfrm>
        </p:spPr>
        <p:txBody>
          <a:bodyPr/>
          <a:lstStyle/>
          <a:p>
            <a:r>
              <a:rPr lang="en-US"/>
              <a:t>Goals, observables,statements</a:t>
            </a:r>
            <a:r>
              <a:rPr lang="is-IS"/>
              <a:t>….</a:t>
            </a:r>
            <a:endParaRPr lang="en-US"/>
          </a:p>
        </p:txBody>
      </p:sp>
      <p:sp>
        <p:nvSpPr>
          <p:cNvPr id="6" name="Rectangle 5"/>
          <p:cNvSpPr/>
          <p:nvPr/>
        </p:nvSpPr>
        <p:spPr>
          <a:xfrm>
            <a:off x="28575" y="1752600"/>
            <a:ext cx="7391400" cy="4524375"/>
          </a:xfrm>
          <a:prstGeom prst="rect">
            <a:avLst/>
          </a:prstGeom>
        </p:spPr>
        <p:txBody>
          <a:bodyPr>
            <a:spAutoFit/>
          </a:bodyPr>
          <a:lstStyle/>
          <a:p>
            <a:pPr marL="342900" indent="-342900">
              <a:buFontTx/>
              <a:buAutoNum type="arabicParenR"/>
              <a:defRPr/>
            </a:pPr>
            <a:r>
              <a:rPr lang="en-US" sz="1600" dirty="0">
                <a:cs typeface="MS PGothic" charset="0"/>
              </a:rPr>
              <a:t>Understanding of P</a:t>
            </a:r>
            <a:r>
              <a:rPr lang="en-US" sz="1600" baseline="-25000" dirty="0">
                <a:cs typeface="MS PGothic" charset="0"/>
              </a:rPr>
              <a:t>T</a:t>
            </a:r>
            <a:r>
              <a:rPr lang="en-US" sz="1600" dirty="0">
                <a:cs typeface="MS PGothic" charset="0"/>
              </a:rPr>
              <a:t>-distributions of hadrons in SIDIS is critical for extraction of </a:t>
            </a:r>
            <a:r>
              <a:rPr lang="en-US" sz="1600" dirty="0" err="1">
                <a:cs typeface="MS PGothic" charset="0"/>
              </a:rPr>
              <a:t>k</a:t>
            </a:r>
            <a:r>
              <a:rPr lang="en-US" sz="1600" baseline="-25000" dirty="0" err="1">
                <a:cs typeface="MS PGothic" charset="0"/>
              </a:rPr>
              <a:t>T</a:t>
            </a:r>
            <a:r>
              <a:rPr lang="en-US" sz="1600" dirty="0">
                <a:cs typeface="MS PGothic" charset="0"/>
              </a:rPr>
              <a:t>-dependence/distributions of </a:t>
            </a:r>
            <a:r>
              <a:rPr lang="en-US" sz="1600" dirty="0" err="1">
                <a:cs typeface="MS PGothic" charset="0"/>
              </a:rPr>
              <a:t>partons</a:t>
            </a:r>
            <a:r>
              <a:rPr lang="en-US" sz="1600" dirty="0">
                <a:cs typeface="MS PGothic" charset="0"/>
              </a:rPr>
              <a:t> and transverse momentum dependence of the </a:t>
            </a:r>
            <a:r>
              <a:rPr lang="en-US" sz="1600" dirty="0" err="1">
                <a:cs typeface="MS PGothic" charset="0"/>
              </a:rPr>
              <a:t>hadronization</a:t>
            </a:r>
            <a:r>
              <a:rPr lang="en-US" sz="1600" dirty="0">
                <a:cs typeface="MS PGothic" charset="0"/>
              </a:rPr>
              <a:t> (fragmentation functions)</a:t>
            </a:r>
          </a:p>
          <a:p>
            <a:pPr marL="342900" indent="-342900">
              <a:buFontTx/>
              <a:buAutoNum type="arabicParenR"/>
              <a:defRPr/>
            </a:pPr>
            <a:endParaRPr lang="en-US" sz="1600" dirty="0">
              <a:cs typeface="MS PGothic" charset="0"/>
            </a:endParaRPr>
          </a:p>
          <a:p>
            <a:pPr>
              <a:defRPr/>
            </a:pPr>
            <a:r>
              <a:rPr lang="en-US" sz="1600" dirty="0">
                <a:cs typeface="MS PGothic" charset="0"/>
              </a:rPr>
              <a:t>2) Measurements with longitudinally polarized target are critical for understanding of the systematics of TMD measurements in multidimensional space, including the </a:t>
            </a:r>
            <a:r>
              <a:rPr lang="en-US" sz="1600" dirty="0" err="1">
                <a:cs typeface="MS PGothic" charset="0"/>
              </a:rPr>
              <a:t>unpolarized</a:t>
            </a:r>
            <a:r>
              <a:rPr lang="en-US" sz="1600" dirty="0">
                <a:cs typeface="MS PGothic" charset="0"/>
              </a:rPr>
              <a:t> TMDs </a:t>
            </a:r>
          </a:p>
          <a:p>
            <a:pPr>
              <a:defRPr/>
            </a:pPr>
            <a:endParaRPr lang="en-US" sz="1600" dirty="0">
              <a:cs typeface="MS PGothic" charset="0"/>
            </a:endParaRPr>
          </a:p>
          <a:p>
            <a:pPr>
              <a:defRPr/>
            </a:pPr>
            <a:r>
              <a:rPr lang="en-US" sz="1600" dirty="0">
                <a:cs typeface="MS PGothic" charset="0"/>
              </a:rPr>
              <a:t>3) Multidimensional measurements of different hadrons are critical for understanding of measurements of  </a:t>
            </a:r>
            <a:r>
              <a:rPr lang="en-US" sz="1600" dirty="0" err="1">
                <a:cs typeface="MS PGothic" charset="0"/>
              </a:rPr>
              <a:t>hadronic</a:t>
            </a:r>
            <a:r>
              <a:rPr lang="en-US" sz="1600" dirty="0">
                <a:cs typeface="MS PGothic" charset="0"/>
              </a:rPr>
              <a:t> P</a:t>
            </a:r>
            <a:r>
              <a:rPr lang="en-US" sz="1600" baseline="-25000" dirty="0">
                <a:cs typeface="MS PGothic" charset="0"/>
              </a:rPr>
              <a:t>T</a:t>
            </a:r>
            <a:r>
              <a:rPr lang="en-US" sz="1600" dirty="0">
                <a:cs typeface="MS PGothic" charset="0"/>
              </a:rPr>
              <a:t>-dependent observables</a:t>
            </a:r>
          </a:p>
          <a:p>
            <a:pPr>
              <a:defRPr/>
            </a:pPr>
            <a:endParaRPr lang="en-US" sz="1600" dirty="0">
              <a:cs typeface="MS PGothic" charset="0"/>
            </a:endParaRPr>
          </a:p>
          <a:p>
            <a:pPr marL="342900" indent="-342900">
              <a:buFontTx/>
              <a:buAutoNum type="arabicParenR" startAt="4"/>
              <a:defRPr/>
            </a:pPr>
            <a:r>
              <a:rPr lang="en-US" sz="1600" dirty="0">
                <a:cs typeface="MS PGothic" charset="0"/>
              </a:rPr>
              <a:t>Higher energy experiments, colliders in particular will have major challenges in studies of longitudinal single and double spin asymmetries</a:t>
            </a:r>
          </a:p>
          <a:p>
            <a:pPr marL="342900" indent="-342900">
              <a:buFontTx/>
              <a:buAutoNum type="arabicParenR" startAt="4"/>
              <a:defRPr/>
            </a:pPr>
            <a:endParaRPr lang="en-US" sz="1600" dirty="0">
              <a:cs typeface="MS PGothic" charset="0"/>
            </a:endParaRPr>
          </a:p>
          <a:p>
            <a:pPr>
              <a:defRPr/>
            </a:pPr>
            <a:r>
              <a:rPr lang="en-US" sz="1600" dirty="0">
                <a:cs typeface="MS PGothic" charset="0"/>
              </a:rPr>
              <a:t>5) JLab is the unique place to measure the g</a:t>
            </a:r>
            <a:r>
              <a:rPr lang="en-US" sz="1600" baseline="-25000" dirty="0">
                <a:cs typeface="MS PGothic" charset="0"/>
              </a:rPr>
              <a:t>1</a:t>
            </a:r>
            <a:r>
              <a:rPr lang="en-US" sz="1600" dirty="0">
                <a:cs typeface="MS PGothic" charset="0"/>
              </a:rPr>
              <a:t>(</a:t>
            </a:r>
            <a:r>
              <a:rPr lang="en-US" sz="1600" dirty="0" err="1">
                <a:cs typeface="MS PGothic" charset="0"/>
              </a:rPr>
              <a:t>x,k</a:t>
            </a:r>
            <a:r>
              <a:rPr lang="en-US" sz="1600" baseline="-25000" dirty="0" err="1">
                <a:cs typeface="MS PGothic" charset="0"/>
              </a:rPr>
              <a:t>T</a:t>
            </a:r>
            <a:r>
              <a:rPr lang="en-US" sz="1600" dirty="0">
                <a:cs typeface="MS PGothic" charset="0"/>
              </a:rPr>
              <a:t>) in the valence region</a:t>
            </a:r>
          </a:p>
          <a:p>
            <a:pPr>
              <a:defRPr/>
            </a:pPr>
            <a:endParaRPr lang="en-US" sz="1600" dirty="0">
              <a:cs typeface="MS PGothic" charset="0"/>
            </a:endParaRPr>
          </a:p>
          <a:p>
            <a:pPr>
              <a:defRPr/>
            </a:pPr>
            <a:r>
              <a:rPr lang="en-US" sz="1600" dirty="0">
                <a:cs typeface="MS PGothic" charset="0"/>
              </a:rPr>
              <a:t>6) Upgrade to 22 GeV, is critical for studies of TMDs, increasing the critical range of P</a:t>
            </a:r>
            <a:r>
              <a:rPr lang="en-US" sz="1600" baseline="-25000" dirty="0">
                <a:cs typeface="MS PGothic" charset="0"/>
              </a:rPr>
              <a:t>T</a:t>
            </a:r>
            <a:r>
              <a:rPr lang="en-US" sz="1600" dirty="0">
                <a:cs typeface="MS PGothic" charset="0"/>
              </a:rPr>
              <a:t> of </a:t>
            </a:r>
            <a:r>
              <a:rPr lang="en-US" sz="1600" dirty="0" err="1">
                <a:cs typeface="MS PGothic" charset="0"/>
              </a:rPr>
              <a:t>pions</a:t>
            </a:r>
            <a:r>
              <a:rPr lang="en-US" sz="1600" dirty="0">
                <a:cs typeface="MS PGothic" charset="0"/>
              </a:rPr>
              <a:t> not dominated by VM decays by an </a:t>
            </a:r>
            <a:r>
              <a:rPr lang="en-US" sz="1600" u="sng" dirty="0">
                <a:cs typeface="MS PGothic" charset="0"/>
              </a:rPr>
              <a:t>order of magnitude</a:t>
            </a:r>
          </a:p>
        </p:txBody>
      </p:sp>
      <p:sp>
        <p:nvSpPr>
          <p:cNvPr id="18435" name="Rectangle 6"/>
          <p:cNvSpPr>
            <a:spLocks noChangeArrowheads="1"/>
          </p:cNvSpPr>
          <p:nvPr/>
        </p:nvSpPr>
        <p:spPr bwMode="auto">
          <a:xfrm>
            <a:off x="152400" y="914400"/>
            <a:ext cx="8839200" cy="6461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r>
              <a:rPr lang="en-US"/>
              <a:t>The valence region (x&gt;0.02), where the non-perturbative effects, SSAs in particular, were measured to be significant, most critical for non-perturbative QCD  studied</a:t>
            </a:r>
          </a:p>
        </p:txBody>
      </p:sp>
      <p:pic>
        <p:nvPicPr>
          <p:cNvPr id="18436" name="Picture 32" descr="screenshot_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3138" y="2133600"/>
            <a:ext cx="17653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696200" y="2514600"/>
            <a:ext cx="762000" cy="762000"/>
          </a:xfrm>
          <a:prstGeom prst="rect">
            <a:avLst/>
          </a:prstGeom>
          <a:noFill/>
          <a:ln w="38100">
            <a:solidFill>
              <a:srgbClr val="FF0000"/>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1" name="Footer Placeholder 10"/>
          <p:cNvSpPr>
            <a:spLocks noGrp="1"/>
          </p:cNvSpPr>
          <p:nvPr>
            <p:ph type="ftr" sz="quarter" idx="10"/>
          </p:nvPr>
        </p:nvSpPr>
        <p:spPr>
          <a:xfrm>
            <a:off x="2514600" y="6538913"/>
            <a:ext cx="3917950" cy="311150"/>
          </a:xfrm>
        </p:spPr>
        <p:txBody>
          <a:bodyPr/>
          <a:lstStyle/>
          <a:p>
            <a:pPr>
              <a:defRPr/>
            </a:pPr>
            <a:r>
              <a:rPr lang="en-US"/>
              <a:t>H. Avakian, JLab22, Aug 26</a:t>
            </a:r>
            <a:endParaRPr lang="en-US" dirty="0"/>
          </a:p>
        </p:txBody>
      </p:sp>
      <p:pic>
        <p:nvPicPr>
          <p:cNvPr id="18439" name="Picture 1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10414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14" descr="Screen Shot 2024-04-01 at 5.04.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4724400"/>
            <a:ext cx="2008187"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A425D64-15CE-A040-B8C2-21D264659732}" type="slidenum">
              <a:rPr lang="en-US" smtClean="0"/>
              <a:pPr>
                <a:defRPr/>
              </a:pPr>
              <a:t>48</a:t>
            </a:fld>
            <a:endParaRPr lang="en-US"/>
          </a:p>
        </p:txBody>
      </p:sp>
    </p:spTree>
    <p:extLst>
      <p:ext uri="{BB962C8B-B14F-4D97-AF65-F5344CB8AC3E}">
        <p14:creationId xmlns:p14="http://schemas.microsoft.com/office/powerpoint/2010/main" val="3147065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198563"/>
            <a:ext cx="5686425"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2" name="TextBox 1"/>
          <p:cNvSpPr txBox="1">
            <a:spLocks noChangeArrowheads="1"/>
          </p:cNvSpPr>
          <p:nvPr/>
        </p:nvSpPr>
        <p:spPr bwMode="auto">
          <a:xfrm>
            <a:off x="141288" y="176213"/>
            <a:ext cx="64992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Attempts to understand Q</a:t>
            </a:r>
            <a:r>
              <a:rPr lang="en-US" baseline="30000"/>
              <a:t>2</a:t>
            </a:r>
            <a:r>
              <a:rPr lang="en-US"/>
              <a:t>-dependence of HT</a:t>
            </a:r>
          </a:p>
        </p:txBody>
      </p:sp>
      <p:sp>
        <p:nvSpPr>
          <p:cNvPr id="46083" name="TextBox 4"/>
          <p:cNvSpPr txBox="1">
            <a:spLocks noChangeArrowheads="1"/>
          </p:cNvSpPr>
          <p:nvPr/>
        </p:nvSpPr>
        <p:spPr bwMode="auto">
          <a:xfrm>
            <a:off x="-76200" y="5257800"/>
            <a:ext cx="9372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The moments defined as a ratio to </a:t>
            </a:r>
            <a:r>
              <a:rPr lang="en-US" sz="1600">
                <a:latin typeface="Symbol" charset="0"/>
              </a:rPr>
              <a:t>f</a:t>
            </a:r>
            <a:r>
              <a:rPr lang="en-US" sz="1600"/>
              <a:t>-independent x-section(to F</a:t>
            </a:r>
            <a:r>
              <a:rPr lang="en-US" sz="1600" baseline="-25000"/>
              <a:t>UU,T</a:t>
            </a:r>
            <a:r>
              <a:rPr lang="en-US" sz="1600"/>
              <a:t>), are not  decreasing with Q!!! </a:t>
            </a:r>
          </a:p>
          <a:p>
            <a:pPr>
              <a:buFontTx/>
              <a:buChar char="•"/>
            </a:pPr>
            <a:r>
              <a:rPr lang="en-US" sz="1600"/>
              <a:t>The HT observables, don’t look much like HT observables, something missing in understanding </a:t>
            </a:r>
          </a:p>
          <a:p>
            <a:pPr>
              <a:buFontTx/>
              <a:buChar char="•"/>
            </a:pPr>
            <a:r>
              <a:rPr lang="en-US" sz="1600" b="1"/>
              <a:t>Understanding of these behavior can be a key to understanding of other inconsistencies</a:t>
            </a:r>
          </a:p>
          <a:p>
            <a:pPr>
              <a:buFontTx/>
              <a:buChar char="•"/>
            </a:pPr>
            <a:r>
              <a:rPr lang="en-US" sz="1600"/>
              <a:t>Checking the Q</a:t>
            </a:r>
            <a:r>
              <a:rPr lang="en-US" sz="1600" baseline="30000"/>
              <a:t>2</a:t>
            </a:r>
            <a:r>
              <a:rPr lang="en-US" sz="1600"/>
              <a:t> and P</a:t>
            </a:r>
            <a:r>
              <a:rPr lang="en-US" sz="1600" baseline="-25000"/>
              <a:t>T</a:t>
            </a:r>
            <a:r>
              <a:rPr lang="en-US" sz="1600"/>
              <a:t>-dependences of the F</a:t>
            </a:r>
            <a:r>
              <a:rPr lang="en-US" sz="1600" baseline="-25000"/>
              <a:t>UU,L</a:t>
            </a:r>
            <a:r>
              <a:rPr lang="en-US" sz="1600"/>
              <a:t> may provide crucial input for validation </a:t>
            </a:r>
            <a:endParaRPr lang="en-US" sz="1600" baseline="-25000"/>
          </a:p>
        </p:txBody>
      </p:sp>
      <p:pic>
        <p:nvPicPr>
          <p:cNvPr id="460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676400"/>
            <a:ext cx="3352800"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5" name="Rectangle 7"/>
          <p:cNvSpPr>
            <a:spLocks noChangeArrowheads="1"/>
          </p:cNvSpPr>
          <p:nvPr/>
        </p:nvSpPr>
        <p:spPr bwMode="auto">
          <a:xfrm>
            <a:off x="838200" y="1295400"/>
            <a:ext cx="25320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a:t>J. Matousek COMPASS</a:t>
            </a:r>
          </a:p>
        </p:txBody>
      </p:sp>
      <p:pic>
        <p:nvPicPr>
          <p:cNvPr id="460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7175" y="0"/>
            <a:ext cx="2454275"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7" name="TextBox 1"/>
          <p:cNvSpPr txBox="1">
            <a:spLocks noChangeArrowheads="1"/>
          </p:cNvSpPr>
          <p:nvPr/>
        </p:nvSpPr>
        <p:spPr bwMode="auto">
          <a:xfrm>
            <a:off x="4711700" y="890588"/>
            <a:ext cx="20843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CLAS12(preliminary)</a:t>
            </a:r>
          </a:p>
        </p:txBody>
      </p:sp>
      <p:sp>
        <p:nvSpPr>
          <p:cNvPr id="46088" name="Slide Number Placeholder 5"/>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C0027A4-C628-664E-93DF-8622EB6B1AF1}" type="slidenum">
              <a:rPr lang="en-US" sz="1400"/>
              <a:pPr/>
              <a:t>49</a:t>
            </a:fld>
            <a:endParaRPr lang="en-US" sz="1400"/>
          </a:p>
        </p:txBody>
      </p:sp>
      <p:pic>
        <p:nvPicPr>
          <p:cNvPr id="4608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524000"/>
            <a:ext cx="623888"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 y="1447800"/>
            <a:ext cx="546100"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1" name="Picture 1" descr="Screen Shot 2022-11-02 at 5.52.4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572000"/>
            <a:ext cx="1806575"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92" name="Rectangle 2"/>
          <p:cNvSpPr>
            <a:spLocks noChangeArrowheads="1"/>
          </p:cNvSpPr>
          <p:nvPr/>
        </p:nvSpPr>
        <p:spPr bwMode="auto">
          <a:xfrm>
            <a:off x="152400" y="4114800"/>
            <a:ext cx="33004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285750" indent="-285750">
              <a:buFontTx/>
              <a:buChar char="•"/>
            </a:pPr>
            <a:r>
              <a:rPr lang="en-US"/>
              <a:t>We always measure ratio to </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noChangeArrowheads="1"/>
          </p:cNvSpPr>
          <p:nvPr>
            <p:ph type="title"/>
          </p:nvPr>
        </p:nvSpPr>
        <p:spPr>
          <a:xfrm>
            <a:off x="0" y="152400"/>
            <a:ext cx="9067800" cy="563563"/>
          </a:xfrm>
        </p:spPr>
        <p:txBody>
          <a:bodyPr/>
          <a:lstStyle/>
          <a:p>
            <a:r>
              <a:rPr lang="en-US" sz="2800">
                <a:latin typeface="Arial" charset="0"/>
                <a:ea typeface="MS PGothic" charset="0"/>
              </a:rPr>
              <a:t>Understanding the QCD</a:t>
            </a:r>
            <a:r>
              <a:rPr lang="en-US" sz="2400">
                <a:latin typeface="Arial" charset="0"/>
                <a:ea typeface="MS PGothic" charset="0"/>
              </a:rPr>
              <a:t>: from observables to QCD dynamics</a:t>
            </a:r>
            <a:endParaRPr lang="en-US" sz="3200">
              <a:latin typeface="Arial" charset="0"/>
              <a:ea typeface="MS PGothic" charset="0"/>
            </a:endParaRPr>
          </a:p>
        </p:txBody>
      </p:sp>
      <p:sp>
        <p:nvSpPr>
          <p:cNvPr id="18434" name="Content Placeholder 2"/>
          <p:cNvSpPr>
            <a:spLocks noGrp="1" noChangeArrowheads="1"/>
          </p:cNvSpPr>
          <p:nvPr>
            <p:ph idx="1"/>
          </p:nvPr>
        </p:nvSpPr>
        <p:spPr>
          <a:xfrm>
            <a:off x="0" y="1676400"/>
            <a:ext cx="9067800" cy="3044825"/>
          </a:xfrm>
        </p:spPr>
        <p:txBody>
          <a:bodyPr/>
          <a:lstStyle/>
          <a:p>
            <a:r>
              <a:rPr lang="en-US" sz="1800" dirty="0">
                <a:latin typeface="Arial" charset="0"/>
                <a:ea typeface="MS PGothic" charset="0"/>
              </a:rPr>
              <a:t>SIDIS, with hadrons detected in the final state, from experimental point of view, is a measurement of observables in 5D space (x,Q</a:t>
            </a:r>
            <a:r>
              <a:rPr lang="en-US" sz="1800" baseline="30000" dirty="0">
                <a:latin typeface="Arial" charset="0"/>
                <a:ea typeface="MS PGothic" charset="0"/>
              </a:rPr>
              <a:t>2</a:t>
            </a:r>
            <a:r>
              <a:rPr lang="en-US" sz="1800" dirty="0">
                <a:latin typeface="Arial" charset="0"/>
                <a:ea typeface="MS PGothic" charset="0"/>
              </a:rPr>
              <a:t>,z,P</a:t>
            </a:r>
            <a:r>
              <a:rPr lang="en-US" sz="1800" baseline="-25000" dirty="0">
                <a:latin typeface="Arial" charset="0"/>
                <a:ea typeface="MS PGothic" charset="0"/>
              </a:rPr>
              <a:t>T</a:t>
            </a:r>
            <a:r>
              <a:rPr lang="en-US" sz="1800" dirty="0">
                <a:latin typeface="Arial" charset="0"/>
                <a:ea typeface="MS PGothic" charset="0"/>
              </a:rPr>
              <a:t>,</a:t>
            </a:r>
            <a:r>
              <a:rPr lang="en-US" sz="1800" dirty="0">
                <a:latin typeface="Symbol" charset="0"/>
                <a:ea typeface="MS PGothic" charset="0"/>
              </a:rPr>
              <a:t>f</a:t>
            </a:r>
            <a:r>
              <a:rPr lang="en-US" sz="1800" dirty="0">
                <a:latin typeface="Arial" charset="0"/>
                <a:ea typeface="MS PGothic" charset="0"/>
              </a:rPr>
              <a:t>), 6D for transverse target,</a:t>
            </a:r>
            <a:r>
              <a:rPr lang="en-US" sz="1800" dirty="0">
                <a:latin typeface="Symbol" charset="0"/>
                <a:ea typeface="MS PGothic" charset="0"/>
              </a:rPr>
              <a:t> +</a:t>
            </a:r>
            <a:r>
              <a:rPr lang="en-US" sz="1800" dirty="0" err="1">
                <a:latin typeface="Symbol" charset="0"/>
                <a:ea typeface="MS PGothic" charset="0"/>
              </a:rPr>
              <a:t>f</a:t>
            </a:r>
            <a:r>
              <a:rPr lang="en-US" sz="1800" baseline="-25000" dirty="0" err="1">
                <a:latin typeface="Arial" charset="0"/>
                <a:ea typeface="MS PGothic" charset="0"/>
              </a:rPr>
              <a:t>S</a:t>
            </a:r>
            <a:endParaRPr lang="en-US" sz="1800" baseline="-25000" dirty="0">
              <a:latin typeface="Arial" charset="0"/>
              <a:ea typeface="MS PGothic" charset="0"/>
            </a:endParaRPr>
          </a:p>
          <a:p>
            <a:pPr lvl="1"/>
            <a:r>
              <a:rPr lang="en-US" sz="1600" dirty="0">
                <a:latin typeface="Arial" charset="0"/>
                <a:ea typeface="MS PGothic" charset="0"/>
              </a:rPr>
              <a:t>Collinear SIDIS, is just the proper integration of observables, over </a:t>
            </a:r>
            <a:r>
              <a:rPr lang="en-US" sz="1600" dirty="0" err="1">
                <a:latin typeface="Arial" charset="0"/>
                <a:ea typeface="MS PGothic" charset="0"/>
              </a:rPr>
              <a:t>P</a:t>
            </a:r>
            <a:r>
              <a:rPr lang="en-US" sz="1600" baseline="-25000" dirty="0" err="1">
                <a:latin typeface="Arial" charset="0"/>
                <a:ea typeface="MS PGothic" charset="0"/>
              </a:rPr>
              <a:t>T</a:t>
            </a:r>
            <a:r>
              <a:rPr lang="en-US" sz="1600" dirty="0" err="1">
                <a:latin typeface="Arial" charset="0"/>
                <a:ea typeface="MS PGothic" charset="0"/>
              </a:rPr>
              <a:t>,</a:t>
            </a:r>
            <a:r>
              <a:rPr lang="en-US" sz="1600" dirty="0" err="1">
                <a:latin typeface="Symbol" charset="0"/>
                <a:ea typeface="MS PGothic" charset="0"/>
              </a:rPr>
              <a:t>f,f</a:t>
            </a:r>
            <a:r>
              <a:rPr lang="en-US" sz="1600" baseline="-25000" dirty="0" err="1">
                <a:latin typeface="Arial" charset="0"/>
                <a:ea typeface="MS PGothic" charset="0"/>
              </a:rPr>
              <a:t>S</a:t>
            </a:r>
            <a:endParaRPr lang="en-US" sz="1600" baseline="-25000" dirty="0">
              <a:latin typeface="Arial" charset="0"/>
              <a:ea typeface="MS PGothic" charset="0"/>
            </a:endParaRPr>
          </a:p>
          <a:p>
            <a:pPr lvl="1"/>
            <a:endParaRPr lang="en-US" sz="1600" baseline="-25000" dirty="0">
              <a:latin typeface="Arial" charset="0"/>
              <a:ea typeface="MS PGothic" charset="0"/>
            </a:endParaRPr>
          </a:p>
          <a:p>
            <a:pPr lvl="1"/>
            <a:endParaRPr lang="en-US" sz="1600" dirty="0">
              <a:latin typeface="Symbol" charset="0"/>
              <a:ea typeface="MS PGothic" charset="0"/>
            </a:endParaRPr>
          </a:p>
          <a:p>
            <a:r>
              <a:rPr lang="en-US" sz="1800" dirty="0">
                <a:latin typeface="Arial" charset="0"/>
                <a:ea typeface="MS PGothic" charset="0"/>
              </a:rPr>
              <a:t>To get a realistic physics interpretation, it is required to separate certain structure functions experimentally in a given multidimensional space, with controlled systematics, evaluate the impact of various theory assumptions on the systematics of extracted non-</a:t>
            </a:r>
            <a:r>
              <a:rPr lang="en-US" sz="1800" dirty="0" err="1">
                <a:latin typeface="Arial" charset="0"/>
                <a:ea typeface="MS PGothic" charset="0"/>
              </a:rPr>
              <a:t>perturbative</a:t>
            </a:r>
            <a:r>
              <a:rPr lang="en-US" sz="1800" dirty="0">
                <a:latin typeface="Arial" charset="0"/>
                <a:ea typeface="MS PGothic" charset="0"/>
              </a:rPr>
              <a:t> objects or dynamical quantities</a:t>
            </a:r>
          </a:p>
          <a:p>
            <a:pPr marL="0" indent="0">
              <a:buNone/>
            </a:pPr>
            <a:endParaRPr lang="en-US" sz="2400" dirty="0">
              <a:latin typeface="Arial" charset="0"/>
              <a:ea typeface="MS PGothic" charset="0"/>
            </a:endParaRPr>
          </a:p>
        </p:txBody>
      </p:sp>
      <p:sp>
        <p:nvSpPr>
          <p:cNvPr id="18435" name="Slide Number Placeholder 4"/>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663333F-890B-0F4B-B84A-053BF317FECD}" type="slidenum">
              <a:rPr lang="en-US" sz="1400"/>
              <a:pPr/>
              <a:t>5</a:t>
            </a:fld>
            <a:endParaRPr lang="en-US" sz="1400"/>
          </a:p>
        </p:txBody>
      </p:sp>
      <p:sp>
        <p:nvSpPr>
          <p:cNvPr id="18436" name="Footer Placeholder 1"/>
          <p:cNvSpPr>
            <a:spLocks noGrp="1" noChangeArrowheads="1"/>
          </p:cNvSpPr>
          <p:nvPr>
            <p:ph type="ftr" sz="quarter" idx="10"/>
          </p:nvPr>
        </p:nvSpPr>
        <p:spPr>
          <a:xfrm>
            <a:off x="3124200" y="6565900"/>
            <a:ext cx="3429000" cy="1397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fi-FI" sz="1400"/>
              <a:t>H. Avakian, JLab22, Aug 26</a:t>
            </a:r>
            <a:endParaRPr lang="en-US" sz="1400"/>
          </a:p>
        </p:txBody>
      </p:sp>
      <p:sp>
        <p:nvSpPr>
          <p:cNvPr id="4" name="Rectangle 3"/>
          <p:cNvSpPr/>
          <p:nvPr/>
        </p:nvSpPr>
        <p:spPr>
          <a:xfrm>
            <a:off x="152400" y="4648200"/>
            <a:ext cx="8839200" cy="1754327"/>
          </a:xfrm>
          <a:prstGeom prst="rect">
            <a:avLst/>
          </a:prstGeom>
        </p:spPr>
        <p:txBody>
          <a:bodyPr wrap="square">
            <a:spAutoFit/>
          </a:bodyPr>
          <a:lstStyle/>
          <a:p>
            <a:r>
              <a:rPr lang="en-US" dirty="0">
                <a:solidFill>
                  <a:srgbClr val="0000FF"/>
                </a:solidFill>
              </a:rPr>
              <a:t>JLAB uniqueness: </a:t>
            </a:r>
          </a:p>
          <a:p>
            <a:r>
              <a:rPr lang="en-US" dirty="0"/>
              <a:t>The superior luminosity of CEBAF, high resolutions of detectors, and ability for multidimensional and </a:t>
            </a:r>
            <a:r>
              <a:rPr lang="en-US" dirty="0" err="1"/>
              <a:t>multiparticle</a:t>
            </a:r>
            <a:r>
              <a:rPr lang="en-US" dirty="0"/>
              <a:t> detection, makes the  JLab unique in disentangling the genuine intrinsic transverse structure of hadrons encoded in 3D partonic distributions (TMDs and GPDs)  with controlled systematics in the kinematics dominated by valence quarks.</a:t>
            </a:r>
          </a:p>
        </p:txBody>
      </p:sp>
      <p:sp>
        <p:nvSpPr>
          <p:cNvPr id="5" name="TextBox 4"/>
          <p:cNvSpPr txBox="1"/>
          <p:nvPr/>
        </p:nvSpPr>
        <p:spPr>
          <a:xfrm>
            <a:off x="152400" y="990600"/>
            <a:ext cx="7998479" cy="369332"/>
          </a:xfrm>
          <a:prstGeom prst="rect">
            <a:avLst/>
          </a:prstGeom>
          <a:noFill/>
        </p:spPr>
        <p:txBody>
          <a:bodyPr wrap="none" rtlCol="0">
            <a:spAutoFit/>
          </a:bodyPr>
          <a:lstStyle/>
          <a:p>
            <a:r>
              <a:rPr lang="en-US" dirty="0">
                <a:solidFill>
                  <a:srgbClr val="0000FF"/>
                </a:solidFill>
              </a:rPr>
              <a:t>Main goal to study the non-</a:t>
            </a:r>
            <a:r>
              <a:rPr lang="en-US" dirty="0" err="1">
                <a:solidFill>
                  <a:srgbClr val="0000FF"/>
                </a:solidFill>
              </a:rPr>
              <a:t>perturbative</a:t>
            </a:r>
            <a:r>
              <a:rPr lang="en-US" dirty="0">
                <a:solidFill>
                  <a:srgbClr val="0000FF"/>
                </a:solidFill>
              </a:rPr>
              <a:t> QCD dynamics in 3D space in details</a:t>
            </a:r>
          </a:p>
        </p:txBody>
      </p:sp>
    </p:spTree>
    <p:extLst>
      <p:ext uri="{BB962C8B-B14F-4D97-AF65-F5344CB8AC3E}">
        <p14:creationId xmlns:p14="http://schemas.microsoft.com/office/powerpoint/2010/main" val="1256604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4-08-22 at 8.43.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24" y="1828800"/>
            <a:ext cx="8636000" cy="2806700"/>
          </a:xfrm>
          <a:prstGeom prst="rect">
            <a:avLst/>
          </a:prstGeom>
        </p:spPr>
      </p:pic>
      <p:sp>
        <p:nvSpPr>
          <p:cNvPr id="22529" name="Title 1"/>
          <p:cNvSpPr>
            <a:spLocks noGrp="1"/>
          </p:cNvSpPr>
          <p:nvPr>
            <p:ph type="title"/>
          </p:nvPr>
        </p:nvSpPr>
        <p:spPr/>
        <p:txBody>
          <a:bodyPr/>
          <a:lstStyle/>
          <a:p>
            <a:r>
              <a:rPr lang="en-US" dirty="0">
                <a:latin typeface="Arial" charset="0"/>
                <a:ea typeface="MS PGothic" charset="0"/>
              </a:rPr>
              <a:t>PAC48 comments</a:t>
            </a:r>
          </a:p>
        </p:txBody>
      </p:sp>
      <p:sp>
        <p:nvSpPr>
          <p:cNvPr id="5" name="Footer Placeholder 4"/>
          <p:cNvSpPr>
            <a:spLocks noGrp="1"/>
          </p:cNvSpPr>
          <p:nvPr>
            <p:ph type="ftr" sz="quarter" idx="10"/>
          </p:nvPr>
        </p:nvSpPr>
        <p:spPr>
          <a:xfrm>
            <a:off x="2895600" y="6553200"/>
            <a:ext cx="2895600" cy="244475"/>
          </a:xfrm>
        </p:spPr>
        <p:txBody>
          <a:bodyPr/>
          <a:lstStyle/>
          <a:p>
            <a:pPr>
              <a:defRPr/>
            </a:pPr>
            <a:r>
              <a:rPr lang="it-IT"/>
              <a:t>H. Avakian, JLab22, Aug 26</a:t>
            </a:r>
            <a:endParaRPr lang="en-US" dirty="0"/>
          </a:p>
        </p:txBody>
      </p:sp>
      <p:sp>
        <p:nvSpPr>
          <p:cNvPr id="22531" name="Slide Number Placeholder 5"/>
          <p:cNvSpPr>
            <a:spLocks noGrp="1"/>
          </p:cNvSpPr>
          <p:nvPr>
            <p:ph type="sldNum" sz="quarter" idx="11"/>
          </p:nvPr>
        </p:nvSpPr>
        <p:spPr>
          <a:xfrm>
            <a:off x="8477624" y="4699000"/>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50</a:t>
            </a:fld>
            <a:endParaRPr lang="en-US" sz="1400"/>
          </a:p>
        </p:txBody>
      </p:sp>
      <p:cxnSp>
        <p:nvCxnSpPr>
          <p:cNvPr id="6" name="Straight Connector 5"/>
          <p:cNvCxnSpPr/>
          <p:nvPr/>
        </p:nvCxnSpPr>
        <p:spPr>
          <a:xfrm>
            <a:off x="1543424" y="2628900"/>
            <a:ext cx="3429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86224" y="4305300"/>
            <a:ext cx="76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1758" y="838200"/>
            <a:ext cx="4342242" cy="369332"/>
          </a:xfrm>
          <a:prstGeom prst="rect">
            <a:avLst/>
          </a:prstGeom>
          <a:noFill/>
        </p:spPr>
        <p:txBody>
          <a:bodyPr wrap="none" rtlCol="0">
            <a:spAutoFit/>
          </a:bodyPr>
          <a:lstStyle/>
          <a:p>
            <a:r>
              <a:rPr lang="en-US" dirty="0"/>
              <a:t>Luke 23:34 “they know not what they do”</a:t>
            </a:r>
          </a:p>
        </p:txBody>
      </p:sp>
      <p:cxnSp>
        <p:nvCxnSpPr>
          <p:cNvPr id="11" name="Straight Connector 10"/>
          <p:cNvCxnSpPr/>
          <p:nvPr/>
        </p:nvCxnSpPr>
        <p:spPr>
          <a:xfrm>
            <a:off x="629024" y="4533900"/>
            <a:ext cx="2667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E8C97BD-5C9A-4145-9BDE-0ED71F948310}"/>
              </a:ext>
            </a:extLst>
          </p:cNvPr>
          <p:cNvSpPr txBox="1"/>
          <p:nvPr/>
        </p:nvSpPr>
        <p:spPr>
          <a:xfrm>
            <a:off x="6342014" y="1144568"/>
            <a:ext cx="2339102" cy="276999"/>
          </a:xfrm>
          <a:prstGeom prst="rect">
            <a:avLst/>
          </a:prstGeom>
          <a:noFill/>
        </p:spPr>
        <p:txBody>
          <a:bodyPr wrap="none" rtlCol="0">
            <a:spAutoFit/>
          </a:bodyPr>
          <a:lstStyle/>
          <a:p>
            <a:r>
              <a:rPr lang="en-US" sz="1200" dirty="0" err="1"/>
              <a:t>Timeo</a:t>
            </a:r>
            <a:r>
              <a:rPr lang="en-US" sz="1200" dirty="0"/>
              <a:t> </a:t>
            </a:r>
            <a:r>
              <a:rPr lang="en-US" sz="1200" dirty="0" err="1"/>
              <a:t>Danaos</a:t>
            </a:r>
            <a:r>
              <a:rPr lang="en-US" sz="1200" dirty="0"/>
              <a:t> et </a:t>
            </a:r>
            <a:r>
              <a:rPr lang="en-US" sz="1200" dirty="0" err="1"/>
              <a:t>dona</a:t>
            </a:r>
            <a:r>
              <a:rPr lang="en-US" sz="1200" dirty="0"/>
              <a:t> </a:t>
            </a:r>
            <a:r>
              <a:rPr lang="en-US" sz="1200" dirty="0" err="1"/>
              <a:t>ferentes</a:t>
            </a:r>
            <a:endParaRPr lang="en-US" sz="1200" dirty="0"/>
          </a:p>
        </p:txBody>
      </p:sp>
    </p:spTree>
    <p:extLst>
      <p:ext uri="{BB962C8B-B14F-4D97-AF65-F5344CB8AC3E}">
        <p14:creationId xmlns:p14="http://schemas.microsoft.com/office/powerpoint/2010/main" val="430847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0" descr="Screen Shot 2024-05-30 at 1.31.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0"/>
            <a:ext cx="467995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Title 1"/>
          <p:cNvSpPr>
            <a:spLocks noGrp="1" noChangeArrowheads="1"/>
          </p:cNvSpPr>
          <p:nvPr>
            <p:ph type="title"/>
          </p:nvPr>
        </p:nvSpPr>
        <p:spPr>
          <a:xfrm>
            <a:off x="0" y="76200"/>
            <a:ext cx="8839200" cy="563563"/>
          </a:xfrm>
        </p:spPr>
        <p:txBody>
          <a:bodyPr/>
          <a:lstStyle/>
          <a:p>
            <a:r>
              <a:rPr lang="en-US" sz="2400">
                <a:latin typeface="Arial" charset="0"/>
                <a:ea typeface="MS PGothic" charset="0"/>
              </a:rPr>
              <a:t>CLAS12 RGC experiment with longitudinally polarized target </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0180"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9B66274-5E61-9E46-8F8C-CD21529FB230}" type="slidenum">
              <a:rPr lang="en-US" sz="1400"/>
              <a:pPr/>
              <a:t>51</a:t>
            </a:fld>
            <a:endParaRPr lang="en-US" sz="1400"/>
          </a:p>
        </p:txBody>
      </p:sp>
      <p:pic>
        <p:nvPicPr>
          <p:cNvPr id="50181" name="Picture 8" descr="Screen Shot 2023-06-15 at 7.59.22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838200"/>
            <a:ext cx="3276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2" name="TextBox 9"/>
          <p:cNvSpPr txBox="1">
            <a:spLocks noChangeArrowheads="1"/>
          </p:cNvSpPr>
          <p:nvPr/>
        </p:nvSpPr>
        <p:spPr bwMode="auto">
          <a:xfrm>
            <a:off x="152400" y="838200"/>
            <a:ext cx="1044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a:t>
            </a:r>
          </a:p>
        </p:txBody>
      </p:sp>
      <p:sp>
        <p:nvSpPr>
          <p:cNvPr id="50183" name="Rectangle 10"/>
          <p:cNvSpPr>
            <a:spLocks noChangeArrowheads="1"/>
          </p:cNvSpPr>
          <p:nvPr/>
        </p:nvSpPr>
        <p:spPr bwMode="auto">
          <a:xfrm>
            <a:off x="76200" y="6096000"/>
            <a:ext cx="30559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b="1">
                <a:solidFill>
                  <a:srgbClr val="999999"/>
                </a:solidFill>
                <a:latin typeface="EB Garamond" charset="0"/>
                <a:sym typeface="EB Garamond" charset="0"/>
              </a:rPr>
              <a:t>Dynamic Nuclear Polarization (DNP) </a:t>
            </a:r>
            <a:endParaRPr lang="en-US" sz="1400"/>
          </a:p>
        </p:txBody>
      </p:sp>
      <p:sp>
        <p:nvSpPr>
          <p:cNvPr id="50184" name="Rectangle 11"/>
          <p:cNvSpPr>
            <a:spLocks noChangeArrowheads="1"/>
          </p:cNvSpPr>
          <p:nvPr/>
        </p:nvSpPr>
        <p:spPr bwMode="auto">
          <a:xfrm>
            <a:off x="22225" y="2971800"/>
            <a:ext cx="42449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fi-FI" sz="1400"/>
              <a:t>E12-06-109, E12-06-119, </a:t>
            </a:r>
            <a:r>
              <a:rPr lang="fi-FI" sz="1400" u="sng"/>
              <a:t>E12-07-107</a:t>
            </a:r>
            <a:r>
              <a:rPr lang="fi-FI" sz="1400"/>
              <a:t>, E12-09-009</a:t>
            </a:r>
            <a:endParaRPr lang="en-US"/>
          </a:p>
        </p:txBody>
      </p:sp>
      <p:pic>
        <p:nvPicPr>
          <p:cNvPr id="50185" name="Picture 1" descr="Screen Shot 2024-05-31 at 10.20.4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29000"/>
            <a:ext cx="3657600" cy="257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0186" name="Group 11"/>
          <p:cNvGrpSpPr>
            <a:grpSpLocks/>
          </p:cNvGrpSpPr>
          <p:nvPr/>
        </p:nvGrpSpPr>
        <p:grpSpPr bwMode="auto">
          <a:xfrm>
            <a:off x="4267200" y="1066800"/>
            <a:ext cx="4649788" cy="1981200"/>
            <a:chOff x="457200" y="1219200"/>
            <a:chExt cx="7315200" cy="4419600"/>
          </a:xfrm>
        </p:grpSpPr>
        <p:pic>
          <p:nvPicPr>
            <p:cNvPr id="50191" name="Picture 2" descr="Screen Shot 2024-05-10 at 9.30.18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19200"/>
              <a:ext cx="73152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a:off x="1828332" y="3963744"/>
              <a:ext cx="1980523" cy="0"/>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5" name="Straight Connector 14"/>
            <p:cNvCxnSpPr>
              <a:cxnSpLocks noChangeShapeType="1"/>
            </p:cNvCxnSpPr>
            <p:nvPr/>
          </p:nvCxnSpPr>
          <p:spPr bwMode="auto">
            <a:xfrm>
              <a:off x="6628542" y="3733556"/>
              <a:ext cx="839162" cy="0"/>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0194" name="TextBox 23"/>
            <p:cNvSpPr txBox="1">
              <a:spLocks noChangeArrowheads="1"/>
            </p:cNvSpPr>
            <p:nvPr/>
          </p:nvSpPr>
          <p:spPr bwMode="auto">
            <a:xfrm>
              <a:off x="1828800" y="1752600"/>
              <a:ext cx="711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Tpol-</a:t>
              </a:r>
            </a:p>
          </p:txBody>
        </p:sp>
        <p:pic>
          <p:nvPicPr>
            <p:cNvPr id="50195" name="Picture 3" descr="Screen Shot 2024-05-10 at 9.31.33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343400"/>
              <a:ext cx="3098800"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6" name="Picture 7" descr="Screen Shot 2024-05-10 at 9.32.29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2438400"/>
              <a:ext cx="3862388"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87" name="Rectangle 2"/>
          <p:cNvSpPr>
            <a:spLocks noChangeArrowheads="1"/>
          </p:cNvSpPr>
          <p:nvPr/>
        </p:nvSpPr>
        <p:spPr bwMode="auto">
          <a:xfrm>
            <a:off x="3657600" y="762000"/>
            <a:ext cx="5486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Electroproduction on longitudinally polarized NH3 and ND3 </a:t>
            </a:r>
          </a:p>
        </p:txBody>
      </p:sp>
      <p:sp>
        <p:nvSpPr>
          <p:cNvPr id="50188" name="TextBox 4"/>
          <p:cNvSpPr txBox="1">
            <a:spLocks noChangeArrowheads="1"/>
          </p:cNvSpPr>
          <p:nvPr/>
        </p:nvSpPr>
        <p:spPr bwMode="auto">
          <a:xfrm>
            <a:off x="5638800" y="1143000"/>
            <a:ext cx="31734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Monitoring Target polarization with DIS DSA</a:t>
            </a:r>
          </a:p>
        </p:txBody>
      </p:sp>
      <p:sp>
        <p:nvSpPr>
          <p:cNvPr id="50189" name="TextBox 7"/>
          <p:cNvSpPr txBox="1">
            <a:spLocks noChangeArrowheads="1"/>
          </p:cNvSpPr>
          <p:nvPr/>
        </p:nvSpPr>
        <p:spPr bwMode="auto">
          <a:xfrm>
            <a:off x="6716713" y="2016125"/>
            <a:ext cx="1398587"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P</a:t>
            </a:r>
            <a:r>
              <a:rPr lang="en-US" sz="1100" baseline="-25000"/>
              <a:t>B</a:t>
            </a:r>
            <a:r>
              <a:rPr lang="en-US" sz="1100"/>
              <a:t>P</a:t>
            </a:r>
            <a:r>
              <a:rPr lang="en-US" sz="1100" baseline="-25000"/>
              <a:t>T </a:t>
            </a:r>
            <a:r>
              <a:rPr lang="en-US" sz="1100"/>
              <a:t>+=0.75+/-0.03</a:t>
            </a:r>
          </a:p>
          <a:p>
            <a:r>
              <a:rPr lang="en-US" sz="1100"/>
              <a:t>P</a:t>
            </a:r>
            <a:r>
              <a:rPr lang="en-US" sz="1100" baseline="-25000"/>
              <a:t>B</a:t>
            </a:r>
            <a:r>
              <a:rPr lang="en-US" sz="1100"/>
              <a:t>P</a:t>
            </a:r>
            <a:r>
              <a:rPr lang="en-US" sz="1100" baseline="-25000"/>
              <a:t>T</a:t>
            </a:r>
            <a:r>
              <a:rPr lang="en-US" sz="1100"/>
              <a:t>-=0.66+/-0.03</a:t>
            </a:r>
            <a:endParaRPr lang="en-US" sz="1800"/>
          </a:p>
        </p:txBody>
      </p:sp>
      <p:sp>
        <p:nvSpPr>
          <p:cNvPr id="50190" name="TextBox 2"/>
          <p:cNvSpPr txBox="1">
            <a:spLocks noChangeArrowheads="1"/>
          </p:cNvSpPr>
          <p:nvPr/>
        </p:nvSpPr>
        <p:spPr bwMode="auto">
          <a:xfrm>
            <a:off x="3581400" y="6094413"/>
            <a:ext cx="56340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Double spin asymmetries consistent with world data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noChangeArrowheads="1"/>
          </p:cNvSpPr>
          <p:nvPr>
            <p:ph type="title"/>
          </p:nvPr>
        </p:nvSpPr>
        <p:spPr>
          <a:xfrm>
            <a:off x="0" y="23813"/>
            <a:ext cx="9144000" cy="563562"/>
          </a:xfrm>
        </p:spPr>
        <p:txBody>
          <a:bodyPr/>
          <a:lstStyle/>
          <a:p>
            <a:r>
              <a:rPr lang="en-US">
                <a:latin typeface="Arial" charset="0"/>
                <a:ea typeface="MS PGothic" charset="0"/>
              </a:rPr>
              <a:t>Target fragmentation and control over rhos</a:t>
            </a:r>
          </a:p>
        </p:txBody>
      </p:sp>
      <p:sp>
        <p:nvSpPr>
          <p:cNvPr id="38914"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CDAED2B-8A63-0F48-BE3D-80AB441707D6}" type="slidenum">
              <a:rPr lang="en-US" sz="1400"/>
              <a:pPr/>
              <a:t>52</a:t>
            </a:fld>
            <a:endParaRPr lang="en-US" sz="1400"/>
          </a:p>
        </p:txBody>
      </p:sp>
      <p:sp>
        <p:nvSpPr>
          <p:cNvPr id="38915" name="TextBox 14"/>
          <p:cNvSpPr txBox="1">
            <a:spLocks noChangeArrowheads="1"/>
          </p:cNvSpPr>
          <p:nvPr/>
        </p:nvSpPr>
        <p:spPr bwMode="auto">
          <a:xfrm>
            <a:off x="457200" y="5638800"/>
            <a:ext cx="8153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a:t>Exclusive rhos (possibly f2) have very significant beam SSA, which can be eliminated with detection of the TFR proton</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pic>
        <p:nvPicPr>
          <p:cNvPr id="389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8997950"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 name="Straight Arrow Connector 1"/>
          <p:cNvCxnSpPr>
            <a:cxnSpLocks/>
          </p:cNvCxnSpPr>
          <p:nvPr/>
        </p:nvCxnSpPr>
        <p:spPr bwMode="auto">
          <a:xfrm>
            <a:off x="7086600" y="32766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8919" name="TextBox 3"/>
          <p:cNvSpPr txBox="1">
            <a:spLocks noChangeArrowheads="1"/>
          </p:cNvSpPr>
          <p:nvPr/>
        </p:nvSpPr>
        <p:spPr bwMode="auto">
          <a:xfrm>
            <a:off x="7239000" y="3276600"/>
            <a:ext cx="1741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sym typeface="Wingdings" charset="0"/>
              </a:rPr>
              <a:t>“r</a:t>
            </a:r>
            <a:r>
              <a:rPr lang="en-US" sz="1800"/>
              <a:t>-free</a:t>
            </a:r>
            <a:r>
              <a:rPr lang="en-US" sz="1800">
                <a:latin typeface="Symbol" charset="0"/>
                <a:sym typeface="Wingdings" charset="0"/>
              </a:rPr>
              <a:t>” </a:t>
            </a:r>
            <a:r>
              <a:rPr lang="en-US" sz="1800"/>
              <a:t>SIDIS</a:t>
            </a:r>
          </a:p>
        </p:txBody>
      </p:sp>
      <p:pic>
        <p:nvPicPr>
          <p:cNvPr id="38920"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38200"/>
            <a:ext cx="2020888" cy="130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1" name="TextBox 8"/>
          <p:cNvSpPr txBox="1">
            <a:spLocks noChangeArrowheads="1"/>
          </p:cNvSpPr>
          <p:nvPr/>
        </p:nvSpPr>
        <p:spPr bwMode="auto">
          <a:xfrm>
            <a:off x="7239000" y="1371600"/>
            <a:ext cx="1766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a:t>
            </a:r>
            <a:r>
              <a:rPr lang="en-US">
                <a:latin typeface="Symbol" charset="0"/>
                <a:sym typeface="Wingdings" charset="0"/>
              </a:rPr>
              <a:t>p-</a:t>
            </a:r>
            <a:r>
              <a:rPr lang="en-US">
                <a:sym typeface="Wingdings" charset="0"/>
              </a:rPr>
              <a:t>X</a:t>
            </a:r>
            <a:endParaRPr lang="en-US"/>
          </a:p>
        </p:txBody>
      </p:sp>
      <p:sp>
        <p:nvSpPr>
          <p:cNvPr id="38922" name="TextBox 8"/>
          <p:cNvSpPr txBox="1">
            <a:spLocks noChangeArrowheads="1"/>
          </p:cNvSpPr>
          <p:nvPr/>
        </p:nvSpPr>
        <p:spPr bwMode="auto">
          <a:xfrm>
            <a:off x="1143000" y="1752600"/>
            <a:ext cx="1444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e’pX</a:t>
            </a:r>
            <a:endParaRPr lang="en-US"/>
          </a:p>
        </p:txBody>
      </p:sp>
      <p:sp>
        <p:nvSpPr>
          <p:cNvPr id="38923" name="TextBox 3"/>
          <p:cNvSpPr txBox="1">
            <a:spLocks noChangeArrowheads="1"/>
          </p:cNvSpPr>
          <p:nvPr/>
        </p:nvSpPr>
        <p:spPr bwMode="auto">
          <a:xfrm>
            <a:off x="76200" y="1066800"/>
            <a:ext cx="5137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Collaboration with F.Benmokhtar &amp; Duquesne U.</a:t>
            </a:r>
          </a:p>
        </p:txBody>
      </p:sp>
    </p:spTree>
    <p:extLst>
      <p:ext uri="{BB962C8B-B14F-4D97-AF65-F5344CB8AC3E}">
        <p14:creationId xmlns:p14="http://schemas.microsoft.com/office/powerpoint/2010/main" val="1767115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7" descr="Screen Shot 2024-07-09 at 10.23.5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05000"/>
            <a:ext cx="3200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8" name="Picture 3" descr="aul-z04-06.x008-0.58pt0.1-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1981200"/>
            <a:ext cx="3124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4" descr="aul-z02-0.4x008-0.58.pt0.1-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320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Title 1"/>
          <p:cNvSpPr>
            <a:spLocks noGrp="1" noChangeArrowheads="1"/>
          </p:cNvSpPr>
          <p:nvPr>
            <p:ph type="title"/>
          </p:nvPr>
        </p:nvSpPr>
        <p:spPr>
          <a:xfrm>
            <a:off x="0" y="23813"/>
            <a:ext cx="9144000" cy="563562"/>
          </a:xfrm>
        </p:spPr>
        <p:txBody>
          <a:bodyPr/>
          <a:lstStyle/>
          <a:p>
            <a:r>
              <a:rPr lang="en-US">
                <a:latin typeface="Arial" charset="0"/>
                <a:ea typeface="MS PGothic" charset="0"/>
              </a:rPr>
              <a:t>Target fragmentation and control over rhos</a:t>
            </a:r>
          </a:p>
        </p:txBody>
      </p:sp>
      <p:sp>
        <p:nvSpPr>
          <p:cNvPr id="39941"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97BF9D-463C-F44E-A776-57F44B09D866}" type="slidenum">
              <a:rPr lang="en-US" sz="1400"/>
              <a:pPr/>
              <a:t>53</a:t>
            </a:fld>
            <a:endParaRPr lang="en-US" sz="1400"/>
          </a:p>
        </p:txBody>
      </p:sp>
      <p:sp>
        <p:nvSpPr>
          <p:cNvPr id="39942" name="TextBox 14"/>
          <p:cNvSpPr txBox="1">
            <a:spLocks noChangeArrowheads="1"/>
          </p:cNvSpPr>
          <p:nvPr/>
        </p:nvSpPr>
        <p:spPr bwMode="auto">
          <a:xfrm>
            <a:off x="381000" y="5257800"/>
            <a:ext cx="8153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Above the f2 “rho free region, ” the asymmetries for </a:t>
            </a:r>
            <a:r>
              <a:rPr lang="en-US" sz="1800">
                <a:latin typeface="Symbol" charset="0"/>
                <a:sym typeface="Wingdings" charset="0"/>
              </a:rPr>
              <a:t>p+, p</a:t>
            </a:r>
            <a:r>
              <a:rPr lang="en-US" sz="1800">
                <a:sym typeface="Wingdings" charset="0"/>
              </a:rPr>
              <a:t>-</a:t>
            </a:r>
            <a:r>
              <a:rPr lang="en-US" sz="1800"/>
              <a:t> are different, introducing much less challenge for the TMD based phenomenology</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cxnSp>
        <p:nvCxnSpPr>
          <p:cNvPr id="2" name="Straight Arrow Connector 1"/>
          <p:cNvCxnSpPr>
            <a:cxnSpLocks/>
          </p:cNvCxnSpPr>
          <p:nvPr/>
        </p:nvCxnSpPr>
        <p:spPr bwMode="auto">
          <a:xfrm>
            <a:off x="1981200" y="22860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9945" name="TextBox 3"/>
          <p:cNvSpPr txBox="1">
            <a:spLocks noChangeArrowheads="1"/>
          </p:cNvSpPr>
          <p:nvPr/>
        </p:nvSpPr>
        <p:spPr bwMode="auto">
          <a:xfrm>
            <a:off x="457200" y="1981200"/>
            <a:ext cx="1741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sym typeface="Wingdings" charset="0"/>
              </a:rPr>
              <a:t>“r</a:t>
            </a:r>
            <a:r>
              <a:rPr lang="en-US" sz="1800"/>
              <a:t>-free</a:t>
            </a:r>
            <a:r>
              <a:rPr lang="en-US" sz="1800">
                <a:latin typeface="Symbol" charset="0"/>
                <a:sym typeface="Wingdings" charset="0"/>
              </a:rPr>
              <a:t>” </a:t>
            </a:r>
            <a:r>
              <a:rPr lang="en-US" sz="1800"/>
              <a:t>SIDIS</a:t>
            </a:r>
          </a:p>
        </p:txBody>
      </p:sp>
      <p:pic>
        <p:nvPicPr>
          <p:cNvPr id="39946"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2020888"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7" name="TextBox 8"/>
          <p:cNvSpPr txBox="1">
            <a:spLocks noChangeArrowheads="1"/>
          </p:cNvSpPr>
          <p:nvPr/>
        </p:nvSpPr>
        <p:spPr bwMode="auto">
          <a:xfrm>
            <a:off x="7162800" y="914400"/>
            <a:ext cx="1612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a:t>
            </a:r>
            <a:r>
              <a:rPr lang="en-US">
                <a:latin typeface="Symbol" charset="0"/>
                <a:sym typeface="Wingdings" charset="0"/>
              </a:rPr>
              <a:t>p</a:t>
            </a:r>
            <a:r>
              <a:rPr lang="en-US">
                <a:sym typeface="Wingdings" charset="0"/>
              </a:rPr>
              <a:t>X</a:t>
            </a:r>
            <a:endParaRPr lang="en-US"/>
          </a:p>
        </p:txBody>
      </p:sp>
      <p:sp>
        <p:nvSpPr>
          <p:cNvPr id="39948" name="TextBox 3"/>
          <p:cNvSpPr txBox="1">
            <a:spLocks noChangeArrowheads="1"/>
          </p:cNvSpPr>
          <p:nvPr/>
        </p:nvSpPr>
        <p:spPr bwMode="auto">
          <a:xfrm>
            <a:off x="31750" y="838200"/>
            <a:ext cx="5137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Collaboration with F.Benmokhtar &amp; Duquesne U.</a:t>
            </a:r>
          </a:p>
        </p:txBody>
      </p:sp>
      <p:sp>
        <p:nvSpPr>
          <p:cNvPr id="39949" name="TextBox 4"/>
          <p:cNvSpPr txBox="1">
            <a:spLocks noChangeArrowheads="1"/>
          </p:cNvSpPr>
          <p:nvPr/>
        </p:nvSpPr>
        <p:spPr bwMode="auto">
          <a:xfrm>
            <a:off x="228600" y="5943600"/>
            <a:ext cx="8509000" cy="400050"/>
          </a:xfrm>
          <a:prstGeom prst="rect">
            <a:avLst/>
          </a:prstGeom>
          <a:solidFill>
            <a:srgbClr val="FFFF00"/>
          </a:solidFill>
          <a:ln w="9525">
            <a:solidFill>
              <a:schemeClr val="tx1"/>
            </a:solidFill>
            <a:miter lim="800000"/>
            <a:headEnd/>
            <a:tailEnd/>
          </a:ln>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Apply the cut on proton/neutron missing mass for  all SIDIS observables!!! </a:t>
            </a:r>
          </a:p>
        </p:txBody>
      </p:sp>
      <p:sp>
        <p:nvSpPr>
          <p:cNvPr id="39950" name="TextBox 6"/>
          <p:cNvSpPr txBox="1">
            <a:spLocks noChangeArrowheads="1"/>
          </p:cNvSpPr>
          <p:nvPr/>
        </p:nvSpPr>
        <p:spPr bwMode="auto">
          <a:xfrm>
            <a:off x="601663" y="1625600"/>
            <a:ext cx="28194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0.1&lt;P</a:t>
            </a:r>
            <a:r>
              <a:rPr lang="en-US" sz="1800" baseline="-25000"/>
              <a:t>T</a:t>
            </a:r>
            <a:r>
              <a:rPr lang="en-US" sz="1800"/>
              <a:t>&lt;0.3, 0.2&lt;z&lt;0.4</a:t>
            </a:r>
          </a:p>
        </p:txBody>
      </p:sp>
      <p:sp>
        <p:nvSpPr>
          <p:cNvPr id="39951" name="TextBox 18"/>
          <p:cNvSpPr txBox="1">
            <a:spLocks noChangeArrowheads="1"/>
          </p:cNvSpPr>
          <p:nvPr/>
        </p:nvSpPr>
        <p:spPr bwMode="auto">
          <a:xfrm>
            <a:off x="3505200" y="1676400"/>
            <a:ext cx="2819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0.1&lt;P</a:t>
            </a:r>
            <a:r>
              <a:rPr lang="en-US" sz="1800" baseline="-25000" dirty="0"/>
              <a:t>T</a:t>
            </a:r>
            <a:r>
              <a:rPr lang="en-US" sz="1800" dirty="0"/>
              <a:t>&lt;0.3, 0.4&lt;z&lt;0.6</a:t>
            </a:r>
          </a:p>
        </p:txBody>
      </p:sp>
      <p:cxnSp>
        <p:nvCxnSpPr>
          <p:cNvPr id="20" name="Straight Arrow Connector 19"/>
          <p:cNvCxnSpPr>
            <a:cxnSpLocks/>
          </p:cNvCxnSpPr>
          <p:nvPr/>
        </p:nvCxnSpPr>
        <p:spPr bwMode="auto">
          <a:xfrm>
            <a:off x="5181600" y="23622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9953" name="TextBox 21"/>
          <p:cNvSpPr txBox="1">
            <a:spLocks noChangeArrowheads="1"/>
          </p:cNvSpPr>
          <p:nvPr/>
        </p:nvSpPr>
        <p:spPr bwMode="auto">
          <a:xfrm>
            <a:off x="6350000" y="1711325"/>
            <a:ext cx="28194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0.5&lt;P</a:t>
            </a:r>
            <a:r>
              <a:rPr lang="en-US" sz="1800" baseline="-25000" dirty="0"/>
              <a:t>T</a:t>
            </a:r>
            <a:r>
              <a:rPr lang="en-US" sz="1800" dirty="0"/>
              <a:t>&lt;0.7, 0.4&lt;z&lt;0.6</a:t>
            </a:r>
          </a:p>
        </p:txBody>
      </p:sp>
      <p:cxnSp>
        <p:nvCxnSpPr>
          <p:cNvPr id="23" name="Straight Arrow Connector 22"/>
          <p:cNvCxnSpPr>
            <a:cxnSpLocks/>
          </p:cNvCxnSpPr>
          <p:nvPr/>
        </p:nvCxnSpPr>
        <p:spPr bwMode="auto">
          <a:xfrm>
            <a:off x="7620000" y="22860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creen Shot 2019-09-13 at 3.16.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5334000" y="838200"/>
            <a:ext cx="3124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itle 1"/>
          <p:cNvSpPr>
            <a:spLocks noGrp="1" noChangeArrowheads="1"/>
          </p:cNvSpPr>
          <p:nvPr>
            <p:ph type="title"/>
          </p:nvPr>
        </p:nvSpPr>
        <p:spPr/>
        <p:txBody>
          <a:bodyPr/>
          <a:lstStyle/>
          <a:p>
            <a:r>
              <a:rPr lang="en-US">
                <a:latin typeface="Arial" charset="0"/>
                <a:ea typeface="MS PGothic" charset="0"/>
              </a:rPr>
              <a:t>SIDIS SSAs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3789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E343707-0760-A647-987F-675DBD08FFC0}" type="slidenum">
              <a:rPr lang="en-US" sz="1400"/>
              <a:pPr/>
              <a:t>54</a:t>
            </a:fld>
            <a:endParaRPr lang="en-US" sz="1400"/>
          </a:p>
        </p:txBody>
      </p:sp>
      <p:sp>
        <p:nvSpPr>
          <p:cNvPr id="37893" name="TextBox 10"/>
          <p:cNvSpPr txBox="1">
            <a:spLocks noChangeArrowheads="1"/>
          </p:cNvSpPr>
          <p:nvPr/>
        </p:nvSpPr>
        <p:spPr bwMode="auto">
          <a:xfrm>
            <a:off x="8610600" y="2667000"/>
            <a:ext cx="2619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t>
            </a:r>
          </a:p>
        </p:txBody>
      </p:sp>
      <p:sp>
        <p:nvSpPr>
          <p:cNvPr id="12" name="Rectangle 11"/>
          <p:cNvSpPr/>
          <p:nvPr/>
        </p:nvSpPr>
        <p:spPr>
          <a:xfrm>
            <a:off x="3892550" y="5791200"/>
            <a:ext cx="990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304800" y="1066800"/>
            <a:ext cx="4724400" cy="1477963"/>
          </a:xfrm>
          <a:prstGeom prst="rect">
            <a:avLst/>
          </a:prstGeom>
          <a:noFill/>
        </p:spPr>
        <p:txBody>
          <a:bodyPr>
            <a:spAutoFit/>
          </a:bodyPr>
          <a:lstStyle/>
          <a:p>
            <a:pPr marL="285750" indent="-285750">
              <a:buFont typeface="Arial"/>
              <a:buChar char="•"/>
              <a:defRPr/>
            </a:pPr>
            <a:r>
              <a:rPr lang="en-US" dirty="0">
                <a:ea typeface="ＭＳ Ｐゴシック" charset="0"/>
                <a:cs typeface="ＭＳ Ｐゴシック" charset="0"/>
              </a:rPr>
              <a:t>Biggest contributions from exclusive </a:t>
            </a:r>
            <a:r>
              <a:rPr lang="en-US" dirty="0" err="1">
                <a:ea typeface="ＭＳ Ｐゴシック" charset="0"/>
                <a:cs typeface="ＭＳ Ｐゴシック" charset="0"/>
              </a:rPr>
              <a:t>rhos</a:t>
            </a:r>
            <a:r>
              <a:rPr lang="en-US" dirty="0">
                <a:ea typeface="ＭＳ Ｐゴシック" charset="0"/>
                <a:cs typeface="ＭＳ Ｐゴシック" charset="0"/>
              </a:rPr>
              <a:t> in </a:t>
            </a:r>
            <a:r>
              <a:rPr lang="en-US" dirty="0">
                <a:solidFill>
                  <a:srgbClr val="FF0000"/>
                </a:solidFill>
                <a:ea typeface="ＭＳ Ｐゴシック" charset="0"/>
                <a:cs typeface="ＭＳ Ｐゴシック" charset="0"/>
              </a:rPr>
              <a:t>low P</a:t>
            </a:r>
            <a:r>
              <a:rPr lang="en-US" baseline="-25000" dirty="0">
                <a:solidFill>
                  <a:srgbClr val="FF0000"/>
                </a:solidFill>
                <a:ea typeface="ＭＳ Ｐゴシック" charset="0"/>
                <a:cs typeface="ＭＳ Ｐゴシック" charset="0"/>
              </a:rPr>
              <a:t>T</a:t>
            </a:r>
            <a:r>
              <a:rPr lang="en-US" dirty="0">
                <a:solidFill>
                  <a:srgbClr val="FF0000"/>
                </a:solidFill>
                <a:ea typeface="ＭＳ Ｐゴシック" charset="0"/>
                <a:cs typeface="ＭＳ Ｐゴシック" charset="0"/>
              </a:rPr>
              <a:t>, </a:t>
            </a:r>
            <a:r>
              <a:rPr lang="en-US" dirty="0">
                <a:ea typeface="ＭＳ Ｐゴシック" charset="0"/>
                <a:cs typeface="ＭＳ Ｐゴシック" charset="0"/>
              </a:rPr>
              <a:t>large z</a:t>
            </a:r>
          </a:p>
          <a:p>
            <a:pPr marL="285750" indent="-285750">
              <a:buFont typeface="Arial"/>
              <a:buChar char="•"/>
              <a:defRPr/>
            </a:pPr>
            <a:r>
              <a:rPr lang="en-US" dirty="0">
                <a:ea typeface="ＭＳ Ｐゴシック" charset="0"/>
                <a:cs typeface="ＭＳ Ｐゴシック" charset="0"/>
              </a:rPr>
              <a:t>Large fractions of low z </a:t>
            </a:r>
            <a:r>
              <a:rPr lang="en-US" dirty="0" err="1">
                <a:ea typeface="ＭＳ Ｐゴシック" charset="0"/>
                <a:cs typeface="ＭＳ Ｐゴシック" charset="0"/>
              </a:rPr>
              <a:t>pions</a:t>
            </a:r>
            <a:r>
              <a:rPr lang="en-US" dirty="0">
                <a:ea typeface="ＭＳ Ｐゴシック" charset="0"/>
                <a:cs typeface="ＭＳ Ｐゴシック" charset="0"/>
              </a:rPr>
              <a:t> from semi-inclusive VM decays</a:t>
            </a:r>
          </a:p>
          <a:p>
            <a:pPr>
              <a:defRPr/>
            </a:pPr>
            <a:endParaRPr lang="en-US" dirty="0">
              <a:ea typeface="ＭＳ Ｐゴシック" charset="0"/>
              <a:cs typeface="ＭＳ Ｐゴシック" charset="0"/>
            </a:endParaRPr>
          </a:p>
        </p:txBody>
      </p:sp>
      <p:pic>
        <p:nvPicPr>
          <p:cNvPr id="37896" name="Picture 12" descr="Screen Shot 2024-02-22 at 9.33.0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4572000" cy="322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7" name="Picture 13" descr="Screen Shot 2024-02-22 at 9.35.0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8" y="2438400"/>
            <a:ext cx="4572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0" y="5368925"/>
            <a:ext cx="3429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99" name="TextBox 15"/>
          <p:cNvSpPr txBox="1">
            <a:spLocks noChangeArrowheads="1"/>
          </p:cNvSpPr>
          <p:nvPr/>
        </p:nvSpPr>
        <p:spPr bwMode="auto">
          <a:xfrm rot="10800000" flipV="1">
            <a:off x="6477000" y="914400"/>
            <a:ext cx="1752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Fraction of direct </a:t>
            </a:r>
            <a:r>
              <a:rPr lang="en-US" sz="1400">
                <a:latin typeface="Symbol" charset="0"/>
              </a:rPr>
              <a:t>p</a:t>
            </a:r>
            <a:r>
              <a:rPr lang="en-US" sz="1400"/>
              <a:t> increases with P</a:t>
            </a:r>
            <a:r>
              <a:rPr lang="en-US" sz="1200" baseline="-25000"/>
              <a:t>T</a:t>
            </a:r>
            <a:endParaRPr lang="en-US" sz="1400"/>
          </a:p>
        </p:txBody>
      </p:sp>
      <p:sp>
        <p:nvSpPr>
          <p:cNvPr id="37900" name="Rectangle 17"/>
          <p:cNvSpPr>
            <a:spLocks noChangeArrowheads="1"/>
          </p:cNvSpPr>
          <p:nvPr/>
        </p:nvSpPr>
        <p:spPr bwMode="auto">
          <a:xfrm>
            <a:off x="7772400" y="1676400"/>
            <a:ext cx="428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3366FF"/>
                </a:solidFill>
                <a:latin typeface="Symbol" charset="0"/>
              </a:rPr>
              <a:t>p-</a:t>
            </a:r>
            <a:endParaRPr lang="en-US">
              <a:solidFill>
                <a:srgbClr val="3366FF"/>
              </a:solidFill>
            </a:endParaRPr>
          </a:p>
        </p:txBody>
      </p:sp>
      <p:sp>
        <p:nvSpPr>
          <p:cNvPr id="37901" name="Rectangle 18"/>
          <p:cNvSpPr>
            <a:spLocks noChangeArrowheads="1"/>
          </p:cNvSpPr>
          <p:nvPr/>
        </p:nvSpPr>
        <p:spPr bwMode="auto">
          <a:xfrm>
            <a:off x="6858000" y="1447800"/>
            <a:ext cx="438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Symbol" charset="0"/>
              </a:rPr>
              <a:t>p+</a:t>
            </a:r>
            <a:endParaRPr lang="en-US">
              <a:solidFill>
                <a:srgbClr val="FF0000"/>
              </a:solidFill>
            </a:endParaRPr>
          </a:p>
        </p:txBody>
      </p:sp>
      <p:sp>
        <p:nvSpPr>
          <p:cNvPr id="21" name="Rectangle 20"/>
          <p:cNvSpPr/>
          <p:nvPr/>
        </p:nvSpPr>
        <p:spPr>
          <a:xfrm>
            <a:off x="5791200" y="2590800"/>
            <a:ext cx="3152775" cy="369888"/>
          </a:xfrm>
          <a:prstGeom prst="rect">
            <a:avLst/>
          </a:prstGeom>
        </p:spPr>
        <p:txBody>
          <a:bodyPr wrap="none">
            <a:spAutoFit/>
          </a:bodyPr>
          <a:lstStyle/>
          <a:p>
            <a:pPr>
              <a:defRPr/>
            </a:pPr>
            <a:r>
              <a:rPr lang="en-US" dirty="0">
                <a:latin typeface="Symbol" charset="0"/>
                <a:ea typeface="ＭＳ Ｐゴシック" charset="0"/>
                <a:cs typeface="ＭＳ Ｐゴシック" charset="0"/>
              </a:rPr>
              <a:t>p- </a:t>
            </a:r>
            <a:r>
              <a:rPr lang="en-US" dirty="0">
                <a:latin typeface="+mj-lt"/>
                <a:ea typeface="ＭＳ Ｐゴシック" charset="0"/>
                <a:cs typeface="ＭＳ Ｐゴシック" charset="0"/>
              </a:rPr>
              <a:t>from exclusive rho decays</a:t>
            </a:r>
          </a:p>
        </p:txBody>
      </p:sp>
      <p:sp>
        <p:nvSpPr>
          <p:cNvPr id="37903" name="Rectangle 21"/>
          <p:cNvSpPr>
            <a:spLocks noChangeArrowheads="1"/>
          </p:cNvSpPr>
          <p:nvPr/>
        </p:nvSpPr>
        <p:spPr bwMode="auto">
          <a:xfrm>
            <a:off x="4114800" y="2743200"/>
            <a:ext cx="3000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Symbol" charset="0"/>
              </a:rPr>
              <a:t>- </a:t>
            </a:r>
            <a:endParaRPr lang="en-US"/>
          </a:p>
        </p:txBody>
      </p:sp>
      <p:sp>
        <p:nvSpPr>
          <p:cNvPr id="37904" name="TextBox 22"/>
          <p:cNvSpPr txBox="1">
            <a:spLocks noChangeArrowheads="1"/>
          </p:cNvSpPr>
          <p:nvPr/>
        </p:nvSpPr>
        <p:spPr bwMode="auto">
          <a:xfrm>
            <a:off x="762000" y="5791200"/>
            <a:ext cx="7224713" cy="646113"/>
          </a:xfrm>
          <a:prstGeom prst="rect">
            <a:avLst/>
          </a:prstGeom>
          <a:solidFill>
            <a:srgbClr val="FFFF00"/>
          </a:solidFill>
          <a:ln w="9525">
            <a:solidFill>
              <a:srgbClr val="002060"/>
            </a:solidFill>
            <a:miter lim="800000"/>
            <a:headEnd/>
            <a:tailEnd/>
          </a:ln>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Interpretation of  SSAs can be very challenging in certain kinematics</a:t>
            </a:r>
          </a:p>
          <a:p>
            <a:r>
              <a:rPr lang="en-US" sz="1800"/>
              <a:t>For low P</a:t>
            </a:r>
            <a:r>
              <a:rPr lang="en-US" sz="1800" baseline="-25000"/>
              <a:t>T </a:t>
            </a:r>
            <a:r>
              <a:rPr lang="en-US" sz="1800"/>
              <a:t>  the impact of rho can be critical even for small fractions  </a:t>
            </a:r>
          </a:p>
        </p:txBody>
      </p:sp>
      <p:sp>
        <p:nvSpPr>
          <p:cNvPr id="37905" name="TextBox 4"/>
          <p:cNvSpPr txBox="1">
            <a:spLocks noChangeArrowheads="1"/>
          </p:cNvSpPr>
          <p:nvPr/>
        </p:nvSpPr>
        <p:spPr bwMode="auto">
          <a:xfrm>
            <a:off x="76200" y="762000"/>
            <a:ext cx="992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 Diehl</a:t>
            </a:r>
          </a:p>
        </p:txBody>
      </p:sp>
      <p:sp>
        <p:nvSpPr>
          <p:cNvPr id="6" name="Oval 5"/>
          <p:cNvSpPr>
            <a:spLocks noChangeArrowheads="1"/>
          </p:cNvSpPr>
          <p:nvPr/>
        </p:nvSpPr>
        <p:spPr bwMode="auto">
          <a:xfrm>
            <a:off x="1068388" y="2743200"/>
            <a:ext cx="2208212" cy="19812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oter Placeholder 1"/>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i-FI" sz="1400"/>
              <a:t>H. Avakian, JLab22, Aug 26</a:t>
            </a:r>
            <a:endParaRPr lang="en-US" sz="1400"/>
          </a:p>
        </p:txBody>
      </p:sp>
      <p:sp>
        <p:nvSpPr>
          <p:cNvPr id="19458" name="Slide Number Placeholder 2"/>
          <p:cNvSpPr>
            <a:spLocks noGrp="1"/>
          </p:cNvSpPr>
          <p:nvPr>
            <p:ph type="sldNum" sz="quarter" idx="11"/>
          </p:nvPr>
        </p:nvSpPr>
        <p:spPr>
          <a:xfrm>
            <a:off x="8458200" y="5702300"/>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657B4-A94A-B94B-BBEF-1A3CF0BB86A8}" type="slidenum">
              <a:rPr lang="en-US" sz="1400"/>
              <a:pPr/>
              <a:t>55</a:t>
            </a:fld>
            <a:endParaRPr lang="en-US" sz="1400"/>
          </a:p>
        </p:txBody>
      </p:sp>
      <p:pic>
        <p:nvPicPr>
          <p:cNvPr id="19459"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990600"/>
            <a:ext cx="3657600"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Slide Number Placeholder 2"/>
          <p:cNvSpPr txBox="1">
            <a:spLocks noGrp="1"/>
          </p:cNvSpPr>
          <p:nvPr/>
        </p:nvSpPr>
        <p:spPr bwMode="auto">
          <a:xfrm>
            <a:off x="8458200" y="6461125"/>
            <a:ext cx="685800" cy="32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6264393-21B7-1147-8588-B08DCF9F7AB3}" type="slidenum">
              <a:rPr lang="en-US" sz="1400"/>
              <a:pPr algn="r" eaLnBrk="1" hangingPunct="1"/>
              <a:t>55</a:t>
            </a:fld>
            <a:endParaRPr lang="en-US" sz="1400"/>
          </a:p>
        </p:txBody>
      </p:sp>
      <p:sp>
        <p:nvSpPr>
          <p:cNvPr id="452610" name="Rectangle 2"/>
          <p:cNvSpPr>
            <a:spLocks noGrp="1" noChangeArrowheads="1"/>
          </p:cNvSpPr>
          <p:nvPr>
            <p:ph type="title" idx="4294967295"/>
          </p:nvPr>
        </p:nvSpPr>
        <p:spPr>
          <a:xfrm>
            <a:off x="0" y="115888"/>
            <a:ext cx="9020175" cy="474662"/>
          </a:xfrm>
        </p:spPr>
        <p:txBody>
          <a:bodyPr/>
          <a:lstStyle/>
          <a:p>
            <a:pPr eaLnBrk="1" hangingPunct="1">
              <a:defRPr/>
            </a:pPr>
            <a:r>
              <a:rPr lang="en-US" sz="3200">
                <a:effectLst>
                  <a:outerShdw blurRad="38100" dist="38100" dir="2700000" algn="tl">
                    <a:srgbClr val="DDDDDD"/>
                  </a:outerShdw>
                </a:effectLst>
                <a:latin typeface="Arial" charset="0"/>
              </a:rPr>
              <a:t>Quark distributions at large k</a:t>
            </a:r>
            <a:r>
              <a:rPr lang="en-US" sz="3200" baseline="-25000">
                <a:effectLst>
                  <a:outerShdw blurRad="38100" dist="38100" dir="2700000" algn="tl">
                    <a:srgbClr val="DDDDDD"/>
                  </a:outerShdw>
                </a:effectLst>
                <a:latin typeface="Arial" charset="0"/>
              </a:rPr>
              <a:t>T</a:t>
            </a:r>
            <a:r>
              <a:rPr lang="en-US" sz="3200">
                <a:effectLst>
                  <a:outerShdw blurRad="38100" dist="38100" dir="2700000" algn="tl">
                    <a:srgbClr val="DDDDDD"/>
                  </a:outerShdw>
                </a:effectLst>
                <a:latin typeface="Arial" charset="0"/>
              </a:rPr>
              <a:t>:  lattice</a:t>
            </a:r>
          </a:p>
        </p:txBody>
      </p:sp>
      <p:pic>
        <p:nvPicPr>
          <p:cNvPr id="19462" name="Picture 12"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143000" y="838200"/>
            <a:ext cx="990600" cy="16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3" name="Rectangle 13"/>
          <p:cNvSpPr>
            <a:spLocks noChangeArrowheads="1"/>
          </p:cNvSpPr>
          <p:nvPr/>
        </p:nvSpPr>
        <p:spPr bwMode="auto">
          <a:xfrm>
            <a:off x="1447800" y="1905000"/>
            <a:ext cx="27543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400" b="1"/>
              <a:t>B.Musch et al arXiv:1011.1213</a:t>
            </a:r>
            <a:r>
              <a:rPr lang="en-US" sz="1400"/>
              <a:t> </a:t>
            </a:r>
          </a:p>
        </p:txBody>
      </p:sp>
      <p:pic>
        <p:nvPicPr>
          <p:cNvPr id="1946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679825"/>
            <a:ext cx="4800600" cy="272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sp>
        <p:nvSpPr>
          <p:cNvPr id="19465" name="Text Box 32"/>
          <p:cNvSpPr txBox="1">
            <a:spLocks noChangeArrowheads="1"/>
          </p:cNvSpPr>
          <p:nvPr/>
        </p:nvSpPr>
        <p:spPr bwMode="auto">
          <a:xfrm>
            <a:off x="1371600" y="3886200"/>
            <a:ext cx="1066800" cy="4572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66"/>
                </a:solidFill>
                <a:latin typeface="Symbol" charset="0"/>
              </a:rPr>
              <a:t>D</a:t>
            </a:r>
            <a:r>
              <a:rPr lang="en-US">
                <a:solidFill>
                  <a:srgbClr val="FFFF66"/>
                </a:solidFill>
              </a:rPr>
              <a:t>u/u</a:t>
            </a:r>
          </a:p>
        </p:txBody>
      </p:sp>
      <p:sp>
        <p:nvSpPr>
          <p:cNvPr id="19466" name="Oval 22"/>
          <p:cNvSpPr>
            <a:spLocks noChangeArrowheads="1"/>
          </p:cNvSpPr>
          <p:nvPr/>
        </p:nvSpPr>
        <p:spPr bwMode="auto">
          <a:xfrm>
            <a:off x="1981200" y="2286000"/>
            <a:ext cx="787400" cy="655638"/>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
        <p:nvSpPr>
          <p:cNvPr id="19467" name="Line 23"/>
          <p:cNvSpPr>
            <a:spLocks noChangeShapeType="1"/>
          </p:cNvSpPr>
          <p:nvPr/>
        </p:nvSpPr>
        <p:spPr bwMode="auto">
          <a:xfrm flipH="1">
            <a:off x="1981200" y="2971800"/>
            <a:ext cx="381000" cy="1676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19468" name="Group 54"/>
          <p:cNvGrpSpPr>
            <a:grpSpLocks/>
          </p:cNvGrpSpPr>
          <p:nvPr/>
        </p:nvGrpSpPr>
        <p:grpSpPr bwMode="auto">
          <a:xfrm>
            <a:off x="4419600" y="609600"/>
            <a:ext cx="4330700" cy="2743200"/>
            <a:chOff x="-96" y="1920"/>
            <a:chExt cx="2728" cy="1728"/>
          </a:xfrm>
        </p:grpSpPr>
        <p:pic>
          <p:nvPicPr>
            <p:cNvPr id="19473" name="Picture 53" descr="txp_fig"/>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528" y="2784"/>
              <a:ext cx="2030" cy="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74" name="Text Box 5"/>
            <p:cNvSpPr txBox="1">
              <a:spLocks noChangeArrowheads="1"/>
            </p:cNvSpPr>
            <p:nvPr/>
          </p:nvSpPr>
          <p:spPr bwMode="auto">
            <a:xfrm>
              <a:off x="-96" y="2448"/>
              <a:ext cx="1728"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400">
                  <a:solidFill>
                    <a:srgbClr val="CC3300"/>
                  </a:solidFill>
                  <a:latin typeface="Times New Roman" charset="0"/>
                </a:rPr>
                <a:t>JMR model</a:t>
              </a:r>
              <a:endParaRPr lang="fr-FR" sz="1400">
                <a:solidFill>
                  <a:srgbClr val="CC3300"/>
                </a:solidFill>
                <a:latin typeface="Times New Roman" charset="0"/>
              </a:endParaRPr>
            </a:p>
          </p:txBody>
        </p:sp>
        <p:grpSp>
          <p:nvGrpSpPr>
            <p:cNvPr id="19475" name="Group 6"/>
            <p:cNvGrpSpPr>
              <a:grpSpLocks/>
            </p:cNvGrpSpPr>
            <p:nvPr/>
          </p:nvGrpSpPr>
          <p:grpSpPr bwMode="auto">
            <a:xfrm>
              <a:off x="336" y="1920"/>
              <a:ext cx="2296" cy="814"/>
              <a:chOff x="152" y="698"/>
              <a:chExt cx="2296" cy="814"/>
            </a:xfrm>
          </p:grpSpPr>
          <p:sp>
            <p:nvSpPr>
              <p:cNvPr id="19480" name="Line 7"/>
              <p:cNvSpPr>
                <a:spLocks noChangeShapeType="1"/>
              </p:cNvSpPr>
              <p:nvPr/>
            </p:nvSpPr>
            <p:spPr bwMode="auto">
              <a:xfrm>
                <a:off x="152" y="1102"/>
                <a:ext cx="1023" cy="7"/>
              </a:xfrm>
              <a:prstGeom prst="line">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19481" name="Oval 8"/>
              <p:cNvSpPr>
                <a:spLocks noChangeArrowheads="1"/>
              </p:cNvSpPr>
              <p:nvPr/>
            </p:nvSpPr>
            <p:spPr bwMode="auto">
              <a:xfrm>
                <a:off x="1176" y="954"/>
                <a:ext cx="296" cy="303"/>
              </a:xfrm>
              <a:prstGeom prst="ellipse">
                <a:avLst/>
              </a:prstGeom>
              <a:gradFill rotWithShape="1">
                <a:gsLst>
                  <a:gs pos="0">
                    <a:srgbClr val="47182F"/>
                  </a:gs>
                  <a:gs pos="50000">
                    <a:srgbClr val="993366"/>
                  </a:gs>
                  <a:gs pos="100000">
                    <a:srgbClr val="47182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eaLnBrk="1" hangingPunct="1"/>
                <a:endParaRPr lang="en-US"/>
              </a:p>
            </p:txBody>
          </p:sp>
          <p:sp>
            <p:nvSpPr>
              <p:cNvPr id="19482" name="Line 9"/>
              <p:cNvSpPr>
                <a:spLocks noChangeShapeType="1"/>
              </p:cNvSpPr>
              <p:nvPr/>
            </p:nvSpPr>
            <p:spPr bwMode="auto">
              <a:xfrm flipV="1">
                <a:off x="1434" y="883"/>
                <a:ext cx="453" cy="142"/>
              </a:xfrm>
              <a:prstGeom prst="line">
                <a:avLst/>
              </a:prstGeom>
              <a:noFill/>
              <a:ln w="28575">
                <a:solidFill>
                  <a:schemeClr val="accent2"/>
                </a:solidFill>
                <a:round/>
                <a:headEnd/>
                <a:tailEnd type="triangle" w="med" len="med"/>
              </a:ln>
              <a:extLst>
                <a:ext uri="{909E8E84-426E-40dd-AFC4-6F175D3DCCD1}">
                  <a14:hiddenFill xmlns="" xmlns:a14="http://schemas.microsoft.com/office/drawing/2010/main">
                    <a:noFill/>
                  </a14:hiddenFill>
                </a:ext>
              </a:extLst>
            </p:spPr>
            <p:txBody>
              <a:bodyPr wrap="none">
                <a:spAutoFit/>
              </a:bodyPr>
              <a:lstStyle/>
              <a:p>
                <a:endParaRPr lang="en-US"/>
              </a:p>
            </p:txBody>
          </p:sp>
          <p:sp>
            <p:nvSpPr>
              <p:cNvPr id="19483" name="Line 10"/>
              <p:cNvSpPr>
                <a:spLocks noChangeShapeType="1"/>
              </p:cNvSpPr>
              <p:nvPr/>
            </p:nvSpPr>
            <p:spPr bwMode="auto">
              <a:xfrm>
                <a:off x="1445" y="1171"/>
                <a:ext cx="699" cy="221"/>
              </a:xfrm>
              <a:prstGeom prst="line">
                <a:avLst/>
              </a:prstGeom>
              <a:noFill/>
              <a:ln w="57150">
                <a:solidFill>
                  <a:srgbClr val="008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19484" name="Text Box 11"/>
              <p:cNvSpPr txBox="1">
                <a:spLocks noChangeArrowheads="1"/>
              </p:cNvSpPr>
              <p:nvPr/>
            </p:nvSpPr>
            <p:spPr bwMode="auto">
              <a:xfrm>
                <a:off x="1883" y="698"/>
                <a:ext cx="188" cy="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800">
                    <a:solidFill>
                      <a:srgbClr val="3333FF"/>
                    </a:solidFill>
                    <a:latin typeface="Times New Roman" charset="0"/>
                  </a:rPr>
                  <a:t>q</a:t>
                </a:r>
              </a:p>
            </p:txBody>
          </p:sp>
          <p:sp>
            <p:nvSpPr>
              <p:cNvPr id="19485" name="Text Box 12"/>
              <p:cNvSpPr txBox="1">
                <a:spLocks noChangeArrowheads="1"/>
              </p:cNvSpPr>
              <p:nvPr/>
            </p:nvSpPr>
            <p:spPr bwMode="auto">
              <a:xfrm>
                <a:off x="2156" y="1229"/>
                <a:ext cx="292" cy="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800">
                    <a:solidFill>
                      <a:srgbClr val="008000"/>
                    </a:solidFill>
                    <a:latin typeface="Times New Roman" charset="0"/>
                  </a:rPr>
                  <a:t>Dq</a:t>
                </a:r>
              </a:p>
            </p:txBody>
          </p:sp>
        </p:grpSp>
        <p:sp>
          <p:nvSpPr>
            <p:cNvPr id="19476" name="Text Box 13"/>
            <p:cNvSpPr txBox="1">
              <a:spLocks noChangeArrowheads="1"/>
            </p:cNvSpPr>
            <p:nvPr/>
          </p:nvSpPr>
          <p:spPr bwMode="auto">
            <a:xfrm rot="1030800">
              <a:off x="1632" y="2496"/>
              <a:ext cx="713" cy="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800">
                  <a:solidFill>
                    <a:srgbClr val="008000"/>
                  </a:solidFill>
                  <a:latin typeface="Times New Roman" charset="0"/>
                </a:rPr>
                <a:t>M</a:t>
              </a:r>
              <a:r>
                <a:rPr lang="en-US" sz="1800" baseline="-25000">
                  <a:solidFill>
                    <a:srgbClr val="008000"/>
                  </a:solidFill>
                  <a:latin typeface="Times New Roman" charset="0"/>
                </a:rPr>
                <a:t>R</a:t>
              </a:r>
              <a:r>
                <a:rPr lang="en-US" sz="1800">
                  <a:solidFill>
                    <a:srgbClr val="008000"/>
                  </a:solidFill>
                  <a:latin typeface="Times New Roman" charset="0"/>
                </a:rPr>
                <a:t>, R=s,a</a:t>
              </a:r>
            </a:p>
          </p:txBody>
        </p:sp>
        <p:sp>
          <p:nvSpPr>
            <p:cNvPr id="19477" name="Oval 45"/>
            <p:cNvSpPr>
              <a:spLocks noChangeArrowheads="1"/>
            </p:cNvSpPr>
            <p:nvPr/>
          </p:nvSpPr>
          <p:spPr bwMode="auto">
            <a:xfrm>
              <a:off x="1824" y="3168"/>
              <a:ext cx="480" cy="288"/>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pic>
          <p:nvPicPr>
            <p:cNvPr id="19478"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 y="2736"/>
              <a:ext cx="323"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9"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5" y="3249"/>
              <a:ext cx="5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469" name="Text Box 42"/>
          <p:cNvSpPr txBox="1">
            <a:spLocks noChangeArrowheads="1"/>
          </p:cNvSpPr>
          <p:nvPr/>
        </p:nvSpPr>
        <p:spPr bwMode="auto">
          <a:xfrm>
            <a:off x="5181600" y="3657600"/>
            <a:ext cx="3660775" cy="6508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Sign change of </a:t>
            </a:r>
            <a:r>
              <a:rPr lang="en-US" sz="1800">
                <a:latin typeface="Symbol" charset="0"/>
              </a:rPr>
              <a:t>D</a:t>
            </a:r>
            <a:r>
              <a:rPr lang="en-US" sz="1800"/>
              <a:t>u/u consistent between lattice and diquark model</a:t>
            </a:r>
          </a:p>
        </p:txBody>
      </p:sp>
      <p:pic>
        <p:nvPicPr>
          <p:cNvPr id="19470" name="Picture 47" descr="txp_fig"/>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152400" y="1066800"/>
            <a:ext cx="309563"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6" descr="txp_fig"/>
          <p:cNvPicPr>
            <a:picLocks noChangeAspect="1" noChangeArrowheads="1"/>
          </p:cNvPicPr>
          <p:nvPr>
            <p:custDataLst>
              <p:tags r:id="rId3"/>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495800"/>
            <a:ext cx="34528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72" name="TextBox 1"/>
          <p:cNvSpPr txBox="1">
            <a:spLocks noChangeArrowheads="1"/>
          </p:cNvSpPr>
          <p:nvPr/>
        </p:nvSpPr>
        <p:spPr bwMode="auto">
          <a:xfrm>
            <a:off x="4800600" y="5791200"/>
            <a:ext cx="3581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More quarks with opposite to proton spin at large transverse momentum</a:t>
            </a:r>
          </a:p>
        </p:txBody>
      </p:sp>
    </p:spTree>
    <p:extLst>
      <p:ext uri="{BB962C8B-B14F-4D97-AF65-F5344CB8AC3E}">
        <p14:creationId xmlns:p14="http://schemas.microsoft.com/office/powerpoint/2010/main" val="1943938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5450" y="793750"/>
            <a:ext cx="4908550"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Box 48"/>
          <p:cNvSpPr txBox="1">
            <a:spLocks noChangeArrowheads="1"/>
          </p:cNvSpPr>
          <p:nvPr/>
        </p:nvSpPr>
        <p:spPr bwMode="auto">
          <a:xfrm>
            <a:off x="25400" y="5029200"/>
            <a:ext cx="353695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Century Gothic" charset="0"/>
              </a:rPr>
              <a:t>x-section from Bacchetta et al, 1703.10157</a:t>
            </a:r>
          </a:p>
        </p:txBody>
      </p:sp>
      <p:sp>
        <p:nvSpPr>
          <p:cNvPr id="21507" name="TextBox 47"/>
          <p:cNvSpPr txBox="1">
            <a:spLocks noChangeArrowheads="1"/>
          </p:cNvSpPr>
          <p:nvPr/>
        </p:nvSpPr>
        <p:spPr bwMode="auto">
          <a:xfrm>
            <a:off x="-7938" y="990600"/>
            <a:ext cx="4449763"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b="1">
                <a:solidFill>
                  <a:srgbClr val="0D36B6"/>
                </a:solidFill>
                <a:latin typeface="Century Gothic" charset="0"/>
              </a:rPr>
              <a:t>At large x fixed target experiments are sensitive to ALL Structure Functions</a:t>
            </a:r>
          </a:p>
          <a:p>
            <a:pPr>
              <a:buFontTx/>
              <a:buChar char="•"/>
            </a:pPr>
            <a:endParaRPr lang="en-US" sz="1400" b="1">
              <a:solidFill>
                <a:srgbClr val="0D36B6"/>
              </a:solidFill>
              <a:latin typeface="Century Gothic" charset="0"/>
            </a:endParaRPr>
          </a:p>
          <a:p>
            <a:pPr>
              <a:buFontTx/>
              <a:buChar char="•"/>
            </a:pPr>
            <a:r>
              <a:rPr lang="en-US" sz="1400" b="1">
                <a:solidFill>
                  <a:srgbClr val="0D36B6"/>
                </a:solidFill>
                <a:latin typeface="Century Gothic" charset="0"/>
              </a:rPr>
              <a:t>At higher energies  (EIC), observables surviving the </a:t>
            </a:r>
            <a:r>
              <a:rPr lang="en-US" sz="1400" b="1">
                <a:solidFill>
                  <a:srgbClr val="0D36B6"/>
                </a:solidFill>
                <a:latin typeface="Symbol" charset="0"/>
              </a:rPr>
              <a:t>e</a:t>
            </a:r>
            <a:r>
              <a:rPr lang="en-US" sz="1400" b="1">
                <a:solidFill>
                  <a:srgbClr val="0D36B6"/>
                </a:solidFill>
                <a:latin typeface="Century Gothic" charset="0"/>
              </a:rPr>
              <a:t>→1 limit (F</a:t>
            </a:r>
            <a:r>
              <a:rPr lang="en-US" sz="1400" b="1" baseline="-25000">
                <a:solidFill>
                  <a:srgbClr val="0D36B6"/>
                </a:solidFill>
                <a:latin typeface="Century Gothic" charset="0"/>
              </a:rPr>
              <a:t>UU</a:t>
            </a:r>
            <a:r>
              <a:rPr lang="en-US" sz="1400" b="1">
                <a:solidFill>
                  <a:srgbClr val="0D36B6"/>
                </a:solidFill>
                <a:latin typeface="Century Gothic" charset="0"/>
              </a:rPr>
              <a:t>, F</a:t>
            </a:r>
            <a:r>
              <a:rPr lang="en-US" sz="1400" b="1" baseline="-25000">
                <a:solidFill>
                  <a:srgbClr val="0D36B6"/>
                </a:solidFill>
                <a:latin typeface="Century Gothic" charset="0"/>
              </a:rPr>
              <a:t>UL</a:t>
            </a:r>
            <a:r>
              <a:rPr lang="en-US" sz="1400" b="1">
                <a:solidFill>
                  <a:srgbClr val="0D36B6"/>
                </a:solidFill>
                <a:latin typeface="Century Gothic" charset="0"/>
              </a:rPr>
              <a:t>, Transversely pol. F</a:t>
            </a:r>
            <a:r>
              <a:rPr lang="en-US" sz="1400" b="1" baseline="-25000">
                <a:solidFill>
                  <a:srgbClr val="0D36B6"/>
                </a:solidFill>
                <a:latin typeface="Century Gothic" charset="0"/>
              </a:rPr>
              <a:t>UT</a:t>
            </a:r>
            <a:r>
              <a:rPr lang="en-US" sz="1400" b="1">
                <a:solidFill>
                  <a:srgbClr val="0D36B6"/>
                </a:solidFill>
                <a:latin typeface="Century Gothic" charset="0"/>
              </a:rPr>
              <a:t>)</a:t>
            </a:r>
          </a:p>
        </p:txBody>
      </p:sp>
      <p:sp>
        <p:nvSpPr>
          <p:cNvPr id="53" name="Rectangle 52"/>
          <p:cNvSpPr/>
          <p:nvPr/>
        </p:nvSpPr>
        <p:spPr>
          <a:xfrm>
            <a:off x="1473200" y="3922713"/>
            <a:ext cx="101600"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9" name="TextBox 11"/>
          <p:cNvSpPr txBox="1">
            <a:spLocks noChangeArrowheads="1"/>
          </p:cNvSpPr>
          <p:nvPr/>
        </p:nvSpPr>
        <p:spPr bwMode="auto">
          <a:xfrm>
            <a:off x="0" y="5257800"/>
            <a:ext cx="426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Combination of statistics and depolarization factors defines measurable SFs</a:t>
            </a:r>
          </a:p>
        </p:txBody>
      </p:sp>
      <p:sp>
        <p:nvSpPr>
          <p:cNvPr id="21510" name="TextBox 15"/>
          <p:cNvSpPr txBox="1">
            <a:spLocks noChangeArrowheads="1"/>
          </p:cNvSpPr>
          <p:nvPr/>
        </p:nvSpPr>
        <p:spPr bwMode="auto">
          <a:xfrm>
            <a:off x="914400" y="144463"/>
            <a:ext cx="8121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t>Structure functions and depolarization factors </a:t>
            </a:r>
          </a:p>
        </p:txBody>
      </p:sp>
      <p:sp>
        <p:nvSpPr>
          <p:cNvPr id="4" name="Rectangle 3"/>
          <p:cNvSpPr/>
          <p:nvPr/>
        </p:nvSpPr>
        <p:spPr>
          <a:xfrm>
            <a:off x="4632325" y="5334000"/>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12" name="Slide Number Placeholder 6"/>
          <p:cNvSpPr>
            <a:spLocks noGrp="1"/>
          </p:cNvSpPr>
          <p:nvPr>
            <p:ph type="sldNum" sz="quarter" idx="11"/>
          </p:nvPr>
        </p:nvSpPr>
        <p:spPr>
          <a:xfrm>
            <a:off x="8686800" y="6477000"/>
            <a:ext cx="534988" cy="3032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0C3126-A373-8F48-99B4-B0627C9B48F8}" type="slidenum">
              <a:rPr lang="en-US" sz="1800">
                <a:cs typeface="Arial" charset="0"/>
              </a:rPr>
              <a:pPr/>
              <a:t>56</a:t>
            </a:fld>
            <a:endParaRPr lang="en-US" sz="1800">
              <a:cs typeface="Arial" charset="0"/>
            </a:endParaRPr>
          </a:p>
        </p:txBody>
      </p:sp>
      <p:sp>
        <p:nvSpPr>
          <p:cNvPr id="12" name="Oval 11"/>
          <p:cNvSpPr>
            <a:spLocks noChangeArrowheads="1"/>
          </p:cNvSpPr>
          <p:nvPr/>
        </p:nvSpPr>
        <p:spPr bwMode="auto">
          <a:xfrm>
            <a:off x="4495800" y="1752600"/>
            <a:ext cx="1219200" cy="771525"/>
          </a:xfrm>
          <a:prstGeom prst="ellipse">
            <a:avLst/>
          </a:prstGeom>
          <a:noFill/>
          <a:ln w="22225">
            <a:solidFill>
              <a:srgbClr val="0070C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21514" name="TextBox 2"/>
          <p:cNvSpPr txBox="1">
            <a:spLocks noChangeArrowheads="1"/>
          </p:cNvSpPr>
          <p:nvPr/>
        </p:nvSpPr>
        <p:spPr bwMode="auto">
          <a:xfrm flipH="1">
            <a:off x="6429375" y="787400"/>
            <a:ext cx="2562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x-section for eN</a:t>
            </a:r>
            <a:r>
              <a:rPr lang="en-US" sz="1800">
                <a:sym typeface="Wingdings" charset="0"/>
              </a:rPr>
              <a:t>e’hX</a:t>
            </a:r>
            <a:endParaRPr lang="en-US" sz="1800"/>
          </a:p>
        </p:txBody>
      </p:sp>
      <p:sp>
        <p:nvSpPr>
          <p:cNvPr id="21515" name="Rectangle 2"/>
          <p:cNvSpPr>
            <a:spLocks noChangeArrowheads="1"/>
          </p:cNvSpPr>
          <p:nvPr/>
        </p:nvSpPr>
        <p:spPr bwMode="auto">
          <a:xfrm>
            <a:off x="4343400" y="5486400"/>
            <a:ext cx="4876800" cy="123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SIDIS, with hadrons detected in the final state, from experimental point of view, is a measurement of observables in 5D space (x,Q</a:t>
            </a:r>
            <a:r>
              <a:rPr lang="en-US" sz="1400" baseline="30000"/>
              <a:t>2</a:t>
            </a:r>
            <a:r>
              <a:rPr lang="en-US" sz="1400"/>
              <a:t>,z,P</a:t>
            </a:r>
            <a:r>
              <a:rPr lang="en-US" sz="1400" baseline="-25000"/>
              <a:t>T</a:t>
            </a:r>
            <a:r>
              <a:rPr lang="en-US" sz="1400"/>
              <a:t>,</a:t>
            </a:r>
            <a:r>
              <a:rPr lang="en-US" sz="1400">
                <a:latin typeface="Symbol" charset="0"/>
              </a:rPr>
              <a:t>f</a:t>
            </a:r>
            <a:r>
              <a:rPr lang="en-US" sz="1400"/>
              <a:t>), 6D for transverse target,</a:t>
            </a:r>
            <a:r>
              <a:rPr lang="en-US" sz="1400">
                <a:latin typeface="Symbol" charset="0"/>
              </a:rPr>
              <a:t> +f</a:t>
            </a:r>
            <a:r>
              <a:rPr lang="en-US" sz="1400" baseline="-25000"/>
              <a:t>S</a:t>
            </a:r>
            <a:endParaRPr lang="en-US" sz="1400"/>
          </a:p>
          <a:p>
            <a:r>
              <a:rPr lang="en-US"/>
              <a:t>	</a:t>
            </a:r>
            <a:endParaRPr lang="en-US">
              <a:latin typeface="Symbol" charset="0"/>
            </a:endParaRPr>
          </a:p>
        </p:txBody>
      </p:sp>
      <p:pic>
        <p:nvPicPr>
          <p:cNvPr id="21516" name="Picture 6" descr="Screen Shot 2024-04-02 at 5.46.2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743200"/>
            <a:ext cx="4343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7" name="Picture 7" descr="Screen Shot 2024-04-02 at 5.57.3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14600"/>
            <a:ext cx="309562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8" name="Picture 8" descr="Screen Shot 2024-04-03 at 9.00.30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867400"/>
            <a:ext cx="4102100"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ooter Placeholder 9"/>
          <p:cNvSpPr>
            <a:spLocks noGrp="1"/>
          </p:cNvSpPr>
          <p:nvPr>
            <p:ph type="ftr" sz="quarter" idx="10"/>
          </p:nvPr>
        </p:nvSpPr>
        <p:spPr/>
        <p:txBody>
          <a:bodyPr/>
          <a:lstStyle/>
          <a:p>
            <a:pPr>
              <a:defRPr/>
            </a:pPr>
            <a:r>
              <a:rPr lang="en-US"/>
              <a:t>H. Avakian, JLab22, Aug 26</a:t>
            </a:r>
          </a:p>
        </p:txBody>
      </p:sp>
    </p:spTree>
    <p:extLst>
      <p:ext uri="{BB962C8B-B14F-4D97-AF65-F5344CB8AC3E}">
        <p14:creationId xmlns:p14="http://schemas.microsoft.com/office/powerpoint/2010/main" val="3448589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Screen Shot 2024-07-09 at 8.31.1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19400"/>
            <a:ext cx="21971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0" name="Picture 10" descr="Screen Shot 2024-07-09 at 9.14.1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572000"/>
            <a:ext cx="2133600"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1" name="Picture 14" descr="Screen Shot 2024-07-09 at 8.48.47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14400"/>
            <a:ext cx="2667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2" name="Picture 7" descr="Screen Shot 2024-07-09 at 8.32.47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667000"/>
            <a:ext cx="2667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9" descr="Screen Shot 2024-07-09 at 9.13.33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572000"/>
            <a:ext cx="26035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Picture 13" descr="Screen Shot 2024-07-09 at 8.47.38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74863" y="914400"/>
            <a:ext cx="2573337"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11" descr="Screen Shot 2024-07-09 at 8.43.25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914400"/>
            <a:ext cx="2286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Picture 2" descr="Screen Shot 2024-07-09 at 8.27.32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2667000"/>
            <a:ext cx="2590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Picture 5" descr="Screen Shot 2024-07-09 at 8.29.43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8" y="2667000"/>
            <a:ext cx="2260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8" name="Picture 8" descr="Screen Shot 2024-07-09 at 9.12.32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4572000"/>
            <a:ext cx="2362200"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Picture 1" descr="Screen Shot 2024-07-09 at 9.11.22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495800"/>
            <a:ext cx="234473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80" name="Slide Number Placeholder 4"/>
          <p:cNvSpPr>
            <a:spLocks noGrp="1"/>
          </p:cNvSpPr>
          <p:nvPr>
            <p:ph type="sldNum" sz="quarter" idx="11"/>
          </p:nvPr>
        </p:nvSpPr>
        <p:spPr>
          <a:xfrm>
            <a:off x="8458200" y="65881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ABEFEF5-79F9-924F-9139-A6DEE757101C}" type="slidenum">
              <a:rPr lang="en-US" sz="1400"/>
              <a:pPr/>
              <a:t>57</a:t>
            </a:fld>
            <a:endParaRPr lang="en-US" sz="1400"/>
          </a:p>
        </p:txBody>
      </p:sp>
      <p:sp>
        <p:nvSpPr>
          <p:cNvPr id="32781" name="Rectangle 2"/>
          <p:cNvSpPr>
            <a:spLocks noGrp="1" noChangeArrowheads="1"/>
          </p:cNvSpPr>
          <p:nvPr>
            <p:ph type="title"/>
          </p:nvPr>
        </p:nvSpPr>
        <p:spPr>
          <a:xfrm>
            <a:off x="444500" y="198438"/>
            <a:ext cx="8229600" cy="563562"/>
          </a:xfrm>
        </p:spPr>
        <p:txBody>
          <a:bodyPr/>
          <a:lstStyle/>
          <a:p>
            <a:pPr eaLnBrk="1" hangingPunct="1"/>
            <a:r>
              <a:rPr lang="en-US" sz="3200">
                <a:latin typeface="Arial" charset="0"/>
                <a:ea typeface="MS PGothic" charset="0"/>
              </a:rPr>
              <a:t>Exclusive dihadrons from CLAS12</a:t>
            </a:r>
          </a:p>
        </p:txBody>
      </p:sp>
      <p:sp>
        <p:nvSpPr>
          <p:cNvPr id="32782" name="Footer Placeholder 9"/>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pic>
        <p:nvPicPr>
          <p:cNvPr id="32783" name="Picture 9"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914400"/>
            <a:ext cx="13716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84" name="TextBox 3"/>
          <p:cNvSpPr txBox="1">
            <a:spLocks noChangeArrowheads="1"/>
          </p:cNvSpPr>
          <p:nvPr/>
        </p:nvSpPr>
        <p:spPr bwMode="auto">
          <a:xfrm>
            <a:off x="2514600" y="28956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85" name="TextBox 24"/>
          <p:cNvSpPr txBox="1">
            <a:spLocks noChangeArrowheads="1"/>
          </p:cNvSpPr>
          <p:nvPr/>
        </p:nvSpPr>
        <p:spPr bwMode="auto">
          <a:xfrm>
            <a:off x="5943600" y="28956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86" name="TextBox 25"/>
          <p:cNvSpPr txBox="1">
            <a:spLocks noChangeArrowheads="1"/>
          </p:cNvSpPr>
          <p:nvPr/>
        </p:nvSpPr>
        <p:spPr bwMode="auto">
          <a:xfrm>
            <a:off x="7924800" y="28956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87" name="Rectangle 32"/>
          <p:cNvSpPr>
            <a:spLocks noChangeArrowheads="1"/>
          </p:cNvSpPr>
          <p:nvPr/>
        </p:nvSpPr>
        <p:spPr bwMode="auto">
          <a:xfrm>
            <a:off x="381000" y="1219200"/>
            <a:ext cx="628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t>x=0.2</a:t>
            </a:r>
          </a:p>
        </p:txBody>
      </p:sp>
      <p:sp>
        <p:nvSpPr>
          <p:cNvPr id="32788" name="TextBox 33"/>
          <p:cNvSpPr txBox="1">
            <a:spLocks noChangeArrowheads="1"/>
          </p:cNvSpPr>
          <p:nvPr/>
        </p:nvSpPr>
        <p:spPr bwMode="auto">
          <a:xfrm>
            <a:off x="457200" y="9906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89" name="TextBox 34"/>
          <p:cNvSpPr txBox="1">
            <a:spLocks noChangeArrowheads="1"/>
          </p:cNvSpPr>
          <p:nvPr/>
        </p:nvSpPr>
        <p:spPr bwMode="auto">
          <a:xfrm>
            <a:off x="3429000" y="9906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0" name="TextBox 35"/>
          <p:cNvSpPr txBox="1">
            <a:spLocks noChangeArrowheads="1"/>
          </p:cNvSpPr>
          <p:nvPr/>
        </p:nvSpPr>
        <p:spPr bwMode="auto">
          <a:xfrm>
            <a:off x="5867400" y="10668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1" name="TextBox 28"/>
          <p:cNvSpPr txBox="1">
            <a:spLocks noChangeArrowheads="1"/>
          </p:cNvSpPr>
          <p:nvPr/>
        </p:nvSpPr>
        <p:spPr bwMode="auto">
          <a:xfrm>
            <a:off x="2895600" y="46482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2" name="TextBox 29"/>
          <p:cNvSpPr txBox="1">
            <a:spLocks noChangeArrowheads="1"/>
          </p:cNvSpPr>
          <p:nvPr/>
        </p:nvSpPr>
        <p:spPr bwMode="auto">
          <a:xfrm>
            <a:off x="6019800" y="45720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3" name="TextBox 30"/>
          <p:cNvSpPr txBox="1">
            <a:spLocks noChangeArrowheads="1"/>
          </p:cNvSpPr>
          <p:nvPr/>
        </p:nvSpPr>
        <p:spPr bwMode="auto">
          <a:xfrm>
            <a:off x="8054975" y="46482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94" name="Rectangle 4"/>
          <p:cNvSpPr>
            <a:spLocks noChangeArrowheads="1"/>
          </p:cNvSpPr>
          <p:nvPr/>
        </p:nvSpPr>
        <p:spPr bwMode="auto">
          <a:xfrm>
            <a:off x="381000" y="3352800"/>
            <a:ext cx="628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t>x=0.3</a:t>
            </a:r>
          </a:p>
        </p:txBody>
      </p:sp>
      <p:sp>
        <p:nvSpPr>
          <p:cNvPr id="32795" name="TextBox 21"/>
          <p:cNvSpPr txBox="1">
            <a:spLocks noChangeArrowheads="1"/>
          </p:cNvSpPr>
          <p:nvPr/>
        </p:nvSpPr>
        <p:spPr bwMode="auto">
          <a:xfrm>
            <a:off x="381000" y="29718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6" name="Rectangle 26"/>
          <p:cNvSpPr>
            <a:spLocks noChangeArrowheads="1"/>
          </p:cNvSpPr>
          <p:nvPr/>
        </p:nvSpPr>
        <p:spPr bwMode="auto">
          <a:xfrm>
            <a:off x="381000" y="4876800"/>
            <a:ext cx="628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t>x=0.4</a:t>
            </a:r>
          </a:p>
        </p:txBody>
      </p:sp>
      <p:sp>
        <p:nvSpPr>
          <p:cNvPr id="32797" name="TextBox 27"/>
          <p:cNvSpPr txBox="1">
            <a:spLocks noChangeArrowheads="1"/>
          </p:cNvSpPr>
          <p:nvPr/>
        </p:nvSpPr>
        <p:spPr bwMode="auto">
          <a:xfrm>
            <a:off x="304800" y="4648200"/>
            <a:ext cx="10715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8" name="TextBox 12"/>
          <p:cNvSpPr txBox="1">
            <a:spLocks noChangeArrowheads="1"/>
          </p:cNvSpPr>
          <p:nvPr/>
        </p:nvSpPr>
        <p:spPr bwMode="auto">
          <a:xfrm>
            <a:off x="7086600" y="13716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Fraction of rho decreases with Q</a:t>
            </a:r>
            <a:r>
              <a:rPr lang="en-US" sz="1800" baseline="30000"/>
              <a:t>2</a:t>
            </a:r>
          </a:p>
        </p:txBody>
      </p:sp>
    </p:spTree>
    <p:extLst>
      <p:ext uri="{BB962C8B-B14F-4D97-AF65-F5344CB8AC3E}">
        <p14:creationId xmlns:p14="http://schemas.microsoft.com/office/powerpoint/2010/main" val="2739040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noChangeArrowheads="1"/>
          </p:cNvSpPr>
          <p:nvPr>
            <p:ph type="title"/>
          </p:nvPr>
        </p:nvSpPr>
        <p:spPr>
          <a:xfrm>
            <a:off x="457200" y="158750"/>
            <a:ext cx="8229600" cy="563563"/>
          </a:xfrm>
        </p:spPr>
        <p:txBody>
          <a:bodyPr/>
          <a:lstStyle/>
          <a:p>
            <a:r>
              <a:rPr lang="en-US">
                <a:latin typeface="Arial" charset="0"/>
                <a:ea typeface="MS PGothic" charset="0"/>
              </a:rPr>
              <a:t>Sivers effect:  P</a:t>
            </a:r>
            <a:r>
              <a:rPr lang="en-US" baseline="-25000">
                <a:latin typeface="Arial" charset="0"/>
                <a:ea typeface="MS PGothic" charset="0"/>
              </a:rPr>
              <a:t>T</a:t>
            </a:r>
            <a:r>
              <a:rPr lang="en-US">
                <a:latin typeface="Arial" charset="0"/>
                <a:ea typeface="MS PGothic" charset="0"/>
              </a:rPr>
              <a:t>-dependence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4275"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CEA60F5-2E8A-934F-A760-FA1512DE1A9F}" type="slidenum">
              <a:rPr lang="en-US" sz="1400"/>
              <a:pPr/>
              <a:t>58</a:t>
            </a:fld>
            <a:endParaRPr lang="en-US" sz="1400"/>
          </a:p>
        </p:txBody>
      </p:sp>
      <p:sp>
        <p:nvSpPr>
          <p:cNvPr id="54276" name="TextBox 11"/>
          <p:cNvSpPr txBox="1">
            <a:spLocks noChangeArrowheads="1"/>
          </p:cNvSpPr>
          <p:nvPr/>
        </p:nvSpPr>
        <p:spPr bwMode="auto">
          <a:xfrm>
            <a:off x="609600" y="5181600"/>
            <a:ext cx="824388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Neutral pion measurements, with less impact from VMs and longitudinal photons, will be critical for validation of Sivers measurements</a:t>
            </a:r>
          </a:p>
          <a:p>
            <a:pPr>
              <a:buFontTx/>
              <a:buChar char="•"/>
            </a:pPr>
            <a:r>
              <a:rPr lang="en-US" sz="1800"/>
              <a:t> Higher statistics + neutral pions would allow extraction of  asymmetries for dihadron sample, also  needed to control systematics from VMs </a:t>
            </a:r>
          </a:p>
        </p:txBody>
      </p:sp>
      <p:pic>
        <p:nvPicPr>
          <p:cNvPr id="54277" name="Picture 1" descr="Sivers-JLab12-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066800"/>
            <a:ext cx="5076825"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8" name="TextBox 2"/>
          <p:cNvSpPr txBox="1">
            <a:spLocks noChangeArrowheads="1"/>
          </p:cNvSpPr>
          <p:nvPr/>
        </p:nvSpPr>
        <p:spPr bwMode="auto">
          <a:xfrm>
            <a:off x="152400" y="838200"/>
            <a:ext cx="3429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Significant Sivers effect measured so far for charged hadrons</a:t>
            </a:r>
          </a:p>
        </p:txBody>
      </p:sp>
      <p:pic>
        <p:nvPicPr>
          <p:cNvPr id="54279" name="Picture 4" descr="sivers-hermes-compa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227513" cy="297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80" name="Rectangle 5"/>
          <p:cNvSpPr>
            <a:spLocks noChangeArrowheads="1"/>
          </p:cNvSpPr>
          <p:nvPr/>
        </p:nvSpPr>
        <p:spPr bwMode="auto">
          <a:xfrm>
            <a:off x="8229600" y="2209800"/>
            <a:ext cx="6889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a:t>JAM3D</a:t>
            </a:r>
          </a:p>
        </p:txBody>
      </p:sp>
      <p:sp>
        <p:nvSpPr>
          <p:cNvPr id="54281" name="TextBox 6"/>
          <p:cNvSpPr txBox="1">
            <a:spLocks noChangeArrowheads="1"/>
          </p:cNvSpPr>
          <p:nvPr/>
        </p:nvSpPr>
        <p:spPr bwMode="auto">
          <a:xfrm>
            <a:off x="3962400" y="838200"/>
            <a:ext cx="49672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CLAS12 RGH experiment with Transversely polarized target</a:t>
            </a:r>
          </a:p>
        </p:txBody>
      </p:sp>
      <p:sp>
        <p:nvSpPr>
          <p:cNvPr id="54282" name="Rectangle 7"/>
          <p:cNvSpPr>
            <a:spLocks noChangeArrowheads="1"/>
          </p:cNvSpPr>
          <p:nvPr/>
        </p:nvSpPr>
        <p:spPr bwMode="auto">
          <a:xfrm>
            <a:off x="0" y="4495800"/>
            <a:ext cx="906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Sivers effect, one of the most exciting and complicated measurements (with several overlapping azimuthal modulations, VM and longitudinal photon contributions will be critical to understand) </a:t>
            </a:r>
          </a:p>
        </p:txBody>
      </p:sp>
      <p:sp>
        <p:nvSpPr>
          <p:cNvPr id="2" name="Oval 1"/>
          <p:cNvSpPr>
            <a:spLocks noChangeArrowheads="1"/>
          </p:cNvSpPr>
          <p:nvPr/>
        </p:nvSpPr>
        <p:spPr bwMode="auto">
          <a:xfrm>
            <a:off x="990600" y="1752600"/>
            <a:ext cx="685800" cy="838200"/>
          </a:xfrm>
          <a:prstGeom prst="ellipse">
            <a:avLst/>
          </a:prstGeom>
          <a:noFill/>
          <a:ln w="9525">
            <a:solidFill>
              <a:srgbClr val="C00000"/>
            </a:solidFill>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5" name="Oval 4"/>
          <p:cNvSpPr>
            <a:spLocks noChangeArrowheads="1"/>
          </p:cNvSpPr>
          <p:nvPr/>
        </p:nvSpPr>
        <p:spPr bwMode="auto">
          <a:xfrm>
            <a:off x="2874963" y="1928813"/>
            <a:ext cx="685800" cy="838200"/>
          </a:xfrm>
          <a:prstGeom prst="ellipse">
            <a:avLst/>
          </a:prstGeom>
          <a:noFill/>
          <a:ln w="9525">
            <a:solidFill>
              <a:srgbClr val="C00000"/>
            </a:solidFill>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54285" name="TextBox 5"/>
          <p:cNvSpPr txBox="1">
            <a:spLocks noChangeArrowheads="1"/>
          </p:cNvSpPr>
          <p:nvPr/>
        </p:nvSpPr>
        <p:spPr bwMode="auto">
          <a:xfrm>
            <a:off x="8288338" y="2917825"/>
            <a:ext cx="6953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Pavia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63563"/>
          </a:xfrm>
        </p:spPr>
        <p:txBody>
          <a:bodyPr/>
          <a:lstStyle/>
          <a:p>
            <a:r>
              <a:rPr lang="en-US" dirty="0" err="1"/>
              <a:t>Radiative</a:t>
            </a:r>
            <a:r>
              <a:rPr lang="en-US" dirty="0"/>
              <a:t> effects: impact on missing mass</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 name="Slide Number Placeholder 4"/>
          <p:cNvSpPr>
            <a:spLocks noGrp="1"/>
          </p:cNvSpPr>
          <p:nvPr>
            <p:ph type="sldNum" sz="quarter" idx="11"/>
          </p:nvPr>
        </p:nvSpPr>
        <p:spPr/>
        <p:txBody>
          <a:bodyPr/>
          <a:lstStyle/>
          <a:p>
            <a:pPr>
              <a:defRPr/>
            </a:pPr>
            <a:fld id="{361E7C6A-EC2A-5246-9AA7-18D884548B8E}" type="slidenum">
              <a:rPr lang="en-US" smtClean="0"/>
              <a:pPr>
                <a:defRPr/>
              </a:pPr>
              <a:t>59</a:t>
            </a:fld>
            <a:endParaRPr lang="en-US"/>
          </a:p>
        </p:txBody>
      </p:sp>
      <p:pic>
        <p:nvPicPr>
          <p:cNvPr id="6" name="Picture 5" descr="Screen Shot 2024-08-20 at 8.25.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6705600" cy="4453026"/>
          </a:xfrm>
          <a:prstGeom prst="rect">
            <a:avLst/>
          </a:prstGeom>
        </p:spPr>
      </p:pic>
      <p:sp>
        <p:nvSpPr>
          <p:cNvPr id="7" name="TextBox 6"/>
          <p:cNvSpPr txBox="1"/>
          <p:nvPr/>
        </p:nvSpPr>
        <p:spPr>
          <a:xfrm>
            <a:off x="1066800" y="1295400"/>
            <a:ext cx="3079539" cy="1200329"/>
          </a:xfrm>
          <a:prstGeom prst="rect">
            <a:avLst/>
          </a:prstGeom>
          <a:noFill/>
        </p:spPr>
        <p:txBody>
          <a:bodyPr wrap="none" rtlCol="0">
            <a:spAutoFit/>
          </a:bodyPr>
          <a:lstStyle/>
          <a:p>
            <a:r>
              <a:rPr lang="en-US" dirty="0"/>
              <a:t>solid</a:t>
            </a:r>
            <a:r>
              <a:rPr lang="en-US" dirty="0">
                <a:sym typeface="Wingdings"/>
              </a:rPr>
              <a:t></a:t>
            </a:r>
            <a:r>
              <a:rPr lang="en-US" dirty="0"/>
              <a:t> reconstructed values</a:t>
            </a:r>
          </a:p>
          <a:p>
            <a:r>
              <a:rPr lang="en-US" dirty="0"/>
              <a:t>dashed</a:t>
            </a:r>
            <a:r>
              <a:rPr lang="en-US" dirty="0">
                <a:sym typeface="Wingdings"/>
              </a:rPr>
              <a:t> e- generated</a:t>
            </a:r>
          </a:p>
          <a:p>
            <a:r>
              <a:rPr lang="en-US" dirty="0">
                <a:sym typeface="Wingdings"/>
              </a:rPr>
              <a:t>dotted/dash-dotted</a:t>
            </a:r>
          </a:p>
          <a:p>
            <a:r>
              <a:rPr lang="en-US" dirty="0">
                <a:sym typeface="Wingdings"/>
              </a:rPr>
              <a:t></a:t>
            </a:r>
            <a:r>
              <a:rPr lang="en-US" dirty="0">
                <a:latin typeface="Symbol"/>
                <a:sym typeface="Wingdings"/>
              </a:rPr>
              <a:t>p</a:t>
            </a:r>
            <a:r>
              <a:rPr lang="en-US" dirty="0">
                <a:sym typeface="Wingdings"/>
              </a:rPr>
              <a:t> generated</a:t>
            </a:r>
          </a:p>
        </p:txBody>
      </p:sp>
      <p:pic>
        <p:nvPicPr>
          <p:cNvPr id="8" name="Picture 7" descr="Screen Shot 2024-08-20 at 8.29.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19200"/>
            <a:ext cx="2312218" cy="1765300"/>
          </a:xfrm>
          <a:prstGeom prst="rect">
            <a:avLst/>
          </a:prstGeom>
        </p:spPr>
      </p:pic>
      <p:sp>
        <p:nvSpPr>
          <p:cNvPr id="9" name="TextBox 8"/>
          <p:cNvSpPr txBox="1"/>
          <p:nvPr/>
        </p:nvSpPr>
        <p:spPr>
          <a:xfrm>
            <a:off x="533400" y="5715000"/>
            <a:ext cx="7921159" cy="369332"/>
          </a:xfrm>
          <a:prstGeom prst="rect">
            <a:avLst/>
          </a:prstGeom>
          <a:noFill/>
        </p:spPr>
        <p:txBody>
          <a:bodyPr wrap="none" rtlCol="0">
            <a:spAutoFit/>
          </a:bodyPr>
          <a:lstStyle/>
          <a:p>
            <a:r>
              <a:rPr lang="en-US" dirty="0"/>
              <a:t>Energy loss of final state particles creates a shoulder (mainly e- for CLAS12)</a:t>
            </a:r>
          </a:p>
        </p:txBody>
      </p:sp>
      <p:sp>
        <p:nvSpPr>
          <p:cNvPr id="10" name="TextBox 9"/>
          <p:cNvSpPr txBox="1"/>
          <p:nvPr/>
        </p:nvSpPr>
        <p:spPr>
          <a:xfrm>
            <a:off x="6781800" y="4800600"/>
            <a:ext cx="2438400" cy="646331"/>
          </a:xfrm>
          <a:prstGeom prst="rect">
            <a:avLst/>
          </a:prstGeom>
          <a:noFill/>
        </p:spPr>
        <p:txBody>
          <a:bodyPr wrap="square" rtlCol="0">
            <a:spAutoFit/>
          </a:bodyPr>
          <a:lstStyle/>
          <a:p>
            <a:r>
              <a:rPr lang="en-US" sz="1200" dirty="0"/>
              <a:t>LUND-MC description of the exclusive limit will be important in evaluation of the tail. </a:t>
            </a:r>
          </a:p>
        </p:txBody>
      </p:sp>
      <p:pic>
        <p:nvPicPr>
          <p:cNvPr id="11" name="Picture 10" descr="Screen Shot 2024-08-22 at 9.13.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639" y="3048000"/>
            <a:ext cx="2337361" cy="1676400"/>
          </a:xfrm>
          <a:prstGeom prst="rect">
            <a:avLst/>
          </a:prstGeom>
        </p:spPr>
      </p:pic>
      <p:sp>
        <p:nvSpPr>
          <p:cNvPr id="12" name="TextBox 11"/>
          <p:cNvSpPr txBox="1"/>
          <p:nvPr/>
        </p:nvSpPr>
        <p:spPr>
          <a:xfrm>
            <a:off x="7772400" y="3352800"/>
            <a:ext cx="788184" cy="261610"/>
          </a:xfrm>
          <a:prstGeom prst="rect">
            <a:avLst/>
          </a:prstGeom>
          <a:noFill/>
        </p:spPr>
        <p:txBody>
          <a:bodyPr wrap="none" rtlCol="0">
            <a:spAutoFit/>
          </a:bodyPr>
          <a:lstStyle/>
          <a:p>
            <a:r>
              <a:rPr lang="en-US" sz="1050" dirty="0"/>
              <a:t>HERMES</a:t>
            </a:r>
          </a:p>
        </p:txBody>
      </p:sp>
      <p:sp>
        <p:nvSpPr>
          <p:cNvPr id="13" name="TextBox 12"/>
          <p:cNvSpPr txBox="1"/>
          <p:nvPr/>
        </p:nvSpPr>
        <p:spPr>
          <a:xfrm>
            <a:off x="7010400" y="914400"/>
            <a:ext cx="1689886" cy="276999"/>
          </a:xfrm>
          <a:prstGeom prst="rect">
            <a:avLst/>
          </a:prstGeom>
          <a:noFill/>
        </p:spPr>
        <p:txBody>
          <a:bodyPr wrap="none" rtlCol="0">
            <a:spAutoFit/>
          </a:bodyPr>
          <a:lstStyle/>
          <a:p>
            <a:r>
              <a:rPr lang="en-US" sz="1200" dirty="0"/>
              <a:t>Claim RC is negligible</a:t>
            </a:r>
          </a:p>
        </p:txBody>
      </p:sp>
    </p:spTree>
    <p:extLst>
      <p:ext uri="{BB962C8B-B14F-4D97-AF65-F5344CB8AC3E}">
        <p14:creationId xmlns:p14="http://schemas.microsoft.com/office/powerpoint/2010/main" val="296961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Arial" charset="0"/>
                <a:ea typeface="MS PGothic" charset="0"/>
              </a:rPr>
              <a:t>PAC52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6</a:t>
            </a:fld>
            <a:endParaRPr lang="en-US" sz="1400"/>
          </a:p>
        </p:txBody>
      </p:sp>
      <p:pic>
        <p:nvPicPr>
          <p:cNvPr id="3" name="Picture 2" descr="pac-coo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50500" cy="3276600"/>
          </a:xfrm>
          <a:prstGeom prst="rect">
            <a:avLst/>
          </a:prstGeom>
        </p:spPr>
      </p:pic>
      <p:cxnSp>
        <p:nvCxnSpPr>
          <p:cNvPr id="6" name="Straight Connector 5"/>
          <p:cNvCxnSpPr/>
          <p:nvPr/>
        </p:nvCxnSpPr>
        <p:spPr>
          <a:xfrm>
            <a:off x="3505200" y="2743200"/>
            <a:ext cx="3429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09600" y="3429000"/>
            <a:ext cx="76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 y="5486400"/>
            <a:ext cx="8534400" cy="646331"/>
          </a:xfrm>
          <a:prstGeom prst="rect">
            <a:avLst/>
          </a:prstGeom>
          <a:noFill/>
        </p:spPr>
        <p:txBody>
          <a:bodyPr wrap="square" rtlCol="0">
            <a:spAutoFit/>
          </a:bodyPr>
          <a:lstStyle/>
          <a:p>
            <a:r>
              <a:rPr lang="en-US" dirty="0"/>
              <a:t>The request is very valid, and could/should be extended to other studies where much more significant investments were requested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noChangeArrowheads="1"/>
          </p:cNvSpPr>
          <p:nvPr>
            <p:ph type="title"/>
          </p:nvPr>
        </p:nvSpPr>
        <p:spPr/>
        <p:txBody>
          <a:bodyPr/>
          <a:lstStyle/>
          <a:p>
            <a:r>
              <a:rPr lang="en-US">
                <a:latin typeface="Arial" charset="0"/>
                <a:ea typeface="MS PGothic" charset="0"/>
              </a:rPr>
              <a:t>Impact of Radiative corrections </a:t>
            </a:r>
          </a:p>
        </p:txBody>
      </p:sp>
      <p:sp>
        <p:nvSpPr>
          <p:cNvPr id="96258" name="Content Placeholder 2"/>
          <p:cNvSpPr>
            <a:spLocks noGrp="1" noChangeArrowheads="1"/>
          </p:cNvSpPr>
          <p:nvPr>
            <p:ph idx="1"/>
          </p:nvPr>
        </p:nvSpPr>
        <p:spPr>
          <a:xfrm>
            <a:off x="457200" y="914400"/>
            <a:ext cx="8229600" cy="838200"/>
          </a:xfrm>
        </p:spPr>
        <p:txBody>
          <a:bodyPr/>
          <a:lstStyle/>
          <a:p>
            <a:pPr marL="0" indent="0">
              <a:buFontTx/>
              <a:buNone/>
            </a:pPr>
            <a:r>
              <a:rPr lang="en-US">
                <a:latin typeface="Arial" charset="0"/>
                <a:ea typeface="MS PGothic" charset="0"/>
              </a:rPr>
              <a:t>Proper RC involves the full x-section</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96260"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48FFB76-19CE-CD44-8B61-44E80B9DCC59}" type="slidenum">
              <a:rPr lang="en-US" sz="1400"/>
              <a:pPr/>
              <a:t>60</a:t>
            </a:fld>
            <a:endParaRPr lang="en-US" sz="1400"/>
          </a:p>
        </p:txBody>
      </p:sp>
      <p:pic>
        <p:nvPicPr>
          <p:cNvPr id="9626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128838"/>
            <a:ext cx="536575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133600" y="4038600"/>
            <a:ext cx="2362200" cy="685800"/>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6263" name="TextBox 4"/>
          <p:cNvSpPr txBox="1">
            <a:spLocks noChangeArrowheads="1"/>
          </p:cNvSpPr>
          <p:nvPr/>
        </p:nvSpPr>
        <p:spPr bwMode="auto">
          <a:xfrm>
            <a:off x="5181600" y="3305175"/>
            <a:ext cx="3962400"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L/T interference</a:t>
            </a:r>
          </a:p>
          <a:p>
            <a:pPr>
              <a:buFontTx/>
              <a:buChar char="•"/>
            </a:pPr>
            <a:r>
              <a:rPr lang="en-US" sz="1800"/>
              <a:t>Not suppressed at high energies</a:t>
            </a:r>
          </a:p>
          <a:p>
            <a:pPr>
              <a:buFontTx/>
              <a:buChar char="•"/>
            </a:pPr>
            <a:r>
              <a:rPr lang="en-US" sz="1800"/>
              <a:t>Measured to be huge in exclusive limit ~100%</a:t>
            </a:r>
          </a:p>
          <a:p>
            <a:pPr>
              <a:buFontTx/>
              <a:buChar char="•"/>
            </a:pPr>
            <a:r>
              <a:rPr lang="en-US" sz="1800"/>
              <a:t>May couple to radiative cos\phi producing bck SSAs</a:t>
            </a:r>
          </a:p>
        </p:txBody>
      </p:sp>
      <p:pic>
        <p:nvPicPr>
          <p:cNvPr id="96264" name="Picture 8" descr="latex-image-1.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2514600"/>
            <a:ext cx="212725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5" name="TextBox 18"/>
          <p:cNvSpPr txBox="1">
            <a:spLocks noChangeArrowheads="1"/>
          </p:cNvSpPr>
          <p:nvPr/>
        </p:nvSpPr>
        <p:spPr bwMode="auto">
          <a:xfrm>
            <a:off x="6921500" y="2209800"/>
            <a:ext cx="2070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Simplest rad. correction</a:t>
            </a:r>
          </a:p>
        </p:txBody>
      </p:sp>
      <p:pic>
        <p:nvPicPr>
          <p:cNvPr id="96266" name="Picture 4" descr="latex-image-1.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1857375"/>
            <a:ext cx="8839200"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7" name="TextBox 22"/>
          <p:cNvSpPr txBox="1">
            <a:spLocks noChangeArrowheads="1"/>
          </p:cNvSpPr>
          <p:nvPr/>
        </p:nvSpPr>
        <p:spPr bwMode="auto">
          <a:xfrm>
            <a:off x="381000" y="5486400"/>
            <a:ext cx="20478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b="1"/>
              <a:t>Ex. Correction to SSA</a:t>
            </a:r>
          </a:p>
        </p:txBody>
      </p:sp>
      <p:pic>
        <p:nvPicPr>
          <p:cNvPr id="96268" name="Picture 2" descr="latex-image-1.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791200"/>
            <a:ext cx="8153400"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Arrow Connector 10"/>
          <p:cNvCxnSpPr>
            <a:cxnSpLocks/>
          </p:cNvCxnSpPr>
          <p:nvPr/>
        </p:nvCxnSpPr>
        <p:spPr bwMode="auto">
          <a:xfrm flipV="1">
            <a:off x="4457700" y="4114800"/>
            <a:ext cx="709613" cy="122238"/>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endParaRPr lang="en-US">
              <a:latin typeface="Arial" charset="0"/>
              <a:ea typeface="MS PGothic" charset="0"/>
            </a:endParaRP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36867"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6A2E0D6-A813-7A49-84FB-58280FE18006}" type="slidenum">
              <a:rPr lang="en-US" sz="1400"/>
              <a:pPr/>
              <a:t>61</a:t>
            </a:fld>
            <a:endParaRPr lang="en-US" sz="1400"/>
          </a:p>
        </p:txBody>
      </p:sp>
      <p:pic>
        <p:nvPicPr>
          <p:cNvPr id="36868" name="Picture 5" descr="Screen Shot 2024-07-16 at 7.14.1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44001"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152400" y="0"/>
            <a:ext cx="31829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Studies of rhos at COMPASS</a:t>
            </a:r>
          </a:p>
        </p:txBody>
      </p:sp>
      <p:sp>
        <p:nvSpPr>
          <p:cNvPr id="36870" name="TextBox 7"/>
          <p:cNvSpPr txBox="1">
            <a:spLocks noChangeArrowheads="1"/>
          </p:cNvSpPr>
          <p:nvPr/>
        </p:nvSpPr>
        <p:spPr bwMode="auto">
          <a:xfrm>
            <a:off x="4343400" y="6488113"/>
            <a:ext cx="46497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tails may be significant, also because of RC</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noChangeArrowheads="1"/>
          </p:cNvSpPr>
          <p:nvPr>
            <p:ph type="title"/>
          </p:nvPr>
        </p:nvSpPr>
        <p:spPr>
          <a:xfrm>
            <a:off x="0" y="23813"/>
            <a:ext cx="9144000" cy="563562"/>
          </a:xfrm>
        </p:spPr>
        <p:txBody>
          <a:bodyPr/>
          <a:lstStyle/>
          <a:p>
            <a:r>
              <a:rPr lang="en-US" sz="2400">
                <a:latin typeface="Arial" charset="0"/>
                <a:ea typeface="MS PGothic" charset="0"/>
              </a:rPr>
              <a:t>Studies of  </a:t>
            </a:r>
            <a:r>
              <a:rPr lang="en-US" sz="2400">
                <a:latin typeface="Symbol" charset="0"/>
                <a:ea typeface="MS PGothic" charset="0"/>
              </a:rPr>
              <a:t>r</a:t>
            </a:r>
            <a:r>
              <a:rPr lang="en-US" sz="2400" baseline="30000">
                <a:latin typeface="Arial" charset="0"/>
                <a:ea typeface="MS PGothic" charset="0"/>
              </a:rPr>
              <a:t>0</a:t>
            </a:r>
            <a:r>
              <a:rPr lang="en-US" sz="2400">
                <a:latin typeface="Arial" charset="0"/>
                <a:ea typeface="MS PGothic" charset="0"/>
              </a:rPr>
              <a:t> impact with longitudinally polarized target</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62</a:t>
            </a:fld>
            <a:endParaRPr lang="en-US" sz="1400"/>
          </a:p>
        </p:txBody>
      </p:sp>
      <p:sp>
        <p:nvSpPr>
          <p:cNvPr id="53251" name="TextBox 14"/>
          <p:cNvSpPr txBox="1">
            <a:spLocks noChangeArrowheads="1"/>
          </p:cNvSpPr>
          <p:nvPr/>
        </p:nvSpPr>
        <p:spPr bwMode="auto">
          <a:xfrm>
            <a:off x="0" y="4724400"/>
            <a:ext cx="4572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Measurements of A</a:t>
            </a:r>
            <a:r>
              <a:rPr lang="en-US" sz="1600" baseline="-25000"/>
              <a:t>LL</a:t>
            </a:r>
            <a:r>
              <a:rPr lang="en-US" sz="1600"/>
              <a:t> for </a:t>
            </a:r>
            <a:r>
              <a:rPr lang="en-US" sz="1600">
                <a:latin typeface="Symbol" charset="0"/>
              </a:rPr>
              <a:t>r</a:t>
            </a:r>
            <a:r>
              <a:rPr lang="en-US" sz="1600" baseline="30000"/>
              <a:t>0</a:t>
            </a:r>
            <a:r>
              <a:rPr lang="en-US" sz="1600"/>
              <a:t> indicate very small values (most likely negative with ~10-15% bck), and can be one of the reasons for higher A</a:t>
            </a:r>
            <a:r>
              <a:rPr lang="en-US" sz="1600" baseline="-25000"/>
              <a:t>LL</a:t>
            </a:r>
            <a:r>
              <a:rPr lang="en-US" sz="1600"/>
              <a:t> with protons with a M</a:t>
            </a:r>
            <a:r>
              <a:rPr lang="en-US" sz="1600" baseline="-25000"/>
              <a:t>X</a:t>
            </a:r>
            <a:r>
              <a:rPr lang="en-US" sz="1600"/>
              <a:t> cuts above 1.5 GeV (excluding exclusive </a:t>
            </a:r>
            <a:r>
              <a:rPr lang="en-US" sz="1600">
                <a:latin typeface="Symbol" charset="0"/>
              </a:rPr>
              <a:t>r</a:t>
            </a:r>
            <a:r>
              <a:rPr lang="en-US" sz="1600" baseline="30000"/>
              <a:t>0</a:t>
            </a:r>
            <a:r>
              <a:rPr lang="en-US" sz="1600"/>
              <a:t> )</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pic>
        <p:nvPicPr>
          <p:cNvPr id="532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3403600"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TextBox 1"/>
          <p:cNvSpPr txBox="1">
            <a:spLocks noChangeArrowheads="1"/>
          </p:cNvSpPr>
          <p:nvPr/>
        </p:nvSpPr>
        <p:spPr bwMode="auto">
          <a:xfrm>
            <a:off x="4953000" y="1235075"/>
            <a:ext cx="2262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dirty="0"/>
              <a:t>CLAS12 Preliminary</a:t>
            </a:r>
          </a:p>
        </p:txBody>
      </p:sp>
      <p:sp>
        <p:nvSpPr>
          <p:cNvPr id="53256" name="TextBox 1"/>
          <p:cNvSpPr txBox="1">
            <a:spLocks noChangeArrowheads="1"/>
          </p:cNvSpPr>
          <p:nvPr/>
        </p:nvSpPr>
        <p:spPr bwMode="auto">
          <a:xfrm>
            <a:off x="381000" y="990600"/>
            <a:ext cx="3392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Separating exclusive dihadrons</a:t>
            </a:r>
          </a:p>
        </p:txBody>
      </p:sp>
      <p:pic>
        <p:nvPicPr>
          <p:cNvPr id="53257" name="Picture 3" descr="DSA-vs-mx-of-epX.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1786" y="1626734"/>
            <a:ext cx="41402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8" name="TextBox 4"/>
          <p:cNvSpPr txBox="1">
            <a:spLocks noChangeArrowheads="1"/>
          </p:cNvSpPr>
          <p:nvPr/>
        </p:nvSpPr>
        <p:spPr bwMode="auto">
          <a:xfrm>
            <a:off x="5029200" y="838200"/>
            <a:ext cx="12430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ep-&gt;e’</a:t>
            </a:r>
            <a:r>
              <a:rPr lang="en-US" altLang="ja-JP" sz="1800">
                <a:latin typeface="Symbol" charset="0"/>
              </a:rPr>
              <a:t>pp</a:t>
            </a:r>
            <a:r>
              <a:rPr lang="en-US" altLang="ja-JP" sz="1800"/>
              <a:t>X</a:t>
            </a:r>
            <a:endParaRPr lang="en-US" sz="1800"/>
          </a:p>
        </p:txBody>
      </p:sp>
      <p:sp>
        <p:nvSpPr>
          <p:cNvPr id="53259" name="TextBox 11"/>
          <p:cNvSpPr txBox="1">
            <a:spLocks noChangeArrowheads="1"/>
          </p:cNvSpPr>
          <p:nvPr/>
        </p:nvSpPr>
        <p:spPr bwMode="auto">
          <a:xfrm>
            <a:off x="6530975" y="1836067"/>
            <a:ext cx="13684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ep-&gt;e’p</a:t>
            </a:r>
            <a:r>
              <a:rPr lang="en-US" sz="1800">
                <a:latin typeface="Symbol" charset="0"/>
              </a:rPr>
              <a:t>p+</a:t>
            </a:r>
            <a:r>
              <a:rPr lang="en-US" sz="1800"/>
              <a:t>X</a:t>
            </a:r>
          </a:p>
        </p:txBody>
      </p:sp>
      <p:sp>
        <p:nvSpPr>
          <p:cNvPr id="53260" name="TextBox 5"/>
          <p:cNvSpPr txBox="1">
            <a:spLocks noChangeArrowheads="1"/>
          </p:cNvSpPr>
          <p:nvPr/>
        </p:nvSpPr>
        <p:spPr bwMode="auto">
          <a:xfrm>
            <a:off x="5003800" y="4713288"/>
            <a:ext cx="39766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significant suppression of DSA ~rho mass</a:t>
            </a:r>
          </a:p>
        </p:txBody>
      </p:sp>
      <p:cxnSp>
        <p:nvCxnSpPr>
          <p:cNvPr id="8" name="Straight Arrow Connector 7"/>
          <p:cNvCxnSpPr/>
          <p:nvPr/>
        </p:nvCxnSpPr>
        <p:spPr>
          <a:xfrm>
            <a:off x="3657600" y="24384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825" y="1249363"/>
            <a:ext cx="4676775" cy="342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itle 1"/>
          <p:cNvSpPr>
            <a:spLocks noGrp="1" noChangeArrowheads="1"/>
          </p:cNvSpPr>
          <p:nvPr>
            <p:ph type="title"/>
          </p:nvPr>
        </p:nvSpPr>
        <p:spPr>
          <a:xfrm>
            <a:off x="0" y="23813"/>
            <a:ext cx="8686800" cy="563562"/>
          </a:xfrm>
        </p:spPr>
        <p:txBody>
          <a:bodyPr/>
          <a:lstStyle/>
          <a:p>
            <a:r>
              <a:rPr lang="en-US">
                <a:latin typeface="Arial" charset="0"/>
                <a:ea typeface="MS PGothic" charset="0"/>
              </a:rPr>
              <a:t>Possible impact of diffractive rho0s</a:t>
            </a:r>
          </a:p>
        </p:txBody>
      </p:sp>
      <p:sp>
        <p:nvSpPr>
          <p:cNvPr id="41987"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F89C101-6571-FF45-920E-B261622CEF2A}" type="slidenum">
              <a:rPr lang="en-US" sz="1400"/>
              <a:pPr/>
              <a:t>63</a:t>
            </a:fld>
            <a:endParaRPr lang="en-US" sz="1400"/>
          </a:p>
        </p:txBody>
      </p:sp>
      <p:sp>
        <p:nvSpPr>
          <p:cNvPr id="41988" name="TextBox 14"/>
          <p:cNvSpPr txBox="1">
            <a:spLocks noChangeArrowheads="1"/>
          </p:cNvSpPr>
          <p:nvPr/>
        </p:nvSpPr>
        <p:spPr bwMode="auto">
          <a:xfrm>
            <a:off x="495300" y="4525963"/>
            <a:ext cx="81534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a:t>In multidimensional binning impact  may be more significant (filled symbols (with M</a:t>
            </a:r>
            <a:r>
              <a:rPr lang="en-US" sz="2000" baseline="-25000"/>
              <a:t>X</a:t>
            </a:r>
            <a:r>
              <a:rPr lang="en-US" sz="2000"/>
              <a:t>&gt;1.5 GeV) significantly different and will impose much less challenge for phenomenology</a:t>
            </a:r>
          </a:p>
          <a:p>
            <a:pPr>
              <a:buFontTx/>
              <a:buChar char="•"/>
            </a:pPr>
            <a:r>
              <a:rPr lang="en-US" sz="2000"/>
              <a:t>The procedure can be validated using direct subtraction of rho</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41990" name="TextBox 5"/>
          <p:cNvSpPr txBox="1">
            <a:spLocks noChangeArrowheads="1"/>
          </p:cNvSpPr>
          <p:nvPr/>
        </p:nvSpPr>
        <p:spPr bwMode="auto">
          <a:xfrm>
            <a:off x="152400" y="881063"/>
            <a:ext cx="89265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Use sample of ep</a:t>
            </a:r>
            <a:r>
              <a:rPr lang="en-US" sz="1800">
                <a:sym typeface="Wingdings" charset="0"/>
              </a:rPr>
              <a:t>e’p </a:t>
            </a:r>
            <a:r>
              <a:rPr lang="en-US" sz="1800">
                <a:latin typeface="Symbol" charset="0"/>
                <a:sym typeface="Wingdings" charset="0"/>
              </a:rPr>
              <a:t>p</a:t>
            </a:r>
            <a:r>
              <a:rPr lang="en-US" sz="1800">
                <a:sym typeface="Wingdings" charset="0"/>
              </a:rPr>
              <a:t>- X and and make plots with and without M</a:t>
            </a:r>
            <a:r>
              <a:rPr lang="en-US" sz="1800" baseline="-25000">
                <a:sym typeface="Wingdings" charset="0"/>
              </a:rPr>
              <a:t>X</a:t>
            </a:r>
            <a:r>
              <a:rPr lang="en-US" sz="1800">
                <a:sym typeface="Wingdings" charset="0"/>
              </a:rPr>
              <a:t> cut(epX) 1.5 GeV</a:t>
            </a:r>
            <a:endParaRPr lang="en-US" sz="1800"/>
          </a:p>
        </p:txBody>
      </p:sp>
      <p:sp>
        <p:nvSpPr>
          <p:cNvPr id="41991" name="TextBox 6"/>
          <p:cNvSpPr txBox="1">
            <a:spLocks noChangeArrowheads="1"/>
          </p:cNvSpPr>
          <p:nvPr/>
        </p:nvSpPr>
        <p:spPr bwMode="auto">
          <a:xfrm>
            <a:off x="6915150" y="1403350"/>
            <a:ext cx="18637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All </a:t>
            </a:r>
            <a:r>
              <a:rPr lang="en-US" sz="1800">
                <a:latin typeface="Symbol" charset="0"/>
                <a:sym typeface="Wingdings" charset="0"/>
              </a:rPr>
              <a:t>p</a:t>
            </a:r>
            <a:r>
              <a:rPr lang="en-US" sz="1800">
                <a:sym typeface="Wingdings" charset="0"/>
              </a:rPr>
              <a:t>- </a:t>
            </a:r>
            <a:r>
              <a:rPr lang="en-US" sz="1800"/>
              <a:t>SIDIS cuts</a:t>
            </a:r>
          </a:p>
        </p:txBody>
      </p:sp>
      <p:pic>
        <p:nvPicPr>
          <p:cNvPr id="419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49363"/>
            <a:ext cx="3733800" cy="310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3" name="TextBox 9"/>
          <p:cNvSpPr txBox="1">
            <a:spLocks noChangeArrowheads="1"/>
          </p:cNvSpPr>
          <p:nvPr/>
        </p:nvSpPr>
        <p:spPr bwMode="auto">
          <a:xfrm>
            <a:off x="5414963" y="1698625"/>
            <a:ext cx="12096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0.4&lt;z&lt;0.6</a:t>
            </a:r>
          </a:p>
        </p:txBody>
      </p:sp>
      <p:sp>
        <p:nvSpPr>
          <p:cNvPr id="41994" name="TextBox 1"/>
          <p:cNvSpPr txBox="1">
            <a:spLocks noChangeArrowheads="1"/>
          </p:cNvSpPr>
          <p:nvPr/>
        </p:nvSpPr>
        <p:spPr bwMode="auto">
          <a:xfrm>
            <a:off x="1066800" y="1447800"/>
            <a:ext cx="1871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SIDISep</a:t>
            </a:r>
            <a:r>
              <a:rPr lang="en-US" sz="1800">
                <a:sym typeface="Wingdings" charset="0"/>
              </a:rPr>
              <a:t>e’</a:t>
            </a:r>
            <a:r>
              <a:rPr lang="en-US" altLang="ja-JP" sz="1800">
                <a:latin typeface="Symbol" charset="0"/>
                <a:sym typeface="Wingdings" charset="0"/>
              </a:rPr>
              <a:t>p</a:t>
            </a:r>
            <a:r>
              <a:rPr lang="en-US" altLang="ja-JP" sz="1800">
                <a:sym typeface="Wingdings" charset="0"/>
              </a:rPr>
              <a:t>- X </a:t>
            </a:r>
            <a:endParaRPr lang="en-US" sz="1800"/>
          </a:p>
        </p:txBody>
      </p:sp>
      <p:sp>
        <p:nvSpPr>
          <p:cNvPr id="41995" name="TextBox 11"/>
          <p:cNvSpPr txBox="1">
            <a:spLocks noChangeArrowheads="1"/>
          </p:cNvSpPr>
          <p:nvPr/>
        </p:nvSpPr>
        <p:spPr bwMode="auto">
          <a:xfrm>
            <a:off x="838200" y="3429000"/>
            <a:ext cx="31480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SIDISep</a:t>
            </a:r>
            <a:r>
              <a:rPr lang="en-US" sz="1800">
                <a:sym typeface="Wingdings" charset="0"/>
              </a:rPr>
              <a:t>e’p </a:t>
            </a:r>
            <a:r>
              <a:rPr lang="en-US" sz="1800">
                <a:latin typeface="Symbol" charset="0"/>
                <a:sym typeface="Wingdings" charset="0"/>
              </a:rPr>
              <a:t>p</a:t>
            </a:r>
            <a:r>
              <a:rPr lang="en-US" sz="1800">
                <a:sym typeface="Wingdings" charset="0"/>
              </a:rPr>
              <a:t>- X  (M</a:t>
            </a:r>
            <a:r>
              <a:rPr lang="en-US" sz="1800" baseline="-25000">
                <a:sym typeface="Wingdings" charset="0"/>
              </a:rPr>
              <a:t>X</a:t>
            </a:r>
            <a:r>
              <a:rPr lang="en-US" sz="1800">
                <a:sym typeface="Wingdings" charset="0"/>
              </a:rPr>
              <a:t>&gt;1.5)</a:t>
            </a:r>
            <a:endParaRPr lang="en-US" sz="1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noChangeArrowheads="1"/>
          </p:cNvSpPr>
          <p:nvPr>
            <p:ph type="title"/>
          </p:nvPr>
        </p:nvSpPr>
        <p:spPr/>
        <p:txBody>
          <a:bodyPr/>
          <a:lstStyle/>
          <a:p>
            <a:r>
              <a:rPr lang="en-US">
                <a:latin typeface="Arial" charset="0"/>
                <a:ea typeface="MS PGothic" charset="0"/>
              </a:rPr>
              <a:t>SFs up to twist 3</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93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7D433FF-A379-7E4D-812D-B62ABD9B8D53}" type="slidenum">
              <a:rPr lang="en-US" sz="1400"/>
              <a:pPr/>
              <a:t>64</a:t>
            </a:fld>
            <a:endParaRPr lang="en-US" sz="1400"/>
          </a:p>
        </p:txBody>
      </p:sp>
      <p:pic>
        <p:nvPicPr>
          <p:cNvPr id="59396" name="Picture 5" descr="Screen Shot 2024-01-18 at 9.09.2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7" name="TextBox 6"/>
          <p:cNvSpPr txBox="1">
            <a:spLocks noChangeArrowheads="1"/>
          </p:cNvSpPr>
          <p:nvPr/>
        </p:nvSpPr>
        <p:spPr bwMode="auto">
          <a:xfrm>
            <a:off x="304800" y="914400"/>
            <a:ext cx="73040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For SIDIS we have the full set of contributions from twist-2 and twist-3</a:t>
            </a:r>
          </a:p>
          <a:p>
            <a:r>
              <a:rPr lang="en-US" sz="1800"/>
              <a:t>including (Twist-2TMD x Twist-3FF)  and (Twist-3TMD x Twist-2 FF)</a:t>
            </a:r>
          </a:p>
        </p:txBody>
      </p:sp>
      <p:sp>
        <p:nvSpPr>
          <p:cNvPr id="59398" name="TextBox 7"/>
          <p:cNvSpPr txBox="1">
            <a:spLocks noChangeArrowheads="1"/>
          </p:cNvSpPr>
          <p:nvPr/>
        </p:nvSpPr>
        <p:spPr bwMode="auto">
          <a:xfrm>
            <a:off x="76200" y="5105400"/>
            <a:ext cx="5334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Request to theory to provide similar contributions for the exclusive hadron production. So far only Twist-3 contributions from Twist-2 GPDs (Kroll&amp;Goloskokov,</a:t>
            </a:r>
            <a:r>
              <a:rPr lang="is-IS" sz="1800"/>
              <a:t>…)</a:t>
            </a:r>
            <a:r>
              <a:rPr lang="en-US" sz="1800"/>
              <a:t>  </a:t>
            </a:r>
          </a:p>
        </p:txBody>
      </p:sp>
      <p:sp>
        <p:nvSpPr>
          <p:cNvPr id="59399" name="TextBox 8"/>
          <p:cNvSpPr txBox="1">
            <a:spLocks noChangeArrowheads="1"/>
          </p:cNvSpPr>
          <p:nvPr/>
        </p:nvSpPr>
        <p:spPr bwMode="auto">
          <a:xfrm>
            <a:off x="5867400" y="3505200"/>
            <a:ext cx="30448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       Twist-3 TMD</a:t>
            </a:r>
          </a:p>
          <a:p>
            <a:r>
              <a:rPr lang="en-US" sz="1800"/>
              <a:t>Most likely dominant in SSA</a:t>
            </a:r>
          </a:p>
        </p:txBody>
      </p:sp>
      <p:cxnSp>
        <p:nvCxnSpPr>
          <p:cNvPr id="11" name="Straight Arrow Connector 10"/>
          <p:cNvCxnSpPr>
            <a:cxnSpLocks noChangeShapeType="1"/>
          </p:cNvCxnSpPr>
          <p:nvPr/>
        </p:nvCxnSpPr>
        <p:spPr bwMode="auto">
          <a:xfrm flipH="1" flipV="1">
            <a:off x="6858000" y="3200400"/>
            <a:ext cx="76200" cy="228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9401" name="TextBox 11"/>
          <p:cNvSpPr txBox="1">
            <a:spLocks noChangeArrowheads="1"/>
          </p:cNvSpPr>
          <p:nvPr/>
        </p:nvSpPr>
        <p:spPr bwMode="auto">
          <a:xfrm>
            <a:off x="76200" y="1676400"/>
            <a:ext cx="4921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ex.</a:t>
            </a:r>
          </a:p>
        </p:txBody>
      </p:sp>
      <p:grpSp>
        <p:nvGrpSpPr>
          <p:cNvPr id="59402" name="Group 40"/>
          <p:cNvGrpSpPr>
            <a:grpSpLocks/>
          </p:cNvGrpSpPr>
          <p:nvPr/>
        </p:nvGrpSpPr>
        <p:grpSpPr bwMode="auto">
          <a:xfrm>
            <a:off x="2590800" y="3352800"/>
            <a:ext cx="1828800" cy="1676400"/>
            <a:chOff x="5891298" y="3352800"/>
            <a:chExt cx="3133626" cy="1535083"/>
          </a:xfrm>
        </p:grpSpPr>
        <p:pic>
          <p:nvPicPr>
            <p:cNvPr id="59407" name="Picture 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8" name="TextBox 39"/>
            <p:cNvSpPr txBox="1">
              <a:spLocks noChangeArrowheads="1"/>
            </p:cNvSpPr>
            <p:nvPr/>
          </p:nvSpPr>
          <p:spPr bwMode="auto">
            <a:xfrm>
              <a:off x="5891298" y="3352800"/>
              <a:ext cx="3133626" cy="310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Higher Twist TMDs</a:t>
              </a:r>
            </a:p>
          </p:txBody>
        </p:sp>
      </p:grpSp>
      <p:sp>
        <p:nvSpPr>
          <p:cNvPr id="16" name="Oval 15"/>
          <p:cNvSpPr>
            <a:spLocks noChangeArrowheads="1"/>
          </p:cNvSpPr>
          <p:nvPr/>
        </p:nvSpPr>
        <p:spPr bwMode="auto">
          <a:xfrm>
            <a:off x="3238500" y="3962400"/>
            <a:ext cx="419100" cy="39528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pic>
        <p:nvPicPr>
          <p:cNvPr id="59404" name="Picture 3" descr="Screen Shot 2023-08-25 at 5.35.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914900"/>
            <a:ext cx="2362200"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5" name="TextBox 62"/>
          <p:cNvSpPr txBox="1">
            <a:spLocks noChangeArrowheads="1"/>
          </p:cNvSpPr>
          <p:nvPr/>
        </p:nvSpPr>
        <p:spPr bwMode="auto">
          <a:xfrm>
            <a:off x="5410200" y="4572000"/>
            <a:ext cx="3505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Twist3 GPDs (also calculated on lattice)</a:t>
            </a:r>
          </a:p>
        </p:txBody>
      </p:sp>
      <p:sp>
        <p:nvSpPr>
          <p:cNvPr id="20" name="Oval 19"/>
          <p:cNvSpPr>
            <a:spLocks noChangeArrowheads="1"/>
          </p:cNvSpPr>
          <p:nvPr/>
        </p:nvSpPr>
        <p:spPr bwMode="auto">
          <a:xfrm>
            <a:off x="6858000" y="5486400"/>
            <a:ext cx="428625" cy="3556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3625"/>
            <a:ext cx="3862388" cy="300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itle 1"/>
          <p:cNvSpPr>
            <a:spLocks noGrp="1" noChangeArrowheads="1"/>
          </p:cNvSpPr>
          <p:nvPr>
            <p:ph type="title"/>
          </p:nvPr>
        </p:nvSpPr>
        <p:spPr>
          <a:xfrm>
            <a:off x="76200" y="152400"/>
            <a:ext cx="8610600" cy="563563"/>
          </a:xfrm>
        </p:spPr>
        <p:txBody>
          <a:bodyPr/>
          <a:lstStyle/>
          <a:p>
            <a:r>
              <a:rPr lang="en-US">
                <a:latin typeface="Arial" charset="0"/>
                <a:ea typeface="MS PGothic" charset="0"/>
              </a:rPr>
              <a:t>Azimuthal modulations in B2B production</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60420"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6B7F1A9-12D3-F44E-8DA9-C106CA768EF7}" type="slidenum">
              <a:rPr lang="en-US" sz="1400"/>
              <a:pPr/>
              <a:t>65</a:t>
            </a:fld>
            <a:endParaRPr lang="en-US" sz="1400"/>
          </a:p>
        </p:txBody>
      </p:sp>
      <p:pic>
        <p:nvPicPr>
          <p:cNvPr id="604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425" y="823913"/>
            <a:ext cx="2946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0422" name="Group 10"/>
          <p:cNvGrpSpPr>
            <a:grpSpLocks/>
          </p:cNvGrpSpPr>
          <p:nvPr/>
        </p:nvGrpSpPr>
        <p:grpSpPr bwMode="auto">
          <a:xfrm>
            <a:off x="161925" y="922338"/>
            <a:ext cx="2352675" cy="1820862"/>
            <a:chOff x="6270548" y="769540"/>
            <a:chExt cx="2835997" cy="1792628"/>
          </a:xfrm>
        </p:grpSpPr>
        <p:pic>
          <p:nvPicPr>
            <p:cNvPr id="6042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7"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600" b="1"/>
                <a:t>N/q</a:t>
              </a:r>
            </a:p>
          </p:txBody>
        </p:sp>
        <p:sp>
          <p:nvSpPr>
            <p:cNvPr id="11" name="Oval 10"/>
            <p:cNvSpPr>
              <a:spLocks noChangeArrowheads="1"/>
            </p:cNvSpPr>
            <p:nvPr/>
          </p:nvSpPr>
          <p:spPr bwMode="auto">
            <a:xfrm>
              <a:off x="6750869" y="1769786"/>
              <a:ext cx="465011" cy="354774"/>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sp>
        <p:nvSpPr>
          <p:cNvPr id="60423" name="TextBox 2"/>
          <p:cNvSpPr txBox="1">
            <a:spLocks noChangeArrowheads="1"/>
          </p:cNvSpPr>
          <p:nvPr/>
        </p:nvSpPr>
        <p:spPr bwMode="auto">
          <a:xfrm>
            <a:off x="946150" y="5238750"/>
            <a:ext cx="7359650"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Full RGC polarized target set (x4) will provide a significant measurement of the target single spin asymmetry A</a:t>
            </a:r>
            <a:r>
              <a:rPr lang="en-US" sz="1800" baseline="-25000"/>
              <a:t>UL </a:t>
            </a:r>
            <a:r>
              <a:rPr lang="en-US" sz="1800" baseline="30000"/>
              <a:t>sin</a:t>
            </a:r>
            <a:r>
              <a:rPr lang="en-US" sz="1800" baseline="30000">
                <a:latin typeface="Symbol" charset="0"/>
              </a:rPr>
              <a:t>Df </a:t>
            </a:r>
            <a:r>
              <a:rPr lang="en-US" sz="1800"/>
              <a:t>, which has no suppression at higher energies and can be measured at colliders!</a:t>
            </a:r>
            <a:endParaRPr lang="en-US" sz="1800" baseline="30000">
              <a:latin typeface="Symbol" charset="0"/>
            </a:endParaRPr>
          </a:p>
        </p:txBody>
      </p:sp>
      <p:pic>
        <p:nvPicPr>
          <p:cNvPr id="60424" name="Picture 13" descr="Screen Shot 2024-05-30 at 1.26.5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1951038"/>
            <a:ext cx="502126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5" name="TextBox 2"/>
          <p:cNvSpPr txBox="1">
            <a:spLocks noChangeArrowheads="1"/>
          </p:cNvSpPr>
          <p:nvPr/>
        </p:nvSpPr>
        <p:spPr bwMode="auto">
          <a:xfrm>
            <a:off x="5407025" y="1568450"/>
            <a:ext cx="356552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sym typeface="Wingdings" charset="0"/>
              </a:rPr>
              <a:t> No suppression at higher energies</a:t>
            </a:r>
            <a:endParaRPr lang="en-US" sz="1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200275"/>
            <a:ext cx="4184650" cy="305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1143000"/>
            <a:ext cx="4686300"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Title 1"/>
          <p:cNvSpPr>
            <a:spLocks noGrp="1" noChangeArrowheads="1"/>
          </p:cNvSpPr>
          <p:nvPr>
            <p:ph type="title"/>
          </p:nvPr>
        </p:nvSpPr>
        <p:spPr>
          <a:xfrm>
            <a:off x="457200" y="84138"/>
            <a:ext cx="8229600" cy="563562"/>
          </a:xfrm>
        </p:spPr>
        <p:txBody>
          <a:bodyPr/>
          <a:lstStyle/>
          <a:p>
            <a:r>
              <a:rPr lang="en-US">
                <a:latin typeface="Arial" charset="0"/>
                <a:ea typeface="MS PGothic" charset="0"/>
              </a:rPr>
              <a:t>CLAS12 Studies: Data vs MC</a:t>
            </a:r>
          </a:p>
        </p:txBody>
      </p:sp>
      <p:sp>
        <p:nvSpPr>
          <p:cNvPr id="3" name="Footer Placeholder 2"/>
          <p:cNvSpPr>
            <a:spLocks noGrp="1"/>
          </p:cNvSpPr>
          <p:nvPr>
            <p:ph type="ftr" sz="quarter" idx="10"/>
          </p:nvPr>
        </p:nvSpPr>
        <p:spPr>
          <a:xfrm>
            <a:off x="3124200" y="6565900"/>
            <a:ext cx="3886200" cy="219075"/>
          </a:xfrm>
        </p:spPr>
        <p:txBody>
          <a:bodyPr/>
          <a:lstStyle/>
          <a:p>
            <a:pPr>
              <a:defRPr/>
            </a:pPr>
            <a:r>
              <a:rPr lang="it-IT"/>
              <a:t>H. Avakian, JLab22, Aug 26</a:t>
            </a:r>
            <a:endParaRPr lang="en-US" dirty="0"/>
          </a:p>
        </p:txBody>
      </p:sp>
      <p:sp>
        <p:nvSpPr>
          <p:cNvPr id="61445"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C8743E4-1F3E-B349-8CAF-A577C0F72836}" type="slidenum">
              <a:rPr lang="en-US" sz="1400"/>
              <a:pPr/>
              <a:t>66</a:t>
            </a:fld>
            <a:endParaRPr lang="en-US" sz="1400"/>
          </a:p>
        </p:txBody>
      </p:sp>
      <p:sp>
        <p:nvSpPr>
          <p:cNvPr id="61446" name="TextBox 4"/>
          <p:cNvSpPr txBox="1">
            <a:spLocks noChangeArrowheads="1"/>
          </p:cNvSpPr>
          <p:nvPr/>
        </p:nvSpPr>
        <p:spPr bwMode="auto">
          <a:xfrm>
            <a:off x="2743200" y="822325"/>
            <a:ext cx="37766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Using PEPSI (LUND) generator</a:t>
            </a:r>
          </a:p>
        </p:txBody>
      </p:sp>
      <p:sp>
        <p:nvSpPr>
          <p:cNvPr id="61447" name="TextBox 13"/>
          <p:cNvSpPr txBox="1">
            <a:spLocks noChangeArrowheads="1"/>
          </p:cNvSpPr>
          <p:nvPr/>
        </p:nvSpPr>
        <p:spPr bwMode="auto">
          <a:xfrm>
            <a:off x="1639888" y="5403850"/>
            <a:ext cx="6589712" cy="1077913"/>
          </a:xfrm>
          <a:prstGeom prst="rect">
            <a:avLst/>
          </a:prstGeom>
          <a:solidFill>
            <a:schemeClr val="bg1"/>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600"/>
              <a:t>Kinematic distributions, z,x</a:t>
            </a:r>
            <a:r>
              <a:rPr lang="en-US" sz="1600" baseline="-25000"/>
              <a:t>F</a:t>
            </a:r>
            <a:r>
              <a:rPr lang="en-US" sz="1600"/>
              <a:t>,P</a:t>
            </a:r>
            <a:r>
              <a:rPr lang="en-US" sz="1600" baseline="-25000"/>
              <a:t>T</a:t>
            </a:r>
            <a:r>
              <a:rPr lang="en-US" sz="1600"/>
              <a:t>-distributions of protons, and widths are in good agreement with LEPTO</a:t>
            </a:r>
          </a:p>
          <a:p>
            <a:pPr>
              <a:buFont typeface="Arial" charset="0"/>
              <a:buChar char="•"/>
            </a:pPr>
            <a:r>
              <a:rPr lang="en-US" sz="1600"/>
              <a:t>TFR may be a valuable source for studies of widths in hadronization</a:t>
            </a:r>
          </a:p>
          <a:p>
            <a:pPr>
              <a:buFont typeface="Arial" charset="0"/>
              <a:buChar char="•"/>
            </a:pPr>
            <a:r>
              <a:rPr lang="en-US" sz="1600"/>
              <a:t>Expect significantly better separation of TFR and CFR at JLab24</a:t>
            </a:r>
          </a:p>
        </p:txBody>
      </p:sp>
      <p:sp>
        <p:nvSpPr>
          <p:cNvPr id="61448" name="TextBox 9"/>
          <p:cNvSpPr txBox="1">
            <a:spLocks noChangeArrowheads="1"/>
          </p:cNvSpPr>
          <p:nvPr/>
        </p:nvSpPr>
        <p:spPr bwMode="auto">
          <a:xfrm>
            <a:off x="2486025" y="2743200"/>
            <a:ext cx="17176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Filled symbols data</a:t>
            </a:r>
          </a:p>
          <a:p>
            <a:r>
              <a:rPr lang="en-US" sz="1400"/>
              <a:t>Open symbols MC</a:t>
            </a:r>
          </a:p>
        </p:txBody>
      </p:sp>
      <p:pic>
        <p:nvPicPr>
          <p:cNvPr id="6144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885825"/>
            <a:ext cx="1719262"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5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188" y="3733800"/>
            <a:ext cx="1171575" cy="87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noChangeArrowheads="1"/>
          </p:cNvSpPr>
          <p:nvPr>
            <p:ph type="title"/>
          </p:nvPr>
        </p:nvSpPr>
        <p:spPr/>
        <p:txBody>
          <a:bodyPr/>
          <a:lstStyle/>
          <a:p>
            <a:r>
              <a:rPr lang="en-US">
                <a:latin typeface="Arial" charset="0"/>
                <a:ea typeface="MS PGothic" charset="0"/>
              </a:rPr>
              <a:t>MC simulations: Why LUND works?</a:t>
            </a:r>
          </a:p>
        </p:txBody>
      </p:sp>
      <p:sp>
        <p:nvSpPr>
          <p:cNvPr id="64514"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80200F6-C928-A647-9068-03C9A41679CF}" type="slidenum">
              <a:rPr lang="en-US" sz="1400"/>
              <a:pPr/>
              <a:t>67</a:t>
            </a:fld>
            <a:endParaRPr lang="en-US" sz="1400"/>
          </a:p>
        </p:txBody>
      </p:sp>
      <p:sp>
        <p:nvSpPr>
          <p:cNvPr id="64515" name="TextBox 4"/>
          <p:cNvSpPr txBox="1">
            <a:spLocks noChangeArrowheads="1"/>
          </p:cNvSpPr>
          <p:nvPr/>
        </p:nvSpPr>
        <p:spPr bwMode="auto">
          <a:xfrm>
            <a:off x="92075" y="2841625"/>
            <a:ext cx="6038850" cy="237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0070C0"/>
                </a:solidFill>
              </a:rPr>
              <a:t>So why the LUND-MCs are so successful in description of hard scattering processes, and SIDIS in the first place?</a:t>
            </a:r>
          </a:p>
          <a:p>
            <a:endParaRPr lang="en-US" sz="1600"/>
          </a:p>
          <a:p>
            <a:pPr>
              <a:buFont typeface="Arial" charset="0"/>
              <a:buChar char="•"/>
            </a:pPr>
            <a:r>
              <a:rPr lang="en-US" sz="1600"/>
              <a:t>The hadronization into different hadrons, in particular Vector Mesons is accounted (full kinematics)</a:t>
            </a:r>
          </a:p>
          <a:p>
            <a:pPr>
              <a:buFont typeface="Arial" charset="0"/>
              <a:buChar char="•"/>
            </a:pPr>
            <a:r>
              <a:rPr lang="en-US" sz="1600"/>
              <a:t>Accessible phase space properly accounted </a:t>
            </a:r>
          </a:p>
          <a:p>
            <a:pPr>
              <a:buFont typeface="Arial" charset="0"/>
              <a:buChar char="•"/>
            </a:pPr>
            <a:r>
              <a:rPr lang="en-US" sz="1600"/>
              <a:t>The correlations between hadrons, as well a as target and current fragments accounted</a:t>
            </a:r>
          </a:p>
          <a:p>
            <a:pPr>
              <a:buFont typeface="Arial" charset="0"/>
              <a:buChar char="•"/>
            </a:pPr>
            <a:r>
              <a:rPr lang="en-US" sz="1600"/>
              <a:t>….</a:t>
            </a:r>
          </a:p>
        </p:txBody>
      </p:sp>
      <p:sp>
        <p:nvSpPr>
          <p:cNvPr id="64516" name="TextBox 5"/>
          <p:cNvSpPr txBox="1">
            <a:spLocks noChangeArrowheads="1"/>
          </p:cNvSpPr>
          <p:nvPr/>
        </p:nvSpPr>
        <p:spPr bwMode="auto">
          <a:xfrm>
            <a:off x="92075" y="942975"/>
            <a:ext cx="64770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A single-hadron MC with the SIDIS cross-section where widths of k</a:t>
            </a:r>
            <a:r>
              <a:rPr lang="en-US" sz="1800" baseline="-25000"/>
              <a:t>T</a:t>
            </a:r>
            <a:r>
              <a:rPr lang="en-US" sz="1800"/>
              <a:t>-distributions of pions are extracted from the data is not reproducing well the data.</a:t>
            </a:r>
          </a:p>
          <a:p>
            <a:pPr>
              <a:buFontTx/>
              <a:buChar char="•"/>
            </a:pPr>
            <a:r>
              <a:rPr lang="en-US" sz="1800"/>
              <a:t>LUND fragmentation based MCs were successfully used worldwide from JLab to LHC, showing good agreement with data.</a:t>
            </a:r>
          </a:p>
        </p:txBody>
      </p:sp>
      <p:pic>
        <p:nvPicPr>
          <p:cNvPr id="645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857250"/>
            <a:ext cx="1731962"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135188"/>
            <a:ext cx="2033588"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4275138"/>
            <a:ext cx="16097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20" name="Rectangle 1"/>
          <p:cNvSpPr>
            <a:spLocks noChangeArrowheads="1"/>
          </p:cNvSpPr>
          <p:nvPr/>
        </p:nvSpPr>
        <p:spPr bwMode="auto">
          <a:xfrm>
            <a:off x="-66675" y="5511800"/>
            <a:ext cx="92106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85750" indent="-285750"/>
            <a:r>
              <a:rPr lang="en-US"/>
              <a:t>To understand the measurements we should be able to simulate, at least </a:t>
            </a:r>
          </a:p>
          <a:p>
            <a:pPr marL="285750" indent="-285750"/>
            <a:r>
              <a:rPr lang="en-US"/>
              <a:t>the basic features we are trying to study (P</a:t>
            </a:r>
            <a:r>
              <a:rPr lang="en-US" baseline="-25000"/>
              <a:t>T</a:t>
            </a:r>
            <a:r>
              <a:rPr lang="en-US"/>
              <a:t> and Q</a:t>
            </a:r>
            <a:r>
              <a:rPr lang="en-US" baseline="30000"/>
              <a:t>2</a:t>
            </a:r>
            <a:r>
              <a:rPr lang="en-US"/>
              <a:t>,-dependences in particular)</a:t>
            </a:r>
          </a:p>
          <a:p>
            <a:pPr marL="285750" indent="-285750"/>
            <a:r>
              <a:rPr lang="en-US">
                <a:solidFill>
                  <a:srgbClr val="0070C0"/>
                </a:solidFill>
              </a:rPr>
              <a:t>The studies of correlated hadron pairs in SIDIS may be a key for proper interpretation !!!</a:t>
            </a:r>
          </a:p>
        </p:txBody>
      </p:sp>
      <p:cxnSp>
        <p:nvCxnSpPr>
          <p:cNvPr id="6" name="Straight Arrow Connector 5"/>
          <p:cNvCxnSpPr>
            <a:cxnSpLocks noChangeShapeType="1"/>
          </p:cNvCxnSpPr>
          <p:nvPr/>
        </p:nvCxnSpPr>
        <p:spPr bwMode="auto">
          <a:xfrm>
            <a:off x="7350125" y="3956050"/>
            <a:ext cx="0" cy="366713"/>
          </a:xfrm>
          <a:prstGeom prst="straightConnector1">
            <a:avLst/>
          </a:prstGeom>
          <a:noFill/>
          <a:ln w="5715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64522" name="TextBox 9"/>
          <p:cNvSpPr txBox="1">
            <a:spLocks noChangeArrowheads="1"/>
          </p:cNvSpPr>
          <p:nvPr/>
        </p:nvSpPr>
        <p:spPr bwMode="auto">
          <a:xfrm>
            <a:off x="7391400" y="3870325"/>
            <a:ext cx="10017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solidFill>
                  <a:srgbClr val="FF0000"/>
                </a:solidFill>
              </a:rPr>
              <a:t>subsamples</a:t>
            </a:r>
          </a:p>
        </p:txBody>
      </p:sp>
      <p:cxnSp>
        <p:nvCxnSpPr>
          <p:cNvPr id="12" name="Straight Arrow Connector 11"/>
          <p:cNvCxnSpPr>
            <a:cxnSpLocks noChangeShapeType="1"/>
          </p:cNvCxnSpPr>
          <p:nvPr/>
        </p:nvCxnSpPr>
        <p:spPr bwMode="auto">
          <a:xfrm flipH="1" flipV="1">
            <a:off x="8207375" y="5535613"/>
            <a:ext cx="11113" cy="555625"/>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4" name="Rectangle 3"/>
          <p:cNvSpPr/>
          <p:nvPr/>
        </p:nvSpPr>
        <p:spPr>
          <a:xfrm>
            <a:off x="7620000" y="2198688"/>
            <a:ext cx="381000" cy="157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25" name="Footer Placeholder 7"/>
          <p:cNvSpPr>
            <a:spLocks noGrp="1"/>
          </p:cNvSpPr>
          <p:nvPr>
            <p:ph type="ftr" sz="quarter" idx="10"/>
          </p:nvPr>
        </p:nvSpPr>
        <p:spPr>
          <a:xfrm>
            <a:off x="2743200" y="6540500"/>
            <a:ext cx="3962400" cy="2444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17" name="Rectangle 16"/>
          <p:cNvSpPr/>
          <p:nvPr/>
        </p:nvSpPr>
        <p:spPr>
          <a:xfrm>
            <a:off x="7399338" y="2235200"/>
            <a:ext cx="381000" cy="157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rot="900000">
            <a:off x="7366000" y="2322513"/>
            <a:ext cx="288925" cy="65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452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7313" y="4373563"/>
            <a:ext cx="1444625"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creen Shot 2024-02-29 at 11.30.40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3505200"/>
            <a:ext cx="3246438"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Title 1"/>
          <p:cNvSpPr>
            <a:spLocks noGrp="1" noChangeArrowheads="1"/>
          </p:cNvSpPr>
          <p:nvPr>
            <p:ph type="title"/>
          </p:nvPr>
        </p:nvSpPr>
        <p:spPr>
          <a:xfrm>
            <a:off x="152400" y="76200"/>
            <a:ext cx="9144000" cy="563563"/>
          </a:xfrm>
        </p:spPr>
        <p:txBody>
          <a:bodyPr/>
          <a:lstStyle/>
          <a:p>
            <a:r>
              <a:rPr lang="en-US" sz="3200">
                <a:latin typeface="Arial" charset="0"/>
                <a:ea typeface="MS PGothic" charset="0"/>
              </a:rPr>
              <a:t>Exclusive </a:t>
            </a:r>
            <a:r>
              <a:rPr lang="en-US" sz="3200">
                <a:latin typeface="Symbol" charset="0"/>
                <a:ea typeface="MS PGothic" charset="0"/>
              </a:rPr>
              <a:t>p+p-</a:t>
            </a:r>
            <a:r>
              <a:rPr lang="en-US" sz="3200">
                <a:latin typeface="Arial" charset="0"/>
                <a:ea typeface="MS PGothic" charset="0"/>
              </a:rPr>
              <a:t>: missing mass 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68612" name="Slide Number Placeholder 4"/>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245286A-1517-254F-8CBD-10C835B49023}" type="slidenum">
              <a:rPr lang="en-US" sz="1400"/>
              <a:pPr/>
              <a:t>68</a:t>
            </a:fld>
            <a:endParaRPr lang="en-US" sz="1400"/>
          </a:p>
        </p:txBody>
      </p:sp>
      <p:sp>
        <p:nvSpPr>
          <p:cNvPr id="68613" name="TextBox 6"/>
          <p:cNvSpPr txBox="1">
            <a:spLocks noChangeArrowheads="1"/>
          </p:cNvSpPr>
          <p:nvPr/>
        </p:nvSpPr>
        <p:spPr bwMode="auto">
          <a:xfrm>
            <a:off x="0" y="5943600"/>
            <a:ext cx="914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Rhos dominate both exclusive dihadron sample, contributing differently depending on z</a:t>
            </a:r>
          </a:p>
        </p:txBody>
      </p:sp>
      <p:cxnSp>
        <p:nvCxnSpPr>
          <p:cNvPr id="24" name="Straight Arrow Connector 23"/>
          <p:cNvCxnSpPr>
            <a:cxnSpLocks/>
          </p:cNvCxnSpPr>
          <p:nvPr/>
        </p:nvCxnSpPr>
        <p:spPr bwMode="auto">
          <a:xfrm>
            <a:off x="2590800" y="4800600"/>
            <a:ext cx="457200" cy="381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68615" name="Picture 5" descr="Screen Shot 2024-01-26 at 10.46.45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3124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Oval 19"/>
          <p:cNvSpPr>
            <a:spLocks noChangeArrowheads="1"/>
          </p:cNvSpPr>
          <p:nvPr/>
        </p:nvSpPr>
        <p:spPr bwMode="auto">
          <a:xfrm>
            <a:off x="2362200" y="3352800"/>
            <a:ext cx="838200" cy="15240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35" name="Oval 34"/>
          <p:cNvSpPr>
            <a:spLocks noChangeArrowheads="1"/>
          </p:cNvSpPr>
          <p:nvPr/>
        </p:nvSpPr>
        <p:spPr bwMode="auto">
          <a:xfrm>
            <a:off x="1524000" y="2286000"/>
            <a:ext cx="990600" cy="12192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36" name="Straight Arrow Connector 35"/>
          <p:cNvCxnSpPr>
            <a:cxnSpLocks/>
          </p:cNvCxnSpPr>
          <p:nvPr/>
        </p:nvCxnSpPr>
        <p:spPr bwMode="auto">
          <a:xfrm flipV="1">
            <a:off x="2362200" y="1981200"/>
            <a:ext cx="609600" cy="381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68619" name="Picture 2" descr="Screen Shot 2024-02-29 at 11.31.32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419600"/>
            <a:ext cx="1287463"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20" name="Picture 6" descr="Screen Shot 2024-02-29 at 11.32.06 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10000"/>
            <a:ext cx="26320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21" name="Picture 7" descr="Screen Shot 2024-02-29 at 11.53.20 A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066800"/>
            <a:ext cx="3043238"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22" name="Picture 8" descr="Screen Shot 2024-02-29 at 11.54.22 A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143000"/>
            <a:ext cx="3017838"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8534400" y="1752600"/>
            <a:ext cx="5334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8" name="Straight Arrow Connector 17"/>
          <p:cNvCxnSpPr>
            <a:cxnSpLocks noChangeShapeType="1"/>
          </p:cNvCxnSpPr>
          <p:nvPr/>
        </p:nvCxnSpPr>
        <p:spPr bwMode="auto">
          <a:xfrm>
            <a:off x="8305800" y="4343400"/>
            <a:ext cx="5334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sz="3200">
                <a:latin typeface="Arial" charset="0"/>
                <a:ea typeface="MS PGothic" charset="0"/>
              </a:rPr>
              <a:t>SIDIS at JLab12 </a:t>
            </a:r>
          </a:p>
        </p:txBody>
      </p:sp>
      <p:pic>
        <p:nvPicPr>
          <p:cNvPr id="69634" name="Picture 4" descr="targetf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575"/>
            <a:ext cx="98583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Line 13"/>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69636" name="Picture 34" descr="screenshot_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914400"/>
            <a:ext cx="1481137"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7" name="Picture 10" descr="screenshot_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838200"/>
            <a:ext cx="180498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8" name="Picture 12" descr="screenshot_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1905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9" name="Picture 13" descr="screenshot_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21500" y="4419600"/>
            <a:ext cx="22225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0" name="Picture 15" descr="screenshot_5.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798513"/>
            <a:ext cx="5943600" cy="232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1"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838200"/>
            <a:ext cx="10287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9642" name="Group 19"/>
          <p:cNvGrpSpPr>
            <a:grpSpLocks/>
          </p:cNvGrpSpPr>
          <p:nvPr/>
        </p:nvGrpSpPr>
        <p:grpSpPr bwMode="auto">
          <a:xfrm>
            <a:off x="2160588" y="3124200"/>
            <a:ext cx="4773612" cy="1905000"/>
            <a:chOff x="2160495" y="3124200"/>
            <a:chExt cx="4773705" cy="1905000"/>
          </a:xfrm>
        </p:grpSpPr>
        <p:pic>
          <p:nvPicPr>
            <p:cNvPr id="69652" name="Pictur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0495" y="3124200"/>
              <a:ext cx="477370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53"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3200400"/>
              <a:ext cx="495300" cy="405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43" name="Group 20"/>
          <p:cNvGrpSpPr>
            <a:grpSpLocks/>
          </p:cNvGrpSpPr>
          <p:nvPr/>
        </p:nvGrpSpPr>
        <p:grpSpPr bwMode="auto">
          <a:xfrm>
            <a:off x="3200400" y="4876800"/>
            <a:ext cx="3352800" cy="1981200"/>
            <a:chOff x="3200400" y="4876800"/>
            <a:chExt cx="3352800" cy="1981200"/>
          </a:xfrm>
        </p:grpSpPr>
        <p:pic>
          <p:nvPicPr>
            <p:cNvPr id="69650" name="Picture 14" descr="screenshot_4.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4902292"/>
              <a:ext cx="3352800" cy="1955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51" name="Pictur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4876800"/>
              <a:ext cx="565150" cy="347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9644" name="Slide Number Placeholder 17"/>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7CEBCE8-E4CB-4D4E-A713-C2B8198FA106}" type="slidenum">
              <a:rPr lang="en-US" sz="1400"/>
              <a:pPr/>
              <a:t>69</a:t>
            </a:fld>
            <a:endParaRPr lang="en-US" sz="1400"/>
          </a:p>
        </p:txBody>
      </p:sp>
      <p:sp>
        <p:nvSpPr>
          <p:cNvPr id="69645" name="TextBox 1"/>
          <p:cNvSpPr txBox="1">
            <a:spLocks noChangeArrowheads="1"/>
          </p:cNvSpPr>
          <p:nvPr/>
        </p:nvSpPr>
        <p:spPr bwMode="auto">
          <a:xfrm>
            <a:off x="2230438" y="5372100"/>
            <a:ext cx="793750" cy="369888"/>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900"/>
              <a:t>C12-20-002</a:t>
            </a:r>
          </a:p>
          <a:p>
            <a:r>
              <a:rPr lang="en-US" sz="900">
                <a:latin typeface="Symbol" charset="0"/>
              </a:rPr>
              <a:t>p</a:t>
            </a:r>
            <a:r>
              <a:rPr lang="en-US" sz="900" baseline="30000">
                <a:latin typeface="Symbol" charset="0"/>
              </a:rPr>
              <a:t>+</a:t>
            </a:r>
            <a:r>
              <a:rPr lang="en-US" sz="900">
                <a:latin typeface="Symbol" charset="0"/>
              </a:rPr>
              <a:t>,p</a:t>
            </a:r>
            <a:r>
              <a:rPr lang="en-US" sz="900" baseline="30000">
                <a:latin typeface="Symbol" charset="0"/>
              </a:rPr>
              <a:t>-</a:t>
            </a:r>
            <a:r>
              <a:rPr lang="en-US" sz="900">
                <a:latin typeface="Symbol" charset="0"/>
              </a:rPr>
              <a:t>.p</a:t>
            </a:r>
            <a:r>
              <a:rPr lang="en-US" sz="900" baseline="30000">
                <a:latin typeface="Symbol" charset="0"/>
              </a:rPr>
              <a:t>0</a:t>
            </a:r>
            <a:r>
              <a:rPr lang="en-US" sz="900">
                <a:latin typeface="Symbol" charset="0"/>
              </a:rPr>
              <a:t>,K+</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69647" name="Rectangle 3"/>
          <p:cNvSpPr>
            <a:spLocks noChangeArrowheads="1"/>
          </p:cNvSpPr>
          <p:nvPr/>
        </p:nvSpPr>
        <p:spPr bwMode="auto">
          <a:xfrm>
            <a:off x="6042025" y="1865313"/>
            <a:ext cx="1371600" cy="400050"/>
          </a:xfrm>
          <a:prstGeom prst="rect">
            <a:avLst/>
          </a:prstGeom>
          <a:solidFill>
            <a:srgbClr val="FFC0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is-IS" sz="1000" b="1">
                <a:solidFill>
                  <a:srgbClr val="FF0000"/>
                </a:solidFill>
              </a:rPr>
              <a:t>E12-06-104</a:t>
            </a:r>
            <a:endParaRPr lang="en-US" sz="1000" b="1">
              <a:solidFill>
                <a:srgbClr val="FF0000"/>
              </a:solidFill>
            </a:endParaRPr>
          </a:p>
          <a:p>
            <a:r>
              <a:rPr lang="is-IS" sz="1000" b="1">
                <a:solidFill>
                  <a:srgbClr val="FF0000"/>
                </a:solidFill>
              </a:rPr>
              <a:t>E12-23-014</a:t>
            </a:r>
          </a:p>
        </p:txBody>
      </p:sp>
      <p:sp>
        <p:nvSpPr>
          <p:cNvPr id="69648" name="Rectangle 4"/>
          <p:cNvSpPr>
            <a:spLocks noChangeArrowheads="1"/>
          </p:cNvSpPr>
          <p:nvPr/>
        </p:nvSpPr>
        <p:spPr bwMode="auto">
          <a:xfrm>
            <a:off x="228600" y="3352800"/>
            <a:ext cx="15573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s-IS"/>
              <a:t>E12-16-010C</a:t>
            </a:r>
            <a:endParaRPr lang="en-US"/>
          </a:p>
        </p:txBody>
      </p:sp>
      <p:sp>
        <p:nvSpPr>
          <p:cNvPr id="69649" name="Rectangle 22"/>
          <p:cNvSpPr>
            <a:spLocks noChangeArrowheads="1"/>
          </p:cNvSpPr>
          <p:nvPr/>
        </p:nvSpPr>
        <p:spPr bwMode="auto">
          <a:xfrm>
            <a:off x="1981200" y="1295400"/>
            <a:ext cx="1143000" cy="228600"/>
          </a:xfrm>
          <a:prstGeom prst="rect">
            <a:avLst/>
          </a:prstGeom>
          <a:solidFill>
            <a:srgbClr val="FFC0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is-IS" sz="900" b="1">
                <a:solidFill>
                  <a:srgbClr val="FF0000"/>
                </a:solidFill>
              </a:rPr>
              <a:t>E12-16-010C</a:t>
            </a:r>
            <a:endParaRPr lang="en-US" sz="900" b="1">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4-08-22 at 8.4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0"/>
            <a:ext cx="8293100" cy="3098800"/>
          </a:xfrm>
          <a:prstGeom prst="rect">
            <a:avLst/>
          </a:prstGeom>
        </p:spPr>
      </p:pic>
      <p:sp>
        <p:nvSpPr>
          <p:cNvPr id="22529" name="Title 1"/>
          <p:cNvSpPr>
            <a:spLocks noGrp="1"/>
          </p:cNvSpPr>
          <p:nvPr>
            <p:ph type="title"/>
          </p:nvPr>
        </p:nvSpPr>
        <p:spPr/>
        <p:txBody>
          <a:bodyPr/>
          <a:lstStyle/>
          <a:p>
            <a:r>
              <a:rPr lang="en-US" dirty="0">
                <a:latin typeface="Arial" charset="0"/>
                <a:ea typeface="MS PGothic" charset="0"/>
              </a:rPr>
              <a:t>PAC48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7</a:t>
            </a:fld>
            <a:endParaRPr lang="en-US" sz="1400"/>
          </a:p>
        </p:txBody>
      </p:sp>
      <p:cxnSp>
        <p:nvCxnSpPr>
          <p:cNvPr id="6" name="Straight Connector 5"/>
          <p:cNvCxnSpPr/>
          <p:nvPr/>
        </p:nvCxnSpPr>
        <p:spPr>
          <a:xfrm>
            <a:off x="1600200" y="3733800"/>
            <a:ext cx="6858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33400" y="4419600"/>
            <a:ext cx="76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3400" y="4648200"/>
            <a:ext cx="2971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29000" y="3962400"/>
            <a:ext cx="2971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2709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noChangeArrowheads="1"/>
          </p:cNvSpPr>
          <p:nvPr>
            <p:ph type="title"/>
          </p:nvPr>
        </p:nvSpPr>
        <p:spPr>
          <a:xfrm>
            <a:off x="76200" y="76200"/>
            <a:ext cx="7315200" cy="563563"/>
          </a:xfrm>
        </p:spPr>
        <p:txBody>
          <a:bodyPr/>
          <a:lstStyle/>
          <a:p>
            <a:r>
              <a:rPr lang="en-US">
                <a:latin typeface="Arial" charset="0"/>
                <a:ea typeface="MS PGothic" charset="0"/>
              </a:rPr>
              <a:t>Sivers effect:  P</a:t>
            </a:r>
            <a:r>
              <a:rPr lang="en-US" baseline="-25000">
                <a:latin typeface="Arial" charset="0"/>
                <a:ea typeface="MS PGothic" charset="0"/>
              </a:rPr>
              <a:t>T</a:t>
            </a:r>
            <a:r>
              <a:rPr lang="en-US">
                <a:latin typeface="Arial" charset="0"/>
                <a:ea typeface="MS PGothic" charset="0"/>
              </a:rPr>
              <a:t>-dependence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dirty="0"/>
          </a:p>
        </p:txBody>
      </p:sp>
      <p:sp>
        <p:nvSpPr>
          <p:cNvPr id="71683"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B80D35F-4D20-BA4A-99D8-815D01E277ED}" type="slidenum">
              <a:rPr lang="en-US" sz="1400"/>
              <a:pPr/>
              <a:t>70</a:t>
            </a:fld>
            <a:endParaRPr lang="en-US" sz="1400"/>
          </a:p>
        </p:txBody>
      </p:sp>
      <p:sp>
        <p:nvSpPr>
          <p:cNvPr id="71684" name="TextBox 11"/>
          <p:cNvSpPr txBox="1">
            <a:spLocks noChangeArrowheads="1"/>
          </p:cNvSpPr>
          <p:nvPr/>
        </p:nvSpPr>
        <p:spPr bwMode="auto">
          <a:xfrm>
            <a:off x="152400" y="5791200"/>
            <a:ext cx="82438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Higher statistics measurement with pions in the valence region can check the predictions of large </a:t>
            </a:r>
            <a:r>
              <a:rPr lang="en-US" sz="1800">
                <a:latin typeface="Symbol" charset="0"/>
              </a:rPr>
              <a:t>p</a:t>
            </a:r>
            <a:r>
              <a:rPr lang="en-US" sz="1800"/>
              <a:t>- SSAs (blue lines u-quark dominance)</a:t>
            </a:r>
          </a:p>
        </p:txBody>
      </p:sp>
      <p:pic>
        <p:nvPicPr>
          <p:cNvPr id="71686" name="Picture 8" descr="Screen Shot 2024-05-31 at 12.01.0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
            <a:ext cx="1069383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7" name="Rectangle 12"/>
          <p:cNvSpPr>
            <a:spLocks noChangeArrowheads="1"/>
          </p:cNvSpPr>
          <p:nvPr/>
        </p:nvSpPr>
        <p:spPr bwMode="auto">
          <a:xfrm>
            <a:off x="7620000" y="228600"/>
            <a:ext cx="10255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a:t>JAM3D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noChangeArrowheads="1"/>
          </p:cNvSpPr>
          <p:nvPr>
            <p:ph type="title"/>
          </p:nvPr>
        </p:nvSpPr>
        <p:spPr>
          <a:xfrm>
            <a:off x="0" y="23813"/>
            <a:ext cx="8686800" cy="563562"/>
          </a:xfrm>
        </p:spPr>
        <p:txBody>
          <a:bodyPr/>
          <a:lstStyle/>
          <a:p>
            <a:r>
              <a:rPr lang="en-US">
                <a:latin typeface="Arial" charset="0"/>
                <a:ea typeface="MS PGothic" charset="0"/>
              </a:rPr>
              <a:t>Possible impact of diffractive rho0s</a:t>
            </a:r>
          </a:p>
        </p:txBody>
      </p:sp>
      <p:sp>
        <p:nvSpPr>
          <p:cNvPr id="73730" name="Slide Number Placeholder 5"/>
          <p:cNvSpPr>
            <a:spLocks noGrp="1"/>
          </p:cNvSpPr>
          <p:nvPr>
            <p:ph type="sldNum" sz="quarter" idx="11"/>
          </p:nvPr>
        </p:nvSpPr>
        <p:spPr>
          <a:xfrm>
            <a:off x="8458200" y="7146925"/>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BCB51FB-3A4E-9D46-B48E-DD4D91CE93D7}" type="slidenum">
              <a:rPr lang="en-US" sz="1400"/>
              <a:pPr/>
              <a:t>71</a:t>
            </a:fld>
            <a:endParaRPr lang="en-US" sz="1400"/>
          </a:p>
        </p:txBody>
      </p:sp>
      <p:sp>
        <p:nvSpPr>
          <p:cNvPr id="73731" name="TextBox 14"/>
          <p:cNvSpPr txBox="1">
            <a:spLocks noChangeArrowheads="1"/>
          </p:cNvSpPr>
          <p:nvPr/>
        </p:nvSpPr>
        <p:spPr bwMode="auto">
          <a:xfrm>
            <a:off x="495300" y="4902200"/>
            <a:ext cx="8153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a:t>Exclusive rhos in “diffractive” kinematics have very significant beam SSA, which can affect the SIDIS interpretation</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pic>
        <p:nvPicPr>
          <p:cNvPr id="737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273175"/>
            <a:ext cx="9037638"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noChangeArrowheads="1"/>
          </p:cNvSpPr>
          <p:nvPr>
            <p:ph type="title"/>
          </p:nvPr>
        </p:nvSpPr>
        <p:spPr/>
        <p:txBody>
          <a:bodyPr/>
          <a:lstStyle/>
          <a:p>
            <a:r>
              <a:rPr lang="en-US">
                <a:latin typeface="Arial" charset="0"/>
                <a:ea typeface="MS PGothic" charset="0"/>
              </a:rPr>
              <a:t>VM contributions</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76803"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907E72F-B843-1C40-BEB8-7AB393EE0E06}" type="slidenum">
              <a:rPr lang="en-US" sz="1400"/>
              <a:pPr/>
              <a:t>72</a:t>
            </a:fld>
            <a:endParaRPr lang="en-US" sz="1400"/>
          </a:p>
        </p:txBody>
      </p:sp>
      <p:pic>
        <p:nvPicPr>
          <p:cNvPr id="76804" name="Picture 5" descr="Screen Shot 2023-06-22 at 11.43.2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5050"/>
            <a:ext cx="4946650" cy="405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5" name="TextBox 6"/>
          <p:cNvSpPr txBox="1">
            <a:spLocks noChangeArrowheads="1"/>
          </p:cNvSpPr>
          <p:nvPr/>
        </p:nvSpPr>
        <p:spPr bwMode="auto">
          <a:xfrm>
            <a:off x="5332413" y="4384675"/>
            <a:ext cx="3721100" cy="58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Understanding VMs is critical for interpretation even for unpolarized data</a:t>
            </a:r>
          </a:p>
        </p:txBody>
      </p:sp>
      <p:sp>
        <p:nvSpPr>
          <p:cNvPr id="76806" name="TextBox 1"/>
          <p:cNvSpPr txBox="1">
            <a:spLocks noChangeArrowheads="1"/>
          </p:cNvSpPr>
          <p:nvPr/>
        </p:nvSpPr>
        <p:spPr bwMode="auto">
          <a:xfrm>
            <a:off x="-7938" y="5129213"/>
            <a:ext cx="5418138"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Strong dilution of SSAs(3-5 for pions 2-3 for Kaons) due to VM decays</a:t>
            </a:r>
          </a:p>
          <a:p>
            <a:pPr>
              <a:buFontTx/>
              <a:buChar char="•"/>
            </a:pPr>
            <a:r>
              <a:rPr lang="en-US" sz="1800"/>
              <a:t>Significant differences in pions vs Kaons from VMs(JLab can measure also K*, and their SSAs)</a:t>
            </a:r>
          </a:p>
          <a:p>
            <a:endParaRPr lang="en-US" sz="1800"/>
          </a:p>
        </p:txBody>
      </p:sp>
      <p:cxnSp>
        <p:nvCxnSpPr>
          <p:cNvPr id="12" name="Straight Arrow Connector 11"/>
          <p:cNvCxnSpPr>
            <a:cxnSpLocks noChangeShapeType="1"/>
          </p:cNvCxnSpPr>
          <p:nvPr/>
        </p:nvCxnSpPr>
        <p:spPr bwMode="auto">
          <a:xfrm flipH="1" flipV="1">
            <a:off x="2667000" y="4146550"/>
            <a:ext cx="55563" cy="10795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76808" name="TextBox 1"/>
          <p:cNvSpPr txBox="1">
            <a:spLocks noChangeArrowheads="1"/>
          </p:cNvSpPr>
          <p:nvPr/>
        </p:nvSpPr>
        <p:spPr bwMode="auto">
          <a:xfrm>
            <a:off x="1524000" y="762000"/>
            <a:ext cx="23955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 Kerbizi (Trieste U.) </a:t>
            </a:r>
          </a:p>
        </p:txBody>
      </p:sp>
      <p:pic>
        <p:nvPicPr>
          <p:cNvPr id="768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1219200"/>
            <a:ext cx="3998913" cy="272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10" name="TextBox 6"/>
          <p:cNvSpPr txBox="1">
            <a:spLocks noChangeArrowheads="1"/>
          </p:cNvSpPr>
          <p:nvPr/>
        </p:nvSpPr>
        <p:spPr bwMode="auto">
          <a:xfrm flipH="1">
            <a:off x="3497263" y="1131888"/>
            <a:ext cx="10937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CLAS22</a:t>
            </a:r>
          </a:p>
        </p:txBody>
      </p:sp>
      <p:sp>
        <p:nvSpPr>
          <p:cNvPr id="76811" name="TextBox 1"/>
          <p:cNvSpPr txBox="1">
            <a:spLocks noChangeArrowheads="1"/>
          </p:cNvSpPr>
          <p:nvPr/>
        </p:nvSpPr>
        <p:spPr bwMode="auto">
          <a:xfrm rot="-5400000">
            <a:off x="4467225" y="1706563"/>
            <a:ext cx="1382713"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Counts</a:t>
            </a:r>
          </a:p>
        </p:txBody>
      </p:sp>
      <p:pic>
        <p:nvPicPr>
          <p:cNvPr id="7681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49466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Arrow Connector 4"/>
          <p:cNvCxnSpPr>
            <a:cxnSpLocks noChangeShapeType="1"/>
          </p:cNvCxnSpPr>
          <p:nvPr/>
        </p:nvCxnSpPr>
        <p:spPr bwMode="auto">
          <a:xfrm flipV="1">
            <a:off x="5680075" y="4114800"/>
            <a:ext cx="111125" cy="3270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noChangeArrowheads="1"/>
          </p:cNvSpPr>
          <p:nvPr>
            <p:ph type="title"/>
          </p:nvPr>
        </p:nvSpPr>
        <p:spPr/>
        <p:txBody>
          <a:bodyPr/>
          <a:lstStyle/>
          <a:p>
            <a:r>
              <a:rPr lang="en-US">
                <a:latin typeface="Arial" charset="0"/>
                <a:ea typeface="MS PGothic" charset="0"/>
              </a:rPr>
              <a:t>q</a:t>
            </a:r>
            <a:r>
              <a:rPr lang="en-US" baseline="-25000">
                <a:latin typeface="Arial" charset="0"/>
                <a:ea typeface="MS PGothic" charset="0"/>
              </a:rPr>
              <a:t>T</a:t>
            </a:r>
            <a:r>
              <a:rPr lang="en-US">
                <a:latin typeface="Arial" charset="0"/>
                <a:ea typeface="MS PGothic" charset="0"/>
              </a:rPr>
              <a:t>-crisis or misinterpretation</a:t>
            </a:r>
          </a:p>
        </p:txBody>
      </p:sp>
      <p:sp>
        <p:nvSpPr>
          <p:cNvPr id="77826" name="Footer Placeholder 2"/>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77827"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FD068F6-341F-D04F-AD8F-61402F7569DE}" type="slidenum">
              <a:rPr lang="en-US" sz="1400"/>
              <a:pPr/>
              <a:t>73</a:t>
            </a:fld>
            <a:endParaRPr lang="en-US" sz="1400"/>
          </a:p>
        </p:txBody>
      </p:sp>
      <p:sp>
        <p:nvSpPr>
          <p:cNvPr id="77828" name="Rectangle 21"/>
          <p:cNvSpPr>
            <a:spLocks noChangeArrowheads="1"/>
          </p:cNvSpPr>
          <p:nvPr/>
        </p:nvSpPr>
        <p:spPr bwMode="auto">
          <a:xfrm>
            <a:off x="4859338" y="904875"/>
            <a:ext cx="3733800" cy="2749550"/>
          </a:xfrm>
          <a:prstGeom prst="rect">
            <a:avLst/>
          </a:prstGeom>
          <a:solidFill>
            <a:schemeClr val="bg1"/>
          </a:solidFill>
          <a:ln w="9525">
            <a:solidFill>
              <a:srgbClr val="FF0000"/>
            </a:solidFill>
            <a:miter lim="800000"/>
            <a:headEnd/>
            <a:tailEnd/>
          </a:ln>
        </p:spPr>
        <p:txBody>
          <a:bodyPr>
            <a:spAutoFit/>
          </a:bodyPr>
          <a:lstStyle/>
          <a:p>
            <a:r>
              <a:rPr lang="en-US">
                <a:solidFill>
                  <a:srgbClr val="000000"/>
                </a:solidFill>
                <a:latin typeface="-webkit-standard" charset="0"/>
              </a:rPr>
              <a:t>The q</a:t>
            </a:r>
            <a:r>
              <a:rPr lang="en-US" baseline="-25000">
                <a:solidFill>
                  <a:srgbClr val="000000"/>
                </a:solidFill>
                <a:latin typeface="-webkit-standard" charset="0"/>
              </a:rPr>
              <a:t>T</a:t>
            </a:r>
            <a:r>
              <a:rPr lang="en-US">
                <a:solidFill>
                  <a:srgbClr val="000000"/>
                </a:solidFill>
                <a:latin typeface="-webkit-standard" charset="0"/>
              </a:rPr>
              <a:t>=P</a:t>
            </a:r>
            <a:r>
              <a:rPr lang="en-US" baseline="-25000">
                <a:solidFill>
                  <a:srgbClr val="000000"/>
                </a:solidFill>
                <a:latin typeface="-webkit-standard" charset="0"/>
              </a:rPr>
              <a:t>T</a:t>
            </a:r>
            <a:r>
              <a:rPr lang="en-US">
                <a:solidFill>
                  <a:srgbClr val="000000"/>
                </a:solidFill>
                <a:latin typeface="-webkit-standard" charset="0"/>
              </a:rPr>
              <a:t>/z theory “trustworthy” cut:  </a:t>
            </a:r>
          </a:p>
          <a:p>
            <a:pPr>
              <a:buFontTx/>
              <a:buAutoNum type="arabicParenR"/>
            </a:pPr>
            <a:r>
              <a:rPr lang="en-US" sz="1600">
                <a:solidFill>
                  <a:srgbClr val="000000"/>
                </a:solidFill>
                <a:latin typeface="-webkit-standard" charset="0"/>
              </a:rPr>
              <a:t>Suppresses moderate Q</a:t>
            </a:r>
            <a:r>
              <a:rPr lang="en-US" sz="1600" baseline="30000">
                <a:solidFill>
                  <a:srgbClr val="000000"/>
                </a:solidFill>
                <a:latin typeface="-webkit-standard" charset="0"/>
              </a:rPr>
              <a:t>2</a:t>
            </a:r>
            <a:r>
              <a:rPr lang="en-US" sz="1600">
                <a:solidFill>
                  <a:srgbClr val="000000"/>
                </a:solidFill>
                <a:latin typeface="-webkit-standard" charset="0"/>
              </a:rPr>
              <a:t> and large P</a:t>
            </a:r>
            <a:r>
              <a:rPr lang="en-US" sz="1600" baseline="-25000">
                <a:solidFill>
                  <a:srgbClr val="000000"/>
                </a:solidFill>
                <a:latin typeface="-webkit-standard" charset="0"/>
              </a:rPr>
              <a:t>T </a:t>
            </a:r>
            <a:r>
              <a:rPr lang="en-US" sz="1600">
                <a:solidFill>
                  <a:srgbClr val="000000"/>
                </a:solidFill>
                <a:latin typeface="-webkit-standard" charset="0"/>
              </a:rPr>
              <a:t>(sensitive to k</a:t>
            </a:r>
            <a:r>
              <a:rPr lang="en-US" sz="1600" baseline="-25000">
                <a:solidFill>
                  <a:srgbClr val="000000"/>
                </a:solidFill>
                <a:latin typeface="-webkit-standard" charset="0"/>
              </a:rPr>
              <a:t>T</a:t>
            </a:r>
            <a:r>
              <a:rPr lang="en-US" sz="1600">
                <a:solidFill>
                  <a:srgbClr val="000000"/>
                </a:solidFill>
                <a:latin typeface="-webkit-standard" charset="0"/>
              </a:rPr>
              <a:t>), where all kind of azimuthal modulations are most significant </a:t>
            </a:r>
          </a:p>
          <a:p>
            <a:pPr>
              <a:buFontTx/>
              <a:buAutoNum type="arabicParenR"/>
            </a:pPr>
            <a:r>
              <a:rPr lang="en-US" sz="1600">
                <a:solidFill>
                  <a:srgbClr val="000000"/>
                </a:solidFill>
                <a:latin typeface="-webkit-standard" charset="0"/>
              </a:rPr>
              <a:t>Enhances large z region </a:t>
            </a:r>
            <a:r>
              <a:rPr lang="en-US" sz="1400">
                <a:solidFill>
                  <a:srgbClr val="000000"/>
                </a:solidFill>
                <a:latin typeface="-webkit-standard" charset="0"/>
              </a:rPr>
              <a:t>(ex. Exclusive Events) in TMD and low z in FO calculations</a:t>
            </a:r>
            <a:endParaRPr lang="en-US" sz="1600">
              <a:solidFill>
                <a:srgbClr val="000000"/>
              </a:solidFill>
              <a:latin typeface="-webkit-standard" charset="0"/>
            </a:endParaRPr>
          </a:p>
          <a:p>
            <a:pPr>
              <a:buFontTx/>
              <a:buAutoNum type="arabicParenR"/>
            </a:pPr>
            <a:endParaRPr lang="en-US" sz="1600" baseline="-25000">
              <a:solidFill>
                <a:srgbClr val="000000"/>
              </a:solidFill>
              <a:latin typeface="-webkit-standard" charset="0"/>
            </a:endParaRPr>
          </a:p>
          <a:p>
            <a:r>
              <a:rPr lang="en-US" sz="1600">
                <a:solidFill>
                  <a:srgbClr val="000000"/>
                </a:solidFill>
                <a:latin typeface="-webkit-standard" charset="0"/>
              </a:rPr>
              <a:t>3)  Cuts not only most of the JLab data, but practically all accessible in polarized SIDIS large P</a:t>
            </a:r>
            <a:r>
              <a:rPr lang="en-US" sz="1600" baseline="-25000">
                <a:solidFill>
                  <a:srgbClr val="000000"/>
                </a:solidFill>
                <a:latin typeface="-webkit-standard" charset="0"/>
              </a:rPr>
              <a:t>T</a:t>
            </a:r>
            <a:r>
              <a:rPr lang="en-US" sz="1600">
                <a:solidFill>
                  <a:srgbClr val="000000"/>
                </a:solidFill>
                <a:latin typeface="-webkit-standard" charset="0"/>
              </a:rPr>
              <a:t> samples , including ones from HERMES  COMPASS, and even </a:t>
            </a:r>
            <a:r>
              <a:rPr lang="en-US">
                <a:solidFill>
                  <a:srgbClr val="000000"/>
                </a:solidFill>
                <a:latin typeface="-webkit-standard" charset="0"/>
              </a:rPr>
              <a:t>EIC.</a:t>
            </a:r>
            <a:endParaRPr lang="en-US" sz="2800">
              <a:solidFill>
                <a:srgbClr val="000000"/>
              </a:solidFill>
              <a:latin typeface="-webkit-standard" charset="0"/>
            </a:endParaRPr>
          </a:p>
        </p:txBody>
      </p:sp>
      <p:sp>
        <p:nvSpPr>
          <p:cNvPr id="77829" name="Rectangle 40"/>
          <p:cNvSpPr>
            <a:spLocks noChangeArrowheads="1"/>
          </p:cNvSpPr>
          <p:nvPr/>
        </p:nvSpPr>
        <p:spPr bwMode="auto">
          <a:xfrm>
            <a:off x="15875" y="914400"/>
            <a:ext cx="457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https://arxiv.org/pdf/1709.07374.pdf</a:t>
            </a:r>
          </a:p>
        </p:txBody>
      </p:sp>
      <p:grpSp>
        <p:nvGrpSpPr>
          <p:cNvPr id="77830" name="Group 1"/>
          <p:cNvGrpSpPr>
            <a:grpSpLocks/>
          </p:cNvGrpSpPr>
          <p:nvPr/>
        </p:nvGrpSpPr>
        <p:grpSpPr bwMode="auto">
          <a:xfrm>
            <a:off x="609600" y="1219200"/>
            <a:ext cx="3633788" cy="2976563"/>
            <a:chOff x="5357813" y="3505200"/>
            <a:chExt cx="3633787" cy="2976563"/>
          </a:xfrm>
        </p:grpSpPr>
        <p:pic>
          <p:nvPicPr>
            <p:cNvPr id="7783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3505200"/>
              <a:ext cx="3633787" cy="241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038" y="5883275"/>
              <a:ext cx="3070225"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6"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5487988"/>
              <a:ext cx="2241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7"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563" y="3995738"/>
              <a:ext cx="1117600"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a:cxnSpLocks/>
            </p:cNvCxnSpPr>
            <p:nvPr/>
          </p:nvCxnSpPr>
          <p:spPr bwMode="auto">
            <a:xfrm>
              <a:off x="6096001" y="3571875"/>
              <a:ext cx="1503362" cy="1865313"/>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6" name="Straight Connector 35"/>
            <p:cNvCxnSpPr>
              <a:cxnSpLocks/>
            </p:cNvCxnSpPr>
            <p:nvPr/>
          </p:nvCxnSpPr>
          <p:spPr bwMode="auto">
            <a:xfrm>
              <a:off x="6584951" y="4148138"/>
              <a:ext cx="0" cy="1706562"/>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40" name="Straight Arrow Connector 39"/>
            <p:cNvCxnSpPr>
              <a:cxnSpLocks noChangeShapeType="1"/>
            </p:cNvCxnSpPr>
            <p:nvPr/>
          </p:nvCxnSpPr>
          <p:spPr bwMode="auto">
            <a:xfrm flipH="1">
              <a:off x="6096001" y="4148138"/>
              <a:ext cx="409575" cy="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77841" name="TextBox 42"/>
            <p:cNvSpPr txBox="1">
              <a:spLocks noChangeArrowheads="1"/>
            </p:cNvSpPr>
            <p:nvPr/>
          </p:nvSpPr>
          <p:spPr bwMode="auto">
            <a:xfrm>
              <a:off x="8077200" y="6019800"/>
              <a:ext cx="6286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a:t>
              </a:r>
              <a:r>
                <a:rPr lang="en-US" sz="1800" baseline="-25000"/>
                <a:t>T</a:t>
              </a:r>
              <a:r>
                <a:rPr lang="en-US" sz="1800" baseline="30000"/>
                <a:t>2</a:t>
              </a:r>
            </a:p>
          </p:txBody>
        </p:sp>
      </p:grpSp>
      <p:sp>
        <p:nvSpPr>
          <p:cNvPr id="77831" name="TextBox 1"/>
          <p:cNvSpPr txBox="1">
            <a:spLocks noChangeArrowheads="1"/>
          </p:cNvSpPr>
          <p:nvPr/>
        </p:nvSpPr>
        <p:spPr bwMode="auto">
          <a:xfrm>
            <a:off x="0" y="5486400"/>
            <a:ext cx="5562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JLab: not enough energy to produce large P</a:t>
            </a:r>
            <a:r>
              <a:rPr lang="en-US" sz="1800" baseline="-25000"/>
              <a:t>T</a:t>
            </a:r>
          </a:p>
          <a:p>
            <a:r>
              <a:rPr lang="en-US" sz="1800"/>
              <a:t>HERMES: not enough luminosity to access large P</a:t>
            </a:r>
            <a:r>
              <a:rPr lang="en-US" sz="1800" baseline="-25000"/>
              <a:t>T</a:t>
            </a:r>
            <a:r>
              <a:rPr lang="en-US" sz="1800"/>
              <a:t> </a:t>
            </a:r>
          </a:p>
        </p:txBody>
      </p:sp>
      <p:sp>
        <p:nvSpPr>
          <p:cNvPr id="77832" name="TextBox 10"/>
          <p:cNvSpPr txBox="1">
            <a:spLocks noChangeArrowheads="1"/>
          </p:cNvSpPr>
          <p:nvPr/>
        </p:nvSpPr>
        <p:spPr bwMode="auto">
          <a:xfrm>
            <a:off x="152400" y="3962400"/>
            <a:ext cx="40592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800"/>
              <a:t>What is the origin of the</a:t>
            </a:r>
          </a:p>
          <a:p>
            <a:pPr eaLnBrk="1" hangingPunct="1"/>
            <a:r>
              <a:rPr lang="en-US" sz="1800"/>
              <a:t>	 “high” P</a:t>
            </a:r>
            <a:r>
              <a:rPr lang="en-US" sz="1800" baseline="-25000"/>
              <a:t>T</a:t>
            </a:r>
            <a:r>
              <a:rPr lang="en-US" sz="1800"/>
              <a:t> (0.8-1.8) tail?</a:t>
            </a:r>
            <a:br>
              <a:rPr lang="en-US" sz="1800"/>
            </a:br>
            <a:r>
              <a:rPr lang="en-US" sz="1800"/>
              <a:t>1) Perturbative contributions?</a:t>
            </a:r>
            <a:br>
              <a:rPr lang="en-US" sz="1800"/>
            </a:br>
            <a:r>
              <a:rPr lang="en-US" sz="1800"/>
              <a:t>2) Non perturbative contributions? </a:t>
            </a:r>
          </a:p>
        </p:txBody>
      </p:sp>
      <p:pic>
        <p:nvPicPr>
          <p:cNvPr id="77833" name="Picture 16" descr="IMG-20230414-WA000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810000"/>
            <a:ext cx="30892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noChangeArrowheads="1"/>
          </p:cNvSpPr>
          <p:nvPr>
            <p:ph type="title"/>
          </p:nvPr>
        </p:nvSpPr>
        <p:spPr/>
        <p:txBody>
          <a:bodyPr/>
          <a:lstStyle/>
          <a:p>
            <a:r>
              <a:rPr lang="en-US">
                <a:latin typeface="Arial" charset="0"/>
                <a:ea typeface="MS PGothic" charset="0"/>
              </a:rPr>
              <a:t>Deeply Virtual Meson Production</a:t>
            </a:r>
          </a:p>
        </p:txBody>
      </p:sp>
      <p:sp>
        <p:nvSpPr>
          <p:cNvPr id="4" name="Footer Placeholder 3"/>
          <p:cNvSpPr>
            <a:spLocks noGrp="1"/>
          </p:cNvSpPr>
          <p:nvPr>
            <p:ph type="ftr" sz="quarter" idx="10"/>
          </p:nvPr>
        </p:nvSpPr>
        <p:spPr>
          <a:xfrm>
            <a:off x="3124200" y="6565900"/>
            <a:ext cx="4016375" cy="274638"/>
          </a:xfrm>
        </p:spPr>
        <p:txBody>
          <a:bodyPr/>
          <a:lstStyle/>
          <a:p>
            <a:pPr>
              <a:defRPr/>
            </a:pPr>
            <a:r>
              <a:rPr lang="it-IT"/>
              <a:t>H. Avakian, JLab22, Aug 26</a:t>
            </a:r>
            <a:endParaRPr lang="en-US" dirty="0"/>
          </a:p>
        </p:txBody>
      </p:sp>
      <p:sp>
        <p:nvSpPr>
          <p:cNvPr id="84995" name="Slide Number Placeholder 4"/>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7036E3C-2C9D-2747-8D58-D92BF8DBA4CE}" type="slidenum">
              <a:rPr lang="en-US" sz="1400"/>
              <a:pPr/>
              <a:t>74</a:t>
            </a:fld>
            <a:endParaRPr lang="en-US" sz="1400"/>
          </a:p>
        </p:txBody>
      </p:sp>
      <p:pic>
        <p:nvPicPr>
          <p:cNvPr id="849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0288"/>
            <a:ext cx="2640013"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1141413"/>
            <a:ext cx="4914900"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313" y="2209800"/>
            <a:ext cx="3925887" cy="380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Arrow Connector 12"/>
          <p:cNvCxnSpPr>
            <a:cxnSpLocks noChangeShapeType="1"/>
          </p:cNvCxnSpPr>
          <p:nvPr/>
        </p:nvCxnSpPr>
        <p:spPr bwMode="auto">
          <a:xfrm>
            <a:off x="6705600" y="4876800"/>
            <a:ext cx="1295400" cy="0"/>
          </a:xfrm>
          <a:prstGeom prst="straightConnector1">
            <a:avLst/>
          </a:prstGeom>
          <a:noFill/>
          <a:ln w="25400">
            <a:solidFill>
              <a:srgbClr val="00B05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85000" name="TextBox 13"/>
          <p:cNvSpPr txBox="1">
            <a:spLocks noChangeArrowheads="1"/>
          </p:cNvSpPr>
          <p:nvPr/>
        </p:nvSpPr>
        <p:spPr bwMode="auto">
          <a:xfrm>
            <a:off x="7078663" y="4611688"/>
            <a:ext cx="6492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y&gt;0.05</a:t>
            </a:r>
          </a:p>
        </p:txBody>
      </p:sp>
      <p:cxnSp>
        <p:nvCxnSpPr>
          <p:cNvPr id="15" name="Straight Arrow Connector 14"/>
          <p:cNvCxnSpPr>
            <a:cxnSpLocks noChangeShapeType="1"/>
          </p:cNvCxnSpPr>
          <p:nvPr/>
        </p:nvCxnSpPr>
        <p:spPr bwMode="auto">
          <a:xfrm>
            <a:off x="5661025" y="4048125"/>
            <a:ext cx="1295400" cy="0"/>
          </a:xfrm>
          <a:prstGeom prst="straightConnector1">
            <a:avLst/>
          </a:prstGeom>
          <a:noFill/>
          <a:ln w="25400">
            <a:solidFill>
              <a:srgbClr val="00B05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85002" name="TextBox 15"/>
          <p:cNvSpPr txBox="1">
            <a:spLocks noChangeArrowheads="1"/>
          </p:cNvSpPr>
          <p:nvPr/>
        </p:nvSpPr>
        <p:spPr bwMode="auto">
          <a:xfrm>
            <a:off x="6056313" y="3790950"/>
            <a:ext cx="6492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y&gt;0.01</a:t>
            </a:r>
          </a:p>
        </p:txBody>
      </p:sp>
      <p:sp>
        <p:nvSpPr>
          <p:cNvPr id="85003" name="TextBox 16"/>
          <p:cNvSpPr txBox="1">
            <a:spLocks noChangeArrowheads="1"/>
          </p:cNvSpPr>
          <p:nvPr/>
        </p:nvSpPr>
        <p:spPr bwMode="auto">
          <a:xfrm>
            <a:off x="146050" y="4111625"/>
            <a:ext cx="503555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Large Q</a:t>
            </a:r>
            <a:r>
              <a:rPr lang="en-US" sz="1800" baseline="30000"/>
              <a:t>2</a:t>
            </a:r>
            <a:r>
              <a:rPr lang="en-US" sz="1800"/>
              <a:t> accessible at JLab24 will be crucial to sort out different contributions to DVMP x-section</a:t>
            </a:r>
          </a:p>
          <a:p>
            <a:r>
              <a:rPr lang="en-US" sz="1800"/>
              <a:t>Lower energy EIC could extent further the Q</a:t>
            </a:r>
            <a:r>
              <a:rPr lang="en-US" sz="1800" baseline="30000"/>
              <a:t>2</a:t>
            </a:r>
            <a:r>
              <a:rPr lang="en-US" sz="1800"/>
              <a:t> range</a:t>
            </a:r>
          </a:p>
        </p:txBody>
      </p:sp>
      <p:sp>
        <p:nvSpPr>
          <p:cNvPr id="85004" name="TextBox 17"/>
          <p:cNvSpPr txBox="1">
            <a:spLocks noChangeArrowheads="1"/>
          </p:cNvSpPr>
          <p:nvPr/>
        </p:nvSpPr>
        <p:spPr bwMode="auto">
          <a:xfrm>
            <a:off x="6496050" y="808038"/>
            <a:ext cx="23637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V. Kubarovsky, A.Kim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noChangeArrowheads="1"/>
          </p:cNvSpPr>
          <p:nvPr>
            <p:ph type="title"/>
          </p:nvPr>
        </p:nvSpPr>
        <p:spPr>
          <a:xfrm>
            <a:off x="152400" y="76200"/>
            <a:ext cx="8686800" cy="563563"/>
          </a:xfrm>
        </p:spPr>
        <p:txBody>
          <a:bodyPr/>
          <a:lstStyle/>
          <a:p>
            <a:r>
              <a:rPr lang="en-US" sz="3500">
                <a:latin typeface="Arial" charset="0"/>
                <a:ea typeface="MS PGothic" charset="0"/>
              </a:rPr>
              <a:t>Beam SSAs: impact of exclusive rho0</a:t>
            </a:r>
          </a:p>
        </p:txBody>
      </p:sp>
      <p:sp>
        <p:nvSpPr>
          <p:cNvPr id="86018" name="TextBox 33"/>
          <p:cNvSpPr txBox="1">
            <a:spLocks noChangeArrowheads="1"/>
          </p:cNvSpPr>
          <p:nvPr/>
        </p:nvSpPr>
        <p:spPr bwMode="auto">
          <a:xfrm>
            <a:off x="0" y="4876800"/>
            <a:ext cx="4572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Negative sign of the SSA (plateau) for TFR particles, means positive for  CFR (ex. K+)</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86020"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17D9049-7677-684E-96F0-D92E1326D7A2}" type="slidenum">
              <a:rPr lang="en-US" sz="1400"/>
              <a:pPr/>
              <a:t>75</a:t>
            </a:fld>
            <a:endParaRPr lang="en-US" sz="1400"/>
          </a:p>
        </p:txBody>
      </p:sp>
      <p:sp>
        <p:nvSpPr>
          <p:cNvPr id="86021" name="Rectangle 3"/>
          <p:cNvSpPr>
            <a:spLocks noChangeArrowheads="1"/>
          </p:cNvSpPr>
          <p:nvPr/>
        </p:nvSpPr>
        <p:spPr bwMode="auto">
          <a:xfrm>
            <a:off x="152400" y="5791200"/>
            <a:ext cx="4724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kick out of polarized u-quark most likely responsible for the negative SSA in the target fragment</a:t>
            </a:r>
          </a:p>
        </p:txBody>
      </p:sp>
      <p:pic>
        <p:nvPicPr>
          <p:cNvPr id="86022" name="Picture 2" descr="Screen Shot 2023-08-22 at 10.0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4191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3" name="TextBox 4"/>
          <p:cNvSpPr txBox="1">
            <a:spLocks noChangeArrowheads="1"/>
          </p:cNvSpPr>
          <p:nvPr/>
        </p:nvSpPr>
        <p:spPr bwMode="auto">
          <a:xfrm>
            <a:off x="1447800" y="1066800"/>
            <a:ext cx="1130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e’pX</a:t>
            </a:r>
            <a:endParaRPr lang="en-US" sz="1800"/>
          </a:p>
        </p:txBody>
      </p:sp>
      <p:pic>
        <p:nvPicPr>
          <p:cNvPr id="86024" name="Picture 12" descr="Screen Shot 2024-02-29 at 11.32.0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505200"/>
            <a:ext cx="3733800" cy="291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5" name="Picture 13" descr="Screen Shot 2024-02-29 at 11.30.4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914400"/>
            <a:ext cx="3244850"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Arrow Connector 14"/>
          <p:cNvCxnSpPr>
            <a:cxnSpLocks noChangeShapeType="1"/>
          </p:cNvCxnSpPr>
          <p:nvPr/>
        </p:nvCxnSpPr>
        <p:spPr bwMode="auto">
          <a:xfrm>
            <a:off x="7924800" y="4267200"/>
            <a:ext cx="5334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noChangeArrowheads="1"/>
          </p:cNvSpPr>
          <p:nvPr>
            <p:ph type="title"/>
          </p:nvPr>
        </p:nvSpPr>
        <p:spPr/>
        <p:txBody>
          <a:bodyPr/>
          <a:lstStyle/>
          <a:p>
            <a:r>
              <a:rPr lang="en-US">
                <a:latin typeface="Arial" charset="0"/>
                <a:ea typeface="MS PGothic" charset="0"/>
              </a:rPr>
              <a:t>VM contributions</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88067"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76F1C22-FF2F-9E4D-A490-8CEA46DECEA5}" type="slidenum">
              <a:rPr lang="en-US" sz="1400"/>
              <a:pPr/>
              <a:t>76</a:t>
            </a:fld>
            <a:endParaRPr lang="en-US" sz="1400"/>
          </a:p>
        </p:txBody>
      </p:sp>
      <p:pic>
        <p:nvPicPr>
          <p:cNvPr id="88068" name="Picture 5" descr="Screen Shot 2023-06-22 at 11.43.2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5050"/>
            <a:ext cx="4946650" cy="405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9" name="TextBox 6"/>
          <p:cNvSpPr txBox="1">
            <a:spLocks noChangeArrowheads="1"/>
          </p:cNvSpPr>
          <p:nvPr/>
        </p:nvSpPr>
        <p:spPr bwMode="auto">
          <a:xfrm>
            <a:off x="5332413" y="5734050"/>
            <a:ext cx="3721100" cy="58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Understanding VMs is critical for interpretation even for unpolarized data</a:t>
            </a:r>
          </a:p>
        </p:txBody>
      </p:sp>
      <p:sp>
        <p:nvSpPr>
          <p:cNvPr id="88070" name="TextBox 1"/>
          <p:cNvSpPr txBox="1">
            <a:spLocks noChangeArrowheads="1"/>
          </p:cNvSpPr>
          <p:nvPr/>
        </p:nvSpPr>
        <p:spPr bwMode="auto">
          <a:xfrm>
            <a:off x="-7938" y="5129213"/>
            <a:ext cx="5418138"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Strong dilution of SSAs(3-5 for pions 2-3 for Kaons) due to VM decays</a:t>
            </a:r>
          </a:p>
          <a:p>
            <a:pPr>
              <a:buFontTx/>
              <a:buChar char="•"/>
            </a:pPr>
            <a:r>
              <a:rPr lang="en-US" sz="1800"/>
              <a:t>Significant differences in pions vs Kaons from VMs(JLab can measure also K*, and their SSAs)</a:t>
            </a:r>
          </a:p>
          <a:p>
            <a:endParaRPr lang="en-US" sz="1800"/>
          </a:p>
        </p:txBody>
      </p:sp>
      <p:cxnSp>
        <p:nvCxnSpPr>
          <p:cNvPr id="12" name="Straight Arrow Connector 11"/>
          <p:cNvCxnSpPr>
            <a:cxnSpLocks noChangeShapeType="1"/>
          </p:cNvCxnSpPr>
          <p:nvPr/>
        </p:nvCxnSpPr>
        <p:spPr bwMode="auto">
          <a:xfrm flipH="1" flipV="1">
            <a:off x="2667000" y="4146550"/>
            <a:ext cx="55563" cy="10795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88072" name="TextBox 1"/>
          <p:cNvSpPr txBox="1">
            <a:spLocks noChangeArrowheads="1"/>
          </p:cNvSpPr>
          <p:nvPr/>
        </p:nvSpPr>
        <p:spPr bwMode="auto">
          <a:xfrm>
            <a:off x="1524000" y="762000"/>
            <a:ext cx="23955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 Kerbizi (Trieste U.) </a:t>
            </a:r>
          </a:p>
        </p:txBody>
      </p:sp>
      <p:pic>
        <p:nvPicPr>
          <p:cNvPr id="880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827088"/>
            <a:ext cx="3998912"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4" name="TextBox 6"/>
          <p:cNvSpPr txBox="1">
            <a:spLocks noChangeArrowheads="1"/>
          </p:cNvSpPr>
          <p:nvPr/>
        </p:nvSpPr>
        <p:spPr bwMode="auto">
          <a:xfrm flipH="1">
            <a:off x="3497263" y="1131888"/>
            <a:ext cx="10937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CLAS22</a:t>
            </a:r>
          </a:p>
        </p:txBody>
      </p:sp>
      <p:sp>
        <p:nvSpPr>
          <p:cNvPr id="88075" name="TextBox 1"/>
          <p:cNvSpPr txBox="1">
            <a:spLocks noChangeArrowheads="1"/>
          </p:cNvSpPr>
          <p:nvPr/>
        </p:nvSpPr>
        <p:spPr bwMode="auto">
          <a:xfrm rot="-5400000">
            <a:off x="4456113" y="1333500"/>
            <a:ext cx="1382712"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Counts</a:t>
            </a:r>
          </a:p>
        </p:txBody>
      </p:sp>
      <p:pic>
        <p:nvPicPr>
          <p:cNvPr id="8807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49466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8077" name="Group 2"/>
          <p:cNvGrpSpPr>
            <a:grpSpLocks/>
          </p:cNvGrpSpPr>
          <p:nvPr/>
        </p:nvGrpSpPr>
        <p:grpSpPr bwMode="auto">
          <a:xfrm>
            <a:off x="4986338" y="2936875"/>
            <a:ext cx="4124325" cy="2797175"/>
            <a:chOff x="2031154" y="934191"/>
            <a:chExt cx="6934200" cy="3927475"/>
          </a:xfrm>
        </p:grpSpPr>
        <p:grpSp>
          <p:nvGrpSpPr>
            <p:cNvPr id="88082" name="Group 12"/>
            <p:cNvGrpSpPr>
              <a:grpSpLocks/>
            </p:cNvGrpSpPr>
            <p:nvPr/>
          </p:nvGrpSpPr>
          <p:grpSpPr bwMode="auto">
            <a:xfrm>
              <a:off x="2031154" y="934191"/>
              <a:ext cx="6934200" cy="3927475"/>
              <a:chOff x="103929" y="857994"/>
              <a:chExt cx="6934200" cy="3927929"/>
            </a:xfrm>
          </p:grpSpPr>
          <p:pic>
            <p:nvPicPr>
              <p:cNvPr id="88088" name="Picture 5" descr="Screen Shot 2023-11-07 at 4.20.1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929" y="857994"/>
                <a:ext cx="6934200" cy="3927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89" name="Picture 6" descr="Screen Shot 2023-11-07 at 4.20.54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5077" y="2111679"/>
                <a:ext cx="2637109" cy="710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0" name="Picture 7" descr="Screen Shot 2023-11-07 at 4.21.42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98338" y="1155950"/>
                <a:ext cx="3058046" cy="9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1" name="Picture 8" descr="Screen Shot 2023-11-07 at 4.22.1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895600"/>
                <a:ext cx="2616200" cy="76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7" name="Straight Connector 16"/>
              <p:cNvCxnSpPr>
                <a:cxnSpLocks noChangeShapeType="1"/>
              </p:cNvCxnSpPr>
              <p:nvPr/>
            </p:nvCxnSpPr>
            <p:spPr bwMode="auto">
              <a:xfrm>
                <a:off x="2591487" y="1930261"/>
                <a:ext cx="1713532" cy="967492"/>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
          <p:nvSpPr>
            <p:cNvPr id="7" name="Rectangle 6"/>
            <p:cNvSpPr>
              <a:spLocks noChangeArrowheads="1"/>
            </p:cNvSpPr>
            <p:nvPr/>
          </p:nvSpPr>
          <p:spPr bwMode="auto">
            <a:xfrm>
              <a:off x="3504471" y="3504214"/>
              <a:ext cx="2562291" cy="227357"/>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4876365" y="1872595"/>
              <a:ext cx="2439515" cy="213983"/>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 name="Rectangle 8"/>
            <p:cNvSpPr>
              <a:spLocks noChangeArrowheads="1"/>
            </p:cNvSpPr>
            <p:nvPr/>
          </p:nvSpPr>
          <p:spPr bwMode="auto">
            <a:xfrm>
              <a:off x="6632602" y="2666115"/>
              <a:ext cx="2084530" cy="231815"/>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88086" name="Rectangle 17"/>
            <p:cNvSpPr>
              <a:spLocks noChangeArrowheads="1"/>
            </p:cNvSpPr>
            <p:nvPr/>
          </p:nvSpPr>
          <p:spPr bwMode="auto">
            <a:xfrm>
              <a:off x="6698426" y="1010624"/>
              <a:ext cx="2072645" cy="439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a:t>Gaussian width</a:t>
              </a:r>
            </a:p>
          </p:txBody>
        </p:sp>
        <p:cxnSp>
          <p:nvCxnSpPr>
            <p:cNvPr id="11" name="Straight Arrow Connector 10"/>
            <p:cNvCxnSpPr>
              <a:cxnSpLocks noChangeShapeType="1"/>
            </p:cNvCxnSpPr>
            <p:nvPr/>
          </p:nvCxnSpPr>
          <p:spPr bwMode="auto">
            <a:xfrm flipH="1">
              <a:off x="7390613" y="1446858"/>
              <a:ext cx="763349" cy="534957"/>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
        <p:nvSpPr>
          <p:cNvPr id="88078" name="TextBox 18"/>
          <p:cNvSpPr txBox="1">
            <a:spLocks noChangeArrowheads="1"/>
          </p:cNvSpPr>
          <p:nvPr/>
        </p:nvSpPr>
        <p:spPr bwMode="auto">
          <a:xfrm>
            <a:off x="5756275" y="4003675"/>
            <a:ext cx="96202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Decay pions</a:t>
            </a:r>
          </a:p>
        </p:txBody>
      </p:sp>
      <p:cxnSp>
        <p:nvCxnSpPr>
          <p:cNvPr id="5" name="Straight Arrow Connector 4"/>
          <p:cNvCxnSpPr>
            <a:cxnSpLocks noChangeShapeType="1"/>
          </p:cNvCxnSpPr>
          <p:nvPr/>
        </p:nvCxnSpPr>
        <p:spPr bwMode="auto">
          <a:xfrm flipV="1">
            <a:off x="5680075" y="5464175"/>
            <a:ext cx="111125" cy="3270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88080" name="TextBox 19"/>
          <p:cNvSpPr txBox="1">
            <a:spLocks noChangeArrowheads="1"/>
          </p:cNvSpPr>
          <p:nvPr/>
        </p:nvSpPr>
        <p:spPr bwMode="auto">
          <a:xfrm>
            <a:off x="7786688" y="4322763"/>
            <a:ext cx="125095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Direct pions/VMs</a:t>
            </a:r>
          </a:p>
        </p:txBody>
      </p:sp>
      <p:sp>
        <p:nvSpPr>
          <p:cNvPr id="88081" name="TextBox 20"/>
          <p:cNvSpPr txBox="1">
            <a:spLocks noChangeArrowheads="1"/>
          </p:cNvSpPr>
          <p:nvPr/>
        </p:nvSpPr>
        <p:spPr bwMode="auto">
          <a:xfrm>
            <a:off x="5756275" y="3044825"/>
            <a:ext cx="720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All pions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noChangeArrowheads="1"/>
          </p:cNvSpPr>
          <p:nvPr>
            <p:ph type="title"/>
          </p:nvPr>
        </p:nvSpPr>
        <p:spPr>
          <a:xfrm>
            <a:off x="309563" y="241300"/>
            <a:ext cx="8462962" cy="487363"/>
          </a:xfrm>
        </p:spPr>
        <p:txBody>
          <a:bodyPr/>
          <a:lstStyle/>
          <a:p>
            <a:r>
              <a:rPr lang="en-US">
                <a:ea typeface="MS PGothic" charset="0"/>
              </a:rPr>
              <a:t>Goals, observables,statements</a:t>
            </a:r>
            <a:r>
              <a:rPr lang="is-IS">
                <a:ea typeface="MS PGothic" charset="0"/>
              </a:rPr>
              <a:t>….</a:t>
            </a:r>
            <a:endParaRPr lang="en-US">
              <a:ea typeface="MS PGothic" charset="0"/>
            </a:endParaRPr>
          </a:p>
        </p:txBody>
      </p:sp>
      <p:sp>
        <p:nvSpPr>
          <p:cNvPr id="6" name="Rectangle 5"/>
          <p:cNvSpPr/>
          <p:nvPr/>
        </p:nvSpPr>
        <p:spPr>
          <a:xfrm>
            <a:off x="28575" y="1752600"/>
            <a:ext cx="7391400" cy="4524375"/>
          </a:xfrm>
          <a:prstGeom prst="rect">
            <a:avLst/>
          </a:prstGeom>
        </p:spPr>
        <p:txBody>
          <a:bodyPr>
            <a:spAutoFit/>
          </a:bodyPr>
          <a:lstStyle/>
          <a:p>
            <a:pPr marL="342900" indent="-342900">
              <a:buFontTx/>
              <a:buAutoNum type="arabicParenR"/>
              <a:defRPr/>
            </a:pPr>
            <a:r>
              <a:rPr lang="en-US" sz="1600" dirty="0">
                <a:ea typeface="ＭＳ Ｐゴシック" charset="0"/>
              </a:rPr>
              <a:t>Understanding of P</a:t>
            </a:r>
            <a:r>
              <a:rPr lang="en-US" sz="1600" baseline="-25000" dirty="0">
                <a:ea typeface="ＭＳ Ｐゴシック" charset="0"/>
              </a:rPr>
              <a:t>T</a:t>
            </a:r>
            <a:r>
              <a:rPr lang="en-US" sz="1600" dirty="0">
                <a:ea typeface="ＭＳ Ｐゴシック" charset="0"/>
              </a:rPr>
              <a:t>-distributions of hadrons in SIDIS is critical for extraction of </a:t>
            </a:r>
            <a:r>
              <a:rPr lang="en-US" sz="1600" dirty="0" err="1">
                <a:ea typeface="ＭＳ Ｐゴシック" charset="0"/>
              </a:rPr>
              <a:t>k</a:t>
            </a:r>
            <a:r>
              <a:rPr lang="en-US" sz="1600" baseline="-25000" dirty="0" err="1">
                <a:ea typeface="ＭＳ Ｐゴシック" charset="0"/>
              </a:rPr>
              <a:t>T</a:t>
            </a:r>
            <a:r>
              <a:rPr lang="en-US" sz="1600" dirty="0">
                <a:ea typeface="ＭＳ Ｐゴシック" charset="0"/>
              </a:rPr>
              <a:t>-dependence/distributions of </a:t>
            </a:r>
            <a:r>
              <a:rPr lang="en-US" sz="1600" dirty="0" err="1">
                <a:ea typeface="ＭＳ Ｐゴシック" charset="0"/>
              </a:rPr>
              <a:t>partons</a:t>
            </a:r>
            <a:r>
              <a:rPr lang="en-US" sz="1600" dirty="0">
                <a:ea typeface="ＭＳ Ｐゴシック" charset="0"/>
              </a:rPr>
              <a:t> and transverse momentum dependence of the </a:t>
            </a:r>
            <a:r>
              <a:rPr lang="en-US" sz="1600" dirty="0" err="1">
                <a:ea typeface="ＭＳ Ｐゴシック" charset="0"/>
              </a:rPr>
              <a:t>hadronization</a:t>
            </a:r>
            <a:r>
              <a:rPr lang="en-US" sz="1600" dirty="0">
                <a:ea typeface="ＭＳ Ｐゴシック" charset="0"/>
              </a:rPr>
              <a:t> (fragmentation functions)</a:t>
            </a:r>
          </a:p>
          <a:p>
            <a:pPr marL="342900" indent="-342900">
              <a:buFontTx/>
              <a:buAutoNum type="arabicParenR"/>
              <a:defRPr/>
            </a:pPr>
            <a:endParaRPr lang="en-US" sz="1600" dirty="0">
              <a:ea typeface="ＭＳ Ｐゴシック" charset="0"/>
            </a:endParaRPr>
          </a:p>
          <a:p>
            <a:pPr>
              <a:defRPr/>
            </a:pPr>
            <a:r>
              <a:rPr lang="en-US" sz="1600" dirty="0">
                <a:ea typeface="ＭＳ Ｐゴシック" charset="0"/>
              </a:rPr>
              <a:t>2) Measurements with longitudinally polarized target are critical for understanding of the systematics of TMD measurements in multidimensional space, including the </a:t>
            </a:r>
            <a:r>
              <a:rPr lang="en-US" sz="1600" dirty="0" err="1">
                <a:ea typeface="ＭＳ Ｐゴシック" charset="0"/>
              </a:rPr>
              <a:t>unpolarized</a:t>
            </a:r>
            <a:r>
              <a:rPr lang="en-US" sz="1600" dirty="0">
                <a:ea typeface="ＭＳ Ｐゴシック" charset="0"/>
              </a:rPr>
              <a:t> TMDs </a:t>
            </a:r>
          </a:p>
          <a:p>
            <a:pPr>
              <a:defRPr/>
            </a:pPr>
            <a:endParaRPr lang="en-US" sz="1600" dirty="0">
              <a:ea typeface="ＭＳ Ｐゴシック" charset="0"/>
            </a:endParaRPr>
          </a:p>
          <a:p>
            <a:pPr>
              <a:defRPr/>
            </a:pPr>
            <a:r>
              <a:rPr lang="en-US" sz="1600" dirty="0">
                <a:ea typeface="ＭＳ Ｐゴシック" charset="0"/>
              </a:rPr>
              <a:t>3) Multidimensional measurements of different hadrons are critical for understanding of measurements of  </a:t>
            </a:r>
            <a:r>
              <a:rPr lang="en-US" sz="1600" dirty="0" err="1">
                <a:ea typeface="ＭＳ Ｐゴシック" charset="0"/>
              </a:rPr>
              <a:t>hadronic</a:t>
            </a:r>
            <a:r>
              <a:rPr lang="en-US" sz="1600" dirty="0">
                <a:ea typeface="ＭＳ Ｐゴシック" charset="0"/>
              </a:rPr>
              <a:t> P</a:t>
            </a:r>
            <a:r>
              <a:rPr lang="en-US" sz="1600" baseline="-25000" dirty="0">
                <a:ea typeface="ＭＳ Ｐゴシック" charset="0"/>
              </a:rPr>
              <a:t>T</a:t>
            </a:r>
            <a:r>
              <a:rPr lang="en-US" sz="1600" dirty="0">
                <a:ea typeface="ＭＳ Ｐゴシック" charset="0"/>
              </a:rPr>
              <a:t>-dependent observables</a:t>
            </a:r>
          </a:p>
          <a:p>
            <a:pPr>
              <a:defRPr/>
            </a:pPr>
            <a:endParaRPr lang="en-US" sz="1600" dirty="0">
              <a:ea typeface="ＭＳ Ｐゴシック" charset="0"/>
            </a:endParaRPr>
          </a:p>
          <a:p>
            <a:pPr marL="342900" indent="-342900">
              <a:buFontTx/>
              <a:buAutoNum type="arabicParenR" startAt="4"/>
              <a:defRPr/>
            </a:pPr>
            <a:r>
              <a:rPr lang="en-US" sz="1600" dirty="0">
                <a:ea typeface="ＭＳ Ｐゴシック" charset="0"/>
              </a:rPr>
              <a:t>Higher energy experiments, colliders in particular will have major challenges in studies of longitudinal single and double spin asymmetries</a:t>
            </a:r>
          </a:p>
          <a:p>
            <a:pPr marL="342900" indent="-342900">
              <a:buFontTx/>
              <a:buAutoNum type="arabicParenR" startAt="4"/>
              <a:defRPr/>
            </a:pPr>
            <a:endParaRPr lang="en-US" sz="1600" dirty="0">
              <a:ea typeface="ＭＳ Ｐゴシック" charset="0"/>
            </a:endParaRPr>
          </a:p>
          <a:p>
            <a:pPr>
              <a:defRPr/>
            </a:pPr>
            <a:r>
              <a:rPr lang="en-US" sz="1600" dirty="0">
                <a:ea typeface="ＭＳ Ｐゴシック" charset="0"/>
              </a:rPr>
              <a:t>5) JLab is the unique place to measure the g</a:t>
            </a:r>
            <a:r>
              <a:rPr lang="en-US" sz="1600" baseline="-25000" dirty="0">
                <a:ea typeface="ＭＳ Ｐゴシック" charset="0"/>
              </a:rPr>
              <a:t>1</a:t>
            </a:r>
            <a:r>
              <a:rPr lang="en-US" sz="1600" dirty="0">
                <a:ea typeface="ＭＳ Ｐゴシック" charset="0"/>
              </a:rPr>
              <a:t>(</a:t>
            </a:r>
            <a:r>
              <a:rPr lang="en-US" sz="1600" dirty="0" err="1">
                <a:ea typeface="ＭＳ Ｐゴシック" charset="0"/>
              </a:rPr>
              <a:t>x,k</a:t>
            </a:r>
            <a:r>
              <a:rPr lang="en-US" sz="1600" baseline="-25000" dirty="0" err="1">
                <a:ea typeface="ＭＳ Ｐゴシック" charset="0"/>
              </a:rPr>
              <a:t>T</a:t>
            </a:r>
            <a:r>
              <a:rPr lang="en-US" sz="1600" dirty="0">
                <a:ea typeface="ＭＳ Ｐゴシック" charset="0"/>
              </a:rPr>
              <a:t>) in the valence region</a:t>
            </a:r>
          </a:p>
          <a:p>
            <a:pPr>
              <a:defRPr/>
            </a:pPr>
            <a:endParaRPr lang="en-US" sz="1600" dirty="0">
              <a:ea typeface="ＭＳ Ｐゴシック" charset="0"/>
            </a:endParaRPr>
          </a:p>
          <a:p>
            <a:pPr>
              <a:defRPr/>
            </a:pPr>
            <a:r>
              <a:rPr lang="en-US" sz="1600" dirty="0">
                <a:ea typeface="ＭＳ Ｐゴシック" charset="0"/>
              </a:rPr>
              <a:t>6) Upgrade to 22 GeV, is critical for studies of TMDs, increasing the critical range of P</a:t>
            </a:r>
            <a:r>
              <a:rPr lang="en-US" sz="1600" baseline="-25000" dirty="0">
                <a:ea typeface="ＭＳ Ｐゴシック" charset="0"/>
              </a:rPr>
              <a:t>T</a:t>
            </a:r>
            <a:r>
              <a:rPr lang="en-US" sz="1600" dirty="0">
                <a:ea typeface="ＭＳ Ｐゴシック" charset="0"/>
              </a:rPr>
              <a:t> of </a:t>
            </a:r>
            <a:r>
              <a:rPr lang="en-US" sz="1600" dirty="0" err="1">
                <a:ea typeface="ＭＳ Ｐゴシック" charset="0"/>
              </a:rPr>
              <a:t>pions</a:t>
            </a:r>
            <a:r>
              <a:rPr lang="en-US" sz="1600" dirty="0">
                <a:ea typeface="ＭＳ Ｐゴシック" charset="0"/>
              </a:rPr>
              <a:t> not dominated by VM decays by an </a:t>
            </a:r>
            <a:r>
              <a:rPr lang="en-US" sz="1600" u="sng" dirty="0">
                <a:ea typeface="ＭＳ Ｐゴシック" charset="0"/>
              </a:rPr>
              <a:t>order of magnitude</a:t>
            </a:r>
          </a:p>
        </p:txBody>
      </p:sp>
      <p:sp>
        <p:nvSpPr>
          <p:cNvPr id="89091" name="Rectangle 6"/>
          <p:cNvSpPr>
            <a:spLocks noChangeArrowheads="1"/>
          </p:cNvSpPr>
          <p:nvPr/>
        </p:nvSpPr>
        <p:spPr bwMode="auto">
          <a:xfrm>
            <a:off x="152400" y="914400"/>
            <a:ext cx="8839200" cy="6461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r>
              <a:rPr lang="en-US"/>
              <a:t>The valence region (x&gt;0.02), where the non-perturbative effects, SSAs in particular, were measured to be significant, most critical for non-perturbative QCD  studied</a:t>
            </a:r>
          </a:p>
        </p:txBody>
      </p:sp>
      <p:pic>
        <p:nvPicPr>
          <p:cNvPr id="89092" name="Picture 32" descr="screenshot_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3138" y="2133600"/>
            <a:ext cx="17653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696200" y="2514600"/>
            <a:ext cx="762000" cy="762000"/>
          </a:xfrm>
          <a:prstGeom prst="rect">
            <a:avLst/>
          </a:prstGeom>
          <a:noFill/>
          <a:ln w="381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1" name="Footer Placeholder 10"/>
          <p:cNvSpPr>
            <a:spLocks noGrp="1"/>
          </p:cNvSpPr>
          <p:nvPr>
            <p:ph type="ftr" sz="quarter" idx="10"/>
          </p:nvPr>
        </p:nvSpPr>
        <p:spPr>
          <a:xfrm>
            <a:off x="2514600" y="6538913"/>
            <a:ext cx="3917950" cy="311150"/>
          </a:xfrm>
        </p:spPr>
        <p:txBody>
          <a:bodyPr/>
          <a:lstStyle/>
          <a:p>
            <a:pPr>
              <a:defRPr/>
            </a:pPr>
            <a:r>
              <a:rPr lang="it-IT"/>
              <a:t>H. Avakian, JLab22, Aug 26</a:t>
            </a:r>
            <a:endParaRPr lang="en-US" dirty="0"/>
          </a:p>
        </p:txBody>
      </p:sp>
      <p:pic>
        <p:nvPicPr>
          <p:cNvPr id="89095" name="Picture 1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10414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6" name="Picture 14" descr="Screen Shot 2024-04-01 at 5.04.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4724400"/>
            <a:ext cx="2008187"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7"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2FB7628-190D-FE41-A74B-A11024728FC6}" type="slidenum">
              <a:rPr lang="en-US" sz="1800">
                <a:cs typeface="Arial" charset="0"/>
              </a:rPr>
              <a:pPr/>
              <a:t>77</a:t>
            </a:fld>
            <a:endParaRPr lang="en-US" sz="1800">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descr="Screen Shot 2022-10-04 at 8.53.3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850900"/>
            <a:ext cx="1409700"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extBox 62"/>
          <p:cNvSpPr txBox="1">
            <a:spLocks noChangeArrowheads="1"/>
          </p:cNvSpPr>
          <p:nvPr/>
        </p:nvSpPr>
        <p:spPr bwMode="auto">
          <a:xfrm>
            <a:off x="2057400" y="76200"/>
            <a:ext cx="62166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TFR</a:t>
            </a:r>
          </a:p>
        </p:txBody>
      </p:sp>
      <p:sp>
        <p:nvSpPr>
          <p:cNvPr id="92163"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BD2C3DF-04E2-A54E-910D-C4850E299611}" type="slidenum">
              <a:rPr lang="en-US" sz="1400"/>
              <a:pPr/>
              <a:t>78</a:t>
            </a:fld>
            <a:endParaRPr lang="en-US" sz="1400"/>
          </a:p>
        </p:txBody>
      </p:sp>
      <p:sp>
        <p:nvSpPr>
          <p:cNvPr id="92164" name="TextBox 22"/>
          <p:cNvSpPr txBox="1">
            <a:spLocks noChangeArrowheads="1"/>
          </p:cNvSpPr>
          <p:nvPr/>
        </p:nvSpPr>
        <p:spPr bwMode="auto">
          <a:xfrm>
            <a:off x="152400" y="914400"/>
            <a:ext cx="274638" cy="276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sp>
        <p:nvSpPr>
          <p:cNvPr id="92165" name="TextBox 23"/>
          <p:cNvSpPr txBox="1">
            <a:spLocks noChangeArrowheads="1"/>
          </p:cNvSpPr>
          <p:nvPr/>
        </p:nvSpPr>
        <p:spPr bwMode="auto">
          <a:xfrm>
            <a:off x="1049338" y="798513"/>
            <a:ext cx="322262" cy="2778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pic>
        <p:nvPicPr>
          <p:cNvPr id="92166" name="Picture 1" descr="Screen Shot 2023-08-24 at 5.40.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203676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7" name="TextBox 4"/>
          <p:cNvSpPr txBox="1">
            <a:spLocks noChangeArrowheads="1"/>
          </p:cNvSpPr>
          <p:nvPr/>
        </p:nvSpPr>
        <p:spPr bwMode="auto">
          <a:xfrm>
            <a:off x="1385888" y="800100"/>
            <a:ext cx="13731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arXiv:2308.11251</a:t>
            </a:r>
          </a:p>
        </p:txBody>
      </p:sp>
      <p:pic>
        <p:nvPicPr>
          <p:cNvPr id="92168" name="Picture 5" descr="Screen Shot 2023-08-24 at 5.42.3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1350" y="1752600"/>
            <a:ext cx="1930400" cy="53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69" name="Picture 6" descr="Screen Shot 2023-08-24 at 5.44.3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2590800"/>
            <a:ext cx="4419600" cy="286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70" name="Picture 7" descr="Screen Shot 2023-08-24 at 5.47.35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590800"/>
            <a:ext cx="4119563"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71" name="TextBox 8"/>
          <p:cNvSpPr txBox="1">
            <a:spLocks noChangeArrowheads="1"/>
          </p:cNvSpPr>
          <p:nvPr/>
        </p:nvSpPr>
        <p:spPr bwMode="auto">
          <a:xfrm>
            <a:off x="571500" y="5516563"/>
            <a:ext cx="8229600" cy="954087"/>
          </a:xfrm>
          <a:prstGeom prst="rect">
            <a:avLst/>
          </a:prstGeom>
          <a:noFill/>
          <a:ln w="9525">
            <a:solidFill>
              <a:srgbClr val="00009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Asymmetries in epX are generated by unpolarized quarks in the longitudinally polarized target (RGC)  F</a:t>
            </a:r>
            <a:r>
              <a:rPr lang="en-US" sz="1400" baseline="-25000"/>
              <a:t>UL</a:t>
            </a:r>
            <a:r>
              <a:rPr lang="en-US" sz="1400"/>
              <a:t> or  longitudinally polarized quarks in the unpolarized target (RGA)  F</a:t>
            </a:r>
            <a:r>
              <a:rPr lang="en-US" sz="1400" baseline="-25000"/>
              <a:t>LU</a:t>
            </a:r>
            <a:r>
              <a:rPr lang="en-US" sz="1400"/>
              <a:t> (consistent with each other)</a:t>
            </a:r>
          </a:p>
          <a:p>
            <a:endParaRPr lang="en-US" sz="1400"/>
          </a:p>
          <a:p>
            <a:r>
              <a:rPr lang="en-US" sz="1400"/>
              <a:t>Note: F</a:t>
            </a:r>
            <a:r>
              <a:rPr lang="en-US" sz="1400" baseline="-25000"/>
              <a:t>LU</a:t>
            </a:r>
            <a:r>
              <a:rPr lang="en-US" sz="1400"/>
              <a:t> for Nitrogen practically the same as for proton </a:t>
            </a:r>
            <a:r>
              <a:rPr lang="en-US" sz="1400">
                <a:sym typeface="Wingdings" charset="0"/>
              </a:rPr>
              <a:t> </a:t>
            </a:r>
            <a:r>
              <a:rPr lang="en-US" sz="1400"/>
              <a:t>no medium modification </a:t>
            </a:r>
          </a:p>
        </p:txBody>
      </p:sp>
      <p:sp>
        <p:nvSpPr>
          <p:cNvPr id="10" name="Oval 9"/>
          <p:cNvSpPr>
            <a:spLocks noChangeArrowheads="1"/>
          </p:cNvSpPr>
          <p:nvPr/>
        </p:nvSpPr>
        <p:spPr bwMode="auto">
          <a:xfrm>
            <a:off x="3581400" y="1066800"/>
            <a:ext cx="304800" cy="457200"/>
          </a:xfrm>
          <a:prstGeom prst="ellipse">
            <a:avLst/>
          </a:prstGeom>
          <a:noFill/>
          <a:ln w="25400">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32" name="Oval 31"/>
          <p:cNvSpPr>
            <a:spLocks noChangeArrowheads="1"/>
          </p:cNvSpPr>
          <p:nvPr/>
        </p:nvSpPr>
        <p:spPr bwMode="auto">
          <a:xfrm>
            <a:off x="3581400" y="1828800"/>
            <a:ext cx="304800" cy="457200"/>
          </a:xfrm>
          <a:prstGeom prst="ellipse">
            <a:avLst/>
          </a:prstGeom>
          <a:noFill/>
          <a:ln w="25400">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2174" name="Rectangle 10"/>
          <p:cNvSpPr>
            <a:spLocks noChangeArrowheads="1"/>
          </p:cNvSpPr>
          <p:nvPr/>
        </p:nvSpPr>
        <p:spPr bwMode="auto">
          <a:xfrm>
            <a:off x="7173913" y="1066800"/>
            <a:ext cx="19812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The Twist-3 Fracture Functions responsible for SSAs A</a:t>
            </a:r>
            <a:r>
              <a:rPr lang="en-US" sz="1400" baseline="-25000"/>
              <a:t>LU</a:t>
            </a:r>
            <a:r>
              <a:rPr lang="en-US" sz="1400"/>
              <a:t> and A</a:t>
            </a:r>
            <a:r>
              <a:rPr lang="en-US" sz="1400" baseline="-25000"/>
              <a:t>UL</a:t>
            </a:r>
          </a:p>
        </p:txBody>
      </p:sp>
      <p:sp>
        <p:nvSpPr>
          <p:cNvPr id="92175" name="TextBox 11"/>
          <p:cNvSpPr txBox="1">
            <a:spLocks noChangeArrowheads="1"/>
          </p:cNvSpPr>
          <p:nvPr/>
        </p:nvSpPr>
        <p:spPr bwMode="auto">
          <a:xfrm>
            <a:off x="990600" y="2209800"/>
            <a:ext cx="1130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a:t>
            </a:r>
            <a:r>
              <a:rPr lang="en-US" sz="1800"/>
              <a:t>e’pX</a:t>
            </a:r>
          </a:p>
        </p:txBody>
      </p:sp>
      <p:sp>
        <p:nvSpPr>
          <p:cNvPr id="92176" name="TextBox 34"/>
          <p:cNvSpPr txBox="1">
            <a:spLocks noChangeArrowheads="1"/>
          </p:cNvSpPr>
          <p:nvPr/>
        </p:nvSpPr>
        <p:spPr bwMode="auto">
          <a:xfrm>
            <a:off x="6172200" y="2743200"/>
            <a:ext cx="1130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a:t>
            </a:r>
            <a:r>
              <a:rPr lang="en-US" sz="1800"/>
              <a:t>e’pX</a:t>
            </a:r>
          </a:p>
        </p:txBody>
      </p:sp>
      <p:sp>
        <p:nvSpPr>
          <p:cNvPr id="92177" name="TextBox 12"/>
          <p:cNvSpPr txBox="1">
            <a:spLocks noChangeArrowheads="1"/>
          </p:cNvSpPr>
          <p:nvPr/>
        </p:nvSpPr>
        <p:spPr bwMode="auto">
          <a:xfrm>
            <a:off x="4191000" y="914400"/>
            <a:ext cx="1600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unpolarized quarks in the longitudinally polarized proton</a:t>
            </a:r>
          </a:p>
        </p:txBody>
      </p:sp>
      <p:sp>
        <p:nvSpPr>
          <p:cNvPr id="92178" name="TextBox 36"/>
          <p:cNvSpPr txBox="1">
            <a:spLocks noChangeArrowheads="1"/>
          </p:cNvSpPr>
          <p:nvPr/>
        </p:nvSpPr>
        <p:spPr bwMode="auto">
          <a:xfrm>
            <a:off x="4114800" y="1752600"/>
            <a:ext cx="1828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longitudinally polarized  quarks in the unpolarized proton</a:t>
            </a:r>
          </a:p>
        </p:txBody>
      </p:sp>
      <p:cxnSp>
        <p:nvCxnSpPr>
          <p:cNvPr id="16" name="Straight Arrow Connector 15"/>
          <p:cNvCxnSpPr>
            <a:cxnSpLocks noChangeShapeType="1"/>
            <a:stCxn id="92177" idx="1"/>
            <a:endCxn id="10" idx="6"/>
          </p:cNvCxnSpPr>
          <p:nvPr/>
        </p:nvCxnSpPr>
        <p:spPr bwMode="auto">
          <a:xfrm flipH="1">
            <a:off x="3886200" y="1238250"/>
            <a:ext cx="304800" cy="571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40" name="Straight Arrow Connector 39"/>
          <p:cNvCxnSpPr>
            <a:cxnSpLocks noChangeShapeType="1"/>
          </p:cNvCxnSpPr>
          <p:nvPr/>
        </p:nvCxnSpPr>
        <p:spPr bwMode="auto">
          <a:xfrm flipH="1">
            <a:off x="3886200" y="1981200"/>
            <a:ext cx="304800" cy="571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92181" name="Picture 12" descr="ta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990600"/>
            <a:ext cx="1371600" cy="105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2" name="TextBox 17"/>
          <p:cNvSpPr txBox="1">
            <a:spLocks noChangeArrowheads="1"/>
          </p:cNvSpPr>
          <p:nvPr/>
        </p:nvSpPr>
        <p:spPr bwMode="auto">
          <a:xfrm>
            <a:off x="6324600" y="1676400"/>
            <a:ext cx="3730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FF</a:t>
            </a:r>
          </a:p>
        </p:txBody>
      </p:sp>
      <p:sp>
        <p:nvSpPr>
          <p:cNvPr id="92183" name="TextBox 42"/>
          <p:cNvSpPr txBox="1">
            <a:spLocks noChangeArrowheads="1"/>
          </p:cNvSpPr>
          <p:nvPr/>
        </p:nvSpPr>
        <p:spPr bwMode="auto">
          <a:xfrm>
            <a:off x="6248400" y="1371600"/>
            <a:ext cx="279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t>q</a:t>
            </a:r>
          </a:p>
        </p:txBody>
      </p:sp>
      <p:sp>
        <p:nvSpPr>
          <p:cNvPr id="92184" name="TextBox 43"/>
          <p:cNvSpPr txBox="1">
            <a:spLocks noChangeArrowheads="1"/>
          </p:cNvSpPr>
          <p:nvPr/>
        </p:nvSpPr>
        <p:spPr bwMode="auto">
          <a:xfrm>
            <a:off x="6705600" y="1447800"/>
            <a:ext cx="279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t>h</a:t>
            </a:r>
          </a:p>
        </p:txBody>
      </p:sp>
      <p:sp>
        <p:nvSpPr>
          <p:cNvPr id="92185" name="TextBox 18"/>
          <p:cNvSpPr txBox="1">
            <a:spLocks noChangeArrowheads="1"/>
          </p:cNvSpPr>
          <p:nvPr/>
        </p:nvSpPr>
        <p:spPr bwMode="auto">
          <a:xfrm>
            <a:off x="5791200" y="1981200"/>
            <a:ext cx="2057400"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Conditional probability to produce a hadron </a:t>
            </a:r>
            <a:r>
              <a:rPr lang="en-US" sz="1100" b="1" i="1"/>
              <a:t>h</a:t>
            </a:r>
            <a:r>
              <a:rPr lang="en-US" sz="1100"/>
              <a:t>, when kicking out quark </a:t>
            </a:r>
            <a:r>
              <a:rPr lang="en-US" sz="1100" b="1" i="1"/>
              <a:t>q</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3E8C082-557A-724F-826E-3D0F05D2E6C7}" type="slidenum">
              <a:rPr lang="en-US" sz="1400"/>
              <a:pPr/>
              <a:t>79</a:t>
            </a:fld>
            <a:endParaRPr lang="en-US" sz="1400"/>
          </a:p>
        </p:txBody>
      </p:sp>
      <p:grpSp>
        <p:nvGrpSpPr>
          <p:cNvPr id="93186" name="Group 4"/>
          <p:cNvGrpSpPr>
            <a:grpSpLocks/>
          </p:cNvGrpSpPr>
          <p:nvPr/>
        </p:nvGrpSpPr>
        <p:grpSpPr bwMode="auto">
          <a:xfrm>
            <a:off x="3505200" y="914400"/>
            <a:ext cx="2951163" cy="2011363"/>
            <a:chOff x="5022928" y="909688"/>
            <a:chExt cx="4208352" cy="2317602"/>
          </a:xfrm>
        </p:grpSpPr>
        <p:pic>
          <p:nvPicPr>
            <p:cNvPr id="9320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2928" y="909688"/>
              <a:ext cx="4019471" cy="2317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202" name="TextBox 6"/>
            <p:cNvSpPr txBox="1">
              <a:spLocks noChangeArrowheads="1"/>
            </p:cNvSpPr>
            <p:nvPr/>
          </p:nvSpPr>
          <p:spPr bwMode="auto">
            <a:xfrm>
              <a:off x="6118222" y="954901"/>
              <a:ext cx="1710351" cy="319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FF0000"/>
                  </a:solidFill>
                  <a:latin typeface="Helvetica" charset="0"/>
                </a:rPr>
                <a:t>CLAS12</a:t>
              </a:r>
            </a:p>
          </p:txBody>
        </p:sp>
        <p:sp>
          <p:nvSpPr>
            <p:cNvPr id="93203" name="TextBox 7"/>
            <p:cNvSpPr txBox="1">
              <a:spLocks noChangeArrowheads="1"/>
            </p:cNvSpPr>
            <p:nvPr/>
          </p:nvSpPr>
          <p:spPr bwMode="auto">
            <a:xfrm>
              <a:off x="7521518" y="1436499"/>
              <a:ext cx="1709762" cy="319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0D36B6"/>
                  </a:solidFill>
                  <a:latin typeface="Helvetica" charset="0"/>
                </a:rPr>
                <a:t>CLAS22</a:t>
              </a:r>
            </a:p>
          </p:txBody>
        </p:sp>
      </p:grpSp>
      <p:sp>
        <p:nvSpPr>
          <p:cNvPr id="93187" name="TextBox 8"/>
          <p:cNvSpPr txBox="1">
            <a:spLocks noChangeArrowheads="1"/>
          </p:cNvSpPr>
          <p:nvPr/>
        </p:nvSpPr>
        <p:spPr bwMode="auto">
          <a:xfrm>
            <a:off x="3886200" y="3429000"/>
            <a:ext cx="52578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8450" indent="-2984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a:solidFill>
                  <a:srgbClr val="0D36B6"/>
                </a:solidFill>
                <a:latin typeface="Century Gothic" charset="0"/>
              </a:rPr>
              <a:t>Q</a:t>
            </a:r>
            <a:r>
              <a:rPr lang="en-US" sz="1400" baseline="30000">
                <a:solidFill>
                  <a:srgbClr val="0D36B6"/>
                </a:solidFill>
                <a:latin typeface="Century Gothic" charset="0"/>
              </a:rPr>
              <a:t>2</a:t>
            </a:r>
            <a:r>
              <a:rPr lang="en-US" sz="1400">
                <a:solidFill>
                  <a:srgbClr val="0D36B6"/>
                </a:solidFill>
                <a:latin typeface="Century Gothic" charset="0"/>
              </a:rPr>
              <a:t> evolution studies possible, provide superior access to critical Collins-Soper (CS) kernel</a:t>
            </a:r>
          </a:p>
          <a:p>
            <a:pPr>
              <a:buFontTx/>
              <a:buChar char="•"/>
            </a:pPr>
            <a:r>
              <a:rPr lang="en-US" sz="1400">
                <a:solidFill>
                  <a:srgbClr val="0D36B6"/>
                </a:solidFill>
                <a:latin typeface="Century Gothic" charset="0"/>
              </a:rPr>
              <a:t> CLAS12 at JLab20+ can provide a wide range in Q</a:t>
            </a:r>
            <a:r>
              <a:rPr lang="en-US" sz="1400" baseline="30000">
                <a:solidFill>
                  <a:srgbClr val="0D36B6"/>
                </a:solidFill>
                <a:latin typeface="Century Gothic" charset="0"/>
              </a:rPr>
              <a:t>2</a:t>
            </a:r>
          </a:p>
          <a:p>
            <a:r>
              <a:rPr lang="en-US" sz="1400">
                <a:solidFill>
                  <a:srgbClr val="0D36B6"/>
                </a:solidFill>
                <a:latin typeface="Century Gothic" charset="0"/>
              </a:rPr>
              <a:t>        combined with high lumi and superior resolution </a:t>
            </a:r>
            <a:endParaRPr lang="en-US" sz="1400" baseline="30000">
              <a:solidFill>
                <a:srgbClr val="0D36B6"/>
              </a:solidFill>
              <a:latin typeface="Century Gothic" charset="0"/>
            </a:endParaRPr>
          </a:p>
        </p:txBody>
      </p:sp>
      <p:sp>
        <p:nvSpPr>
          <p:cNvPr id="93188" name="TextBox 10"/>
          <p:cNvSpPr txBox="1">
            <a:spLocks noChangeArrowheads="1"/>
          </p:cNvSpPr>
          <p:nvPr/>
        </p:nvSpPr>
        <p:spPr bwMode="auto">
          <a:xfrm>
            <a:off x="4648200" y="2895600"/>
            <a:ext cx="45720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a:solidFill>
                  <a:srgbClr val="0D36B6"/>
                </a:solidFill>
                <a:latin typeface="Century Gothic" charset="0"/>
              </a:rPr>
              <a:t>Wide Q</a:t>
            </a:r>
            <a:r>
              <a:rPr lang="en-US" sz="1400" baseline="30000">
                <a:solidFill>
                  <a:srgbClr val="0D36B6"/>
                </a:solidFill>
                <a:latin typeface="Century Gothic" charset="0"/>
              </a:rPr>
              <a:t>2</a:t>
            </a:r>
            <a:r>
              <a:rPr lang="en-US" sz="1400">
                <a:solidFill>
                  <a:srgbClr val="0D36B6"/>
                </a:solidFill>
                <a:latin typeface="Century Gothic" charset="0"/>
              </a:rPr>
              <a:t> range and high luminosity is the key for a validating separation of twist-2 contributions</a:t>
            </a:r>
          </a:p>
          <a:p>
            <a:pPr>
              <a:buFontTx/>
              <a:buChar char="•"/>
            </a:pPr>
            <a:endParaRPr lang="en-US" sz="1400">
              <a:solidFill>
                <a:srgbClr val="0D36B6"/>
              </a:solidFill>
              <a:latin typeface="Century Gothic" charset="0"/>
            </a:endParaRPr>
          </a:p>
        </p:txBody>
      </p:sp>
      <p:pic>
        <p:nvPicPr>
          <p:cNvPr id="93189" name="Picture 13" descr="Screen Shot 2022-10-28 at 5.22.4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3352800" cy="219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838200" y="2362200"/>
            <a:ext cx="1219200" cy="46038"/>
          </a:xfrm>
          <a:prstGeom prst="rect">
            <a:avLst/>
          </a:prstGeom>
          <a:solidFill>
            <a:srgbClr val="BADDE1">
              <a:alpha val="67058"/>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
        <p:nvSpPr>
          <p:cNvPr id="93191" name="Rectangle 15"/>
          <p:cNvSpPr>
            <a:spLocks noChangeArrowheads="1"/>
          </p:cNvSpPr>
          <p:nvPr/>
        </p:nvSpPr>
        <p:spPr bwMode="auto">
          <a:xfrm>
            <a:off x="762000" y="152400"/>
            <a:ext cx="7997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a:t>Accessing CS-kernel directly or through extraction of SFs</a:t>
            </a:r>
          </a:p>
        </p:txBody>
      </p:sp>
      <p:sp>
        <p:nvSpPr>
          <p:cNvPr id="93192" name="TextBox 16"/>
          <p:cNvSpPr txBox="1">
            <a:spLocks noChangeArrowheads="1"/>
          </p:cNvSpPr>
          <p:nvPr/>
        </p:nvSpPr>
        <p:spPr bwMode="auto">
          <a:xfrm>
            <a:off x="152400" y="2971800"/>
            <a:ext cx="4483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Use slices in Q</a:t>
            </a:r>
            <a:r>
              <a:rPr lang="en-US" sz="1800" baseline="30000"/>
              <a:t>2 </a:t>
            </a:r>
            <a:r>
              <a:rPr lang="en-US" sz="1800"/>
              <a:t>(good resolution needed)</a:t>
            </a:r>
          </a:p>
        </p:txBody>
      </p:sp>
      <p:sp>
        <p:nvSpPr>
          <p:cNvPr id="93193" name="TextBox 17"/>
          <p:cNvSpPr txBox="1">
            <a:spLocks noChangeArrowheads="1"/>
          </p:cNvSpPr>
          <p:nvPr/>
        </p:nvSpPr>
        <p:spPr bwMode="auto">
          <a:xfrm>
            <a:off x="1828800" y="2057400"/>
            <a:ext cx="9794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0D36B6"/>
                </a:solidFill>
                <a:latin typeface="Helvetica" charset="0"/>
              </a:rPr>
              <a:t>CLAS22</a:t>
            </a:r>
          </a:p>
        </p:txBody>
      </p:sp>
      <p:sp>
        <p:nvSpPr>
          <p:cNvPr id="93194" name="TextBox 18"/>
          <p:cNvSpPr txBox="1">
            <a:spLocks noChangeArrowheads="1"/>
          </p:cNvSpPr>
          <p:nvPr/>
        </p:nvSpPr>
        <p:spPr bwMode="auto">
          <a:xfrm>
            <a:off x="1752600" y="1752600"/>
            <a:ext cx="9810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FF0000"/>
                </a:solidFill>
                <a:latin typeface="Helvetica" charset="0"/>
              </a:rPr>
              <a:t>EIC 5x41</a:t>
            </a:r>
          </a:p>
        </p:txBody>
      </p:sp>
      <p:sp>
        <p:nvSpPr>
          <p:cNvPr id="93195" name="TextBox 28"/>
          <p:cNvSpPr txBox="1">
            <a:spLocks noChangeArrowheads="1"/>
          </p:cNvSpPr>
          <p:nvPr/>
        </p:nvSpPr>
        <p:spPr bwMode="auto">
          <a:xfrm>
            <a:off x="3962400" y="5105400"/>
            <a:ext cx="5099050" cy="1323975"/>
          </a:xfrm>
          <a:prstGeom prst="rect">
            <a:avLst/>
          </a:prstGeom>
          <a:solidFill>
            <a:srgbClr val="FFFF00"/>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Test the CS-kernel from different experiments, and for different kinematics in a given experiment</a:t>
            </a:r>
          </a:p>
          <a:p>
            <a:pPr>
              <a:buFontTx/>
              <a:buChar char="•"/>
            </a:pPr>
            <a:r>
              <a:rPr lang="en-US" sz="1600" u="sng"/>
              <a:t>Evaluate the systematics due to factorization violation and define possible reasons </a:t>
            </a:r>
            <a:r>
              <a:rPr lang="en-US" sz="1600"/>
              <a:t>(some can be easy to fix) </a:t>
            </a:r>
          </a:p>
        </p:txBody>
      </p:sp>
      <p:sp>
        <p:nvSpPr>
          <p:cNvPr id="93196" name="TextBox 36"/>
          <p:cNvSpPr txBox="1">
            <a:spLocks noChangeArrowheads="1"/>
          </p:cNvSpPr>
          <p:nvPr/>
        </p:nvSpPr>
        <p:spPr bwMode="auto">
          <a:xfrm>
            <a:off x="2286000" y="3429000"/>
            <a:ext cx="11033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A. Vladimirov</a:t>
            </a:r>
          </a:p>
        </p:txBody>
      </p:sp>
      <p:pic>
        <p:nvPicPr>
          <p:cNvPr id="931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8194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it-IT"/>
              <a:t>H. Avakian, JLab22, Aug 26</a:t>
            </a:r>
            <a:endParaRPr lang="en-US"/>
          </a:p>
        </p:txBody>
      </p:sp>
      <p:pic>
        <p:nvPicPr>
          <p:cNvPr id="9319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0"/>
            <a:ext cx="35814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0"/>
          <p:cNvSpPr txBox="1"/>
          <p:nvPr/>
        </p:nvSpPr>
        <p:spPr>
          <a:xfrm>
            <a:off x="4191000" y="4343400"/>
            <a:ext cx="4648200" cy="738188"/>
          </a:xfrm>
          <a:prstGeom prst="rect">
            <a:avLst/>
          </a:prstGeom>
          <a:noFill/>
        </p:spPr>
        <p:txBody>
          <a:bodyPr>
            <a:spAutoFit/>
          </a:bodyPr>
          <a:lstStyle/>
          <a:p>
            <a:pPr>
              <a:defRPr/>
            </a:pPr>
            <a:r>
              <a:rPr lang="en-US" sz="1400" dirty="0">
                <a:latin typeface="Arial" panose="020B0604020202020204" pitchFamily="34" charset="0"/>
                <a:ea typeface="MS PGothic" panose="020B0600070205080204" pitchFamily="34" charset="-128"/>
                <a:cs typeface="+mn-cs"/>
              </a:rPr>
              <a:t>Sensitive to different ranges in b</a:t>
            </a:r>
          </a:p>
          <a:p>
            <a:pPr marL="285750" indent="-285750">
              <a:buFont typeface="Arial" panose="020B0604020202020204" pitchFamily="34" charset="0"/>
              <a:buChar char="•"/>
              <a:defRPr/>
            </a:pPr>
            <a:r>
              <a:rPr lang="en-US" sz="1400" dirty="0" err="1">
                <a:latin typeface="Arial" panose="020B0604020202020204" pitchFamily="34" charset="0"/>
                <a:ea typeface="MS PGothic" panose="020B0600070205080204" pitchFamily="34" charset="-128"/>
                <a:cs typeface="+mn-cs"/>
              </a:rPr>
              <a:t>JLab</a:t>
            </a:r>
            <a:r>
              <a:rPr lang="en-US" sz="1400" dirty="0">
                <a:latin typeface="Arial" panose="020B0604020202020204" pitchFamily="34" charset="0"/>
                <a:ea typeface="MS PGothic" panose="020B0600070205080204" pitchFamily="34" charset="-128"/>
                <a:cs typeface="+mn-cs"/>
              </a:rPr>
              <a:t> ~1&lt;b&lt;4</a:t>
            </a:r>
          </a:p>
          <a:p>
            <a:pPr marL="285750" indent="-285750">
              <a:buFont typeface="Arial" panose="020B0604020202020204" pitchFamily="34" charset="0"/>
              <a:buChar char="•"/>
              <a:defRPr/>
            </a:pPr>
            <a:r>
              <a:rPr lang="en-US" sz="1400" dirty="0">
                <a:latin typeface="Arial" panose="020B0604020202020204" pitchFamily="34" charset="0"/>
                <a:ea typeface="MS PGothic" panose="020B0600070205080204" pitchFamily="34" charset="-128"/>
                <a:cs typeface="+mn-cs"/>
              </a:rPr>
              <a:t>EIC ~0.5&lt;b&lt;1.2,   LHC b&lt;&lt;0.5COMPASS overlaps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F5085-2968-BD4E-8653-4444BE6D4A7C}"/>
              </a:ext>
            </a:extLst>
          </p:cNvPr>
          <p:cNvPicPr>
            <a:picLocks noChangeAspect="1"/>
          </p:cNvPicPr>
          <p:nvPr/>
        </p:nvPicPr>
        <p:blipFill>
          <a:blip r:embed="rId2"/>
          <a:stretch>
            <a:fillRect/>
          </a:stretch>
        </p:blipFill>
        <p:spPr>
          <a:xfrm>
            <a:off x="7848600" y="4168354"/>
            <a:ext cx="1219201" cy="1212465"/>
          </a:xfrm>
          <a:prstGeom prst="rect">
            <a:avLst/>
          </a:prstGeom>
        </p:spPr>
      </p:pic>
      <p:sp>
        <p:nvSpPr>
          <p:cNvPr id="22529" name="Title 1"/>
          <p:cNvSpPr>
            <a:spLocks noGrp="1"/>
          </p:cNvSpPr>
          <p:nvPr>
            <p:ph type="title"/>
          </p:nvPr>
        </p:nvSpPr>
        <p:spPr/>
        <p:txBody>
          <a:bodyPr/>
          <a:lstStyle/>
          <a:p>
            <a:r>
              <a:rPr lang="en-US" dirty="0">
                <a:latin typeface="Arial" charset="0"/>
                <a:ea typeface="MS PGothic" charset="0"/>
              </a:rPr>
              <a:t>PAC48 comments and consequences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8</a:t>
            </a:fld>
            <a:endParaRPr lang="en-US" sz="1400"/>
          </a:p>
        </p:txBody>
      </p:sp>
      <p:sp>
        <p:nvSpPr>
          <p:cNvPr id="2" name="Rectangle 1"/>
          <p:cNvSpPr/>
          <p:nvPr/>
        </p:nvSpPr>
        <p:spPr>
          <a:xfrm>
            <a:off x="76200" y="914400"/>
            <a:ext cx="8915400" cy="1231106"/>
          </a:xfrm>
          <a:prstGeom prst="rect">
            <a:avLst/>
          </a:prstGeom>
        </p:spPr>
        <p:txBody>
          <a:bodyPr wrap="square">
            <a:spAutoFit/>
          </a:bodyPr>
          <a:lstStyle/>
          <a:p>
            <a:r>
              <a:rPr lang="en-US" sz="2000" dirty="0">
                <a:solidFill>
                  <a:srgbClr val="0000FF"/>
                </a:solidFill>
              </a:rPr>
              <a:t>Statement:</a:t>
            </a:r>
          </a:p>
          <a:p>
            <a:endParaRPr lang="en-US" dirty="0"/>
          </a:p>
          <a:p>
            <a:r>
              <a:rPr lang="en-US" dirty="0"/>
              <a:t>“Several of this data covers the same x but higher Q</a:t>
            </a:r>
            <a:r>
              <a:rPr lang="en-US" baseline="30000" dirty="0"/>
              <a:t>2</a:t>
            </a:r>
            <a:r>
              <a:rPr lang="en-US" dirty="0"/>
              <a:t> compared with RG C, which</a:t>
            </a:r>
          </a:p>
          <a:p>
            <a:r>
              <a:rPr lang="en-US" dirty="0"/>
              <a:t>make the theoretical interpretation of the data significantly easier”. </a:t>
            </a:r>
          </a:p>
        </p:txBody>
      </p:sp>
      <p:sp>
        <p:nvSpPr>
          <p:cNvPr id="4" name="TextBox 3"/>
          <p:cNvSpPr txBox="1"/>
          <p:nvPr/>
        </p:nvSpPr>
        <p:spPr>
          <a:xfrm>
            <a:off x="76201" y="2362200"/>
            <a:ext cx="8991600" cy="2062103"/>
          </a:xfrm>
          <a:prstGeom prst="rect">
            <a:avLst/>
          </a:prstGeom>
          <a:noFill/>
        </p:spPr>
        <p:txBody>
          <a:bodyPr wrap="square" rtlCol="0">
            <a:spAutoFit/>
          </a:bodyPr>
          <a:lstStyle/>
          <a:p>
            <a:r>
              <a:rPr lang="en-US" sz="2000" dirty="0">
                <a:solidFill>
                  <a:srgbClr val="0000FF"/>
                </a:solidFill>
              </a:rPr>
              <a:t>Meaning:</a:t>
            </a:r>
          </a:p>
          <a:p>
            <a:endParaRPr lang="en-US" dirty="0"/>
          </a:p>
          <a:p>
            <a:r>
              <a:rPr lang="en-US" dirty="0"/>
              <a:t>THE Theory will work at much higher energies also in the valence region</a:t>
            </a:r>
            <a:r>
              <a:rPr lang="en-US" dirty="0">
                <a:sym typeface="Wingdings"/>
              </a:rPr>
              <a:t> </a:t>
            </a:r>
          </a:p>
          <a:p>
            <a:r>
              <a:rPr lang="en-US" dirty="0">
                <a:sym typeface="Wingdings"/>
              </a:rPr>
              <a:t>no need in digging in “low energy” data where factorization is likely broken</a:t>
            </a:r>
          </a:p>
          <a:p>
            <a:endParaRPr lang="en-US" dirty="0">
              <a:sym typeface="Wingdings"/>
            </a:endParaRPr>
          </a:p>
          <a:p>
            <a:r>
              <a:rPr lang="en-US" dirty="0">
                <a:sym typeface="Wingdings"/>
              </a:rPr>
              <a:t>May not be worth spending resources now, instead the 3D community can focus on analysis of  measurements of GPDs and TMDs of quarks  in the “bright future”</a:t>
            </a:r>
            <a:r>
              <a:rPr lang="en-US" dirty="0"/>
              <a:t> </a:t>
            </a:r>
          </a:p>
        </p:txBody>
      </p:sp>
      <p:sp>
        <p:nvSpPr>
          <p:cNvPr id="7" name="TextBox 6"/>
          <p:cNvSpPr txBox="1"/>
          <p:nvPr/>
        </p:nvSpPr>
        <p:spPr>
          <a:xfrm>
            <a:off x="76200" y="4800600"/>
            <a:ext cx="1967005" cy="400110"/>
          </a:xfrm>
          <a:prstGeom prst="rect">
            <a:avLst/>
          </a:prstGeom>
          <a:noFill/>
        </p:spPr>
        <p:txBody>
          <a:bodyPr wrap="none" rtlCol="0">
            <a:spAutoFit/>
          </a:bodyPr>
          <a:lstStyle/>
          <a:p>
            <a:r>
              <a:rPr lang="en-US" sz="2000" dirty="0">
                <a:solidFill>
                  <a:srgbClr val="0000FF"/>
                </a:solidFill>
              </a:rPr>
              <a:t>Consequences: </a:t>
            </a:r>
          </a:p>
        </p:txBody>
      </p:sp>
      <p:sp>
        <p:nvSpPr>
          <p:cNvPr id="8" name="TextBox 7"/>
          <p:cNvSpPr txBox="1"/>
          <p:nvPr/>
        </p:nvSpPr>
        <p:spPr>
          <a:xfrm>
            <a:off x="152400" y="5334000"/>
            <a:ext cx="8839200" cy="923330"/>
          </a:xfrm>
          <a:prstGeom prst="rect">
            <a:avLst/>
          </a:prstGeom>
          <a:noFill/>
        </p:spPr>
        <p:txBody>
          <a:bodyPr wrap="square" rtlCol="0">
            <a:spAutoFit/>
          </a:bodyPr>
          <a:lstStyle/>
          <a:p>
            <a:r>
              <a:rPr lang="en-US" dirty="0"/>
              <a:t>Redirection of resources to “Physics analysis of EIC data”, pushing most SIDIS groups to be involved in EIC, with little focus on huge amount of precious data already accumulated or planned from incoming JLab experiments</a:t>
            </a:r>
          </a:p>
        </p:txBody>
      </p:sp>
      <p:cxnSp>
        <p:nvCxnSpPr>
          <p:cNvPr id="16" name="Straight Connector 15"/>
          <p:cNvCxnSpPr>
            <a:cxnSpLocks/>
          </p:cNvCxnSpPr>
          <p:nvPr/>
        </p:nvCxnSpPr>
        <p:spPr>
          <a:xfrm>
            <a:off x="152400" y="2057400"/>
            <a:ext cx="6477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015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noChangeArrowheads="1"/>
          </p:cNvSpPr>
          <p:nvPr>
            <p:ph type="title"/>
          </p:nvPr>
        </p:nvSpPr>
        <p:spPr>
          <a:xfrm>
            <a:off x="0" y="152400"/>
            <a:ext cx="9067800" cy="563563"/>
          </a:xfrm>
        </p:spPr>
        <p:txBody>
          <a:bodyPr/>
          <a:lstStyle/>
          <a:p>
            <a:r>
              <a:rPr lang="en-US" sz="3200">
                <a:latin typeface="Arial" charset="0"/>
                <a:ea typeface="MS PGothic" charset="0"/>
              </a:rPr>
              <a:t>What we learned: missing parts of the mosaic</a:t>
            </a:r>
          </a:p>
        </p:txBody>
      </p:sp>
      <p:sp>
        <p:nvSpPr>
          <p:cNvPr id="94210" name="Content Placeholder 2"/>
          <p:cNvSpPr>
            <a:spLocks noGrp="1" noChangeArrowheads="1"/>
          </p:cNvSpPr>
          <p:nvPr>
            <p:ph idx="1"/>
          </p:nvPr>
        </p:nvSpPr>
        <p:spPr>
          <a:xfrm>
            <a:off x="0" y="765175"/>
            <a:ext cx="9067800" cy="4879975"/>
          </a:xfrm>
        </p:spPr>
        <p:txBody>
          <a:bodyPr/>
          <a:lstStyle/>
          <a:p>
            <a:r>
              <a:rPr lang="en-US" sz="1800">
                <a:latin typeface="Arial" charset="0"/>
                <a:ea typeface="MS PGothic" charset="0"/>
              </a:rPr>
              <a:t>SIDIS, with hadrons detected in the final state, from experimental point of view, is a measurement of observables in 5D space (x,Q</a:t>
            </a:r>
            <a:r>
              <a:rPr lang="en-US" sz="1800" baseline="30000">
                <a:latin typeface="Arial" charset="0"/>
                <a:ea typeface="MS PGothic" charset="0"/>
              </a:rPr>
              <a:t>2</a:t>
            </a:r>
            <a:r>
              <a:rPr lang="en-US" sz="1800">
                <a:latin typeface="Arial" charset="0"/>
                <a:ea typeface="MS PGothic" charset="0"/>
              </a:rPr>
              <a:t>,z,P</a:t>
            </a:r>
            <a:r>
              <a:rPr lang="en-US" sz="1800" baseline="-25000">
                <a:latin typeface="Arial" charset="0"/>
                <a:ea typeface="MS PGothic" charset="0"/>
              </a:rPr>
              <a:t>T</a:t>
            </a:r>
            <a:r>
              <a:rPr lang="en-US" sz="1800">
                <a:latin typeface="Arial" charset="0"/>
                <a:ea typeface="MS PGothic" charset="0"/>
              </a:rPr>
              <a:t>,</a:t>
            </a:r>
            <a:r>
              <a:rPr lang="en-US" sz="1800">
                <a:latin typeface="Symbol" charset="0"/>
                <a:ea typeface="MS PGothic" charset="0"/>
              </a:rPr>
              <a:t>f</a:t>
            </a:r>
            <a:r>
              <a:rPr lang="en-US" sz="1800">
                <a:latin typeface="Arial" charset="0"/>
                <a:ea typeface="MS PGothic" charset="0"/>
              </a:rPr>
              <a:t>), 6D for transverse target,</a:t>
            </a:r>
            <a:r>
              <a:rPr lang="en-US" sz="1800">
                <a:latin typeface="Symbol" charset="0"/>
                <a:ea typeface="MS PGothic" charset="0"/>
              </a:rPr>
              <a:t> +f</a:t>
            </a:r>
            <a:r>
              <a:rPr lang="en-US" sz="1800" baseline="-25000">
                <a:latin typeface="Arial" charset="0"/>
                <a:ea typeface="MS PGothic" charset="0"/>
              </a:rPr>
              <a:t>S</a:t>
            </a:r>
            <a:endParaRPr lang="en-US" sz="1800">
              <a:latin typeface="Arial" charset="0"/>
              <a:ea typeface="MS PGothic" charset="0"/>
            </a:endParaRPr>
          </a:p>
          <a:p>
            <a:pPr>
              <a:buFontTx/>
              <a:buNone/>
            </a:pPr>
            <a:r>
              <a:rPr lang="en-US" sz="1800">
                <a:latin typeface="Arial" charset="0"/>
                <a:ea typeface="MS PGothic" charset="0"/>
              </a:rPr>
              <a:t>	Collinear SIDIS, is just the proper integration, over P</a:t>
            </a:r>
            <a:r>
              <a:rPr lang="en-US" sz="1800" baseline="-25000">
                <a:latin typeface="Arial" charset="0"/>
                <a:ea typeface="MS PGothic" charset="0"/>
              </a:rPr>
              <a:t>T</a:t>
            </a:r>
            <a:r>
              <a:rPr lang="en-US" sz="1800">
                <a:latin typeface="Arial" charset="0"/>
                <a:ea typeface="MS PGothic" charset="0"/>
              </a:rPr>
              <a:t>,</a:t>
            </a:r>
            <a:r>
              <a:rPr lang="en-US" sz="1800">
                <a:latin typeface="Symbol" charset="0"/>
                <a:ea typeface="MS PGothic" charset="0"/>
              </a:rPr>
              <a:t>f,f</a:t>
            </a:r>
            <a:r>
              <a:rPr lang="en-US" sz="1800" baseline="-25000">
                <a:latin typeface="Arial" charset="0"/>
                <a:ea typeface="MS PGothic" charset="0"/>
              </a:rPr>
              <a:t>S</a:t>
            </a:r>
            <a:endParaRPr lang="en-US" sz="1800">
              <a:latin typeface="Symbol" charset="0"/>
              <a:ea typeface="MS PGothic" charset="0"/>
            </a:endParaRPr>
          </a:p>
          <a:p>
            <a:r>
              <a:rPr lang="en-US" sz="2400">
                <a:latin typeface="Arial" charset="0"/>
                <a:ea typeface="MS PGothic" charset="0"/>
              </a:rPr>
              <a:t>SIDIS observations relevant for interpretations of experimental results:</a:t>
            </a:r>
          </a:p>
          <a:p>
            <a:pPr marL="800100" lvl="1" indent="-342900">
              <a:buFontTx/>
              <a:buAutoNum type="arabicPeriod"/>
            </a:pPr>
            <a:r>
              <a:rPr lang="en-US" sz="1600">
                <a:latin typeface="Arial" charset="0"/>
                <a:ea typeface="MS PGothic" charset="0"/>
              </a:rPr>
              <a:t>Understanding the kinematic domain where non-perturbative effects of interest are significant (ex. x,P</a:t>
            </a:r>
            <a:r>
              <a:rPr lang="en-US" sz="1600" baseline="-25000">
                <a:latin typeface="Arial" charset="0"/>
                <a:ea typeface="MS PGothic" charset="0"/>
              </a:rPr>
              <a:t>T</a:t>
            </a:r>
            <a:r>
              <a:rPr lang="en-US" sz="1600">
                <a:latin typeface="Arial" charset="0"/>
                <a:ea typeface="MS PGothic" charset="0"/>
              </a:rPr>
              <a:t>-range)</a:t>
            </a:r>
          </a:p>
          <a:p>
            <a:pPr marL="800100" lvl="1" indent="-342900">
              <a:buFontTx/>
              <a:buAutoNum type="arabicPeriod"/>
            </a:pPr>
            <a:r>
              <a:rPr lang="en-US" sz="1600">
                <a:latin typeface="Arial" charset="0"/>
                <a:ea typeface="MS PGothic" charset="0"/>
              </a:rPr>
              <a:t>Understanding of P</a:t>
            </a:r>
            <a:r>
              <a:rPr lang="en-US" sz="1600" baseline="-25000">
                <a:latin typeface="Arial" charset="0"/>
                <a:ea typeface="MS PGothic" charset="0"/>
              </a:rPr>
              <a:t>T</a:t>
            </a:r>
            <a:r>
              <a:rPr lang="en-US" sz="1600">
                <a:latin typeface="Arial" charset="0"/>
                <a:ea typeface="MS PGothic" charset="0"/>
              </a:rPr>
              <a:t>-dependences of observables in the full range of P</a:t>
            </a:r>
            <a:r>
              <a:rPr lang="en-US" sz="1600" baseline="-25000">
                <a:latin typeface="Arial" charset="0"/>
                <a:ea typeface="MS PGothic" charset="0"/>
              </a:rPr>
              <a:t>T</a:t>
            </a:r>
            <a:r>
              <a:rPr lang="en-US" sz="1600">
                <a:latin typeface="Arial" charset="0"/>
                <a:ea typeface="MS PGothic" charset="0"/>
              </a:rPr>
              <a:t> dominated by non-perturbative physics is important</a:t>
            </a:r>
          </a:p>
          <a:p>
            <a:pPr marL="800100" lvl="1" indent="-342900">
              <a:buFontTx/>
              <a:buAutoNum type="arabicPeriod"/>
            </a:pPr>
            <a:r>
              <a:rPr lang="en-US" sz="1600" u="sng">
                <a:latin typeface="Arial" charset="0"/>
                <a:ea typeface="MS PGothic" charset="0"/>
              </a:rPr>
              <a:t>Understanding of phase space effects is important (additional correlations)</a:t>
            </a:r>
          </a:p>
          <a:p>
            <a:pPr marL="800100" lvl="1" indent="-342900">
              <a:buFontTx/>
              <a:buAutoNum type="arabicPeriod"/>
            </a:pPr>
            <a:r>
              <a:rPr lang="en-US" sz="1600" u="sng">
                <a:latin typeface="Arial" charset="0"/>
                <a:ea typeface="MS PGothic" charset="0"/>
              </a:rPr>
              <a:t>Understanding the role of vector mesons is important</a:t>
            </a:r>
          </a:p>
          <a:p>
            <a:pPr marL="800100" lvl="1" indent="-342900">
              <a:buFontTx/>
              <a:buAutoNum type="arabicPeriod"/>
            </a:pPr>
            <a:r>
              <a:rPr lang="en-US" sz="1600" u="sng">
                <a:latin typeface="Arial" charset="0"/>
                <a:ea typeface="MS PGothic" charset="0"/>
              </a:rPr>
              <a:t>Understanding of evolution properties and longitudinal photon contributions</a:t>
            </a:r>
          </a:p>
          <a:p>
            <a:pPr marL="800100" lvl="1" indent="-342900">
              <a:buFontTx/>
              <a:buAutoNum type="arabicPeriod"/>
            </a:pPr>
            <a:r>
              <a:rPr lang="en-US" sz="1600">
                <a:latin typeface="Arial" charset="0"/>
                <a:ea typeface="MS PGothic" charset="0"/>
              </a:rPr>
              <a:t>Understanding of radiative effects may be important for interpretation</a:t>
            </a:r>
          </a:p>
          <a:p>
            <a:pPr marL="800100" lvl="1" indent="-342900">
              <a:buFontTx/>
              <a:buAutoNum type="arabicPeriod"/>
            </a:pPr>
            <a:r>
              <a:rPr lang="en-US" sz="1600">
                <a:latin typeface="Arial" charset="0"/>
                <a:ea typeface="MS PGothic" charset="0"/>
              </a:rPr>
              <a:t>Overlap of modulations (acceptance, RC,…) is important in separation of SFs</a:t>
            </a:r>
          </a:p>
          <a:p>
            <a:pPr marL="800100" lvl="1" indent="-342900">
              <a:buFontTx/>
              <a:buAutoNum type="arabicPeriod"/>
            </a:pPr>
            <a:r>
              <a:rPr lang="en-US" sz="1600">
                <a:solidFill>
                  <a:srgbClr val="C00000"/>
                </a:solidFill>
                <a:latin typeface="Arial" charset="0"/>
                <a:ea typeface="MS PGothic" charset="0"/>
              </a:rPr>
              <a:t>Multidimensional measurements with high statistics, critical for separation of different ingredients</a:t>
            </a:r>
            <a:endParaRPr lang="en-US">
              <a:latin typeface="Arial" charset="0"/>
              <a:ea typeface="MS PGothic" charset="0"/>
            </a:endParaRPr>
          </a:p>
        </p:txBody>
      </p:sp>
      <p:sp>
        <p:nvSpPr>
          <p:cNvPr id="94211" name="Slide Number Placeholder 4"/>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02CB5A2-60C2-7D49-A2A6-EF9ECDDE34C1}" type="slidenum">
              <a:rPr lang="en-US" sz="1400"/>
              <a:pPr/>
              <a:t>80</a:t>
            </a:fld>
            <a:endParaRPr lang="en-US" sz="1400"/>
          </a:p>
        </p:txBody>
      </p:sp>
      <p:sp>
        <p:nvSpPr>
          <p:cNvPr id="94212" name="Footer Placeholder 1"/>
          <p:cNvSpPr>
            <a:spLocks noGrp="1" noChangeArrowheads="1"/>
          </p:cNvSpPr>
          <p:nvPr>
            <p:ph type="ftr" sz="quarter" idx="10"/>
          </p:nvPr>
        </p:nvSpPr>
        <p:spPr>
          <a:xfrm>
            <a:off x="3124200" y="6565900"/>
            <a:ext cx="3429000" cy="1397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94213" name="TextBox 6"/>
          <p:cNvSpPr txBox="1">
            <a:spLocks noChangeArrowheads="1"/>
          </p:cNvSpPr>
          <p:nvPr/>
        </p:nvSpPr>
        <p:spPr bwMode="auto">
          <a:xfrm>
            <a:off x="152400" y="5776913"/>
            <a:ext cx="8839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solidFill>
                  <a:srgbClr val="FF0000"/>
                </a:solidFill>
              </a:rPr>
              <a:t>QCD calculations may be more applicable at lower energies when 1)-7) clarified</a:t>
            </a:r>
          </a:p>
          <a:p>
            <a:pPr>
              <a:buFontTx/>
              <a:buChar char="•"/>
            </a:pPr>
            <a:endParaRPr lang="en-US" sz="1800">
              <a:latin typeface="Symbol"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noChangeArrowheads="1"/>
          </p:cNvSpPr>
          <p:nvPr>
            <p:ph type="title"/>
          </p:nvPr>
        </p:nvSpPr>
        <p:spPr/>
        <p:txBody>
          <a:bodyPr/>
          <a:lstStyle/>
          <a:p>
            <a:r>
              <a:rPr lang="en-US">
                <a:latin typeface="Arial" charset="0"/>
                <a:ea typeface="MS PGothic" charset="0"/>
              </a:rPr>
              <a:t>Trnaverse &amp; Longitudinal photons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95235"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06911B6-5720-D54C-A65B-61D43B82EF73}" type="slidenum">
              <a:rPr lang="en-US" sz="1400"/>
              <a:pPr/>
              <a:t>81</a:t>
            </a:fld>
            <a:endParaRPr lang="en-US" sz="1400"/>
          </a:p>
        </p:txBody>
      </p:sp>
      <p:pic>
        <p:nvPicPr>
          <p:cNvPr id="952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859463" cy="535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7" name="TextBox 6"/>
          <p:cNvSpPr txBox="1">
            <a:spLocks noChangeArrowheads="1"/>
          </p:cNvSpPr>
          <p:nvPr/>
        </p:nvSpPr>
        <p:spPr bwMode="auto">
          <a:xfrm flipH="1">
            <a:off x="6096000" y="2895600"/>
            <a:ext cx="2835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Very few pure transverse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99330"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DD36870-3D0D-E24B-9043-CBA8C92CDE55}" type="slidenum">
              <a:rPr lang="en-US" sz="1400"/>
              <a:pPr/>
              <a:t>82</a:t>
            </a:fld>
            <a:endParaRPr lang="en-US" sz="1400"/>
          </a:p>
        </p:txBody>
      </p:sp>
      <p:sp>
        <p:nvSpPr>
          <p:cNvPr id="99331" name="TextBox 3"/>
          <p:cNvSpPr txBox="1">
            <a:spLocks noChangeArrowheads="1"/>
          </p:cNvSpPr>
          <p:nvPr/>
        </p:nvSpPr>
        <p:spPr bwMode="auto">
          <a:xfrm>
            <a:off x="2286000" y="12700"/>
            <a:ext cx="44164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COMPASS transversity</a:t>
            </a:r>
          </a:p>
        </p:txBody>
      </p:sp>
      <p:pic>
        <p:nvPicPr>
          <p:cNvPr id="9933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0938"/>
            <a:ext cx="49085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3" name="Rectangle 6"/>
          <p:cNvSpPr>
            <a:spLocks noChangeArrowheads="1"/>
          </p:cNvSpPr>
          <p:nvPr/>
        </p:nvSpPr>
        <p:spPr bwMode="auto">
          <a:xfrm>
            <a:off x="304800" y="781050"/>
            <a:ext cx="3668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https://arxiv.org/pdf/1408.4405.pdf</a:t>
            </a:r>
          </a:p>
        </p:txBody>
      </p:sp>
      <p:pic>
        <p:nvPicPr>
          <p:cNvPr id="993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1619250"/>
            <a:ext cx="4267200" cy="372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5" name="TextBox 9"/>
          <p:cNvSpPr txBox="1">
            <a:spLocks noChangeArrowheads="1"/>
          </p:cNvSpPr>
          <p:nvPr/>
        </p:nvSpPr>
        <p:spPr bwMode="auto">
          <a:xfrm>
            <a:off x="7467600" y="1295400"/>
            <a:ext cx="8842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x&gt;0.03</a:t>
            </a:r>
          </a:p>
        </p:txBody>
      </p:sp>
      <p:cxnSp>
        <p:nvCxnSpPr>
          <p:cNvPr id="12" name="Straight Connector 11"/>
          <p:cNvCxnSpPr>
            <a:cxnSpLocks noChangeShapeType="1"/>
          </p:cNvCxnSpPr>
          <p:nvPr/>
        </p:nvCxnSpPr>
        <p:spPr bwMode="auto">
          <a:xfrm flipV="1">
            <a:off x="3657600" y="1150938"/>
            <a:ext cx="0" cy="44386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1" name="Straight Connector 10"/>
          <p:cNvCxnSpPr>
            <a:cxnSpLocks noChangeShapeType="1"/>
          </p:cNvCxnSpPr>
          <p:nvPr/>
        </p:nvCxnSpPr>
        <p:spPr bwMode="auto">
          <a:xfrm flipV="1">
            <a:off x="1143000" y="1150938"/>
            <a:ext cx="0" cy="44386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99338" name="TextBox 4"/>
          <p:cNvSpPr txBox="1">
            <a:spLocks noChangeArrowheads="1"/>
          </p:cNvSpPr>
          <p:nvPr/>
        </p:nvSpPr>
        <p:spPr bwMode="auto">
          <a:xfrm>
            <a:off x="1295400" y="5951538"/>
            <a:ext cx="62515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No significant effects for x&lt;0.05, and P</a:t>
            </a:r>
            <a:r>
              <a:rPr lang="en-US" sz="1800" baseline="-25000"/>
              <a:t>T</a:t>
            </a:r>
            <a:r>
              <a:rPr lang="en-US" sz="1800"/>
              <a:t>&lt;0.5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28713"/>
            <a:ext cx="4760913" cy="5192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1379"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8E240B0-034D-EC44-991A-47C2091BCCB4}" type="slidenum">
              <a:rPr lang="en-US" sz="1400"/>
              <a:pPr/>
              <a:t>83</a:t>
            </a:fld>
            <a:endParaRPr lang="en-US" sz="1400"/>
          </a:p>
        </p:txBody>
      </p:sp>
      <p:sp>
        <p:nvSpPr>
          <p:cNvPr id="101380" name="TextBox 3"/>
          <p:cNvSpPr txBox="1">
            <a:spLocks noChangeArrowheads="1"/>
          </p:cNvSpPr>
          <p:nvPr/>
        </p:nvSpPr>
        <p:spPr bwMode="auto">
          <a:xfrm>
            <a:off x="2286000" y="12700"/>
            <a:ext cx="34607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COMPASS Sivers</a:t>
            </a:r>
          </a:p>
        </p:txBody>
      </p:sp>
      <p:sp>
        <p:nvSpPr>
          <p:cNvPr id="101381" name="Rectangle 6"/>
          <p:cNvSpPr>
            <a:spLocks noChangeArrowheads="1"/>
          </p:cNvSpPr>
          <p:nvPr/>
        </p:nvSpPr>
        <p:spPr bwMode="auto">
          <a:xfrm>
            <a:off x="304800" y="781050"/>
            <a:ext cx="3668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https://arxiv.org/pdf/1408.4405.pdf</a:t>
            </a:r>
          </a:p>
        </p:txBody>
      </p:sp>
      <p:sp>
        <p:nvSpPr>
          <p:cNvPr id="101382" name="TextBox 9"/>
          <p:cNvSpPr txBox="1">
            <a:spLocks noChangeArrowheads="1"/>
          </p:cNvSpPr>
          <p:nvPr/>
        </p:nvSpPr>
        <p:spPr bwMode="auto">
          <a:xfrm>
            <a:off x="7467600" y="1295400"/>
            <a:ext cx="8842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x&gt;0.03</a:t>
            </a:r>
          </a:p>
        </p:txBody>
      </p:sp>
      <p:cxnSp>
        <p:nvCxnSpPr>
          <p:cNvPr id="12" name="Straight Connector 11"/>
          <p:cNvCxnSpPr>
            <a:cxnSpLocks noChangeShapeType="1"/>
          </p:cNvCxnSpPr>
          <p:nvPr/>
        </p:nvCxnSpPr>
        <p:spPr bwMode="auto">
          <a:xfrm flipV="1">
            <a:off x="914400" y="1295400"/>
            <a:ext cx="0" cy="46672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0138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1944688"/>
            <a:ext cx="4346575"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p:nvCxnSpPr>
        <p:spPr bwMode="auto">
          <a:xfrm flipV="1">
            <a:off x="3581400" y="1219200"/>
            <a:ext cx="0" cy="46672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01386" name="TextBox 13"/>
          <p:cNvSpPr txBox="1">
            <a:spLocks noChangeArrowheads="1"/>
          </p:cNvSpPr>
          <p:nvPr/>
        </p:nvSpPr>
        <p:spPr bwMode="auto">
          <a:xfrm>
            <a:off x="5334000" y="5410200"/>
            <a:ext cx="3505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No significant effects for x&lt;0.05, and P</a:t>
            </a:r>
            <a:r>
              <a:rPr lang="en-US" sz="1800" baseline="-25000"/>
              <a:t>T</a:t>
            </a:r>
            <a:r>
              <a:rPr lang="en-US" sz="1800"/>
              <a:t>&lt;0.5</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2-13 at 5.51.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838200"/>
            <a:ext cx="256698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2403"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7E6558-10B6-064E-86E5-E51090D85848}" type="slidenum">
              <a:rPr lang="en-US" sz="1400"/>
              <a:pPr/>
              <a:t>84</a:t>
            </a:fld>
            <a:endParaRPr lang="en-US" sz="1400"/>
          </a:p>
        </p:txBody>
      </p:sp>
      <p:sp>
        <p:nvSpPr>
          <p:cNvPr id="6" name="Oval 5"/>
          <p:cNvSpPr>
            <a:spLocks noChangeArrowheads="1"/>
          </p:cNvSpPr>
          <p:nvPr/>
        </p:nvSpPr>
        <p:spPr bwMode="auto">
          <a:xfrm>
            <a:off x="7086600" y="1752600"/>
            <a:ext cx="1219200" cy="8382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02405" name="TextBox 6"/>
          <p:cNvSpPr txBox="1">
            <a:spLocks noChangeArrowheads="1"/>
          </p:cNvSpPr>
          <p:nvPr/>
        </p:nvSpPr>
        <p:spPr bwMode="auto">
          <a:xfrm>
            <a:off x="8382000" y="198120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p,n</a:t>
            </a:r>
          </a:p>
        </p:txBody>
      </p:sp>
      <p:sp>
        <p:nvSpPr>
          <p:cNvPr id="102406" name="TextBox 8"/>
          <p:cNvSpPr txBox="1">
            <a:spLocks noChangeArrowheads="1"/>
          </p:cNvSpPr>
          <p:nvPr/>
        </p:nvSpPr>
        <p:spPr bwMode="auto">
          <a:xfrm>
            <a:off x="1524000" y="228600"/>
            <a:ext cx="67516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Exclusive </a:t>
            </a:r>
            <a:r>
              <a:rPr lang="en-US" sz="3200">
                <a:latin typeface="Symbol" charset="0"/>
              </a:rPr>
              <a:t>p/r </a:t>
            </a:r>
            <a:r>
              <a:rPr lang="en-US" sz="3200"/>
              <a:t>production  at large x/t</a:t>
            </a:r>
          </a:p>
        </p:txBody>
      </p:sp>
      <p:sp>
        <p:nvSpPr>
          <p:cNvPr id="102407" name="TextBox 10"/>
          <p:cNvSpPr txBox="1">
            <a:spLocks noChangeArrowheads="1"/>
          </p:cNvSpPr>
          <p:nvPr/>
        </p:nvSpPr>
        <p:spPr bwMode="auto">
          <a:xfrm>
            <a:off x="3124200" y="3128963"/>
            <a:ext cx="6172200"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x-section of measured exclusive process at large t exhibit similar pattern</a:t>
            </a:r>
            <a:endParaRPr lang="en-US" sz="1800">
              <a:latin typeface="Symbol" charset="0"/>
            </a:endParaRPr>
          </a:p>
          <a:p>
            <a:pPr>
              <a:buFontTx/>
              <a:buChar char="•"/>
            </a:pPr>
            <a:r>
              <a:rPr lang="en-US" sz="1800">
                <a:latin typeface="Symbol" charset="0"/>
              </a:rPr>
              <a:t>r+&gt;r</a:t>
            </a:r>
            <a:r>
              <a:rPr lang="en-US" sz="1800" baseline="30000">
                <a:latin typeface="Symbol" charset="0"/>
              </a:rPr>
              <a:t>0</a:t>
            </a:r>
            <a:r>
              <a:rPr lang="en-US" sz="1800">
                <a:latin typeface="Symbol" charset="0"/>
              </a:rPr>
              <a:t> </a:t>
            </a:r>
            <a:r>
              <a:rPr lang="en-US" sz="1800">
                <a:sym typeface="Wingdings" charset="0"/>
              </a:rPr>
              <a:t></a:t>
            </a:r>
            <a:r>
              <a:rPr lang="en-US" sz="1800"/>
              <a:t>Diffractive production suppressed </a:t>
            </a:r>
          </a:p>
          <a:p>
            <a:r>
              <a:rPr lang="en-US" sz="1800"/>
              <a:t>	at large t production mechanism most 	likely is similar to SIDIS </a:t>
            </a:r>
          </a:p>
          <a:p>
            <a:pPr>
              <a:buFontTx/>
              <a:buChar char="•"/>
            </a:pPr>
            <a:r>
              <a:rPr lang="en-US" sz="1800"/>
              <a:t>Slightly higher rho x-sections indicate the fraction of SIDIS pions from VM &gt; 60%</a:t>
            </a:r>
          </a:p>
          <a:p>
            <a:pPr>
              <a:buFontTx/>
              <a:buChar char="•"/>
            </a:pPr>
            <a:r>
              <a:rPr lang="en-US" sz="1800"/>
              <a:t>consistent with LUND-MC in fraction of pions from VMs </a:t>
            </a:r>
          </a:p>
          <a:p>
            <a:pPr>
              <a:buFontTx/>
              <a:buChar char="•"/>
            </a:pPr>
            <a:r>
              <a:rPr lang="en-US" sz="1800"/>
              <a:t>Integrating in total counts (different Q</a:t>
            </a:r>
            <a:r>
              <a:rPr lang="en-US" sz="1800" baseline="30000"/>
              <a:t>2</a:t>
            </a:r>
            <a:r>
              <a:rPr lang="en-US" sz="1800"/>
              <a:t>-dependence)? </a:t>
            </a:r>
          </a:p>
          <a:p>
            <a:pPr>
              <a:buFontTx/>
              <a:buChar char="•"/>
            </a:pPr>
            <a:r>
              <a:rPr lang="is-IS" sz="1800"/>
              <a:t>…......</a:t>
            </a:r>
            <a:r>
              <a:rPr lang="en-US" sz="1800"/>
              <a:t>  </a:t>
            </a:r>
          </a:p>
        </p:txBody>
      </p:sp>
      <p:sp>
        <p:nvSpPr>
          <p:cNvPr id="102408" name="TextBox 11"/>
          <p:cNvSpPr txBox="1">
            <a:spLocks noChangeArrowheads="1"/>
          </p:cNvSpPr>
          <p:nvPr/>
        </p:nvSpPr>
        <p:spPr bwMode="auto">
          <a:xfrm>
            <a:off x="7146925" y="2751138"/>
            <a:ext cx="14033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u="sng"/>
              <a:t>Implications</a:t>
            </a:r>
          </a:p>
        </p:txBody>
      </p:sp>
      <p:pic>
        <p:nvPicPr>
          <p:cNvPr id="10240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0538" y="901700"/>
            <a:ext cx="914400"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0" name="Picture 3" descr="Screen Shot 2019-03-21 at 6.35.4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34512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1" name="Picture 13" descr="Screen Shot 2019-03-21 at 6.37.3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757613"/>
            <a:ext cx="3240088" cy="261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2" name="Picture 14" descr="Screen Shot 2019-03-21 at 6.35.01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488" y="987425"/>
            <a:ext cx="3224212"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3"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03625" y="1901825"/>
            <a:ext cx="2016125"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4"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30625" y="931863"/>
            <a:ext cx="1676400" cy="95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15" name="TextBox 4"/>
          <p:cNvSpPr txBox="1">
            <a:spLocks noChangeArrowheads="1"/>
          </p:cNvSpPr>
          <p:nvPr/>
        </p:nvSpPr>
        <p:spPr bwMode="auto">
          <a:xfrm>
            <a:off x="3527425" y="1125538"/>
            <a:ext cx="4127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a:t>
            </a:r>
          </a:p>
        </p:txBody>
      </p:sp>
      <p:cxnSp>
        <p:nvCxnSpPr>
          <p:cNvPr id="23" name="Straight Connector 22"/>
          <p:cNvCxnSpPr>
            <a:cxnSpLocks/>
          </p:cNvCxnSpPr>
          <p:nvPr/>
        </p:nvCxnSpPr>
        <p:spPr bwMode="auto">
          <a:xfrm flipV="1">
            <a:off x="3519488" y="1685925"/>
            <a:ext cx="0" cy="2220913"/>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6" name="Straight Connector 25"/>
          <p:cNvCxnSpPr>
            <a:cxnSpLocks/>
          </p:cNvCxnSpPr>
          <p:nvPr/>
        </p:nvCxnSpPr>
        <p:spPr bwMode="auto">
          <a:xfrm flipH="1">
            <a:off x="3505200" y="1676400"/>
            <a:ext cx="434975" cy="0"/>
          </a:xfrm>
          <a:prstGeom prst="line">
            <a:avLst/>
          </a:prstGeom>
          <a:noFill/>
          <a:ln w="25400">
            <a:solidFill>
              <a:srgbClr val="FF0000"/>
            </a:solidFill>
            <a:round/>
            <a:headEnd type="stealth" w="med" len="me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02418" name="Picture 1" descr="Screen Shot 2019-06-18 at 3.13.29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488" y="3754438"/>
            <a:ext cx="3124200" cy="261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Box 3"/>
          <p:cNvSpPr txBox="1">
            <a:spLocks noChangeArrowheads="1"/>
          </p:cNvSpPr>
          <p:nvPr/>
        </p:nvSpPr>
        <p:spPr bwMode="auto">
          <a:xfrm>
            <a:off x="2286000" y="12700"/>
            <a:ext cx="41290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COMPASS vs q</a:t>
            </a:r>
            <a:r>
              <a:rPr lang="en-US" sz="3200" baseline="-25000"/>
              <a:t>T</a:t>
            </a:r>
            <a:r>
              <a:rPr lang="en-US" sz="3200"/>
              <a:t>-cuts</a:t>
            </a:r>
          </a:p>
        </p:txBody>
      </p:sp>
      <p:pic>
        <p:nvPicPr>
          <p:cNvPr id="104450"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13813"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6" name="Straight Connector 15"/>
          <p:cNvCxnSpPr>
            <a:cxnSpLocks/>
          </p:cNvCxnSpPr>
          <p:nvPr/>
        </p:nvCxnSpPr>
        <p:spPr bwMode="auto">
          <a:xfrm flipV="1">
            <a:off x="3200400" y="3352800"/>
            <a:ext cx="0" cy="19240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9" name="Straight Connector 18"/>
          <p:cNvCxnSpPr>
            <a:cxnSpLocks/>
          </p:cNvCxnSpPr>
          <p:nvPr/>
        </p:nvCxnSpPr>
        <p:spPr bwMode="auto">
          <a:xfrm flipV="1">
            <a:off x="6858000" y="1504950"/>
            <a:ext cx="0" cy="18478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04453" name="TextBox 23"/>
          <p:cNvSpPr txBox="1">
            <a:spLocks noChangeArrowheads="1"/>
          </p:cNvSpPr>
          <p:nvPr/>
        </p:nvSpPr>
        <p:spPr bwMode="auto">
          <a:xfrm>
            <a:off x="7239000" y="4343400"/>
            <a:ext cx="1646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a:t>
            </a:r>
            <a:r>
              <a:rPr lang="en-US" sz="1800" baseline="-25000"/>
              <a:t>T</a:t>
            </a:r>
            <a:r>
              <a:rPr lang="en-US" sz="1800"/>
              <a:t>/Q&lt;0.25</a:t>
            </a:r>
          </a:p>
        </p:txBody>
      </p:sp>
      <p:sp>
        <p:nvSpPr>
          <p:cNvPr id="25" name="Footer Placeholder 24"/>
          <p:cNvSpPr>
            <a:spLocks noGrp="1"/>
          </p:cNvSpPr>
          <p:nvPr>
            <p:ph type="ftr" sz="quarter" idx="10"/>
          </p:nvPr>
        </p:nvSpPr>
        <p:spPr/>
        <p:txBody>
          <a:bodyPr/>
          <a:lstStyle/>
          <a:p>
            <a:pPr>
              <a:defRPr/>
            </a:pPr>
            <a:r>
              <a:rPr lang="it-IT"/>
              <a:t>H. Avakian, JLab22, Aug 26</a:t>
            </a:r>
            <a:endParaRPr lang="en-US"/>
          </a:p>
        </p:txBody>
      </p:sp>
      <p:sp>
        <p:nvSpPr>
          <p:cNvPr id="104455" name="Slide Number Placeholder 2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40F0822-949C-5F44-BABF-2F54472E07FE}" type="slidenum">
              <a:rPr lang="en-US" sz="1400"/>
              <a:pPr/>
              <a:t>85</a:t>
            </a:fld>
            <a:endParaRPr lang="en-US" sz="1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noChangeArrowheads="1"/>
          </p:cNvSpPr>
          <p:nvPr>
            <p:ph type="title"/>
          </p:nvPr>
        </p:nvSpPr>
        <p:spPr/>
        <p:txBody>
          <a:bodyPr/>
          <a:lstStyle/>
          <a:p>
            <a:endParaRPr lang="en-US">
              <a:latin typeface="Arial" charset="0"/>
              <a:ea typeface="MS PGothic" charset="0"/>
            </a:endParaRPr>
          </a:p>
        </p:txBody>
      </p:sp>
      <p:pic>
        <p:nvPicPr>
          <p:cNvPr id="106498" name="Content Placeholder 5" descr="Screen Shot 2022-10-31 at 5.27.25 P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 r="24"/>
          <a:stretch>
            <a:fillRect/>
          </a:stretch>
        </p:blipFill>
        <p:spPr>
          <a:xfrm>
            <a:off x="-4763" y="0"/>
            <a:ext cx="9148763" cy="6015038"/>
          </a:xfrm>
        </p:spPr>
      </p:pic>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106500"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A6330E6-DA42-BF4F-B7BD-BC7623B6C7C5}" type="slidenum">
              <a:rPr lang="en-US" sz="1400"/>
              <a:pPr/>
              <a:t>86</a:t>
            </a:fld>
            <a:endParaRPr lang="en-US" sz="14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Screen Shot 2023-08-22 at 10.0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4191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2" name="Picture 3" descr="Screen Shot 2023-08-21 at 4.12.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396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Title 1"/>
          <p:cNvSpPr>
            <a:spLocks noGrp="1" noChangeArrowheads="1"/>
          </p:cNvSpPr>
          <p:nvPr>
            <p:ph type="title"/>
          </p:nvPr>
        </p:nvSpPr>
        <p:spPr>
          <a:xfrm>
            <a:off x="152400" y="76200"/>
            <a:ext cx="8686800" cy="563563"/>
          </a:xfrm>
        </p:spPr>
        <p:txBody>
          <a:bodyPr/>
          <a:lstStyle/>
          <a:p>
            <a:r>
              <a:rPr lang="en-US" sz="3500">
                <a:latin typeface="Arial" charset="0"/>
                <a:ea typeface="MS PGothic" charset="0"/>
              </a:rPr>
              <a:t>Beam SSAs: Separating kinematic regions</a:t>
            </a:r>
          </a:p>
        </p:txBody>
      </p:sp>
      <p:sp>
        <p:nvSpPr>
          <p:cNvPr id="107524" name="Content Placeholder 2"/>
          <p:cNvSpPr>
            <a:spLocks noGrp="1" noChangeArrowheads="1"/>
          </p:cNvSpPr>
          <p:nvPr>
            <p:ph sz="half" idx="1"/>
          </p:nvPr>
        </p:nvSpPr>
        <p:spPr>
          <a:xfrm>
            <a:off x="3733800" y="1447800"/>
            <a:ext cx="1676400" cy="609600"/>
          </a:xfrm>
        </p:spPr>
        <p:txBody>
          <a:bodyPr/>
          <a:lstStyle/>
          <a:p>
            <a:pPr marL="0" indent="0">
              <a:buFontTx/>
              <a:buNone/>
            </a:pPr>
            <a:r>
              <a:rPr lang="en-US" sz="1400">
                <a:latin typeface="Arial" charset="0"/>
                <a:ea typeface="MS PGothic" charset="0"/>
              </a:rPr>
              <a:t>Theory works well for P</a:t>
            </a:r>
            <a:r>
              <a:rPr lang="en-US" sz="1400" baseline="-25000">
                <a:latin typeface="Arial" charset="0"/>
                <a:ea typeface="MS PGothic" charset="0"/>
              </a:rPr>
              <a:t>T</a:t>
            </a:r>
            <a:r>
              <a:rPr lang="en-US" sz="1400">
                <a:latin typeface="Arial" charset="0"/>
                <a:ea typeface="MS PGothic" charset="0"/>
              </a:rPr>
              <a:t>/zQ&lt;0.25 </a:t>
            </a:r>
          </a:p>
        </p:txBody>
      </p:sp>
      <p:pic>
        <p:nvPicPr>
          <p:cNvPr id="1075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71600"/>
            <a:ext cx="3514725" cy="229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6" name="TextBox 26"/>
          <p:cNvSpPr txBox="1">
            <a:spLocks noChangeArrowheads="1"/>
          </p:cNvSpPr>
          <p:nvPr/>
        </p:nvSpPr>
        <p:spPr bwMode="auto">
          <a:xfrm>
            <a:off x="6338888" y="1625600"/>
            <a:ext cx="144303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latin typeface="Symbol" charset="0"/>
                <a:sym typeface="Wingdings" charset="0"/>
              </a:rPr>
              <a:t>p+</a:t>
            </a:r>
            <a:r>
              <a:rPr lang="en-US" sz="1400"/>
              <a:t> from u-quark</a:t>
            </a:r>
          </a:p>
        </p:txBody>
      </p:sp>
      <p:sp>
        <p:nvSpPr>
          <p:cNvPr id="107527" name="TextBox 3"/>
          <p:cNvSpPr txBox="1">
            <a:spLocks noChangeArrowheads="1"/>
          </p:cNvSpPr>
          <p:nvPr/>
        </p:nvSpPr>
        <p:spPr bwMode="auto">
          <a:xfrm>
            <a:off x="7848600" y="1524000"/>
            <a:ext cx="9667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ep</a:t>
            </a:r>
            <a:r>
              <a:rPr lang="en-US" sz="1400">
                <a:sym typeface="Wingdings" charset="0"/>
              </a:rPr>
              <a:t>e’</a:t>
            </a:r>
            <a:r>
              <a:rPr lang="en-US" altLang="ja-JP" sz="1400">
                <a:latin typeface="Symbol" charset="0"/>
                <a:sym typeface="Wingdings" charset="0"/>
              </a:rPr>
              <a:t>p</a:t>
            </a:r>
            <a:r>
              <a:rPr lang="en-US" altLang="ja-JP" sz="1400" baseline="30000">
                <a:sym typeface="Wingdings" charset="0"/>
              </a:rPr>
              <a:t>+</a:t>
            </a:r>
            <a:r>
              <a:rPr lang="en-US" altLang="ja-JP" sz="1400">
                <a:sym typeface="Wingdings" charset="0"/>
              </a:rPr>
              <a:t>n</a:t>
            </a:r>
            <a:endParaRPr lang="en-US" sz="1400"/>
          </a:p>
        </p:txBody>
      </p:sp>
      <p:sp>
        <p:nvSpPr>
          <p:cNvPr id="107528" name="TextBox 26"/>
          <p:cNvSpPr txBox="1">
            <a:spLocks noChangeArrowheads="1"/>
          </p:cNvSpPr>
          <p:nvPr/>
        </p:nvSpPr>
        <p:spPr bwMode="auto">
          <a:xfrm rot="-5400000">
            <a:off x="5319713" y="2174875"/>
            <a:ext cx="852488"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r>
              <a:rPr lang="en-US" sz="1800" baseline="30000"/>
              <a:t>sin</a:t>
            </a:r>
            <a:r>
              <a:rPr lang="en-US" sz="1800" baseline="30000">
                <a:latin typeface="Symbol" charset="0"/>
              </a:rPr>
              <a:t>f</a:t>
            </a:r>
          </a:p>
        </p:txBody>
      </p:sp>
      <p:pic>
        <p:nvPicPr>
          <p:cNvPr id="1075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657600"/>
            <a:ext cx="3441700" cy="206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30" name="TextBox 14"/>
          <p:cNvSpPr txBox="1">
            <a:spLocks noChangeArrowheads="1"/>
          </p:cNvSpPr>
          <p:nvPr/>
        </p:nvSpPr>
        <p:spPr bwMode="auto">
          <a:xfrm>
            <a:off x="6934200" y="3733800"/>
            <a:ext cx="13700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a:t>
            </a:r>
            <a:r>
              <a:rPr lang="en-US" altLang="ja-JP" sz="1800">
                <a:latin typeface="Symbol" charset="0"/>
                <a:sym typeface="Wingdings" charset="0"/>
              </a:rPr>
              <a:t>p</a:t>
            </a:r>
            <a:r>
              <a:rPr lang="en-US" altLang="ja-JP" sz="1800" baseline="30000">
                <a:latin typeface="Symbol" charset="0"/>
                <a:sym typeface="Wingdings" charset="0"/>
              </a:rPr>
              <a:t>-</a:t>
            </a:r>
            <a:r>
              <a:rPr lang="en-US" altLang="ja-JP" sz="1800">
                <a:latin typeface="Symbol" charset="0"/>
                <a:sym typeface="Wingdings" charset="0"/>
              </a:rPr>
              <a:t>D</a:t>
            </a:r>
            <a:r>
              <a:rPr lang="en-US" altLang="ja-JP" sz="1800" baseline="30000">
                <a:latin typeface="Symbol" charset="0"/>
                <a:sym typeface="Wingdings" charset="0"/>
              </a:rPr>
              <a:t>++</a:t>
            </a:r>
            <a:endParaRPr lang="en-US" sz="1800" baseline="30000"/>
          </a:p>
        </p:txBody>
      </p:sp>
      <p:sp>
        <p:nvSpPr>
          <p:cNvPr id="25" name="TextBox 7"/>
          <p:cNvSpPr txBox="1">
            <a:spLocks noChangeArrowheads="1"/>
          </p:cNvSpPr>
          <p:nvPr/>
        </p:nvSpPr>
        <p:spPr bwMode="auto">
          <a:xfrm>
            <a:off x="6324600" y="2971800"/>
            <a:ext cx="1598613" cy="3000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350" dirty="0">
                <a:cs typeface="+mn-cs"/>
              </a:rPr>
              <a:t>S. Diehl (CLAS12)</a:t>
            </a:r>
          </a:p>
        </p:txBody>
      </p:sp>
      <p:cxnSp>
        <p:nvCxnSpPr>
          <p:cNvPr id="11" name="Straight Arrow Connector 10"/>
          <p:cNvCxnSpPr>
            <a:cxnSpLocks/>
          </p:cNvCxnSpPr>
          <p:nvPr/>
        </p:nvCxnSpPr>
        <p:spPr bwMode="auto">
          <a:xfrm>
            <a:off x="7391400" y="1371600"/>
            <a:ext cx="457200" cy="4572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07533" name="TextBox 33"/>
          <p:cNvSpPr txBox="1">
            <a:spLocks noChangeArrowheads="1"/>
          </p:cNvSpPr>
          <p:nvPr/>
        </p:nvSpPr>
        <p:spPr bwMode="auto">
          <a:xfrm>
            <a:off x="228600" y="5791200"/>
            <a:ext cx="4495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Negative sign of the SSA (plateau) defines the TFR dominance (use to separate!!!)</a:t>
            </a:r>
          </a:p>
        </p:txBody>
      </p:sp>
      <p:sp>
        <p:nvSpPr>
          <p:cNvPr id="28" name="Title 1"/>
          <p:cNvSpPr txBox="1">
            <a:spLocks noChangeArrowheads="1"/>
          </p:cNvSpPr>
          <p:nvPr/>
        </p:nvSpPr>
        <p:spPr>
          <a:xfrm>
            <a:off x="8153400" y="5410200"/>
            <a:ext cx="579438" cy="234950"/>
          </a:xfrm>
          <a:prstGeom prst="rect">
            <a:avLst/>
          </a:prstGeom>
          <a:solidFill>
            <a:schemeClr val="bg1"/>
          </a:solidFill>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a:defRPr/>
            </a:pPr>
            <a:r>
              <a:rPr lang="en-US" altLang="en-US" sz="2000" kern="0" dirty="0" err="1"/>
              <a:t>z</a:t>
            </a:r>
            <a:r>
              <a:rPr lang="en-US" altLang="en-US" sz="1600" kern="0" dirty="0" err="1">
                <a:latin typeface="Symbol" pitchFamily="2" charset="2"/>
              </a:rPr>
              <a:t>p</a:t>
            </a:r>
            <a:r>
              <a:rPr lang="en-US" altLang="en-US" sz="1600" kern="0" dirty="0">
                <a:latin typeface="Symbol" pitchFamily="2" charset="2"/>
              </a:rPr>
              <a:t>-</a:t>
            </a:r>
            <a:endParaRPr lang="en-US" altLang="en-US" sz="2000" kern="0" dirty="0"/>
          </a:p>
        </p:txBody>
      </p:sp>
      <p:sp>
        <p:nvSpPr>
          <p:cNvPr id="29" name="Title 1"/>
          <p:cNvSpPr txBox="1">
            <a:spLocks noChangeArrowheads="1"/>
          </p:cNvSpPr>
          <p:nvPr/>
        </p:nvSpPr>
        <p:spPr>
          <a:xfrm>
            <a:off x="8305800" y="3352800"/>
            <a:ext cx="581025" cy="234950"/>
          </a:xfrm>
          <a:prstGeom prst="rect">
            <a:avLst/>
          </a:prstGeom>
          <a:solidFill>
            <a:schemeClr val="bg1"/>
          </a:solidFill>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a:defRPr/>
            </a:pPr>
            <a:r>
              <a:rPr lang="en-US" altLang="en-US" sz="2000" kern="0" dirty="0" err="1"/>
              <a:t>z</a:t>
            </a:r>
            <a:r>
              <a:rPr lang="en-US" altLang="en-US" sz="1600" kern="0" dirty="0" err="1">
                <a:latin typeface="Symbol" pitchFamily="2" charset="2"/>
              </a:rPr>
              <a:t>p</a:t>
            </a:r>
            <a:r>
              <a:rPr lang="en-US" altLang="en-US" sz="1600" kern="0" dirty="0">
                <a:latin typeface="Symbol" pitchFamily="2" charset="2"/>
              </a:rPr>
              <a:t>+</a:t>
            </a:r>
            <a:endParaRPr lang="en-US" altLang="en-US" sz="2000" kern="0" dirty="0"/>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7537"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CD76B36-5950-4340-B5FA-D2F174D159B5}" type="slidenum">
              <a:rPr lang="en-US" sz="1400"/>
              <a:pPr/>
              <a:t>87</a:t>
            </a:fld>
            <a:endParaRPr lang="en-US" sz="1400"/>
          </a:p>
        </p:txBody>
      </p:sp>
      <p:sp>
        <p:nvSpPr>
          <p:cNvPr id="107538" name="Rectangle 3"/>
          <p:cNvSpPr>
            <a:spLocks noChangeArrowheads="1"/>
          </p:cNvSpPr>
          <p:nvPr/>
        </p:nvSpPr>
        <p:spPr bwMode="auto">
          <a:xfrm>
            <a:off x="4800600" y="5715000"/>
            <a:ext cx="42672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Polarized d-quark, is hard to locate, and one obvious process where we can guarantee it was hit,  is the production of </a:t>
            </a:r>
            <a:r>
              <a:rPr lang="en-US" sz="1400">
                <a:latin typeface="Symbol" charset="0"/>
              </a:rPr>
              <a:t>D</a:t>
            </a:r>
            <a:r>
              <a:rPr lang="en-US" sz="1400"/>
              <a:t>++ (</a:t>
            </a:r>
            <a:r>
              <a:rPr lang="en-US" sz="1400">
                <a:solidFill>
                  <a:srgbClr val="0070C0"/>
                </a:solidFill>
              </a:rPr>
              <a:t>negative SSA</a:t>
            </a:r>
            <a:r>
              <a:rPr lang="en-US" sz="1400"/>
              <a:t>)</a:t>
            </a:r>
          </a:p>
        </p:txBody>
      </p:sp>
      <p:sp>
        <p:nvSpPr>
          <p:cNvPr id="107539" name="Rectangle 29"/>
          <p:cNvSpPr>
            <a:spLocks noChangeArrowheads="1"/>
          </p:cNvSpPr>
          <p:nvPr/>
        </p:nvSpPr>
        <p:spPr bwMode="auto">
          <a:xfrm>
            <a:off x="6040438" y="914400"/>
            <a:ext cx="312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Polarized u-quark, dominates</a:t>
            </a:r>
          </a:p>
          <a:p>
            <a:r>
              <a:rPr lang="en-US" sz="1400">
                <a:solidFill>
                  <a:srgbClr val="FF0000"/>
                </a:solidFill>
                <a:sym typeface="Wingdings" charset="0"/>
              </a:rPr>
              <a:t> SSA positive</a:t>
            </a:r>
            <a:endParaRPr lang="en-US" sz="1400">
              <a:solidFill>
                <a:srgbClr val="FF0000"/>
              </a:solidFill>
            </a:endParaRPr>
          </a:p>
        </p:txBody>
      </p:sp>
      <p:sp>
        <p:nvSpPr>
          <p:cNvPr id="107540" name="Rectangle 7"/>
          <p:cNvSpPr>
            <a:spLocks noChangeArrowheads="1"/>
          </p:cNvSpPr>
          <p:nvPr/>
        </p:nvSpPr>
        <p:spPr bwMode="auto">
          <a:xfrm>
            <a:off x="3886200" y="1143000"/>
            <a:ext cx="13906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s-IS" sz="1200"/>
              <a:t>arXiv:1904.12882</a:t>
            </a:r>
            <a:endParaRPr lang="en-US" sz="1200"/>
          </a:p>
        </p:txBody>
      </p:sp>
      <p:cxnSp>
        <p:nvCxnSpPr>
          <p:cNvPr id="33" name="Straight Arrow Connector 32"/>
          <p:cNvCxnSpPr>
            <a:cxnSpLocks/>
          </p:cNvCxnSpPr>
          <p:nvPr/>
        </p:nvCxnSpPr>
        <p:spPr bwMode="auto">
          <a:xfrm flipH="1" flipV="1">
            <a:off x="7696200" y="5105400"/>
            <a:ext cx="76200" cy="1066800"/>
          </a:xfrm>
          <a:prstGeom prst="straightConnector1">
            <a:avLst/>
          </a:prstGeom>
          <a:noFill/>
          <a:ln w="25400">
            <a:solidFill>
              <a:srgbClr val="0000FF"/>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07542" name="TextBox 3"/>
          <p:cNvSpPr txBox="1">
            <a:spLocks noChangeArrowheads="1"/>
          </p:cNvSpPr>
          <p:nvPr/>
        </p:nvSpPr>
        <p:spPr bwMode="auto">
          <a:xfrm>
            <a:off x="1231900" y="2743200"/>
            <a:ext cx="1130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e’pX</a:t>
            </a:r>
            <a:endParaRPr lang="en-US" sz="1800"/>
          </a:p>
        </p:txBody>
      </p:sp>
      <p:sp>
        <p:nvSpPr>
          <p:cNvPr id="24" name="TextBox 7"/>
          <p:cNvSpPr txBox="1">
            <a:spLocks noChangeArrowheads="1"/>
          </p:cNvSpPr>
          <p:nvPr/>
        </p:nvSpPr>
        <p:spPr bwMode="auto">
          <a:xfrm>
            <a:off x="6096000" y="5029200"/>
            <a:ext cx="1598613" cy="3000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350" dirty="0">
                <a:cs typeface="+mn-cs"/>
              </a:rPr>
              <a:t>S. Diehl (CLAS12)</a:t>
            </a:r>
          </a:p>
        </p:txBody>
      </p:sp>
      <p:sp>
        <p:nvSpPr>
          <p:cNvPr id="107544" name="TextBox 4"/>
          <p:cNvSpPr txBox="1">
            <a:spLocks noChangeArrowheads="1"/>
          </p:cNvSpPr>
          <p:nvPr/>
        </p:nvSpPr>
        <p:spPr bwMode="auto">
          <a:xfrm>
            <a:off x="7685088" y="2524125"/>
            <a:ext cx="1293812"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solidFill>
                  <a:srgbClr val="0070C0"/>
                </a:solidFill>
              </a:rPr>
              <a:t>negative SSA</a:t>
            </a:r>
          </a:p>
          <a:p>
            <a:r>
              <a:rPr lang="en-US" sz="1100">
                <a:solidFill>
                  <a:srgbClr val="0070C0"/>
                </a:solidFill>
              </a:rPr>
              <a:t>struck u-quark in neutron</a:t>
            </a:r>
            <a:endParaRPr lang="en-US" sz="1100"/>
          </a:p>
        </p:txBody>
      </p:sp>
      <p:cxnSp>
        <p:nvCxnSpPr>
          <p:cNvPr id="6" name="Straight Arrow Connector 5"/>
          <p:cNvCxnSpPr>
            <a:cxnSpLocks/>
          </p:cNvCxnSpPr>
          <p:nvPr/>
        </p:nvCxnSpPr>
        <p:spPr bwMode="auto">
          <a:xfrm flipH="1">
            <a:off x="7315200" y="2698750"/>
            <a:ext cx="379413" cy="6350"/>
          </a:xfrm>
          <a:prstGeom prst="straightConnector1">
            <a:avLst/>
          </a:prstGeom>
          <a:noFill/>
          <a:ln w="25400">
            <a:solidFill>
              <a:srgbClr val="0000FF"/>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3"/>
          <p:cNvSpPr>
            <a:spLocks noChangeArrowheads="1"/>
          </p:cNvSpPr>
          <p:nvPr/>
        </p:nvSpPr>
        <p:spPr bwMode="auto">
          <a:xfrm>
            <a:off x="1389063" y="44450"/>
            <a:ext cx="59309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3600"/>
              <a:t>TMDs in Semi-Inclusive DIS</a:t>
            </a:r>
          </a:p>
        </p:txBody>
      </p:sp>
      <p:pic>
        <p:nvPicPr>
          <p:cNvPr id="109570" name="Picture 3" descr="Screen Shot 2022-10-04 at 7.43.1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1800"/>
            <a:ext cx="7361238"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TextBox 4"/>
          <p:cNvSpPr txBox="1">
            <a:spLocks noChangeArrowheads="1"/>
          </p:cNvSpPr>
          <p:nvPr/>
        </p:nvSpPr>
        <p:spPr bwMode="auto">
          <a:xfrm>
            <a:off x="6781800" y="5638800"/>
            <a:ext cx="23161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FF0000"/>
                </a:solidFill>
              </a:rPr>
              <a:t>CS-kernel</a:t>
            </a:r>
            <a:r>
              <a:rPr lang="en-US" sz="1400">
                <a:solidFill>
                  <a:srgbClr val="FF0000"/>
                </a:solidFill>
                <a:sym typeface="Wingdings" charset="0"/>
              </a:rPr>
              <a:t>i</a:t>
            </a:r>
            <a:r>
              <a:rPr lang="en-US" sz="1400">
                <a:solidFill>
                  <a:srgbClr val="FF0000"/>
                </a:solidFill>
              </a:rPr>
              <a:t>ndependent on any other variables</a:t>
            </a:r>
          </a:p>
        </p:txBody>
      </p:sp>
      <p:pic>
        <p:nvPicPr>
          <p:cNvPr id="109572" name="Picture 5" descr="Screen Shot 2022-10-05 at 9.23.0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91200"/>
            <a:ext cx="6553200" cy="65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3" name="Picture 6" descr="Screen Shot 2022-10-04 at 7.41.0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6963" y="4800600"/>
            <a:ext cx="1697037"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4" name="Picture 1" descr="Screen Shot 2023-01-23 at 10.37.4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9144000"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5" name="Rectangle 2"/>
          <p:cNvSpPr>
            <a:spLocks noChangeArrowheads="1"/>
          </p:cNvSpPr>
          <p:nvPr/>
        </p:nvSpPr>
        <p:spPr bwMode="auto">
          <a:xfrm>
            <a:off x="2209800" y="838200"/>
            <a:ext cx="457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TMD Parton Distribution Functions</a:t>
            </a:r>
          </a:p>
        </p:txBody>
      </p:sp>
      <p:pic>
        <p:nvPicPr>
          <p:cNvPr id="109576" name="Picture 3" descr="Screen Shot 2023-01-23 at 10.40.18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14400"/>
            <a:ext cx="1524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7" name="Rectangle 4"/>
          <p:cNvSpPr>
            <a:spLocks noChangeArrowheads="1"/>
          </p:cNvSpPr>
          <p:nvPr/>
        </p:nvSpPr>
        <p:spPr bwMode="auto">
          <a:xfrm>
            <a:off x="5486400" y="838200"/>
            <a:ext cx="457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TMD Parto Fragmentation Functions</a:t>
            </a:r>
          </a:p>
        </p:txBody>
      </p:sp>
      <p:cxnSp>
        <p:nvCxnSpPr>
          <p:cNvPr id="7" name="Straight Arrow Connector 6"/>
          <p:cNvCxnSpPr>
            <a:cxnSpLocks noChangeShapeType="1"/>
            <a:endCxn id="109574" idx="0"/>
          </p:cNvCxnSpPr>
          <p:nvPr/>
        </p:nvCxnSpPr>
        <p:spPr bwMode="auto">
          <a:xfrm>
            <a:off x="4038600" y="1143000"/>
            <a:ext cx="533400" cy="228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4" name="Straight Arrow Connector 13"/>
          <p:cNvCxnSpPr>
            <a:cxnSpLocks noChangeShapeType="1"/>
          </p:cNvCxnSpPr>
          <p:nvPr/>
        </p:nvCxnSpPr>
        <p:spPr bwMode="auto">
          <a:xfrm flipH="1">
            <a:off x="6172200" y="1143000"/>
            <a:ext cx="381000" cy="3048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09580" name="TextBox 8"/>
          <p:cNvSpPr txBox="1">
            <a:spLocks noChangeArrowheads="1"/>
          </p:cNvSpPr>
          <p:nvPr/>
        </p:nvSpPr>
        <p:spPr bwMode="auto">
          <a:xfrm>
            <a:off x="4876800" y="2438400"/>
            <a:ext cx="39433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Major advance in theory in last years</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9582"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1819D19-EC01-2740-A4E4-2B879B946B8A}" type="slidenum">
              <a:rPr lang="en-US" sz="1400"/>
              <a:pPr/>
              <a:t>88</a:t>
            </a:fld>
            <a:endParaRPr lang="en-US" sz="14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noChangeArrowheads="1"/>
          </p:cNvSpPr>
          <p:nvPr>
            <p:ph type="title"/>
          </p:nvPr>
        </p:nvSpPr>
        <p:spPr/>
        <p:txBody>
          <a:bodyPr/>
          <a:lstStyle/>
          <a:p>
            <a:r>
              <a:rPr lang="en-US">
                <a:latin typeface="Arial" charset="0"/>
                <a:ea typeface="MS PGothic" charset="0"/>
              </a:rPr>
              <a:t>Impact of Radiative corrections </a:t>
            </a:r>
          </a:p>
        </p:txBody>
      </p:sp>
      <p:sp>
        <p:nvSpPr>
          <p:cNvPr id="110594" name="Content Placeholder 2"/>
          <p:cNvSpPr>
            <a:spLocks noGrp="1" noChangeArrowheads="1"/>
          </p:cNvSpPr>
          <p:nvPr>
            <p:ph idx="1"/>
          </p:nvPr>
        </p:nvSpPr>
        <p:spPr>
          <a:xfrm>
            <a:off x="457200" y="914400"/>
            <a:ext cx="8229600" cy="838200"/>
          </a:xfrm>
        </p:spPr>
        <p:txBody>
          <a:bodyPr/>
          <a:lstStyle/>
          <a:p>
            <a:pPr marL="0" indent="0">
              <a:buFontTx/>
              <a:buNone/>
            </a:pPr>
            <a:r>
              <a:rPr lang="en-US">
                <a:latin typeface="Arial" charset="0"/>
                <a:ea typeface="MS PGothic" charset="0"/>
              </a:rPr>
              <a:t>Proper RC involves the full x-section</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110596"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AD4C8E7-CAAE-734B-AFA7-E2F9C5856487}" type="slidenum">
              <a:rPr lang="en-US" sz="1400"/>
              <a:pPr/>
              <a:t>89</a:t>
            </a:fld>
            <a:endParaRPr lang="en-US" sz="1400"/>
          </a:p>
        </p:txBody>
      </p:sp>
      <p:pic>
        <p:nvPicPr>
          <p:cNvPr id="11059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128838"/>
            <a:ext cx="536575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133600" y="4038600"/>
            <a:ext cx="2362200" cy="685800"/>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10599" name="TextBox 4"/>
          <p:cNvSpPr txBox="1">
            <a:spLocks noChangeArrowheads="1"/>
          </p:cNvSpPr>
          <p:nvPr/>
        </p:nvSpPr>
        <p:spPr bwMode="auto">
          <a:xfrm>
            <a:off x="5181600" y="3305175"/>
            <a:ext cx="3962400"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L/T interference</a:t>
            </a:r>
          </a:p>
          <a:p>
            <a:pPr>
              <a:buFontTx/>
              <a:buChar char="•"/>
            </a:pPr>
            <a:r>
              <a:rPr lang="en-US" sz="1800"/>
              <a:t>Not suppressed at high energies</a:t>
            </a:r>
          </a:p>
          <a:p>
            <a:pPr>
              <a:buFontTx/>
              <a:buChar char="•"/>
            </a:pPr>
            <a:r>
              <a:rPr lang="en-US" sz="1800"/>
              <a:t>Measured to be huge in exclusive limit ~100%</a:t>
            </a:r>
          </a:p>
          <a:p>
            <a:pPr>
              <a:buFontTx/>
              <a:buChar char="•"/>
            </a:pPr>
            <a:r>
              <a:rPr lang="en-US" sz="1800"/>
              <a:t>May couple to radiative cos\phi producing bck SSAs</a:t>
            </a:r>
          </a:p>
        </p:txBody>
      </p:sp>
      <p:pic>
        <p:nvPicPr>
          <p:cNvPr id="110600" name="Picture 8" descr="latex-image-1.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2514600"/>
            <a:ext cx="212725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1" name="TextBox 18"/>
          <p:cNvSpPr txBox="1">
            <a:spLocks noChangeArrowheads="1"/>
          </p:cNvSpPr>
          <p:nvPr/>
        </p:nvSpPr>
        <p:spPr bwMode="auto">
          <a:xfrm>
            <a:off x="6921500" y="2209800"/>
            <a:ext cx="2070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Simplest rad. correction</a:t>
            </a:r>
          </a:p>
        </p:txBody>
      </p:sp>
      <p:pic>
        <p:nvPicPr>
          <p:cNvPr id="110602" name="Picture 4" descr="latex-image-1.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1857375"/>
            <a:ext cx="8839200"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3" name="TextBox 22"/>
          <p:cNvSpPr txBox="1">
            <a:spLocks noChangeArrowheads="1"/>
          </p:cNvSpPr>
          <p:nvPr/>
        </p:nvSpPr>
        <p:spPr bwMode="auto">
          <a:xfrm>
            <a:off x="381000" y="5486400"/>
            <a:ext cx="20478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b="1"/>
              <a:t>Ex. Correction to SSA</a:t>
            </a:r>
          </a:p>
        </p:txBody>
      </p:sp>
      <p:pic>
        <p:nvPicPr>
          <p:cNvPr id="110604" name="Picture 2" descr="latex-image-1.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791200"/>
            <a:ext cx="8153400"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Arrow Connector 10"/>
          <p:cNvCxnSpPr>
            <a:cxnSpLocks/>
          </p:cNvCxnSpPr>
          <p:nvPr/>
        </p:nvCxnSpPr>
        <p:spPr bwMode="auto">
          <a:xfrm flipV="1">
            <a:off x="4457700" y="4114800"/>
            <a:ext cx="709613" cy="122238"/>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5"/>
          <p:cNvSpPr>
            <a:spLocks noGrp="1" noChangeArrowheads="1"/>
          </p:cNvSpPr>
          <p:nvPr>
            <p:ph type="sldNum" sz="quarter" idx="11"/>
          </p:nvPr>
        </p:nvSpPr>
        <p:spPr>
          <a:xfrm>
            <a:off x="6988175" y="6537325"/>
            <a:ext cx="2133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D194705-AD47-A046-8D1E-77D369DDD8F6}" type="slidenum">
              <a:rPr lang="en-US" sz="1400"/>
              <a:pPr/>
              <a:t>9</a:t>
            </a:fld>
            <a:endParaRPr lang="en-US" sz="1400"/>
          </a:p>
        </p:txBody>
      </p:sp>
      <p:sp>
        <p:nvSpPr>
          <p:cNvPr id="23554" name="Rectangle 5"/>
          <p:cNvSpPr>
            <a:spLocks noGrp="1" noChangeArrowheads="1"/>
          </p:cNvSpPr>
          <p:nvPr>
            <p:ph type="title"/>
          </p:nvPr>
        </p:nvSpPr>
        <p:spPr>
          <a:xfrm>
            <a:off x="152400" y="152400"/>
            <a:ext cx="8763000" cy="473075"/>
          </a:xfrm>
        </p:spPr>
        <p:txBody>
          <a:bodyPr/>
          <a:lstStyle/>
          <a:p>
            <a:r>
              <a:rPr lang="en-US" sz="3200" dirty="0">
                <a:solidFill>
                  <a:schemeClr val="tx1"/>
                </a:solidFill>
                <a:latin typeface="Arial" charset="0"/>
                <a:ea typeface="MS PGothic" charset="0"/>
              </a:rPr>
              <a:t>SIDIS as THE theory describes it</a:t>
            </a:r>
          </a:p>
        </p:txBody>
      </p:sp>
      <p:sp>
        <p:nvSpPr>
          <p:cNvPr id="2" name="Footer Placeholder 1"/>
          <p:cNvSpPr>
            <a:spLocks noGrp="1"/>
          </p:cNvSpPr>
          <p:nvPr>
            <p:ph type="ftr" sz="quarter" idx="10"/>
          </p:nvPr>
        </p:nvSpPr>
        <p:spPr>
          <a:xfrm>
            <a:off x="3124200" y="6565900"/>
            <a:ext cx="3905250" cy="155575"/>
          </a:xfrm>
        </p:spPr>
        <p:txBody>
          <a:bodyPr/>
          <a:lstStyle/>
          <a:p>
            <a:pPr>
              <a:defRPr/>
            </a:pPr>
            <a:r>
              <a:rPr lang="it-IT"/>
              <a:t>H. Avakian, JLab22, Aug 26</a:t>
            </a:r>
            <a:endParaRPr lang="en-US" dirty="0"/>
          </a:p>
        </p:txBody>
      </p:sp>
      <p:grpSp>
        <p:nvGrpSpPr>
          <p:cNvPr id="23556" name="Group 2"/>
          <p:cNvGrpSpPr>
            <a:grpSpLocks/>
          </p:cNvGrpSpPr>
          <p:nvPr/>
        </p:nvGrpSpPr>
        <p:grpSpPr bwMode="auto">
          <a:xfrm>
            <a:off x="304800" y="1176129"/>
            <a:ext cx="3276600" cy="1905000"/>
            <a:chOff x="6400800" y="4343400"/>
            <a:chExt cx="2220913" cy="1058862"/>
          </a:xfrm>
        </p:grpSpPr>
        <p:pic>
          <p:nvPicPr>
            <p:cNvPr id="235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381500"/>
              <a:ext cx="2220913" cy="102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81" name="Text Box 22"/>
            <p:cNvSpPr txBox="1">
              <a:spLocks noChangeArrowheads="1"/>
            </p:cNvSpPr>
            <p:nvPr/>
          </p:nvSpPr>
          <p:spPr bwMode="auto">
            <a:xfrm>
              <a:off x="8235810" y="4343400"/>
              <a:ext cx="323883" cy="366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a:t>
              </a:r>
            </a:p>
          </p:txBody>
        </p:sp>
        <p:sp>
          <p:nvSpPr>
            <p:cNvPr id="23582" name="Text Box 22"/>
            <p:cNvSpPr txBox="1">
              <a:spLocks noChangeArrowheads="1"/>
            </p:cNvSpPr>
            <p:nvPr/>
          </p:nvSpPr>
          <p:spPr bwMode="auto">
            <a:xfrm>
              <a:off x="7898636" y="4891881"/>
              <a:ext cx="270723" cy="26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800"/>
                <a:t>X</a:t>
              </a:r>
            </a:p>
          </p:txBody>
        </p:sp>
      </p:grpSp>
      <p:sp>
        <p:nvSpPr>
          <p:cNvPr id="23557" name="TextBox 9"/>
          <p:cNvSpPr txBox="1">
            <a:spLocks noChangeArrowheads="1"/>
          </p:cNvSpPr>
          <p:nvPr/>
        </p:nvSpPr>
        <p:spPr bwMode="auto">
          <a:xfrm>
            <a:off x="4624544" y="909560"/>
            <a:ext cx="45831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Probability to produce 1 or 2 hadrons in single photon exchange </a:t>
            </a:r>
          </a:p>
        </p:txBody>
      </p:sp>
      <p:cxnSp>
        <p:nvCxnSpPr>
          <p:cNvPr id="15" name="Straight Connector 14"/>
          <p:cNvCxnSpPr>
            <a:cxnSpLocks noChangeShapeType="1"/>
          </p:cNvCxnSpPr>
          <p:nvPr/>
        </p:nvCxnSpPr>
        <p:spPr bwMode="auto">
          <a:xfrm>
            <a:off x="119271" y="1343095"/>
            <a:ext cx="838200" cy="17462"/>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99" name="Straight Connector 98"/>
          <p:cNvCxnSpPr>
            <a:cxnSpLocks noChangeShapeType="1"/>
          </p:cNvCxnSpPr>
          <p:nvPr/>
        </p:nvCxnSpPr>
        <p:spPr bwMode="auto">
          <a:xfrm flipV="1">
            <a:off x="957471" y="983080"/>
            <a:ext cx="762000" cy="381000"/>
          </a:xfrm>
          <a:prstGeom prst="line">
            <a:avLst/>
          </a:prstGeom>
          <a:noFill/>
          <a:ln w="9525">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23560" name="Group 4"/>
          <p:cNvGrpSpPr>
            <a:grpSpLocks/>
          </p:cNvGrpSpPr>
          <p:nvPr/>
        </p:nvGrpSpPr>
        <p:grpSpPr bwMode="auto">
          <a:xfrm>
            <a:off x="19050" y="3048000"/>
            <a:ext cx="2619283" cy="1828800"/>
            <a:chOff x="3886200" y="1049338"/>
            <a:chExt cx="5257800" cy="3141662"/>
          </a:xfrm>
        </p:grpSpPr>
        <p:pic>
          <p:nvPicPr>
            <p:cNvPr id="23576" name="Picture 33"/>
            <p:cNvPicPr>
              <a:picLocks noChangeAspect="1" noChangeArrowheads="1"/>
            </p:cNvPicPr>
            <p:nvPr/>
          </p:nvPicPr>
          <p:blipFill>
            <a:blip r:embed="rId4">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77" name="Text Box 35"/>
            <p:cNvSpPr txBox="1">
              <a:spLocks noChangeArrowheads="1"/>
            </p:cNvSpPr>
            <p:nvPr/>
          </p:nvSpPr>
          <p:spPr bwMode="auto">
            <a:xfrm>
              <a:off x="4949185" y="3562377"/>
              <a:ext cx="3873500" cy="549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it-IT" sz="2000" dirty="0" err="1">
                  <a:solidFill>
                    <a:schemeClr val="accent2"/>
                  </a:solidFill>
                </a:rPr>
                <a:t>P</a:t>
              </a:r>
              <a:r>
                <a:rPr lang="it-IT" sz="2000" baseline="-25000" dirty="0" err="1">
                  <a:solidFill>
                    <a:schemeClr val="accent2"/>
                  </a:solidFill>
                </a:rPr>
                <a:t>hT</a:t>
              </a:r>
              <a:r>
                <a:rPr lang="it-IT" sz="2000" baseline="-25000" dirty="0">
                  <a:solidFill>
                    <a:schemeClr val="accent2"/>
                  </a:solidFill>
                </a:rPr>
                <a:t> </a:t>
              </a:r>
              <a:r>
                <a:rPr lang="it-IT" sz="2000" dirty="0"/>
                <a:t>= </a:t>
              </a:r>
              <a:r>
                <a:rPr lang="it-IT" sz="2000" dirty="0" err="1">
                  <a:solidFill>
                    <a:srgbClr val="FF0000"/>
                  </a:solidFill>
                </a:rPr>
                <a:t>p</a:t>
              </a:r>
              <a:r>
                <a:rPr lang="it-IT" sz="2000" baseline="-25000" dirty="0">
                  <a:solidFill>
                    <a:srgbClr val="FF0000"/>
                  </a:solidFill>
                </a:rPr>
                <a:t>┴</a:t>
              </a:r>
              <a:r>
                <a:rPr lang="it-IT" sz="2000" baseline="-25000" dirty="0"/>
                <a:t> </a:t>
              </a:r>
              <a:r>
                <a:rPr lang="it-IT" sz="2000" dirty="0">
                  <a:solidFill>
                    <a:schemeClr val="accent2"/>
                  </a:solidFill>
                </a:rPr>
                <a:t>+</a:t>
              </a:r>
              <a:r>
                <a:rPr lang="it-IT" sz="2000" dirty="0" err="1">
                  <a:solidFill>
                    <a:schemeClr val="accent2"/>
                  </a:solidFill>
                </a:rPr>
                <a:t>z</a:t>
              </a:r>
              <a:r>
                <a:rPr lang="it-IT" sz="2000" dirty="0"/>
                <a:t> </a:t>
              </a:r>
              <a:r>
                <a:rPr lang="it-IT" sz="2000" dirty="0">
                  <a:solidFill>
                    <a:srgbClr val="FF0000"/>
                  </a:solidFill>
                </a:rPr>
                <a:t>k</a:t>
              </a:r>
              <a:r>
                <a:rPr lang="it-IT" sz="2000" baseline="-25000" dirty="0">
                  <a:solidFill>
                    <a:srgbClr val="FF0000"/>
                  </a:solidFill>
                </a:rPr>
                <a:t>┴</a:t>
              </a:r>
              <a:endParaRPr lang="it-IT" sz="2000" baseline="-25000" dirty="0"/>
            </a:p>
          </p:txBody>
        </p:sp>
        <p:sp>
          <p:nvSpPr>
            <p:cNvPr id="23578" name="Rectangle 59"/>
            <p:cNvSpPr>
              <a:spLocks noChangeArrowheads="1"/>
            </p:cNvSpPr>
            <p:nvPr/>
          </p:nvSpPr>
          <p:spPr bwMode="auto">
            <a:xfrm>
              <a:off x="5638800" y="2449192"/>
              <a:ext cx="529091" cy="359532"/>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sz="1100">
                  <a:solidFill>
                    <a:srgbClr val="FF0000"/>
                  </a:solidFill>
                </a:rPr>
                <a:t>p</a:t>
              </a:r>
              <a:r>
                <a:rPr lang="it-IT" sz="1100" baseline="-25000">
                  <a:solidFill>
                    <a:srgbClr val="FF0000"/>
                  </a:solidFill>
                </a:rPr>
                <a:t>┴</a:t>
              </a:r>
              <a:endParaRPr lang="en-US" sz="1100" baseline="-25000">
                <a:solidFill>
                  <a:srgbClr val="FF0000"/>
                </a:solidFill>
              </a:endParaRPr>
            </a:p>
          </p:txBody>
        </p:sp>
        <p:sp>
          <p:nvSpPr>
            <p:cNvPr id="23579"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23561" name="Picture 16" descr="Screen Shot 2024-01-29 at 10.52.0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676400"/>
            <a:ext cx="2133600" cy="51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2" name="Picture 1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00200"/>
            <a:ext cx="955675"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3" name="Text Box 27"/>
          <p:cNvSpPr txBox="1">
            <a:spLocks noChangeArrowheads="1"/>
          </p:cNvSpPr>
          <p:nvPr/>
        </p:nvSpPr>
        <p:spPr bwMode="auto">
          <a:xfrm>
            <a:off x="3414621" y="3535934"/>
            <a:ext cx="5638800" cy="1570038"/>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Factorization allowing description using distribution functions (TMD-PDF) and fragmentation functions (TMD FF)</a:t>
            </a:r>
          </a:p>
          <a:p>
            <a:pPr eaLnBrk="1" hangingPunct="1"/>
            <a:r>
              <a:rPr lang="en-US" sz="1600"/>
              <a:t>X</a:t>
            </a:r>
            <a:r>
              <a:rPr lang="en-US" sz="1600">
                <a:sym typeface="Wingdings" charset="0"/>
              </a:rPr>
              <a:t> multiplicity of unobserved hadrons LARGE, and x-section doesn’t depend on X (independent fragmentation)</a:t>
            </a:r>
          </a:p>
          <a:p>
            <a:pPr eaLnBrk="1" hangingPunct="1"/>
            <a:r>
              <a:rPr lang="en-US" sz="1600">
                <a:sym typeface="Wingdings" charset="0"/>
              </a:rPr>
              <a:t>Leading twist dominates,</a:t>
            </a:r>
          </a:p>
          <a:p>
            <a:pPr eaLnBrk="1" hangingPunct="1"/>
            <a:endParaRPr lang="en-US" sz="1600">
              <a:sym typeface="Wingdings" charset="0"/>
            </a:endParaRPr>
          </a:p>
        </p:txBody>
      </p:sp>
      <p:pic>
        <p:nvPicPr>
          <p:cNvPr id="23564" name="Picture 20"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524000"/>
            <a:ext cx="512762" cy="119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5" name="Picture 21"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2590800"/>
            <a:ext cx="990600"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6" name="Picture 22"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25713" y="4562275"/>
            <a:ext cx="914400" cy="42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7" name="Picture 23" descr="Screen Shot 2024-01-29 at 11.09.48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78794" y="2286000"/>
            <a:ext cx="6065206"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6" name="TextBox 24"/>
          <p:cNvSpPr txBox="1">
            <a:spLocks noChangeArrowheads="1"/>
          </p:cNvSpPr>
          <p:nvPr/>
        </p:nvSpPr>
        <p:spPr bwMode="auto">
          <a:xfrm>
            <a:off x="-53344" y="4919997"/>
            <a:ext cx="3692733"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200" b="1" dirty="0"/>
          </a:p>
          <a:p>
            <a:r>
              <a:rPr lang="en-US" sz="1200" b="1" dirty="0"/>
              <a:t>Conclusions in case of apparent disagreement:</a:t>
            </a:r>
          </a:p>
          <a:p>
            <a:endParaRPr lang="en-US" sz="1200" b="1" dirty="0"/>
          </a:p>
          <a:p>
            <a:pPr>
              <a:buFontTx/>
              <a:buAutoNum type="arabicParenR"/>
            </a:pPr>
            <a:r>
              <a:rPr lang="en-US" sz="1200" b="1" dirty="0"/>
              <a:t>factorization is broken?</a:t>
            </a:r>
          </a:p>
          <a:p>
            <a:pPr>
              <a:buFontTx/>
              <a:buAutoNum type="arabicParenR"/>
            </a:pPr>
            <a:r>
              <a:rPr lang="en-US" sz="1400" b="1" u="sng" dirty="0"/>
              <a:t>unaccounted terms may contribute (assumptions are not good in certain kinematics,</a:t>
            </a:r>
            <a:r>
              <a:rPr lang="is-IS" sz="1400" b="1" u="sng" dirty="0"/>
              <a:t>…</a:t>
            </a:r>
            <a:r>
              <a:rPr lang="en-US" sz="1400" b="1" u="sng" dirty="0"/>
              <a:t>)</a:t>
            </a:r>
          </a:p>
        </p:txBody>
      </p:sp>
      <p:sp>
        <p:nvSpPr>
          <p:cNvPr id="26" name="TextBox 25"/>
          <p:cNvSpPr txBox="1"/>
          <p:nvPr/>
        </p:nvSpPr>
        <p:spPr>
          <a:xfrm>
            <a:off x="2514600" y="1066800"/>
            <a:ext cx="1843088" cy="254000"/>
          </a:xfrm>
          <a:prstGeom prst="rect">
            <a:avLst/>
          </a:prstGeom>
          <a:noFill/>
        </p:spPr>
        <p:txBody>
          <a:bodyPr wrap="none">
            <a:spAutoFit/>
          </a:bodyPr>
          <a:lstStyle/>
          <a:p>
            <a:pPr>
              <a:defRPr/>
            </a:pPr>
            <a:r>
              <a:rPr lang="en-US" sz="1050" dirty="0">
                <a:ea typeface="ＭＳ Ｐゴシック" charset="0"/>
                <a:cs typeface="ＭＳ Ｐゴシック" charset="0"/>
              </a:rPr>
              <a:t>can be measured from </a:t>
            </a:r>
            <a:r>
              <a:rPr lang="en-US" sz="1050" dirty="0" err="1">
                <a:ea typeface="ＭＳ Ｐゴシック" charset="0"/>
                <a:cs typeface="ＭＳ Ｐゴシック" charset="0"/>
              </a:rPr>
              <a:t>e+e</a:t>
            </a:r>
            <a:r>
              <a:rPr lang="en-US" sz="1050" dirty="0">
                <a:ea typeface="ＭＳ Ｐゴシック" charset="0"/>
                <a:cs typeface="ＭＳ Ｐゴシック" charset="0"/>
              </a:rPr>
              <a:t>-</a:t>
            </a:r>
          </a:p>
        </p:txBody>
      </p:sp>
      <p:sp>
        <p:nvSpPr>
          <p:cNvPr id="110" name="TextBox 109"/>
          <p:cNvSpPr txBox="1"/>
          <p:nvPr/>
        </p:nvSpPr>
        <p:spPr>
          <a:xfrm>
            <a:off x="0" y="2286000"/>
            <a:ext cx="1774825" cy="254000"/>
          </a:xfrm>
          <a:prstGeom prst="rect">
            <a:avLst/>
          </a:prstGeom>
          <a:noFill/>
        </p:spPr>
        <p:txBody>
          <a:bodyPr wrap="none">
            <a:spAutoFit/>
          </a:bodyPr>
          <a:lstStyle/>
          <a:p>
            <a:pPr>
              <a:defRPr/>
            </a:pPr>
            <a:r>
              <a:rPr lang="en-US" sz="1050" dirty="0">
                <a:ea typeface="ＭＳ Ｐゴシック" charset="0"/>
                <a:cs typeface="ＭＳ Ｐゴシック" charset="0"/>
              </a:rPr>
              <a:t>can be measured from DY</a:t>
            </a:r>
          </a:p>
        </p:txBody>
      </p:sp>
      <p:grpSp>
        <p:nvGrpSpPr>
          <p:cNvPr id="29" name="Group 28"/>
          <p:cNvGrpSpPr>
            <a:grpSpLocks/>
          </p:cNvGrpSpPr>
          <p:nvPr/>
        </p:nvGrpSpPr>
        <p:grpSpPr bwMode="auto">
          <a:xfrm>
            <a:off x="152400" y="788026"/>
            <a:ext cx="1749425" cy="2361713"/>
            <a:chOff x="152400" y="809663"/>
            <a:chExt cx="1749197" cy="2363449"/>
          </a:xfrm>
        </p:grpSpPr>
        <p:sp>
          <p:nvSpPr>
            <p:cNvPr id="23573" name="TextBox 26"/>
            <p:cNvSpPr txBox="1">
              <a:spLocks noChangeArrowheads="1"/>
            </p:cNvSpPr>
            <p:nvPr/>
          </p:nvSpPr>
          <p:spPr bwMode="auto">
            <a:xfrm>
              <a:off x="152400" y="2896113"/>
              <a:ext cx="17491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+Radiative Corrections</a:t>
              </a:r>
            </a:p>
          </p:txBody>
        </p:sp>
        <p:sp>
          <p:nvSpPr>
            <p:cNvPr id="28" name="Freeform 27"/>
            <p:cNvSpPr>
              <a:spLocks/>
            </p:cNvSpPr>
            <p:nvPr/>
          </p:nvSpPr>
          <p:spPr bwMode="auto">
            <a:xfrm>
              <a:off x="406367" y="974675"/>
              <a:ext cx="331745" cy="398756"/>
            </a:xfrm>
            <a:custGeom>
              <a:avLst/>
              <a:gdLst>
                <a:gd name="T0" fmla="*/ 0 w 331305"/>
                <a:gd name="T1" fmla="*/ 399526 h 397762"/>
                <a:gd name="T2" fmla="*/ 34651 w 331305"/>
                <a:gd name="T3" fmla="*/ 269351 h 397762"/>
                <a:gd name="T4" fmla="*/ 138603 w 331305"/>
                <a:gd name="T5" fmla="*/ 330100 h 397762"/>
                <a:gd name="T6" fmla="*/ 121277 w 331305"/>
                <a:gd name="T7" fmla="*/ 191247 h 397762"/>
                <a:gd name="T8" fmla="*/ 225228 w 331305"/>
                <a:gd name="T9" fmla="*/ 225959 h 397762"/>
                <a:gd name="T10" fmla="*/ 207903 w 331305"/>
                <a:gd name="T11" fmla="*/ 121820 h 397762"/>
                <a:gd name="T12" fmla="*/ 329180 w 331305"/>
                <a:gd name="T13" fmla="*/ 147855 h 397762"/>
                <a:gd name="T14" fmla="*/ 294529 w 331305"/>
                <a:gd name="T15" fmla="*/ 43715 h 397762"/>
                <a:gd name="T16" fmla="*/ 285867 w 331305"/>
                <a:gd name="T17" fmla="*/ 35036 h 397762"/>
                <a:gd name="T18" fmla="*/ 285867 w 331305"/>
                <a:gd name="T19" fmla="*/ 324 h 397762"/>
                <a:gd name="T20" fmla="*/ 303192 w 331305"/>
                <a:gd name="T21" fmla="*/ 17680 h 3977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1305" h="397762">
                  <a:moveTo>
                    <a:pt x="0" y="397762"/>
                  </a:moveTo>
                  <a:cubicBezTo>
                    <a:pt x="5760" y="338722"/>
                    <a:pt x="11520" y="279682"/>
                    <a:pt x="34559" y="268162"/>
                  </a:cubicBezTo>
                  <a:cubicBezTo>
                    <a:pt x="57598" y="256642"/>
                    <a:pt x="123836" y="341602"/>
                    <a:pt x="138235" y="328642"/>
                  </a:cubicBezTo>
                  <a:cubicBezTo>
                    <a:pt x="152634" y="315682"/>
                    <a:pt x="106556" y="207682"/>
                    <a:pt x="120955" y="190402"/>
                  </a:cubicBezTo>
                  <a:cubicBezTo>
                    <a:pt x="135354" y="173122"/>
                    <a:pt x="210232" y="236482"/>
                    <a:pt x="224631" y="224962"/>
                  </a:cubicBezTo>
                  <a:cubicBezTo>
                    <a:pt x="239031" y="213442"/>
                    <a:pt x="190073" y="134242"/>
                    <a:pt x="207352" y="121282"/>
                  </a:cubicBezTo>
                  <a:cubicBezTo>
                    <a:pt x="224631" y="108322"/>
                    <a:pt x="313908" y="160162"/>
                    <a:pt x="328307" y="147202"/>
                  </a:cubicBezTo>
                  <a:cubicBezTo>
                    <a:pt x="342706" y="134242"/>
                    <a:pt x="300948" y="62242"/>
                    <a:pt x="293748" y="43522"/>
                  </a:cubicBezTo>
                  <a:cubicBezTo>
                    <a:pt x="286548" y="24802"/>
                    <a:pt x="286549" y="42082"/>
                    <a:pt x="285109" y="34882"/>
                  </a:cubicBezTo>
                  <a:cubicBezTo>
                    <a:pt x="283669" y="27682"/>
                    <a:pt x="282229" y="3202"/>
                    <a:pt x="285109" y="322"/>
                  </a:cubicBezTo>
                  <a:cubicBezTo>
                    <a:pt x="287989" y="-2558"/>
                    <a:pt x="300948" y="14722"/>
                    <a:pt x="302388" y="17602"/>
                  </a:cubicBezTo>
                </a:path>
              </a:pathLst>
            </a:custGeom>
            <a:noFill/>
            <a:ln w="317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p>
          </p:txBody>
        </p:sp>
        <p:sp>
          <p:nvSpPr>
            <p:cNvPr id="111" name="Freeform 110"/>
            <p:cNvSpPr>
              <a:spLocks/>
            </p:cNvSpPr>
            <p:nvPr/>
          </p:nvSpPr>
          <p:spPr bwMode="auto">
            <a:xfrm rot="20838380">
              <a:off x="1219061" y="809663"/>
              <a:ext cx="331745" cy="397167"/>
            </a:xfrm>
            <a:custGeom>
              <a:avLst/>
              <a:gdLst>
                <a:gd name="T0" fmla="*/ 0 w 331305"/>
                <a:gd name="T1" fmla="*/ 396347 h 397762"/>
                <a:gd name="T2" fmla="*/ 34651 w 331305"/>
                <a:gd name="T3" fmla="*/ 267209 h 397762"/>
                <a:gd name="T4" fmla="*/ 138603 w 331305"/>
                <a:gd name="T5" fmla="*/ 327473 h 397762"/>
                <a:gd name="T6" fmla="*/ 121277 w 331305"/>
                <a:gd name="T7" fmla="*/ 189725 h 397762"/>
                <a:gd name="T8" fmla="*/ 225228 w 331305"/>
                <a:gd name="T9" fmla="*/ 224162 h 397762"/>
                <a:gd name="T10" fmla="*/ 207903 w 331305"/>
                <a:gd name="T11" fmla="*/ 120851 h 397762"/>
                <a:gd name="T12" fmla="*/ 329180 w 331305"/>
                <a:gd name="T13" fmla="*/ 146678 h 397762"/>
                <a:gd name="T14" fmla="*/ 294529 w 331305"/>
                <a:gd name="T15" fmla="*/ 43368 h 397762"/>
                <a:gd name="T16" fmla="*/ 285867 w 331305"/>
                <a:gd name="T17" fmla="*/ 34758 h 397762"/>
                <a:gd name="T18" fmla="*/ 285867 w 331305"/>
                <a:gd name="T19" fmla="*/ 320 h 397762"/>
                <a:gd name="T20" fmla="*/ 303192 w 331305"/>
                <a:gd name="T21" fmla="*/ 17540 h 3977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1305" h="397762">
                  <a:moveTo>
                    <a:pt x="0" y="397762"/>
                  </a:moveTo>
                  <a:cubicBezTo>
                    <a:pt x="5760" y="338722"/>
                    <a:pt x="11520" y="279682"/>
                    <a:pt x="34559" y="268162"/>
                  </a:cubicBezTo>
                  <a:cubicBezTo>
                    <a:pt x="57598" y="256642"/>
                    <a:pt x="123836" y="341602"/>
                    <a:pt x="138235" y="328642"/>
                  </a:cubicBezTo>
                  <a:cubicBezTo>
                    <a:pt x="152634" y="315682"/>
                    <a:pt x="106556" y="207682"/>
                    <a:pt x="120955" y="190402"/>
                  </a:cubicBezTo>
                  <a:cubicBezTo>
                    <a:pt x="135354" y="173122"/>
                    <a:pt x="210232" y="236482"/>
                    <a:pt x="224631" y="224962"/>
                  </a:cubicBezTo>
                  <a:cubicBezTo>
                    <a:pt x="239031" y="213442"/>
                    <a:pt x="190073" y="134242"/>
                    <a:pt x="207352" y="121282"/>
                  </a:cubicBezTo>
                  <a:cubicBezTo>
                    <a:pt x="224631" y="108322"/>
                    <a:pt x="313908" y="160162"/>
                    <a:pt x="328307" y="147202"/>
                  </a:cubicBezTo>
                  <a:cubicBezTo>
                    <a:pt x="342706" y="134242"/>
                    <a:pt x="300948" y="62242"/>
                    <a:pt x="293748" y="43522"/>
                  </a:cubicBezTo>
                  <a:cubicBezTo>
                    <a:pt x="286548" y="24802"/>
                    <a:pt x="286549" y="42082"/>
                    <a:pt x="285109" y="34882"/>
                  </a:cubicBezTo>
                  <a:cubicBezTo>
                    <a:pt x="283669" y="27682"/>
                    <a:pt x="282229" y="3202"/>
                    <a:pt x="285109" y="322"/>
                  </a:cubicBezTo>
                  <a:cubicBezTo>
                    <a:pt x="287989" y="-2558"/>
                    <a:pt x="300948" y="14722"/>
                    <a:pt x="302388" y="17602"/>
                  </a:cubicBezTo>
                </a:path>
              </a:pathLst>
            </a:custGeom>
            <a:noFill/>
            <a:ln w="317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p>
          </p:txBody>
        </p:sp>
      </p:grpSp>
      <p:sp>
        <p:nvSpPr>
          <p:cNvPr id="3" name="TextBox 2"/>
          <p:cNvSpPr txBox="1"/>
          <p:nvPr/>
        </p:nvSpPr>
        <p:spPr>
          <a:xfrm>
            <a:off x="3581400" y="5496337"/>
            <a:ext cx="4903907" cy="923330"/>
          </a:xfrm>
          <a:prstGeom prst="rect">
            <a:avLst/>
          </a:prstGeom>
          <a:noFill/>
        </p:spPr>
        <p:txBody>
          <a:bodyPr wrap="none">
            <a:spAutoFit/>
          </a:bodyPr>
          <a:lstStyle/>
          <a:p>
            <a:pPr>
              <a:defRPr/>
            </a:pPr>
            <a:r>
              <a:rPr lang="en-US" dirty="0">
                <a:latin typeface="Arial" panose="020B0604020202020204" pitchFamily="34" charset="0"/>
                <a:ea typeface="MS PGothic" panose="020B0600070205080204" pitchFamily="34" charset="-128"/>
                <a:cs typeface="+mn-cs"/>
              </a:rPr>
              <a:t>Dealing with unaccounted terms:</a:t>
            </a:r>
          </a:p>
          <a:p>
            <a:pPr marL="285750" indent="-285750">
              <a:buFont typeface="Arial" panose="020B0604020202020204" pitchFamily="34" charset="0"/>
              <a:buChar char="•"/>
              <a:defRPr/>
            </a:pPr>
            <a:r>
              <a:rPr lang="en-US" dirty="0">
                <a:latin typeface="Arial" panose="020B0604020202020204" pitchFamily="34" charset="0"/>
                <a:ea typeface="MS PGothic" panose="020B0600070205080204" pitchFamily="34" charset="-128"/>
                <a:cs typeface="+mn-cs"/>
              </a:rPr>
              <a:t>Theory accounts for them</a:t>
            </a:r>
          </a:p>
          <a:p>
            <a:pPr marL="285750" indent="-285750">
              <a:buFont typeface="Arial" panose="020B0604020202020204" pitchFamily="34" charset="0"/>
              <a:buChar char="•"/>
              <a:defRPr/>
            </a:pPr>
            <a:r>
              <a:rPr lang="en-US" dirty="0">
                <a:solidFill>
                  <a:srgbClr val="FF0000"/>
                </a:solidFill>
                <a:latin typeface="Arial" panose="020B0604020202020204" pitchFamily="34" charset="0"/>
                <a:ea typeface="MS PGothic" panose="020B0600070205080204" pitchFamily="34" charset="-128"/>
                <a:cs typeface="+mn-cs"/>
              </a:rPr>
              <a:t>Experiment measures and excludes them!!!</a:t>
            </a:r>
          </a:p>
        </p:txBody>
      </p:sp>
      <p:sp>
        <p:nvSpPr>
          <p:cNvPr id="4" name="TextBox 3"/>
          <p:cNvSpPr txBox="1"/>
          <p:nvPr/>
        </p:nvSpPr>
        <p:spPr>
          <a:xfrm>
            <a:off x="2819400" y="3352800"/>
            <a:ext cx="749267" cy="261610"/>
          </a:xfrm>
          <a:prstGeom prst="rect">
            <a:avLst/>
          </a:prstGeom>
          <a:noFill/>
        </p:spPr>
        <p:txBody>
          <a:bodyPr wrap="none" rtlCol="0">
            <a:spAutoFit/>
          </a:bodyPr>
          <a:lstStyle/>
          <a:p>
            <a:r>
              <a:rPr lang="en-US" sz="1100" dirty="0"/>
              <a:t>hard part</a:t>
            </a:r>
          </a:p>
        </p:txBody>
      </p:sp>
      <p:sp>
        <p:nvSpPr>
          <p:cNvPr id="5" name="Rectangle 4">
            <a:extLst>
              <a:ext uri="{FF2B5EF4-FFF2-40B4-BE49-F238E27FC236}">
                <a16:creationId xmlns:a16="http://schemas.microsoft.com/office/drawing/2014/main" id="{CCD1EEB2-3F1D-6D48-9901-DD74E0B51403}"/>
              </a:ext>
            </a:extLst>
          </p:cNvPr>
          <p:cNvSpPr/>
          <p:nvPr/>
        </p:nvSpPr>
        <p:spPr>
          <a:xfrm>
            <a:off x="6725713" y="5117656"/>
            <a:ext cx="3176995" cy="430887"/>
          </a:xfrm>
          <a:prstGeom prst="rect">
            <a:avLst/>
          </a:prstGeom>
        </p:spPr>
        <p:txBody>
          <a:bodyPr wrap="square">
            <a:spAutoFit/>
          </a:bodyPr>
          <a:lstStyle/>
          <a:p>
            <a:r>
              <a:rPr lang="en-US" sz="1100" b="1" dirty="0"/>
              <a:t>“much bigger/smaller” defined in comparison with experiment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11618"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CFD739A-FE54-C941-BDFB-4494F6CBEFDB}" type="slidenum">
              <a:rPr lang="en-US" sz="1400"/>
              <a:pPr/>
              <a:t>90</a:t>
            </a:fld>
            <a:endParaRPr lang="en-US" sz="1400"/>
          </a:p>
        </p:txBody>
      </p:sp>
      <p:sp>
        <p:nvSpPr>
          <p:cNvPr id="4" name="TextBox 3"/>
          <p:cNvSpPr txBox="1"/>
          <p:nvPr/>
        </p:nvSpPr>
        <p:spPr>
          <a:xfrm>
            <a:off x="838200" y="152400"/>
            <a:ext cx="7591425" cy="46196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US" dirty="0">
                <a:solidFill>
                  <a:schemeClr val="tx1"/>
                </a:solidFill>
              </a:rPr>
              <a:t>Does it matter if the pion comes from correlated pairs?</a:t>
            </a:r>
          </a:p>
        </p:txBody>
      </p:sp>
      <p:pic>
        <p:nvPicPr>
          <p:cNvPr id="111620" name="Picture 6" descr="Screen Shot 2019-01-17 at 11.08.26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600200"/>
            <a:ext cx="5483226"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1" name="Rectangle 7"/>
          <p:cNvSpPr>
            <a:spLocks noChangeArrowheads="1"/>
          </p:cNvSpPr>
          <p:nvPr/>
        </p:nvSpPr>
        <p:spPr bwMode="auto">
          <a:xfrm>
            <a:off x="14288" y="6096000"/>
            <a:ext cx="45720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100"/>
              <a:t>Gonzalez-Hernandez et al, PRD 98, 114005 (2018)</a:t>
            </a:r>
          </a:p>
        </p:txBody>
      </p:sp>
      <p:sp>
        <p:nvSpPr>
          <p:cNvPr id="111622" name="Rectangle 9"/>
          <p:cNvSpPr>
            <a:spLocks noChangeArrowheads="1"/>
          </p:cNvSpPr>
          <p:nvPr/>
        </p:nvSpPr>
        <p:spPr bwMode="auto">
          <a:xfrm>
            <a:off x="0" y="5334000"/>
            <a:ext cx="54102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The measurements disagree with leading order and next-to-leading order calculations most significantly at the more moderate values of </a:t>
            </a:r>
            <a:r>
              <a:rPr lang="en-US" sz="1400" b="1"/>
              <a:t>x </a:t>
            </a:r>
            <a:r>
              <a:rPr lang="en-US" sz="1400"/>
              <a:t>close to the valence region.</a:t>
            </a:r>
          </a:p>
        </p:txBody>
      </p:sp>
      <p:pic>
        <p:nvPicPr>
          <p:cNvPr id="111623" name="Picture 10" descr="Screen Shot 2019-01-17 at 11.13.33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3327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24" name="Picture 11" descr="Screen Shot 2019-01-17 at 11.14.31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1266825"/>
            <a:ext cx="3581400" cy="211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5" name="TextBox 12"/>
          <p:cNvSpPr txBox="1">
            <a:spLocks noChangeArrowheads="1"/>
          </p:cNvSpPr>
          <p:nvPr/>
        </p:nvSpPr>
        <p:spPr bwMode="auto">
          <a:xfrm>
            <a:off x="5295900" y="5648325"/>
            <a:ext cx="3733800" cy="739775"/>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understanding the fraction of pions from </a:t>
            </a:r>
            <a:r>
              <a:rPr lang="ja-JP" altLang="en-US" sz="1400"/>
              <a:t>“</a:t>
            </a:r>
            <a:r>
              <a:rPr lang="en-US" altLang="ja-JP" sz="1400"/>
              <a:t>correlated dihadrons</a:t>
            </a:r>
            <a:r>
              <a:rPr lang="ja-JP" altLang="en-US" sz="1400"/>
              <a:t>”</a:t>
            </a:r>
            <a:r>
              <a:rPr lang="en-US" altLang="ja-JP" sz="1400"/>
              <a:t> will be important to make sense out of q</a:t>
            </a:r>
            <a:r>
              <a:rPr lang="en-US" altLang="ja-JP" sz="1400" baseline="-25000"/>
              <a:t>T </a:t>
            </a:r>
            <a:r>
              <a:rPr lang="en-US" altLang="ja-JP" sz="1400"/>
              <a:t>distributions</a:t>
            </a:r>
            <a:endParaRPr lang="en-US" sz="1400"/>
          </a:p>
        </p:txBody>
      </p:sp>
      <p:sp>
        <p:nvSpPr>
          <p:cNvPr id="111626" name="TextBox 13"/>
          <p:cNvSpPr txBox="1">
            <a:spLocks noChangeArrowheads="1"/>
          </p:cNvSpPr>
          <p:nvPr/>
        </p:nvSpPr>
        <p:spPr bwMode="auto">
          <a:xfrm>
            <a:off x="6553200" y="3581400"/>
            <a:ext cx="10715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q</a:t>
            </a:r>
            <a:r>
              <a:rPr lang="en-US" sz="1600" baseline="-25000"/>
              <a:t>T</a:t>
            </a:r>
            <a:r>
              <a:rPr lang="en-US" sz="1600"/>
              <a:t> =P</a:t>
            </a:r>
            <a:r>
              <a:rPr lang="en-US" sz="1600" baseline="-25000"/>
              <a:t>T</a:t>
            </a:r>
            <a:r>
              <a:rPr lang="en-US" sz="1600"/>
              <a:t>/ z</a:t>
            </a:r>
            <a:r>
              <a:rPr lang="en-US" sz="1600" baseline="-25000">
                <a:latin typeface="Symbol" charset="0"/>
              </a:rPr>
              <a:t>r</a:t>
            </a:r>
          </a:p>
        </p:txBody>
      </p:sp>
      <p:sp>
        <p:nvSpPr>
          <p:cNvPr id="111627" name="TextBox 14"/>
          <p:cNvSpPr txBox="1">
            <a:spLocks noChangeArrowheads="1"/>
          </p:cNvSpPr>
          <p:nvPr/>
        </p:nvSpPr>
        <p:spPr bwMode="auto">
          <a:xfrm>
            <a:off x="7162800" y="4572000"/>
            <a:ext cx="10175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q</a:t>
            </a:r>
            <a:r>
              <a:rPr lang="en-US" sz="1600" baseline="-25000"/>
              <a:t>T</a:t>
            </a:r>
            <a:r>
              <a:rPr lang="en-US" sz="1600"/>
              <a:t>=P</a:t>
            </a:r>
            <a:r>
              <a:rPr lang="en-US" sz="1600" baseline="-25000"/>
              <a:t>T</a:t>
            </a:r>
            <a:r>
              <a:rPr lang="en-US" sz="1600"/>
              <a:t>/ z</a:t>
            </a:r>
            <a:r>
              <a:rPr lang="en-US" sz="1600" baseline="-25000">
                <a:latin typeface="Symbol" charset="0"/>
              </a:rPr>
              <a:t>p</a:t>
            </a:r>
          </a:p>
        </p:txBody>
      </p:sp>
      <p:cxnSp>
        <p:nvCxnSpPr>
          <p:cNvPr id="16" name="Straight Arrow Connector 15"/>
          <p:cNvCxnSpPr>
            <a:cxnSpLocks noChangeShapeType="1"/>
          </p:cNvCxnSpPr>
          <p:nvPr/>
        </p:nvCxnSpPr>
        <p:spPr bwMode="auto">
          <a:xfrm flipH="1">
            <a:off x="8229600" y="4495800"/>
            <a:ext cx="228600" cy="5334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1629" name="TextBox 5"/>
          <p:cNvSpPr txBox="1">
            <a:spLocks noChangeArrowheads="1"/>
          </p:cNvSpPr>
          <p:nvPr/>
        </p:nvSpPr>
        <p:spPr bwMode="auto">
          <a:xfrm>
            <a:off x="7696200" y="3962400"/>
            <a:ext cx="12319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&gt;2</a:t>
            </a:r>
          </a:p>
          <a:p>
            <a:r>
              <a:rPr lang="en-US" sz="1400"/>
              <a:t>perturbative?</a:t>
            </a:r>
          </a:p>
        </p:txBody>
      </p:sp>
      <p:pic>
        <p:nvPicPr>
          <p:cNvPr id="111630" name="Picture 10" descr="latex-image-1.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919163"/>
            <a:ext cx="6189662"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31" name="Picture 11" descr="latex-image-1.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63" y="1292225"/>
            <a:ext cx="2463800"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2550" y="1995488"/>
            <a:ext cx="957263"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1" name="Curved Connector 20"/>
          <p:cNvCxnSpPr>
            <a:cxnSpLocks noChangeShapeType="1"/>
          </p:cNvCxnSpPr>
          <p:nvPr/>
        </p:nvCxnSpPr>
        <p:spPr bwMode="auto">
          <a:xfrm rot="10800000" flipV="1">
            <a:off x="2514600" y="1182688"/>
            <a:ext cx="733425" cy="128587"/>
          </a:xfrm>
          <a:prstGeom prst="curvedConnector3">
            <a:avLst>
              <a:gd name="adj1" fmla="val 50000"/>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1634" name="TextBox 22"/>
          <p:cNvSpPr txBox="1">
            <a:spLocks noChangeArrowheads="1"/>
          </p:cNvSpPr>
          <p:nvPr/>
        </p:nvSpPr>
        <p:spPr bwMode="auto">
          <a:xfrm>
            <a:off x="3551238" y="1149350"/>
            <a:ext cx="19573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quark transverse momentum</a:t>
            </a:r>
          </a:p>
        </p:txBody>
      </p:sp>
      <p:cxnSp>
        <p:nvCxnSpPr>
          <p:cNvPr id="26" name="Straight Arrow Connector 25"/>
          <p:cNvCxnSpPr>
            <a:cxnSpLocks noChangeShapeType="1"/>
            <a:stCxn id="111634" idx="1"/>
          </p:cNvCxnSpPr>
          <p:nvPr/>
        </p:nvCxnSpPr>
        <p:spPr bwMode="auto">
          <a:xfrm flipH="1">
            <a:off x="2857500" y="1471613"/>
            <a:ext cx="693738" cy="581025"/>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198563"/>
            <a:ext cx="5686425"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TextBox 1"/>
          <p:cNvSpPr txBox="1">
            <a:spLocks noChangeArrowheads="1"/>
          </p:cNvSpPr>
          <p:nvPr/>
        </p:nvSpPr>
        <p:spPr bwMode="auto">
          <a:xfrm>
            <a:off x="141288" y="176213"/>
            <a:ext cx="64992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Attempts to understand Q</a:t>
            </a:r>
            <a:r>
              <a:rPr lang="en-US" baseline="30000"/>
              <a:t>2</a:t>
            </a:r>
            <a:r>
              <a:rPr lang="en-US"/>
              <a:t>-dependence of HT</a:t>
            </a:r>
          </a:p>
        </p:txBody>
      </p:sp>
      <p:sp>
        <p:nvSpPr>
          <p:cNvPr id="112643" name="TextBox 4"/>
          <p:cNvSpPr txBox="1">
            <a:spLocks noChangeArrowheads="1"/>
          </p:cNvSpPr>
          <p:nvPr/>
        </p:nvSpPr>
        <p:spPr bwMode="auto">
          <a:xfrm>
            <a:off x="-76200" y="5257800"/>
            <a:ext cx="9372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The moments defined as a ratio to </a:t>
            </a:r>
            <a:r>
              <a:rPr lang="en-US" sz="1600">
                <a:latin typeface="Symbol" charset="0"/>
              </a:rPr>
              <a:t>f</a:t>
            </a:r>
            <a:r>
              <a:rPr lang="en-US" sz="1600"/>
              <a:t>-independent x-section(to F</a:t>
            </a:r>
            <a:r>
              <a:rPr lang="en-US" sz="1600" baseline="-25000"/>
              <a:t>UU,T</a:t>
            </a:r>
            <a:r>
              <a:rPr lang="en-US" sz="1600"/>
              <a:t>), are not  decreasing with Q!!! </a:t>
            </a:r>
          </a:p>
          <a:p>
            <a:pPr>
              <a:buFontTx/>
              <a:buChar char="•"/>
            </a:pPr>
            <a:r>
              <a:rPr lang="en-US" sz="1600"/>
              <a:t>The HT observables, don’t look much like HT observables, something missing in understanding </a:t>
            </a:r>
          </a:p>
          <a:p>
            <a:pPr>
              <a:buFontTx/>
              <a:buChar char="•"/>
            </a:pPr>
            <a:r>
              <a:rPr lang="en-US" sz="1600" b="1"/>
              <a:t>Understanding of these behavior can be a key to understanding of other inconsistencies</a:t>
            </a:r>
          </a:p>
          <a:p>
            <a:pPr>
              <a:buFontTx/>
              <a:buChar char="•"/>
            </a:pPr>
            <a:r>
              <a:rPr lang="en-US" sz="1600"/>
              <a:t>Checking the Q</a:t>
            </a:r>
            <a:r>
              <a:rPr lang="en-US" sz="1600" baseline="30000"/>
              <a:t>2</a:t>
            </a:r>
            <a:r>
              <a:rPr lang="en-US" sz="1600"/>
              <a:t> and P</a:t>
            </a:r>
            <a:r>
              <a:rPr lang="en-US" sz="1600" baseline="-25000"/>
              <a:t>T</a:t>
            </a:r>
            <a:r>
              <a:rPr lang="en-US" sz="1600"/>
              <a:t>-dependences of the F</a:t>
            </a:r>
            <a:r>
              <a:rPr lang="en-US" sz="1600" baseline="-25000"/>
              <a:t>UU,L</a:t>
            </a:r>
            <a:r>
              <a:rPr lang="en-US" sz="1600"/>
              <a:t> may provide crucial input for validation </a:t>
            </a:r>
            <a:endParaRPr lang="en-US" sz="1600" baseline="-25000"/>
          </a:p>
        </p:txBody>
      </p:sp>
      <p:pic>
        <p:nvPicPr>
          <p:cNvPr id="1126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676400"/>
            <a:ext cx="3352800" cy="257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5" name="Rectangle 7"/>
          <p:cNvSpPr>
            <a:spLocks noChangeArrowheads="1"/>
          </p:cNvSpPr>
          <p:nvPr/>
        </p:nvSpPr>
        <p:spPr bwMode="auto">
          <a:xfrm>
            <a:off x="838200" y="1295400"/>
            <a:ext cx="22574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COMPASS</a:t>
            </a:r>
          </a:p>
        </p:txBody>
      </p:sp>
      <p:pic>
        <p:nvPicPr>
          <p:cNvPr id="1126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7175" y="0"/>
            <a:ext cx="2454275"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7" name="TextBox 1"/>
          <p:cNvSpPr txBox="1">
            <a:spLocks noChangeArrowheads="1"/>
          </p:cNvSpPr>
          <p:nvPr/>
        </p:nvSpPr>
        <p:spPr bwMode="auto">
          <a:xfrm>
            <a:off x="4711700" y="890588"/>
            <a:ext cx="20843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CLAS12(preliminary)</a:t>
            </a:r>
          </a:p>
        </p:txBody>
      </p:sp>
      <p:sp>
        <p:nvSpPr>
          <p:cNvPr id="112648" name="Slide Number Placeholder 5"/>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A29C3AA-ADEE-B64D-AD64-C58A5968DA41}" type="slidenum">
              <a:rPr lang="en-US" sz="1400"/>
              <a:pPr/>
              <a:t>91</a:t>
            </a:fld>
            <a:endParaRPr lang="en-US" sz="1400"/>
          </a:p>
        </p:txBody>
      </p:sp>
      <p:pic>
        <p:nvPicPr>
          <p:cNvPr id="11264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524000"/>
            <a:ext cx="623888"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 y="1447800"/>
            <a:ext cx="546100"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1" name="Picture 1" descr="Screen Shot 2022-11-02 at 5.52.4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572000"/>
            <a:ext cx="1806575"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52" name="Rectangle 2"/>
          <p:cNvSpPr>
            <a:spLocks noChangeArrowheads="1"/>
          </p:cNvSpPr>
          <p:nvPr/>
        </p:nvSpPr>
        <p:spPr bwMode="auto">
          <a:xfrm>
            <a:off x="141288" y="4330700"/>
            <a:ext cx="27289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285750" indent="-285750">
              <a:buFontTx/>
              <a:buChar char="•"/>
            </a:pPr>
            <a:r>
              <a:rPr lang="en-US" sz="1400"/>
              <a:t>We always measure ratio to </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pic>
        <p:nvPicPr>
          <p:cNvPr id="112654"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3188" y="838200"/>
            <a:ext cx="901700" cy="349250"/>
          </a:xfrm>
          <a:prstGeom prst="rect">
            <a:avLst/>
          </a:prstGeom>
          <a:noFill/>
          <a:ln w="349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12655"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1513" y="838200"/>
            <a:ext cx="914400" cy="368300"/>
          </a:xfrm>
          <a:prstGeom prst="rect">
            <a:avLst/>
          </a:prstGeom>
          <a:noFill/>
          <a:ln w="31750">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7" name="Straight Arrow Connector 6"/>
          <p:cNvCxnSpPr>
            <a:cxnSpLocks/>
          </p:cNvCxnSpPr>
          <p:nvPr/>
        </p:nvCxnSpPr>
        <p:spPr bwMode="auto">
          <a:xfrm flipH="1">
            <a:off x="152400" y="1235075"/>
            <a:ext cx="88900" cy="211138"/>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9" name="Straight Arrow Connector 8"/>
          <p:cNvCxnSpPr>
            <a:cxnSpLocks/>
          </p:cNvCxnSpPr>
          <p:nvPr/>
        </p:nvCxnSpPr>
        <p:spPr bwMode="auto">
          <a:xfrm>
            <a:off x="3341688" y="1250950"/>
            <a:ext cx="165100" cy="26035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Screen Shot 2023-08-30 at 4.33.3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352800"/>
            <a:ext cx="3352800" cy="216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0" name="Title 1"/>
          <p:cNvSpPr>
            <a:spLocks noGrp="1" noChangeArrowheads="1"/>
          </p:cNvSpPr>
          <p:nvPr>
            <p:ph type="title"/>
          </p:nvPr>
        </p:nvSpPr>
        <p:spPr/>
        <p:txBody>
          <a:bodyPr/>
          <a:lstStyle/>
          <a:p>
            <a:r>
              <a:rPr lang="en-US">
                <a:latin typeface="Arial" charset="0"/>
                <a:ea typeface="MS PGothic" charset="0"/>
              </a:rPr>
              <a:t>Current hadrons: exclusive limit</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114692" name="Slide Number Placeholder 5"/>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D0BCE53-2A68-5E4E-8AB9-F96825A7B2A2}" type="slidenum">
              <a:rPr lang="en-US" sz="1400"/>
              <a:pPr/>
              <a:t>92</a:t>
            </a:fld>
            <a:endParaRPr lang="en-US" sz="1400"/>
          </a:p>
        </p:txBody>
      </p:sp>
      <p:pic>
        <p:nvPicPr>
          <p:cNvPr id="114693" name="Picture 7" descr="Screen Shot 2023-01-27 at 5.03.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3048000" cy="499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4" name="TextBox 10"/>
          <p:cNvSpPr txBox="1">
            <a:spLocks noChangeArrowheads="1"/>
          </p:cNvSpPr>
          <p:nvPr/>
        </p:nvSpPr>
        <p:spPr bwMode="auto">
          <a:xfrm>
            <a:off x="4800600" y="3886200"/>
            <a:ext cx="5476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p>
        </p:txBody>
      </p:sp>
      <p:sp>
        <p:nvSpPr>
          <p:cNvPr id="114695" name="TextBox 11"/>
          <p:cNvSpPr txBox="1">
            <a:spLocks noChangeArrowheads="1"/>
          </p:cNvSpPr>
          <p:nvPr/>
        </p:nvSpPr>
        <p:spPr bwMode="auto">
          <a:xfrm>
            <a:off x="4724400" y="1066800"/>
            <a:ext cx="5476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p>
        </p:txBody>
      </p:sp>
      <p:pic>
        <p:nvPicPr>
          <p:cNvPr id="114696" name="Picture 12" descr="Screen Shot 2023-01-27 at 5.10.0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838200"/>
            <a:ext cx="3733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7" name="TextBox 13"/>
          <p:cNvSpPr txBox="1">
            <a:spLocks noChangeArrowheads="1"/>
          </p:cNvSpPr>
          <p:nvPr/>
        </p:nvSpPr>
        <p:spPr bwMode="auto">
          <a:xfrm>
            <a:off x="7772400" y="5562600"/>
            <a:ext cx="935038"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-t(GeV</a:t>
            </a:r>
            <a:r>
              <a:rPr lang="en-US" sz="1600" baseline="30000"/>
              <a:t>2</a:t>
            </a:r>
            <a:r>
              <a:rPr lang="en-US" sz="1600"/>
              <a:t>)</a:t>
            </a:r>
            <a:endParaRPr lang="en-US" sz="1600" baseline="-25000"/>
          </a:p>
        </p:txBody>
      </p:sp>
      <p:sp>
        <p:nvSpPr>
          <p:cNvPr id="114698" name="TextBox 8"/>
          <p:cNvSpPr txBox="1">
            <a:spLocks noChangeArrowheads="1"/>
          </p:cNvSpPr>
          <p:nvPr/>
        </p:nvSpPr>
        <p:spPr bwMode="auto">
          <a:xfrm>
            <a:off x="0" y="5791200"/>
            <a:ext cx="77517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CLAS can measure all final states in exclusive production</a:t>
            </a:r>
          </a:p>
          <a:p>
            <a:r>
              <a:rPr lang="en-US" sz="1600"/>
              <a:t>Hadrons produced from u-quark have positive SSA, d-quarks and gluons negative.</a:t>
            </a:r>
          </a:p>
        </p:txBody>
      </p:sp>
      <p:sp>
        <p:nvSpPr>
          <p:cNvPr id="114699" name="TextBox 8"/>
          <p:cNvSpPr txBox="1">
            <a:spLocks noChangeArrowheads="1"/>
          </p:cNvSpPr>
          <p:nvPr/>
        </p:nvSpPr>
        <p:spPr bwMode="auto">
          <a:xfrm>
            <a:off x="7315200" y="1066800"/>
            <a:ext cx="1371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a:t>
            </a:r>
          </a:p>
        </p:txBody>
      </p:sp>
      <p:pic>
        <p:nvPicPr>
          <p:cNvPr id="1147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143000"/>
            <a:ext cx="1905000" cy="422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701" name="Picture 1" descr="Screen Shot 2023-08-22 at 10.14.31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2971800" cy="218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702" name="TextBox 3"/>
          <p:cNvSpPr txBox="1">
            <a:spLocks noChangeArrowheads="1"/>
          </p:cNvSpPr>
          <p:nvPr/>
        </p:nvSpPr>
        <p:spPr bwMode="auto">
          <a:xfrm>
            <a:off x="3200400" y="5181600"/>
            <a:ext cx="21907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r>
              <a:rPr lang="en-US" sz="1800"/>
              <a:t>=-0.084+/-0.038</a:t>
            </a:r>
          </a:p>
        </p:txBody>
      </p:sp>
      <p:sp>
        <p:nvSpPr>
          <p:cNvPr id="114703" name="TextBox 5"/>
          <p:cNvSpPr txBox="1">
            <a:spLocks noChangeArrowheads="1"/>
          </p:cNvSpPr>
          <p:nvPr/>
        </p:nvSpPr>
        <p:spPr bwMode="auto">
          <a:xfrm>
            <a:off x="7467600" y="3352800"/>
            <a:ext cx="12239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a:t>
            </a:r>
            <a:r>
              <a:rPr lang="en-US" sz="1800">
                <a:latin typeface="Symbol" charset="0"/>
                <a:sym typeface="Wingdings" charset="0"/>
              </a:rPr>
              <a:t>r</a:t>
            </a:r>
            <a:r>
              <a:rPr lang="en-US" sz="1800" baseline="30000">
                <a:latin typeface="Symbol" charset="0"/>
                <a:sym typeface="Wingdings" charset="0"/>
              </a:rPr>
              <a:t>0</a:t>
            </a:r>
            <a:endParaRPr lang="en-US" sz="1800" baseline="30000">
              <a:latin typeface="Symbol" charset="0"/>
            </a:endParaRPr>
          </a:p>
        </p:txBody>
      </p:sp>
      <p:sp>
        <p:nvSpPr>
          <p:cNvPr id="7" name="Oval 6"/>
          <p:cNvSpPr>
            <a:spLocks noChangeArrowheads="1"/>
          </p:cNvSpPr>
          <p:nvPr/>
        </p:nvSpPr>
        <p:spPr bwMode="auto">
          <a:xfrm>
            <a:off x="5486400" y="4419600"/>
            <a:ext cx="685800" cy="6096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24" name="Oval 23"/>
          <p:cNvSpPr>
            <a:spLocks noChangeArrowheads="1"/>
          </p:cNvSpPr>
          <p:nvPr/>
        </p:nvSpPr>
        <p:spPr bwMode="auto">
          <a:xfrm>
            <a:off x="6324600" y="3810000"/>
            <a:ext cx="1371600" cy="7620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9" name="Straight Arrow Connector 8"/>
          <p:cNvCxnSpPr>
            <a:cxnSpLocks noChangeShapeType="1"/>
          </p:cNvCxnSpPr>
          <p:nvPr/>
        </p:nvCxnSpPr>
        <p:spPr bwMode="auto">
          <a:xfrm flipH="1" flipV="1">
            <a:off x="4267200" y="2362200"/>
            <a:ext cx="2743200" cy="1371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8" name="Straight Arrow Connector 27"/>
          <p:cNvCxnSpPr>
            <a:cxnSpLocks noChangeShapeType="1"/>
          </p:cNvCxnSpPr>
          <p:nvPr/>
        </p:nvCxnSpPr>
        <p:spPr bwMode="auto">
          <a:xfrm flipH="1">
            <a:off x="4419600" y="4572000"/>
            <a:ext cx="990600" cy="762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1" name="Oval 30"/>
          <p:cNvSpPr>
            <a:spLocks noChangeArrowheads="1"/>
          </p:cNvSpPr>
          <p:nvPr/>
        </p:nvSpPr>
        <p:spPr bwMode="auto">
          <a:xfrm>
            <a:off x="5943600" y="1143000"/>
            <a:ext cx="990600" cy="4572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32" name="Straight Arrow Connector 31"/>
          <p:cNvCxnSpPr>
            <a:cxnSpLocks noChangeShapeType="1"/>
          </p:cNvCxnSpPr>
          <p:nvPr/>
        </p:nvCxnSpPr>
        <p:spPr bwMode="auto">
          <a:xfrm flipH="1">
            <a:off x="4267200" y="1371600"/>
            <a:ext cx="1676400" cy="7620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4710" name="TextBox 4"/>
          <p:cNvSpPr txBox="1">
            <a:spLocks noChangeArrowheads="1"/>
          </p:cNvSpPr>
          <p:nvPr/>
        </p:nvSpPr>
        <p:spPr bwMode="auto">
          <a:xfrm>
            <a:off x="4267200" y="5486400"/>
            <a:ext cx="28606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SSA negative</a:t>
            </a:r>
            <a:r>
              <a:rPr lang="en-US" sz="1800">
                <a:sym typeface="Wingdings" charset="0"/>
              </a:rPr>
              <a:t></a:t>
            </a:r>
            <a:r>
              <a:rPr lang="en-US" sz="1800">
                <a:latin typeface="Symbol" charset="0"/>
                <a:sym typeface="Wingdings" charset="0"/>
              </a:rPr>
              <a:t>D</a:t>
            </a:r>
            <a:r>
              <a:rPr lang="en-US" sz="1800">
                <a:sym typeface="Wingdings" charset="0"/>
              </a:rPr>
              <a:t>G negative?</a:t>
            </a:r>
            <a:endParaRPr lang="en-US" sz="1800"/>
          </a:p>
        </p:txBody>
      </p:sp>
      <p:sp>
        <p:nvSpPr>
          <p:cNvPr id="6" name="TextBox 5"/>
          <p:cNvSpPr txBox="1"/>
          <p:nvPr/>
        </p:nvSpPr>
        <p:spPr>
          <a:xfrm>
            <a:off x="6629400" y="4800600"/>
            <a:ext cx="1791216" cy="369332"/>
          </a:xfrm>
          <a:prstGeom prst="rect">
            <a:avLst/>
          </a:prstGeom>
          <a:noFill/>
        </p:spPr>
        <p:txBody>
          <a:bodyPr wrap="none">
            <a:spAutoFit/>
          </a:bodyPr>
          <a:lstStyle/>
          <a:p>
            <a:pPr>
              <a:defRPr/>
            </a:pPr>
            <a:r>
              <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ＭＳ Ｐゴシック" charset="0"/>
              </a:rPr>
              <a:t>PRELIMINARY</a:t>
            </a:r>
          </a:p>
        </p:txBody>
      </p:sp>
      <p:sp>
        <p:nvSpPr>
          <p:cNvPr id="114712" name="TextBox 1"/>
          <p:cNvSpPr txBox="1">
            <a:spLocks noChangeArrowheads="1"/>
          </p:cNvSpPr>
          <p:nvPr/>
        </p:nvSpPr>
        <p:spPr bwMode="auto">
          <a:xfrm>
            <a:off x="8229600" y="838200"/>
            <a:ext cx="7239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S. Diehl</a:t>
            </a:r>
          </a:p>
        </p:txBody>
      </p:sp>
      <p:sp>
        <p:nvSpPr>
          <p:cNvPr id="114713" name="TextBox 25"/>
          <p:cNvSpPr txBox="1">
            <a:spLocks noChangeArrowheads="1"/>
          </p:cNvSpPr>
          <p:nvPr/>
        </p:nvSpPr>
        <p:spPr bwMode="auto">
          <a:xfrm>
            <a:off x="7467600" y="3200400"/>
            <a:ext cx="13049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N. Trotta &amp; A. Kim</a:t>
            </a:r>
          </a:p>
        </p:txBody>
      </p:sp>
      <p:cxnSp>
        <p:nvCxnSpPr>
          <p:cNvPr id="2" name="Straight Arrow Connector 1"/>
          <p:cNvCxnSpPr>
            <a:cxnSpLocks noChangeShapeType="1"/>
            <a:stCxn id="114702" idx="1"/>
          </p:cNvCxnSpPr>
          <p:nvPr/>
        </p:nvCxnSpPr>
        <p:spPr bwMode="auto">
          <a:xfrm flipH="1" flipV="1">
            <a:off x="2667000" y="4618038"/>
            <a:ext cx="533400" cy="7493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3" name="Group 2"/>
          <p:cNvGrpSpPr>
            <a:grpSpLocks/>
          </p:cNvGrpSpPr>
          <p:nvPr/>
        </p:nvGrpSpPr>
        <p:grpSpPr bwMode="auto">
          <a:xfrm>
            <a:off x="6073775" y="1200150"/>
            <a:ext cx="2852738" cy="3344863"/>
            <a:chOff x="4642501" y="1276776"/>
            <a:chExt cx="4220828" cy="3132253"/>
          </a:xfrm>
        </p:grpSpPr>
        <p:pic>
          <p:nvPicPr>
            <p:cNvPr id="115741"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2501" y="1276776"/>
              <a:ext cx="4220828" cy="3132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42" name="TextBox 27"/>
            <p:cNvSpPr txBox="1">
              <a:spLocks noChangeArrowheads="1"/>
            </p:cNvSpPr>
            <p:nvPr/>
          </p:nvSpPr>
          <p:spPr bwMode="auto">
            <a:xfrm>
              <a:off x="6298134" y="2062280"/>
              <a:ext cx="7714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latin typeface="Symbol" charset="0"/>
                </a:rPr>
                <a:t>r-</a:t>
              </a:r>
              <a:endParaRPr lang="en-US" sz="1800">
                <a:solidFill>
                  <a:srgbClr val="FF0000"/>
                </a:solidFill>
              </a:endParaRPr>
            </a:p>
          </p:txBody>
        </p:sp>
        <p:sp>
          <p:nvSpPr>
            <p:cNvPr id="115743" name="Rectangle 28"/>
            <p:cNvSpPr>
              <a:spLocks noChangeArrowheads="1"/>
            </p:cNvSpPr>
            <p:nvPr/>
          </p:nvSpPr>
          <p:spPr bwMode="auto">
            <a:xfrm>
              <a:off x="5348068" y="2358878"/>
              <a:ext cx="3433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Symbol" charset="0"/>
                </a:rPr>
                <a:t>w</a:t>
              </a:r>
              <a:endParaRPr lang="en-US"/>
            </a:p>
          </p:txBody>
        </p:sp>
        <p:sp>
          <p:nvSpPr>
            <p:cNvPr id="115744" name="Rectangle 29"/>
            <p:cNvSpPr>
              <a:spLocks noChangeArrowheads="1"/>
            </p:cNvSpPr>
            <p:nvPr/>
          </p:nvSpPr>
          <p:spPr bwMode="auto">
            <a:xfrm>
              <a:off x="6309354" y="2866322"/>
              <a:ext cx="6741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00B050"/>
                  </a:solidFill>
                  <a:latin typeface="Symbol" charset="0"/>
                </a:rPr>
                <a:t>r</a:t>
              </a:r>
              <a:r>
                <a:rPr lang="en-US" baseline="30000">
                  <a:solidFill>
                    <a:srgbClr val="00B050"/>
                  </a:solidFill>
                  <a:latin typeface="Symbol" charset="0"/>
                </a:rPr>
                <a:t>0</a:t>
              </a:r>
              <a:endParaRPr lang="en-US" baseline="30000">
                <a:solidFill>
                  <a:srgbClr val="00B050"/>
                </a:solidFill>
              </a:endParaRPr>
            </a:p>
          </p:txBody>
        </p:sp>
      </p:grpSp>
      <p:sp>
        <p:nvSpPr>
          <p:cNvPr id="115714" name="Title 1"/>
          <p:cNvSpPr>
            <a:spLocks noGrp="1" noChangeArrowheads="1"/>
          </p:cNvSpPr>
          <p:nvPr>
            <p:ph type="ctrTitle"/>
          </p:nvPr>
        </p:nvSpPr>
        <p:spPr>
          <a:xfrm>
            <a:off x="-228600" y="15875"/>
            <a:ext cx="9372600" cy="669925"/>
          </a:xfrm>
        </p:spPr>
        <p:txBody>
          <a:bodyPr/>
          <a:lstStyle/>
          <a:p>
            <a:r>
              <a:rPr lang="en-US">
                <a:latin typeface="Arial" charset="0"/>
                <a:ea typeface="MS PGothic" charset="0"/>
              </a:rPr>
              <a:t>Sources of inclusive pions: CLAS12  MC</a:t>
            </a:r>
          </a:p>
        </p:txBody>
      </p:sp>
      <p:cxnSp>
        <p:nvCxnSpPr>
          <p:cNvPr id="11" name="Straight Connector 10"/>
          <p:cNvCxnSpPr>
            <a:cxnSpLocks noChangeShapeType="1"/>
          </p:cNvCxnSpPr>
          <p:nvPr/>
        </p:nvCxnSpPr>
        <p:spPr bwMode="auto">
          <a:xfrm>
            <a:off x="325438" y="5045075"/>
            <a:ext cx="360362" cy="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5716" name="TextBox 11"/>
          <p:cNvSpPr txBox="1">
            <a:spLocks noChangeArrowheads="1"/>
          </p:cNvSpPr>
          <p:nvPr/>
        </p:nvSpPr>
        <p:spPr bwMode="auto">
          <a:xfrm>
            <a:off x="858838" y="485933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rPr>
              <a:t>r</a:t>
            </a:r>
            <a:endParaRPr lang="en-US" sz="1800"/>
          </a:p>
        </p:txBody>
      </p:sp>
      <p:cxnSp>
        <p:nvCxnSpPr>
          <p:cNvPr id="13" name="Straight Connector 12"/>
          <p:cNvCxnSpPr>
            <a:cxnSpLocks noChangeShapeType="1"/>
          </p:cNvCxnSpPr>
          <p:nvPr/>
        </p:nvCxnSpPr>
        <p:spPr bwMode="auto">
          <a:xfrm>
            <a:off x="325438" y="5426075"/>
            <a:ext cx="360362" cy="0"/>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5718" name="Rectangle 15"/>
          <p:cNvSpPr>
            <a:spLocks noChangeArrowheads="1"/>
          </p:cNvSpPr>
          <p:nvPr/>
        </p:nvSpPr>
        <p:spPr bwMode="auto">
          <a:xfrm>
            <a:off x="868363" y="5681663"/>
            <a:ext cx="342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Symbol" charset="0"/>
              </a:rPr>
              <a:t>w</a:t>
            </a:r>
            <a:endParaRPr lang="en-US"/>
          </a:p>
        </p:txBody>
      </p:sp>
      <p:sp>
        <p:nvSpPr>
          <p:cNvPr id="115719" name="TextBox 17"/>
          <p:cNvSpPr txBox="1">
            <a:spLocks noChangeArrowheads="1"/>
          </p:cNvSpPr>
          <p:nvPr/>
        </p:nvSpPr>
        <p:spPr bwMode="auto">
          <a:xfrm>
            <a:off x="825500" y="5210175"/>
            <a:ext cx="7493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string</a:t>
            </a:r>
          </a:p>
        </p:txBody>
      </p:sp>
      <p:cxnSp>
        <p:nvCxnSpPr>
          <p:cNvPr id="19" name="Straight Connector 18"/>
          <p:cNvCxnSpPr>
            <a:cxnSpLocks noChangeShapeType="1"/>
          </p:cNvCxnSpPr>
          <p:nvPr/>
        </p:nvCxnSpPr>
        <p:spPr bwMode="auto">
          <a:xfrm>
            <a:off x="336550" y="5851525"/>
            <a:ext cx="360363" cy="0"/>
          </a:xfrm>
          <a:prstGeom prst="line">
            <a:avLst/>
          </a:prstGeom>
          <a:noFill/>
          <a:ln w="25400">
            <a:solidFill>
              <a:srgbClr val="0070C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5721" name="TextBox 23"/>
          <p:cNvSpPr txBox="1">
            <a:spLocks noChangeArrowheads="1"/>
          </p:cNvSpPr>
          <p:nvPr/>
        </p:nvSpPr>
        <p:spPr bwMode="auto">
          <a:xfrm>
            <a:off x="674688" y="4435475"/>
            <a:ext cx="80883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Dominant fraction of </a:t>
            </a:r>
            <a:r>
              <a:rPr lang="en-US" sz="1800">
                <a:latin typeface="Symbol" charset="0"/>
              </a:rPr>
              <a:t>2</a:t>
            </a:r>
            <a:r>
              <a:rPr lang="en-US" sz="1800"/>
              <a:t> pion combinations come from VM decays</a:t>
            </a:r>
          </a:p>
        </p:txBody>
      </p:sp>
      <p:sp>
        <p:nvSpPr>
          <p:cNvPr id="115722" name="TextBox 25"/>
          <p:cNvSpPr txBox="1">
            <a:spLocks noChangeArrowheads="1"/>
          </p:cNvSpPr>
          <p:nvPr/>
        </p:nvSpPr>
        <p:spPr bwMode="auto">
          <a:xfrm>
            <a:off x="7750175" y="757238"/>
            <a:ext cx="14160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High P</a:t>
            </a:r>
            <a:r>
              <a:rPr lang="en-US" sz="1600" baseline="-25000"/>
              <a:t>T</a:t>
            </a:r>
            <a:r>
              <a:rPr lang="en-US" sz="1600"/>
              <a:t> pions at large M</a:t>
            </a:r>
            <a:r>
              <a:rPr lang="en-US" sz="1600">
                <a:latin typeface="Symbol" charset="0"/>
              </a:rPr>
              <a:t>pp</a:t>
            </a:r>
          </a:p>
        </p:txBody>
      </p:sp>
      <p:cxnSp>
        <p:nvCxnSpPr>
          <p:cNvPr id="27" name="Straight Arrow Connector 26"/>
          <p:cNvCxnSpPr>
            <a:cxnSpLocks/>
          </p:cNvCxnSpPr>
          <p:nvPr/>
        </p:nvCxnSpPr>
        <p:spPr bwMode="auto">
          <a:xfrm>
            <a:off x="8410575" y="1293813"/>
            <a:ext cx="47625" cy="855662"/>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5724" name="TextBox 41"/>
          <p:cNvSpPr txBox="1">
            <a:spLocks noChangeArrowheads="1"/>
          </p:cNvSpPr>
          <p:nvPr/>
        </p:nvSpPr>
        <p:spPr bwMode="auto">
          <a:xfrm>
            <a:off x="2138363" y="831850"/>
            <a:ext cx="41798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Detection of </a:t>
            </a:r>
            <a:r>
              <a:rPr lang="en-US" sz="1800">
                <a:latin typeface="Symbol" charset="0"/>
              </a:rPr>
              <a:t>p</a:t>
            </a:r>
            <a:r>
              <a:rPr lang="en-US" sz="1800" baseline="30000"/>
              <a:t>0</a:t>
            </a:r>
            <a:r>
              <a:rPr lang="en-US" sz="1800"/>
              <a:t>s allows also studies of  </a:t>
            </a:r>
          </a:p>
        </p:txBody>
      </p:sp>
      <p:pic>
        <p:nvPicPr>
          <p:cNvPr id="115725" name="Picture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744538"/>
            <a:ext cx="4953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26" name="TextBox 43"/>
          <p:cNvSpPr txBox="1">
            <a:spLocks noChangeArrowheads="1"/>
          </p:cNvSpPr>
          <p:nvPr/>
        </p:nvSpPr>
        <p:spPr bwMode="auto">
          <a:xfrm>
            <a:off x="2070100" y="4918075"/>
            <a:ext cx="6556375" cy="1016000"/>
          </a:xfrm>
          <a:prstGeom prst="rect">
            <a:avLst/>
          </a:prstGeom>
          <a:solidFill>
            <a:srgbClr val="FFFF00"/>
          </a:solidFill>
          <a:ln w="9525">
            <a:solidFill>
              <a:srgbClr val="FF0000"/>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All measured 2 pion combinations are dominated by VM decays, indicate that all inclusive pions are dominated by VM decays at small P</a:t>
            </a:r>
            <a:r>
              <a:rPr lang="en-US" sz="2000" baseline="-25000"/>
              <a:t>T</a:t>
            </a:r>
            <a:r>
              <a:rPr lang="en-US" sz="2000"/>
              <a:t>s, and in particular at lower z!!!</a:t>
            </a:r>
          </a:p>
        </p:txBody>
      </p:sp>
      <p:grpSp>
        <p:nvGrpSpPr>
          <p:cNvPr id="115727" name="Group 30"/>
          <p:cNvGrpSpPr>
            <a:grpSpLocks/>
          </p:cNvGrpSpPr>
          <p:nvPr/>
        </p:nvGrpSpPr>
        <p:grpSpPr bwMode="auto">
          <a:xfrm>
            <a:off x="2914650" y="1230313"/>
            <a:ext cx="3205163" cy="3241675"/>
            <a:chOff x="4572000" y="1276822"/>
            <a:chExt cx="4527372" cy="3408337"/>
          </a:xfrm>
        </p:grpSpPr>
        <p:pic>
          <p:nvPicPr>
            <p:cNvPr id="115738"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76822"/>
              <a:ext cx="4527372" cy="340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39" name="TextBox 33"/>
            <p:cNvSpPr txBox="1">
              <a:spLocks noChangeArrowheads="1"/>
            </p:cNvSpPr>
            <p:nvPr/>
          </p:nvSpPr>
          <p:spPr bwMode="auto">
            <a:xfrm>
              <a:off x="6966653" y="1629755"/>
              <a:ext cx="742544" cy="485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latin typeface="Symbol" charset="0"/>
                </a:rPr>
                <a:t>r+</a:t>
              </a:r>
              <a:endParaRPr lang="en-US" sz="1800">
                <a:solidFill>
                  <a:srgbClr val="FF0000"/>
                </a:solidFill>
              </a:endParaRPr>
            </a:p>
          </p:txBody>
        </p:sp>
        <p:sp>
          <p:nvSpPr>
            <p:cNvPr id="115740" name="TextBox 35"/>
            <p:cNvSpPr txBox="1">
              <a:spLocks noChangeArrowheads="1"/>
            </p:cNvSpPr>
            <p:nvPr/>
          </p:nvSpPr>
          <p:spPr bwMode="auto">
            <a:xfrm>
              <a:off x="7973900" y="2229961"/>
              <a:ext cx="68159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string</a:t>
              </a:r>
            </a:p>
          </p:txBody>
        </p:sp>
      </p:grpSp>
      <p:grpSp>
        <p:nvGrpSpPr>
          <p:cNvPr id="115728" name="Group 37"/>
          <p:cNvGrpSpPr>
            <a:grpSpLocks/>
          </p:cNvGrpSpPr>
          <p:nvPr/>
        </p:nvGrpSpPr>
        <p:grpSpPr bwMode="auto">
          <a:xfrm>
            <a:off x="82550" y="1255713"/>
            <a:ext cx="3097213" cy="3240087"/>
            <a:chOff x="4864926" y="881461"/>
            <a:chExt cx="4279074" cy="4155333"/>
          </a:xfrm>
        </p:grpSpPr>
        <p:pic>
          <p:nvPicPr>
            <p:cNvPr id="115734"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4926" y="881461"/>
              <a:ext cx="4279074" cy="4155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35" name="TextBox 40"/>
            <p:cNvSpPr txBox="1">
              <a:spLocks noChangeArrowheads="1"/>
            </p:cNvSpPr>
            <p:nvPr/>
          </p:nvSpPr>
          <p:spPr bwMode="auto">
            <a:xfrm>
              <a:off x="7228901" y="957560"/>
              <a:ext cx="112883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Symbol" charset="0"/>
                </a:rPr>
                <a:t>p</a:t>
              </a:r>
              <a:r>
                <a:rPr lang="en-US" sz="1200" b="1"/>
                <a:t>+ </a:t>
              </a:r>
              <a:r>
                <a:rPr lang="en-US" sz="1200"/>
                <a:t>from string</a:t>
              </a:r>
            </a:p>
          </p:txBody>
        </p:sp>
        <p:sp>
          <p:nvSpPr>
            <p:cNvPr id="115736" name="TextBox 45"/>
            <p:cNvSpPr txBox="1">
              <a:spLocks noChangeArrowheads="1"/>
            </p:cNvSpPr>
            <p:nvPr/>
          </p:nvSpPr>
          <p:spPr bwMode="auto">
            <a:xfrm>
              <a:off x="7105517" y="2456272"/>
              <a:ext cx="141417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Symbol" charset="0"/>
                </a:rPr>
                <a:t>p+&amp;p-</a:t>
              </a:r>
              <a:r>
                <a:rPr lang="en-US" sz="1200" b="1"/>
                <a:t> </a:t>
              </a:r>
              <a:r>
                <a:rPr lang="en-US" sz="1200"/>
                <a:t>from string</a:t>
              </a:r>
            </a:p>
          </p:txBody>
        </p:sp>
        <p:sp>
          <p:nvSpPr>
            <p:cNvPr id="115737" name="TextBox 46"/>
            <p:cNvSpPr txBox="1">
              <a:spLocks noChangeArrowheads="1"/>
            </p:cNvSpPr>
            <p:nvPr/>
          </p:nvSpPr>
          <p:spPr bwMode="auto">
            <a:xfrm>
              <a:off x="6382377" y="1743701"/>
              <a:ext cx="466794" cy="461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latin typeface="Symbol" charset="0"/>
                </a:rPr>
                <a:t>r</a:t>
              </a:r>
              <a:r>
                <a:rPr lang="en-US" sz="1800" baseline="30000">
                  <a:solidFill>
                    <a:srgbClr val="FF0000"/>
                  </a:solidFill>
                </a:rPr>
                <a:t>0</a:t>
              </a:r>
            </a:p>
          </p:txBody>
        </p:sp>
      </p:grpSp>
      <p:sp>
        <p:nvSpPr>
          <p:cNvPr id="115729" name="Rectangle 47"/>
          <p:cNvSpPr>
            <a:spLocks noChangeArrowheads="1"/>
          </p:cNvSpPr>
          <p:nvPr/>
        </p:nvSpPr>
        <p:spPr bwMode="auto">
          <a:xfrm>
            <a:off x="4651375" y="2941638"/>
            <a:ext cx="4556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00B050"/>
                </a:solidFill>
                <a:latin typeface="Symbol" charset="0"/>
              </a:rPr>
              <a:t>r</a:t>
            </a:r>
            <a:r>
              <a:rPr lang="en-US" baseline="30000">
                <a:solidFill>
                  <a:srgbClr val="00B050"/>
                </a:solidFill>
                <a:latin typeface="Symbol" charset="0"/>
              </a:rPr>
              <a:t>0</a:t>
            </a:r>
            <a:endParaRPr lang="en-US" baseline="30000">
              <a:solidFill>
                <a:srgbClr val="00B050"/>
              </a:solidFill>
            </a:endParaRPr>
          </a:p>
        </p:txBody>
      </p:sp>
      <p:sp>
        <p:nvSpPr>
          <p:cNvPr id="115730" name="TextBox 48"/>
          <p:cNvSpPr txBox="1">
            <a:spLocks noChangeArrowheads="1"/>
          </p:cNvSpPr>
          <p:nvPr/>
        </p:nvSpPr>
        <p:spPr bwMode="auto">
          <a:xfrm>
            <a:off x="8086725" y="2152650"/>
            <a:ext cx="479425" cy="29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string</a:t>
            </a:r>
          </a:p>
        </p:txBody>
      </p:sp>
      <p:sp>
        <p:nvSpPr>
          <p:cNvPr id="115731" name="Rectangle 3"/>
          <p:cNvSpPr>
            <a:spLocks noChangeArrowheads="1"/>
          </p:cNvSpPr>
          <p:nvPr/>
        </p:nvSpPr>
        <p:spPr bwMode="auto">
          <a:xfrm>
            <a:off x="1023938" y="3195638"/>
            <a:ext cx="5222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00B050"/>
                </a:solidFill>
                <a:latin typeface="Symbol" charset="0"/>
              </a:rPr>
              <a:t>r+</a:t>
            </a:r>
            <a:endParaRPr lang="en-US">
              <a:solidFill>
                <a:srgbClr val="00B050"/>
              </a:solidFill>
            </a:endParaRP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15733" name="Slide Number Placeholder 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C2DD7F5-9186-5C49-9B61-FA51DA3D020C}" type="slidenum">
              <a:rPr lang="en-US" sz="1400"/>
              <a:pPr/>
              <a:t>93</a:t>
            </a:fld>
            <a:endParaRPr lang="en-US" sz="1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noChangeArrowheads="1"/>
          </p:cNvSpPr>
          <p:nvPr>
            <p:ph type="title"/>
          </p:nvPr>
        </p:nvSpPr>
        <p:spPr/>
        <p:txBody>
          <a:bodyPr/>
          <a:lstStyle/>
          <a:p>
            <a:r>
              <a:rPr lang="en-US">
                <a:latin typeface="Arial" charset="0"/>
                <a:ea typeface="MS PGothic" charset="0"/>
              </a:rPr>
              <a:t>b2b protons and pions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117763" name="Slide Number Placeholder 5"/>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01346A4-E9AC-D84E-8349-5E2F91EAFE83}" type="slidenum">
              <a:rPr lang="en-US" sz="1400"/>
              <a:pPr/>
              <a:t>94</a:t>
            </a:fld>
            <a:endParaRPr lang="en-US" sz="1400"/>
          </a:p>
        </p:txBody>
      </p:sp>
      <p:sp>
        <p:nvSpPr>
          <p:cNvPr id="117764" name="TextBox 13"/>
          <p:cNvSpPr txBox="1">
            <a:spLocks noChangeArrowheads="1"/>
          </p:cNvSpPr>
          <p:nvPr/>
        </p:nvSpPr>
        <p:spPr bwMode="auto">
          <a:xfrm>
            <a:off x="228600" y="4876800"/>
            <a:ext cx="4876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ep-&gt;e’p</a:t>
            </a:r>
            <a:r>
              <a:rPr lang="en-US" sz="1800">
                <a:latin typeface="Symbol" charset="0"/>
              </a:rPr>
              <a:t>p</a:t>
            </a:r>
            <a:r>
              <a:rPr lang="en-US" sz="1800"/>
              <a:t>+X Counts and asymmetries</a:t>
            </a:r>
          </a:p>
        </p:txBody>
      </p:sp>
      <p:pic>
        <p:nvPicPr>
          <p:cNvPr id="117765" name="Picture 1" descr="Screen Shot 2024-05-29 at 8.57.0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572000" cy="341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6" name="TextBox 2"/>
          <p:cNvSpPr txBox="1">
            <a:spLocks noChangeArrowheads="1"/>
          </p:cNvSpPr>
          <p:nvPr/>
        </p:nvSpPr>
        <p:spPr bwMode="auto">
          <a:xfrm>
            <a:off x="1066800" y="1371600"/>
            <a:ext cx="620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bin2 </a:t>
            </a:r>
          </a:p>
        </p:txBody>
      </p:sp>
      <p:pic>
        <p:nvPicPr>
          <p:cNvPr id="117767" name="Picture 6" descr="ppip-neg-targ-bin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0"/>
            <a:ext cx="404495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8" name="TextBox 16"/>
          <p:cNvSpPr txBox="1">
            <a:spLocks noChangeArrowheads="1"/>
          </p:cNvSpPr>
          <p:nvPr/>
        </p:nvSpPr>
        <p:spPr bwMode="auto">
          <a:xfrm>
            <a:off x="304800" y="5638800"/>
            <a:ext cx="36782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Constant term corresponds to A</a:t>
            </a:r>
            <a:r>
              <a:rPr lang="en-US" sz="1800" baseline="-25000"/>
              <a:t>LL</a:t>
            </a:r>
          </a:p>
        </p:txBody>
      </p:sp>
      <p:pic>
        <p:nvPicPr>
          <p:cNvPr id="117769" name="Picture 3" descr="ppip-pos-targ-bin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898900" cy="276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18786" name="Slide Number Placeholder 2"/>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3315A16-7536-174B-BDCD-3DEC196B190F}" type="slidenum">
              <a:rPr lang="en-US" sz="1400"/>
              <a:pPr/>
              <a:t>95</a:t>
            </a:fld>
            <a:endParaRPr lang="en-US" sz="1400"/>
          </a:p>
        </p:txBody>
      </p:sp>
      <p:pic>
        <p:nvPicPr>
          <p:cNvPr id="1187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5" y="990600"/>
            <a:ext cx="5410200"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3657600" cy="376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9" name="TextBox 7"/>
          <p:cNvSpPr txBox="1">
            <a:spLocks noChangeArrowheads="1"/>
          </p:cNvSpPr>
          <p:nvPr/>
        </p:nvSpPr>
        <p:spPr bwMode="auto">
          <a:xfrm>
            <a:off x="2136775" y="25400"/>
            <a:ext cx="65166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Finite energy: Kinematic limitations</a:t>
            </a:r>
          </a:p>
        </p:txBody>
      </p:sp>
      <p:sp>
        <p:nvSpPr>
          <p:cNvPr id="9" name="TextBox 8"/>
          <p:cNvSpPr txBox="1"/>
          <p:nvPr/>
        </p:nvSpPr>
        <p:spPr>
          <a:xfrm>
            <a:off x="193675" y="4829175"/>
            <a:ext cx="4073525" cy="1477963"/>
          </a:xfrm>
          <a:prstGeom prst="rect">
            <a:avLst/>
          </a:prstGeom>
          <a:noFill/>
          <a:ln>
            <a:solidFill>
              <a:srgbClr val="C00000"/>
            </a:solidFill>
          </a:ln>
        </p:spPr>
        <p:txBody>
          <a:bodyPr>
            <a:spAutoFit/>
          </a:bodyPr>
          <a:lstStyle/>
          <a:p>
            <a:pPr>
              <a:defRPr/>
            </a:pPr>
            <a:r>
              <a:rPr lang="en-US" dirty="0">
                <a:latin typeface="Arial" panose="020B0604020202020204" pitchFamily="34" charset="0"/>
                <a:ea typeface="ＭＳ Ｐゴシック" panose="020B0600070205080204" pitchFamily="34" charset="-128"/>
                <a:cs typeface="+mn-cs"/>
              </a:rPr>
              <a:t>Kinematic correlations, (P</a:t>
            </a:r>
            <a:r>
              <a:rPr lang="en-US" baseline="-25000" dirty="0">
                <a:latin typeface="Arial" panose="020B0604020202020204" pitchFamily="34" charset="0"/>
                <a:ea typeface="ＭＳ Ｐゴシック" panose="020B0600070205080204" pitchFamily="34" charset="-128"/>
                <a:cs typeface="+mn-cs"/>
              </a:rPr>
              <a:t>T</a:t>
            </a:r>
            <a:r>
              <a:rPr lang="en-US" dirty="0">
                <a:latin typeface="Arial" panose="020B0604020202020204" pitchFamily="34" charset="0"/>
                <a:ea typeface="ＭＳ Ｐゴシック" panose="020B0600070205080204" pitchFamily="34" charset="-128"/>
                <a:cs typeface="+mn-cs"/>
              </a:rPr>
              <a:t> and Q</a:t>
            </a:r>
            <a:r>
              <a:rPr lang="en-US" baseline="30000" dirty="0">
                <a:latin typeface="Arial" panose="020B0604020202020204" pitchFamily="34" charset="0"/>
                <a:ea typeface="ＭＳ Ｐゴシック" panose="020B0600070205080204" pitchFamily="34" charset="-128"/>
                <a:cs typeface="+mn-cs"/>
              </a:rPr>
              <a:t>2</a:t>
            </a:r>
            <a:r>
              <a:rPr lang="en-US" dirty="0">
                <a:latin typeface="Arial" panose="020B0604020202020204" pitchFamily="34" charset="0"/>
                <a:ea typeface="ＭＳ Ｐゴシック" panose="020B0600070205080204" pitchFamily="34" charset="-128"/>
                <a:cs typeface="+mn-cs"/>
              </a:rPr>
              <a:t>, in particular) due to trivial energy and momentum conservation, may mask the real dependences</a:t>
            </a:r>
          </a:p>
          <a:p>
            <a:pPr marL="285750" indent="-285750">
              <a:buFont typeface="Arial" panose="020B0604020202020204" pitchFamily="34" charset="0"/>
              <a:buChar char="•"/>
              <a:defRPr/>
            </a:pPr>
            <a:r>
              <a:rPr lang="en-US" dirty="0">
                <a:latin typeface="Arial" panose="020B0604020202020204" pitchFamily="34" charset="0"/>
                <a:ea typeface="ＭＳ Ｐゴシック" panose="020B0600070205080204" pitchFamily="34" charset="-128"/>
                <a:cs typeface="+mn-cs"/>
              </a:rPr>
              <a:t>Can be easily accounted</a:t>
            </a:r>
          </a:p>
        </p:txBody>
      </p:sp>
      <p:sp>
        <p:nvSpPr>
          <p:cNvPr id="118791" name="TextBox 9"/>
          <p:cNvSpPr txBox="1">
            <a:spLocks noChangeArrowheads="1"/>
          </p:cNvSpPr>
          <p:nvPr/>
        </p:nvSpPr>
        <p:spPr bwMode="auto">
          <a:xfrm>
            <a:off x="4703763" y="44323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May be smeared further for different z,P</a:t>
            </a:r>
            <a:r>
              <a:rPr lang="en-US" sz="1800" baseline="-25000"/>
              <a:t>T</a:t>
            </a:r>
            <a:r>
              <a:rPr lang="en-US" sz="1800"/>
              <a:t> bins</a:t>
            </a:r>
          </a:p>
        </p:txBody>
      </p:sp>
      <p:sp>
        <p:nvSpPr>
          <p:cNvPr id="118792" name="TextBox 10"/>
          <p:cNvSpPr txBox="1">
            <a:spLocks noChangeArrowheads="1"/>
          </p:cNvSpPr>
          <p:nvPr/>
        </p:nvSpPr>
        <p:spPr bwMode="auto">
          <a:xfrm>
            <a:off x="4703763" y="2263775"/>
            <a:ext cx="7556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x&gt;0.2</a:t>
            </a:r>
          </a:p>
        </p:txBody>
      </p:sp>
      <p:sp>
        <p:nvSpPr>
          <p:cNvPr id="118793" name="TextBox 11"/>
          <p:cNvSpPr txBox="1">
            <a:spLocks noChangeArrowheads="1"/>
          </p:cNvSpPr>
          <p:nvPr/>
        </p:nvSpPr>
        <p:spPr bwMode="auto">
          <a:xfrm>
            <a:off x="5811838" y="3103563"/>
            <a:ext cx="7556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x&gt;0.5</a:t>
            </a:r>
          </a:p>
        </p:txBody>
      </p:sp>
      <p:sp>
        <p:nvSpPr>
          <p:cNvPr id="118794" name="TextBox 12"/>
          <p:cNvSpPr txBox="1">
            <a:spLocks noChangeArrowheads="1"/>
          </p:cNvSpPr>
          <p:nvPr/>
        </p:nvSpPr>
        <p:spPr bwMode="auto">
          <a:xfrm>
            <a:off x="6189663" y="3989388"/>
            <a:ext cx="7556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x&gt;0.7</a:t>
            </a:r>
          </a:p>
        </p:txBody>
      </p:sp>
      <p:pic>
        <p:nvPicPr>
          <p:cNvPr id="11879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990600"/>
            <a:ext cx="390525" cy="1100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18796" name="TextBox 15"/>
          <p:cNvSpPr txBox="1">
            <a:spLocks noChangeArrowheads="1"/>
          </p:cNvSpPr>
          <p:nvPr/>
        </p:nvSpPr>
        <p:spPr bwMode="auto">
          <a:xfrm>
            <a:off x="7086600" y="1371600"/>
            <a:ext cx="12779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CLAS@22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noChangeArrowheads="1"/>
          </p:cNvSpPr>
          <p:nvPr>
            <p:ph type="title"/>
          </p:nvPr>
        </p:nvSpPr>
        <p:spPr/>
        <p:txBody>
          <a:bodyPr/>
          <a:lstStyle/>
          <a:p>
            <a:r>
              <a:rPr lang="en-US">
                <a:latin typeface="Arial" charset="0"/>
                <a:ea typeface="MS PGothic" charset="0"/>
              </a:rPr>
              <a:t>MC simulations: Why LUND works?</a:t>
            </a:r>
          </a:p>
        </p:txBody>
      </p:sp>
      <p:sp>
        <p:nvSpPr>
          <p:cNvPr id="120834" name="Slide Number Placeholder 3"/>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4F44989-0980-2140-BCE6-5C88FABECD78}" type="slidenum">
              <a:rPr lang="en-US" sz="1400"/>
              <a:pPr/>
              <a:t>96</a:t>
            </a:fld>
            <a:endParaRPr lang="en-US" sz="1400"/>
          </a:p>
        </p:txBody>
      </p:sp>
      <p:sp>
        <p:nvSpPr>
          <p:cNvPr id="120835" name="TextBox 4"/>
          <p:cNvSpPr txBox="1">
            <a:spLocks noChangeArrowheads="1"/>
          </p:cNvSpPr>
          <p:nvPr/>
        </p:nvSpPr>
        <p:spPr bwMode="auto">
          <a:xfrm>
            <a:off x="92075" y="2841625"/>
            <a:ext cx="6038850" cy="237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0070C0"/>
                </a:solidFill>
              </a:rPr>
              <a:t>So why the LUND-MCs are so successful in description of hard scattering processes, and SIDIS in the first place?</a:t>
            </a:r>
          </a:p>
          <a:p>
            <a:endParaRPr lang="en-US" sz="1600"/>
          </a:p>
          <a:p>
            <a:pPr>
              <a:buFontTx/>
              <a:buChar char="•"/>
            </a:pPr>
            <a:r>
              <a:rPr lang="en-US" sz="1600"/>
              <a:t>The hadronization into different hadrons, in particular Vector Mesons is accounted (full kinematics)</a:t>
            </a:r>
          </a:p>
          <a:p>
            <a:pPr>
              <a:buFontTx/>
              <a:buChar char="•"/>
            </a:pPr>
            <a:r>
              <a:rPr lang="en-US" sz="1600"/>
              <a:t>Accessible phase space properly accounted </a:t>
            </a:r>
          </a:p>
          <a:p>
            <a:pPr>
              <a:buFontTx/>
              <a:buChar char="•"/>
            </a:pPr>
            <a:r>
              <a:rPr lang="en-US" sz="1600"/>
              <a:t>The correlations between hadrons, as well a as target and current fragments accounted</a:t>
            </a:r>
          </a:p>
          <a:p>
            <a:pPr>
              <a:buFontTx/>
              <a:buChar char="•"/>
            </a:pPr>
            <a:r>
              <a:rPr lang="en-US" sz="1600"/>
              <a:t>….</a:t>
            </a:r>
          </a:p>
        </p:txBody>
      </p:sp>
      <p:sp>
        <p:nvSpPr>
          <p:cNvPr id="120836" name="TextBox 5"/>
          <p:cNvSpPr txBox="1">
            <a:spLocks noChangeArrowheads="1"/>
          </p:cNvSpPr>
          <p:nvPr/>
        </p:nvSpPr>
        <p:spPr bwMode="auto">
          <a:xfrm>
            <a:off x="92075" y="942975"/>
            <a:ext cx="64770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A single-hadron MC with the SIDIS cross-section where widths of k</a:t>
            </a:r>
            <a:r>
              <a:rPr lang="en-US" sz="1800" baseline="-25000"/>
              <a:t>T</a:t>
            </a:r>
            <a:r>
              <a:rPr lang="en-US" sz="1800"/>
              <a:t>-distributions of pions are extracted from the data is not reproducing well the data.</a:t>
            </a:r>
          </a:p>
          <a:p>
            <a:pPr>
              <a:buFontTx/>
              <a:buChar char="•"/>
            </a:pPr>
            <a:r>
              <a:rPr lang="en-US" sz="1800"/>
              <a:t>LUND fragmentation based MCs were successfully used worldwide from JLab to LHC, showing good agreement with data.</a:t>
            </a:r>
          </a:p>
        </p:txBody>
      </p:sp>
      <p:pic>
        <p:nvPicPr>
          <p:cNvPr id="1208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857250"/>
            <a:ext cx="1731962"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135188"/>
            <a:ext cx="2033588"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4275138"/>
            <a:ext cx="16097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40" name="Rectangle 1"/>
          <p:cNvSpPr>
            <a:spLocks noChangeArrowheads="1"/>
          </p:cNvSpPr>
          <p:nvPr/>
        </p:nvSpPr>
        <p:spPr bwMode="auto">
          <a:xfrm>
            <a:off x="-66675" y="5511800"/>
            <a:ext cx="92106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85750" indent="-285750"/>
            <a:r>
              <a:rPr lang="en-US"/>
              <a:t>To understand the measurements we should be able to simulate, at least </a:t>
            </a:r>
          </a:p>
          <a:p>
            <a:pPr marL="285750" indent="-285750"/>
            <a:r>
              <a:rPr lang="en-US"/>
              <a:t>the basic features we are trying to study (P</a:t>
            </a:r>
            <a:r>
              <a:rPr lang="en-US" baseline="-25000"/>
              <a:t>T</a:t>
            </a:r>
            <a:r>
              <a:rPr lang="en-US"/>
              <a:t> and Q</a:t>
            </a:r>
            <a:r>
              <a:rPr lang="en-US" baseline="30000"/>
              <a:t>2</a:t>
            </a:r>
            <a:r>
              <a:rPr lang="en-US"/>
              <a:t>,-dependences in particular)</a:t>
            </a:r>
          </a:p>
          <a:p>
            <a:pPr marL="285750" indent="-285750"/>
            <a:r>
              <a:rPr lang="en-US">
                <a:solidFill>
                  <a:srgbClr val="0070C0"/>
                </a:solidFill>
              </a:rPr>
              <a:t>The studies of correlated hadron pairs in SIDIS may be a key for proper interpretation !!!</a:t>
            </a:r>
          </a:p>
        </p:txBody>
      </p:sp>
      <p:cxnSp>
        <p:nvCxnSpPr>
          <p:cNvPr id="6" name="Straight Arrow Connector 5"/>
          <p:cNvCxnSpPr>
            <a:cxnSpLocks noChangeShapeType="1"/>
          </p:cNvCxnSpPr>
          <p:nvPr/>
        </p:nvCxnSpPr>
        <p:spPr bwMode="auto">
          <a:xfrm>
            <a:off x="7350125" y="3956050"/>
            <a:ext cx="0" cy="366713"/>
          </a:xfrm>
          <a:prstGeom prst="straightConnector1">
            <a:avLst/>
          </a:prstGeom>
          <a:noFill/>
          <a:ln w="5715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20842" name="TextBox 9"/>
          <p:cNvSpPr txBox="1">
            <a:spLocks noChangeArrowheads="1"/>
          </p:cNvSpPr>
          <p:nvPr/>
        </p:nvSpPr>
        <p:spPr bwMode="auto">
          <a:xfrm>
            <a:off x="7391400" y="3870325"/>
            <a:ext cx="10017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solidFill>
                  <a:srgbClr val="FF0000"/>
                </a:solidFill>
              </a:rPr>
              <a:t>subsamples</a:t>
            </a:r>
          </a:p>
        </p:txBody>
      </p:sp>
      <p:cxnSp>
        <p:nvCxnSpPr>
          <p:cNvPr id="12" name="Straight Arrow Connector 11"/>
          <p:cNvCxnSpPr>
            <a:cxnSpLocks noChangeShapeType="1"/>
          </p:cNvCxnSpPr>
          <p:nvPr/>
        </p:nvCxnSpPr>
        <p:spPr bwMode="auto">
          <a:xfrm flipH="1" flipV="1">
            <a:off x="8207375" y="5535613"/>
            <a:ext cx="11113" cy="555625"/>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4" name="Rectangle 3"/>
          <p:cNvSpPr/>
          <p:nvPr/>
        </p:nvSpPr>
        <p:spPr>
          <a:xfrm>
            <a:off x="7620000" y="2198688"/>
            <a:ext cx="381000" cy="157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0845" name="Footer Placeholder 7"/>
          <p:cNvSpPr>
            <a:spLocks noGrp="1" noChangeArrowheads="1"/>
          </p:cNvSpPr>
          <p:nvPr>
            <p:ph type="ftr" sz="quarter" idx="10"/>
          </p:nvPr>
        </p:nvSpPr>
        <p:spPr>
          <a:xfrm>
            <a:off x="2743200" y="6540500"/>
            <a:ext cx="3962400" cy="2444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pic>
        <p:nvPicPr>
          <p:cNvPr id="12084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6462713"/>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p:cNvSpPr/>
          <p:nvPr/>
        </p:nvSpPr>
        <p:spPr>
          <a:xfrm>
            <a:off x="7399338" y="2235200"/>
            <a:ext cx="381000" cy="157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rot="900000">
            <a:off x="7366000" y="2322513"/>
            <a:ext cx="288925" cy="65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0849"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07313" y="4373563"/>
            <a:ext cx="1444625"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noChangeArrowheads="1"/>
          </p:cNvSpPr>
          <p:nvPr>
            <p:ph type="title"/>
          </p:nvPr>
        </p:nvSpPr>
        <p:spPr>
          <a:xfrm>
            <a:off x="0" y="152400"/>
            <a:ext cx="9144000" cy="563563"/>
          </a:xfrm>
        </p:spPr>
        <p:txBody>
          <a:bodyPr/>
          <a:lstStyle/>
          <a:p>
            <a:r>
              <a:rPr lang="en-US" sz="4000">
                <a:latin typeface="Arial" charset="0"/>
                <a:ea typeface="MS PGothic" charset="0"/>
              </a:rPr>
              <a:t>SIDIS ehhX</a:t>
            </a:r>
            <a:r>
              <a:rPr lang="en-US" sz="3200">
                <a:latin typeface="Arial" charset="0"/>
                <a:ea typeface="MS PGothic" charset="0"/>
              </a:rPr>
              <a:t>: </a:t>
            </a:r>
            <a:r>
              <a:rPr lang="en-US" sz="4000">
                <a:latin typeface="Arial" charset="0"/>
                <a:ea typeface="MS PGothic" charset="0"/>
              </a:rPr>
              <a:t>CLAS12 data vs MC</a:t>
            </a:r>
            <a:endParaRPr lang="en-US" sz="3200">
              <a:latin typeface="Arial" charset="0"/>
              <a:ea typeface="MS PGothic" charset="0"/>
            </a:endParaRPr>
          </a:p>
        </p:txBody>
      </p:sp>
      <p:sp>
        <p:nvSpPr>
          <p:cNvPr id="4" name="Footer Placeholder 3"/>
          <p:cNvSpPr>
            <a:spLocks noGrp="1"/>
          </p:cNvSpPr>
          <p:nvPr>
            <p:ph type="ftr" sz="quarter" idx="10"/>
          </p:nvPr>
        </p:nvSpPr>
        <p:spPr>
          <a:xfrm>
            <a:off x="3124200" y="6565900"/>
            <a:ext cx="3581400" cy="219075"/>
          </a:xfrm>
        </p:spPr>
        <p:txBody>
          <a:bodyPr/>
          <a:lstStyle/>
          <a:p>
            <a:pPr>
              <a:defRPr/>
            </a:pPr>
            <a:r>
              <a:rPr lang="it-IT"/>
              <a:t>H. Avakian, JLab22, Aug 26</a:t>
            </a:r>
            <a:endParaRPr lang="en-US" dirty="0"/>
          </a:p>
        </p:txBody>
      </p:sp>
      <p:sp>
        <p:nvSpPr>
          <p:cNvPr id="122883" name="TextBox 5"/>
          <p:cNvSpPr txBox="1">
            <a:spLocks noChangeArrowheads="1"/>
          </p:cNvSpPr>
          <p:nvPr/>
        </p:nvSpPr>
        <p:spPr bwMode="auto">
          <a:xfrm>
            <a:off x="2936875" y="1117600"/>
            <a:ext cx="586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dihadron production ep</a:t>
            </a:r>
            <a:r>
              <a:rPr lang="en-US" sz="1800">
                <a:sym typeface="Wingdings" charset="0"/>
              </a:rPr>
              <a:t></a:t>
            </a:r>
            <a:r>
              <a:rPr lang="en-US" sz="1800"/>
              <a:t>ehhX  </a:t>
            </a:r>
          </a:p>
        </p:txBody>
      </p:sp>
      <p:sp>
        <p:nvSpPr>
          <p:cNvPr id="122884"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C6D647B-F0C9-8642-ABF3-2FF28DBF89F7}" type="slidenum">
              <a:rPr lang="en-US" sz="1400"/>
              <a:pPr/>
              <a:t>97</a:t>
            </a:fld>
            <a:endParaRPr lang="en-US" sz="1400"/>
          </a:p>
        </p:txBody>
      </p:sp>
      <p:sp>
        <p:nvSpPr>
          <p:cNvPr id="122885" name="TextBox 4"/>
          <p:cNvSpPr txBox="1">
            <a:spLocks noChangeArrowheads="1"/>
          </p:cNvSpPr>
          <p:nvPr/>
        </p:nvSpPr>
        <p:spPr bwMode="auto">
          <a:xfrm>
            <a:off x="76200" y="5689600"/>
            <a:ext cx="89916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MC, based on the PEPSI(LEPTO) simulation with </a:t>
            </a:r>
            <a:r>
              <a:rPr lang="en-US" sz="1800" u="sng"/>
              <a:t>most parameters ”default” </a:t>
            </a:r>
            <a:r>
              <a:rPr lang="en-US" sz="1800"/>
              <a:t>is in a good agreement with CLAS12 measurements for all relevant distributions </a:t>
            </a:r>
          </a:p>
        </p:txBody>
      </p:sp>
      <p:pic>
        <p:nvPicPr>
          <p:cNvPr id="12288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7889875" cy="372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838200"/>
            <a:ext cx="1433513" cy="101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noChangeArrowheads="1"/>
          </p:cNvSpPr>
          <p:nvPr>
            <p:ph type="title"/>
          </p:nvPr>
        </p:nvSpPr>
        <p:spPr>
          <a:xfrm>
            <a:off x="0" y="152400"/>
            <a:ext cx="9144000" cy="563563"/>
          </a:xfrm>
        </p:spPr>
        <p:txBody>
          <a:bodyPr/>
          <a:lstStyle/>
          <a:p>
            <a:r>
              <a:rPr lang="en-US" sz="4000">
                <a:latin typeface="Arial" charset="0"/>
                <a:ea typeface="MS PGothic" charset="0"/>
              </a:rPr>
              <a:t>SIDIS ehhX</a:t>
            </a:r>
            <a:r>
              <a:rPr lang="en-US" sz="3200">
                <a:latin typeface="Arial" charset="0"/>
                <a:ea typeface="MS PGothic" charset="0"/>
              </a:rPr>
              <a:t>: </a:t>
            </a:r>
            <a:r>
              <a:rPr lang="en-US" sz="4000">
                <a:latin typeface="Arial" charset="0"/>
                <a:ea typeface="MS PGothic" charset="0"/>
              </a:rPr>
              <a:t>CLAS12 data vs MC</a:t>
            </a:r>
            <a:endParaRPr lang="en-US" sz="3200">
              <a:latin typeface="Arial" charset="0"/>
              <a:ea typeface="MS PGothic" charset="0"/>
            </a:endParaRPr>
          </a:p>
        </p:txBody>
      </p:sp>
      <p:sp>
        <p:nvSpPr>
          <p:cNvPr id="4" name="Footer Placeholder 3"/>
          <p:cNvSpPr>
            <a:spLocks noGrp="1"/>
          </p:cNvSpPr>
          <p:nvPr>
            <p:ph type="ftr" sz="quarter" idx="10"/>
          </p:nvPr>
        </p:nvSpPr>
        <p:spPr>
          <a:xfrm>
            <a:off x="3124200" y="6565900"/>
            <a:ext cx="3581400" cy="219075"/>
          </a:xfrm>
        </p:spPr>
        <p:txBody>
          <a:bodyPr/>
          <a:lstStyle/>
          <a:p>
            <a:pPr>
              <a:defRPr/>
            </a:pPr>
            <a:r>
              <a:rPr lang="it-IT"/>
              <a:t>H. Avakian, JLab22, Aug 26</a:t>
            </a:r>
            <a:endParaRPr lang="en-US" dirty="0"/>
          </a:p>
        </p:txBody>
      </p:sp>
      <p:sp>
        <p:nvSpPr>
          <p:cNvPr id="124931" name="TextBox 5"/>
          <p:cNvSpPr txBox="1">
            <a:spLocks noChangeArrowheads="1"/>
          </p:cNvSpPr>
          <p:nvPr/>
        </p:nvSpPr>
        <p:spPr bwMode="auto">
          <a:xfrm>
            <a:off x="2936875" y="1117600"/>
            <a:ext cx="55657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dihadron production ep</a:t>
            </a:r>
            <a:r>
              <a:rPr lang="en-US" sz="1800">
                <a:sym typeface="Wingdings" charset="0"/>
              </a:rPr>
              <a:t></a:t>
            </a:r>
            <a:r>
              <a:rPr lang="en-US" sz="1800"/>
              <a:t>ephX  (CFR/TFR) </a:t>
            </a:r>
          </a:p>
        </p:txBody>
      </p:sp>
      <p:sp>
        <p:nvSpPr>
          <p:cNvPr id="124932" name="Slide Number Placeholder 1"/>
          <p:cNvSpPr>
            <a:spLocks noGrp="1" noChangeArrowheads="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43459B8-00AE-C844-84D3-997D4A6EA5CE}" type="slidenum">
              <a:rPr lang="en-US" sz="1400"/>
              <a:pPr/>
              <a:t>98</a:t>
            </a:fld>
            <a:endParaRPr lang="en-US" sz="1400"/>
          </a:p>
        </p:txBody>
      </p:sp>
      <p:sp>
        <p:nvSpPr>
          <p:cNvPr id="124933" name="TextBox 4"/>
          <p:cNvSpPr txBox="1">
            <a:spLocks noChangeArrowheads="1"/>
          </p:cNvSpPr>
          <p:nvPr/>
        </p:nvSpPr>
        <p:spPr bwMode="auto">
          <a:xfrm>
            <a:off x="76200" y="5689600"/>
            <a:ext cx="89916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MC, based on the PEPSI(LEPTO) simulation with </a:t>
            </a:r>
            <a:r>
              <a:rPr lang="en-US" sz="1800" u="sng"/>
              <a:t>most parameters ”default” </a:t>
            </a:r>
            <a:r>
              <a:rPr lang="en-US" sz="1800"/>
              <a:t>is in a good agreement with CLAS12 measurements for all relevant distributions </a:t>
            </a:r>
          </a:p>
        </p:txBody>
      </p:sp>
      <p:pic>
        <p:nvPicPr>
          <p:cNvPr id="1249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79563"/>
            <a:ext cx="8153400" cy="411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788988"/>
            <a:ext cx="1920875" cy="148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6" name="TextBox 9"/>
          <p:cNvSpPr txBox="1">
            <a:spLocks noChangeArrowheads="1"/>
          </p:cNvSpPr>
          <p:nvPr/>
        </p:nvSpPr>
        <p:spPr bwMode="auto">
          <a:xfrm>
            <a:off x="754063" y="2068513"/>
            <a:ext cx="3127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a:t>
            </a:r>
          </a:p>
        </p:txBody>
      </p:sp>
      <p:sp>
        <p:nvSpPr>
          <p:cNvPr id="124937" name="TextBox 11"/>
          <p:cNvSpPr txBox="1">
            <a:spLocks noChangeArrowheads="1"/>
          </p:cNvSpPr>
          <p:nvPr/>
        </p:nvSpPr>
        <p:spPr bwMode="auto">
          <a:xfrm>
            <a:off x="1679575" y="1033463"/>
            <a:ext cx="4476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rPr>
              <a:t>p</a:t>
            </a:r>
            <a:r>
              <a:rPr lang="en-US" sz="1800"/>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252538"/>
            <a:ext cx="2587625" cy="210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7038" y="1039813"/>
            <a:ext cx="4906962" cy="407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73763"/>
            <a:ext cx="8905875"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Box 1"/>
          <p:cNvSpPr txBox="1">
            <a:spLocks noChangeArrowheads="1"/>
          </p:cNvSpPr>
          <p:nvPr/>
        </p:nvSpPr>
        <p:spPr bwMode="auto">
          <a:xfrm>
            <a:off x="249238" y="4497388"/>
            <a:ext cx="4175125"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Target fragmentation provides complementary information on proton structure and is simpler in interpretation (</a:t>
            </a:r>
            <a:r>
              <a:rPr lang="en-US" sz="1800">
                <a:solidFill>
                  <a:srgbClr val="FF0000"/>
                </a:solidFill>
              </a:rPr>
              <a:t>no Collins effect, both in leading and </a:t>
            </a:r>
            <a:r>
              <a:rPr lang="en-US" sz="1800" i="1" u="sng">
                <a:solidFill>
                  <a:srgbClr val="FF0000"/>
                </a:solidFill>
              </a:rPr>
              <a:t>subleading</a:t>
            </a:r>
            <a:r>
              <a:rPr lang="en-US" sz="1800">
                <a:solidFill>
                  <a:srgbClr val="FF0000"/>
                </a:solidFill>
              </a:rPr>
              <a:t> contributions</a:t>
            </a:r>
            <a:r>
              <a:rPr lang="en-US" sz="1800"/>
              <a:t>) </a:t>
            </a:r>
          </a:p>
        </p:txBody>
      </p:sp>
      <p:sp>
        <p:nvSpPr>
          <p:cNvPr id="126981" name="TextBox 3"/>
          <p:cNvSpPr txBox="1">
            <a:spLocks noChangeArrowheads="1"/>
          </p:cNvSpPr>
          <p:nvPr/>
        </p:nvSpPr>
        <p:spPr bwMode="auto">
          <a:xfrm>
            <a:off x="4267200" y="5181600"/>
            <a:ext cx="4324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4 contributions for each in CFR!!!</a:t>
            </a:r>
          </a:p>
        </p:txBody>
      </p:sp>
      <p:pic>
        <p:nvPicPr>
          <p:cNvPr id="126982" name="Picture 5" descr="Screen Shot 2022-10-04 at 8.53.3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875" y="850900"/>
            <a:ext cx="1409700"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276600"/>
            <a:ext cx="1322388" cy="39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4" name="TextBox 11"/>
          <p:cNvSpPr txBox="1">
            <a:spLocks noChangeArrowheads="1"/>
          </p:cNvSpPr>
          <p:nvPr/>
        </p:nvSpPr>
        <p:spPr bwMode="auto">
          <a:xfrm>
            <a:off x="122238" y="3970338"/>
            <a:ext cx="43021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spin-flip causing Collins contributions in CFR</a:t>
            </a:r>
          </a:p>
        </p:txBody>
      </p:sp>
      <p:sp>
        <p:nvSpPr>
          <p:cNvPr id="126985" name="TextBox 11"/>
          <p:cNvSpPr txBox="1">
            <a:spLocks noChangeArrowheads="1"/>
          </p:cNvSpPr>
          <p:nvPr/>
        </p:nvSpPr>
        <p:spPr bwMode="auto">
          <a:xfrm>
            <a:off x="409575" y="3584575"/>
            <a:ext cx="31813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Collins SSAs, sin(</a:t>
            </a:r>
            <a:r>
              <a:rPr lang="en-US" sz="1800">
                <a:latin typeface="Symbol" charset="0"/>
              </a:rPr>
              <a:t>f</a:t>
            </a:r>
            <a:r>
              <a:rPr lang="en-US" sz="1800"/>
              <a:t>+</a:t>
            </a:r>
            <a:r>
              <a:rPr lang="en-US" sz="1800">
                <a:latin typeface="Symbol" charset="0"/>
              </a:rPr>
              <a:t>f</a:t>
            </a:r>
            <a:r>
              <a:rPr lang="en-US" sz="1800" baseline="-25000"/>
              <a:t>S</a:t>
            </a:r>
            <a:r>
              <a:rPr lang="en-US" sz="1800"/>
              <a:t>),sin2</a:t>
            </a:r>
            <a:r>
              <a:rPr lang="en-US" sz="1800">
                <a:latin typeface="Symbol" charset="0"/>
              </a:rPr>
              <a:t>f</a:t>
            </a:r>
            <a:endParaRPr lang="en-US" sz="1800"/>
          </a:p>
        </p:txBody>
      </p:sp>
      <p:cxnSp>
        <p:nvCxnSpPr>
          <p:cNvPr id="15" name="Straight Arrow Connector 14"/>
          <p:cNvCxnSpPr>
            <a:cxnSpLocks noChangeShapeType="1"/>
          </p:cNvCxnSpPr>
          <p:nvPr/>
        </p:nvCxnSpPr>
        <p:spPr bwMode="auto">
          <a:xfrm>
            <a:off x="838200" y="1981200"/>
            <a:ext cx="9525" cy="3429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26987" name="TextBox 15"/>
          <p:cNvSpPr txBox="1">
            <a:spLocks noChangeArrowheads="1"/>
          </p:cNvSpPr>
          <p:nvPr/>
        </p:nvSpPr>
        <p:spPr bwMode="auto">
          <a:xfrm>
            <a:off x="95250" y="2324100"/>
            <a:ext cx="169227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main difference  between CFR and TFR </a:t>
            </a:r>
            <a:r>
              <a:rPr lang="en-US" sz="1100">
                <a:sym typeface="Wingdings" charset="0"/>
              </a:rPr>
              <a:t></a:t>
            </a:r>
            <a:r>
              <a:rPr lang="en-US" sz="1100"/>
              <a:t> scattering</a:t>
            </a:r>
          </a:p>
        </p:txBody>
      </p:sp>
      <p:cxnSp>
        <p:nvCxnSpPr>
          <p:cNvPr id="17" name="Straight Arrow Connector 16"/>
          <p:cNvCxnSpPr>
            <a:cxnSpLocks noChangeShapeType="1"/>
          </p:cNvCxnSpPr>
          <p:nvPr/>
        </p:nvCxnSpPr>
        <p:spPr bwMode="auto">
          <a:xfrm flipH="1">
            <a:off x="928688" y="1382713"/>
            <a:ext cx="1608137" cy="179387"/>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26989" name="TextBox 18"/>
          <p:cNvSpPr txBox="1">
            <a:spLocks noChangeArrowheads="1"/>
          </p:cNvSpPr>
          <p:nvPr/>
        </p:nvSpPr>
        <p:spPr bwMode="auto">
          <a:xfrm>
            <a:off x="2438400" y="7620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opposite modulations in CFR and TFR</a:t>
            </a:r>
          </a:p>
        </p:txBody>
      </p:sp>
      <p:sp>
        <p:nvSpPr>
          <p:cNvPr id="126990" name="TextBox 21"/>
          <p:cNvSpPr txBox="1">
            <a:spLocks noChangeArrowheads="1"/>
          </p:cNvSpPr>
          <p:nvPr/>
        </p:nvSpPr>
        <p:spPr bwMode="auto">
          <a:xfrm>
            <a:off x="3200400" y="1752600"/>
            <a:ext cx="9286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0000FF"/>
                </a:solidFill>
              </a:rPr>
              <a:t>initial spin</a:t>
            </a:r>
          </a:p>
        </p:txBody>
      </p:sp>
      <p:sp>
        <p:nvSpPr>
          <p:cNvPr id="126991" name="TextBox 22"/>
          <p:cNvSpPr txBox="1">
            <a:spLocks noChangeArrowheads="1"/>
          </p:cNvSpPr>
          <p:nvPr/>
        </p:nvSpPr>
        <p:spPr bwMode="auto">
          <a:xfrm>
            <a:off x="1695450" y="2016125"/>
            <a:ext cx="8413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FF0000"/>
                </a:solidFill>
              </a:rPr>
              <a:t>final spin</a:t>
            </a:r>
          </a:p>
        </p:txBody>
      </p:sp>
      <p:sp>
        <p:nvSpPr>
          <p:cNvPr id="126992" name="TextBox 62"/>
          <p:cNvSpPr txBox="1">
            <a:spLocks noChangeArrowheads="1"/>
          </p:cNvSpPr>
          <p:nvPr/>
        </p:nvSpPr>
        <p:spPr bwMode="auto">
          <a:xfrm>
            <a:off x="2057400" y="76200"/>
            <a:ext cx="62166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TFR</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126994"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AA73BEF-9D4D-1E4E-9BD9-5FAE90AC4AE8}" type="slidenum">
              <a:rPr lang="en-US" sz="1400"/>
              <a:pPr/>
              <a:t>99</a:t>
            </a:fld>
            <a:endParaRPr lang="en-US" sz="1400"/>
          </a:p>
        </p:txBody>
      </p:sp>
      <p:cxnSp>
        <p:nvCxnSpPr>
          <p:cNvPr id="4" name="Straight Connector 3"/>
          <p:cNvCxnSpPr>
            <a:cxnSpLocks noChangeShapeType="1"/>
          </p:cNvCxnSpPr>
          <p:nvPr/>
        </p:nvCxnSpPr>
        <p:spPr bwMode="auto">
          <a:xfrm>
            <a:off x="4724400" y="4889500"/>
            <a:ext cx="3886200" cy="0"/>
          </a:xfrm>
          <a:prstGeom prst="line">
            <a:avLst/>
          </a:prstGeom>
          <a:noFill/>
          <a:ln w="4445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26996" name="TextBox 4"/>
          <p:cNvSpPr txBox="1">
            <a:spLocks noChangeArrowheads="1"/>
          </p:cNvSpPr>
          <p:nvPr/>
        </p:nvSpPr>
        <p:spPr bwMode="auto">
          <a:xfrm>
            <a:off x="1447800" y="2771775"/>
            <a:ext cx="874713" cy="276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l-l’ plane</a:t>
            </a:r>
          </a:p>
        </p:txBody>
      </p:sp>
      <p:sp>
        <p:nvSpPr>
          <p:cNvPr id="126997" name="TextBox 22"/>
          <p:cNvSpPr txBox="1">
            <a:spLocks noChangeArrowheads="1"/>
          </p:cNvSpPr>
          <p:nvPr/>
        </p:nvSpPr>
        <p:spPr bwMode="auto">
          <a:xfrm>
            <a:off x="152400" y="914400"/>
            <a:ext cx="274638" cy="276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sp>
        <p:nvSpPr>
          <p:cNvPr id="126998" name="TextBox 23"/>
          <p:cNvSpPr txBox="1">
            <a:spLocks noChangeArrowheads="1"/>
          </p:cNvSpPr>
          <p:nvPr/>
        </p:nvSpPr>
        <p:spPr bwMode="auto">
          <a:xfrm>
            <a:off x="1049338" y="798513"/>
            <a:ext cx="322262" cy="2778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sp>
        <p:nvSpPr>
          <p:cNvPr id="126999" name="TextBox 5"/>
          <p:cNvSpPr txBox="1">
            <a:spLocks noChangeArrowheads="1"/>
          </p:cNvSpPr>
          <p:nvPr/>
        </p:nvSpPr>
        <p:spPr bwMode="auto">
          <a:xfrm>
            <a:off x="6553200" y="838200"/>
            <a:ext cx="18383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X. Tong (ECT* 2022)</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bar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4"/>
  <p:tag name="PICTUREFILESIZE" val="2100"/>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287"/>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lt;x&gt;\approx0.3$&#10;\end{document}&#10;"/>
  <p:tag name="EXTERNALNAME" val="txp_fig"/>
  <p:tag name="BLEND" val="False"/>
  <p:tag name="TRANSPARENT" val="False"/>
  <p:tag name="KEEPFILES" val="False"/>
  <p:tag name="DEBUGPAUSE" val="False"/>
  <p:tag name="RESOLUTION" val="1200"/>
  <p:tag name="TIMEOUT" val="(none)"/>
  <p:tag name="BOXWIDTH" val="622"/>
  <p:tag name="BOXHEIGHT" val="313"/>
  <p:tag name="BOXFONT" val="10"/>
  <p:tag name="BOXWRAP" val="False"/>
  <p:tag name="WORKAROUNDTRANSPARENCYBUG" val="False"/>
  <p:tag name="ALLOWFONTSUBSTITUTION" val="False"/>
  <p:tag name="BITMAPFORMAT" val="png256"/>
  <p:tag name="ORIGWIDTH" val="107"/>
  <p:tag name="PICTUREFILESIZE" val="765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k_T)/u^-(k_T)$$&#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151"/>
  <p:tag name="PICTUREFILESIZE" val="8843"/>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frac{1}{2}(q^++q^-)\equiv &amp; q(x) &amp;\equiv f_1^q \nonumber\\&#10;\frac{1}{2}(q^+-q^-)\equiv &amp;\Delta q(x) &amp;\equiv g_1^q \nonumber&#10;\end{eqnarray}&#10;\end{document}&#10;"/>
  <p:tag name="EXTERNALNAME" val="txp_fig"/>
  <p:tag name="BLEND" val="False"/>
  <p:tag name="TRANSPARENT" val="True"/>
  <p:tag name="KEEPFILES" val="False"/>
  <p:tag name="DEBUGPAUSE" val="False"/>
  <p:tag name="RESOLUTION" val="1200"/>
  <p:tag name="TIMEOUT" val="(none)"/>
  <p:tag name="BOXWIDTH" val="690"/>
  <p:tag name="BOXHEIGHT" val="313"/>
  <p:tag name="BOXFONT" val="10"/>
  <p:tag name="BOXWRAP" val="False"/>
  <p:tag name="WORKAROUNDTRANSPARENCYBUG" val="False"/>
  <p:tag name="ALLOWFONTSUBSTITUTION" val="False"/>
  <p:tag name="BITMAPFORMAT" val="png256"/>
  <p:tag name="ORIGWIDTH" val="272"/>
  <p:tag name="PICTUREFILESIZE" val="3989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u^+(x, {\bf k}_T^2)&amp;\propto &amp;&#10;{(xM+m)^2\over ({\bf k}_T^2+{\lambda}_R^2)^{2\alpha}}\ ,&#10;\nonumber\\&#10;u^-(x, {\bf k}_T^2)&amp;\propto&amp;&#10;{{\bf k}_T^2\over ({\bf k}_T^2+{\lambda}_R^2)^{2\alpha}}\ ,&#10;\nonumber&#10;\end{eqnarray}&#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280"/>
  <p:tag name="PICTUREFILESIZE" val="43844"/>
</p:tagLst>
</file>

<file path=ppt/tags/tag6.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h_{1}^{\perp} H_1^{\perp}}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58"/>
  <p:tag name="PICTUREFILESIZE" val="6167"/>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u}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2"/>
  <p:tag name="PICTUREFILESIZE" val="1789"/>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1"/>
  <p:tag name="PICTUREFILESIZE" val="1918"/>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217379</TotalTime>
  <Words>10778</Words>
  <Application>Microsoft Macintosh PowerPoint</Application>
  <PresentationFormat>On-screen Show (4:3)</PresentationFormat>
  <Paragraphs>1345</Paragraphs>
  <Slides>107</Slides>
  <Notes>43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107</vt:i4>
      </vt:variant>
    </vt:vector>
  </HeadingPairs>
  <TitlesOfParts>
    <vt:vector size="122" baseType="lpstr">
      <vt:lpstr>MS PGothic</vt:lpstr>
      <vt:lpstr>MS PGothic</vt:lpstr>
      <vt:lpstr>PingFangSC-Regular</vt:lpstr>
      <vt:lpstr>-apple-system</vt:lpstr>
      <vt:lpstr>-webkit-standard</vt:lpstr>
      <vt:lpstr>Apple Casual</vt:lpstr>
      <vt:lpstr>Arial</vt:lpstr>
      <vt:lpstr>Arial Hebrew</vt:lpstr>
      <vt:lpstr>Century Gothic</vt:lpstr>
      <vt:lpstr>EB Garamond</vt:lpstr>
      <vt:lpstr>Helvetica</vt:lpstr>
      <vt:lpstr>Symbol</vt:lpstr>
      <vt:lpstr>Times New Roman</vt:lpstr>
      <vt:lpstr>Wingdings</vt:lpstr>
      <vt:lpstr>harut</vt:lpstr>
      <vt:lpstr>PowerPoint Presentation</vt:lpstr>
      <vt:lpstr>Main focus in building the support for upgrade</vt:lpstr>
      <vt:lpstr>Electroproduction: extending 1D PDFs</vt:lpstr>
      <vt:lpstr> SIDIS kinematical coverage and observables</vt:lpstr>
      <vt:lpstr>Understanding the QCD: from observables to QCD dynamics</vt:lpstr>
      <vt:lpstr>PAC52 comments</vt:lpstr>
      <vt:lpstr>PAC48 comments</vt:lpstr>
      <vt:lpstr>PAC48 comments and consequences</vt:lpstr>
      <vt:lpstr>SIDIS as THE theory describes it</vt:lpstr>
      <vt:lpstr>PAC comments</vt:lpstr>
      <vt:lpstr>PAC52 comments/conclusions</vt:lpstr>
      <vt:lpstr>Addressing PAC/theory comments</vt:lpstr>
      <vt:lpstr>Addressing PAC/theory comments</vt:lpstr>
      <vt:lpstr>Quark-gluon correlations: impact of VMs</vt:lpstr>
      <vt:lpstr>Beam SSAs as a tool to separate regions and contributions</vt:lpstr>
      <vt:lpstr>Unique ability to measure target fragments</vt:lpstr>
      <vt:lpstr>Exclusive r contributions to p: z-dependence</vt:lpstr>
      <vt:lpstr>Impact of diffractive rho0s on SSA</vt:lpstr>
      <vt:lpstr>“r-free SIDIS” free: target proton bias</vt:lpstr>
      <vt:lpstr>Longitudinally polarized quarks in B2B SIDIS</vt:lpstr>
      <vt:lpstr>Studies of  r0 impact with longitudinally polarized NH3 target</vt:lpstr>
      <vt:lpstr>ALL studies of exclusive  r0 : HERMES</vt:lpstr>
      <vt:lpstr>PowerPoint Presentation</vt:lpstr>
      <vt:lpstr>PowerPoint Presentation</vt:lpstr>
      <vt:lpstr>PowerPoint Presentation</vt:lpstr>
      <vt:lpstr>3D PDF Extraction and VAlidation (EVA) framework</vt:lpstr>
      <vt:lpstr>PowerPoint Presentation</vt:lpstr>
      <vt:lpstr>PowerPoint Presentation</vt:lpstr>
      <vt:lpstr>FUU,L studies at Hall-C</vt:lpstr>
      <vt:lpstr>SIDIS cross section: separating FUU,L</vt:lpstr>
      <vt:lpstr>Contributions for 3D structure studies: Sivers</vt:lpstr>
      <vt:lpstr>B2B correlations with longitudinally polarized   target</vt:lpstr>
      <vt:lpstr>PowerPoint Presentation</vt:lpstr>
      <vt:lpstr>TMD theory problems</vt:lpstr>
      <vt:lpstr>TMD theory problems</vt:lpstr>
      <vt:lpstr>qT-crisis or misinterpretation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From JLab to EIC: complementarity</vt:lpstr>
      <vt:lpstr> From JLab to EIC: complementarity</vt:lpstr>
      <vt:lpstr>Goals, observables,statements….</vt:lpstr>
      <vt:lpstr>PowerPoint Presentation</vt:lpstr>
      <vt:lpstr>PAC48 comments</vt:lpstr>
      <vt:lpstr>CLAS12 RGC experiment with longitudinally polarized target </vt:lpstr>
      <vt:lpstr>Target fragmentation and control over rhos</vt:lpstr>
      <vt:lpstr>Target fragmentation and control over rhos</vt:lpstr>
      <vt:lpstr>SIDIS SSAs</vt:lpstr>
      <vt:lpstr>Quark distributions at large kT:  lattice</vt:lpstr>
      <vt:lpstr>PowerPoint Presentation</vt:lpstr>
      <vt:lpstr>Exclusive dihadrons from CLAS12</vt:lpstr>
      <vt:lpstr>Sivers effect:  PT-dependence</vt:lpstr>
      <vt:lpstr>Radiative effects: impact on missing mass</vt:lpstr>
      <vt:lpstr>Impact of Radiative corrections </vt:lpstr>
      <vt:lpstr>PowerPoint Presentation</vt:lpstr>
      <vt:lpstr>Studies of  r0 impact with longitudinally polarized target</vt:lpstr>
      <vt:lpstr>Possible impact of diffractive rho0s</vt:lpstr>
      <vt:lpstr>SFs up to twist 3</vt:lpstr>
      <vt:lpstr>Azimuthal modulations in B2B production</vt:lpstr>
      <vt:lpstr>CLAS12 Studies: Data vs MC</vt:lpstr>
      <vt:lpstr>MC simulations: Why LUND works?</vt:lpstr>
      <vt:lpstr>Exclusive p+p-: missing mass dependence</vt:lpstr>
      <vt:lpstr>SIDIS at JLab12 </vt:lpstr>
      <vt:lpstr>Sivers effect:  PT-dependence</vt:lpstr>
      <vt:lpstr>Possible impact of diffractive rho0s</vt:lpstr>
      <vt:lpstr>VM contributions</vt:lpstr>
      <vt:lpstr>qT-crisis or misinterpretation</vt:lpstr>
      <vt:lpstr>Deeply Virtual Meson Production</vt:lpstr>
      <vt:lpstr>Beam SSAs: impact of exclusive rho0</vt:lpstr>
      <vt:lpstr>VM contributions</vt:lpstr>
      <vt:lpstr>Goals, observables,statements….</vt:lpstr>
      <vt:lpstr>PowerPoint Presentation</vt:lpstr>
      <vt:lpstr>PowerPoint Presentation</vt:lpstr>
      <vt:lpstr>What we learned: missing parts of the mosaic</vt:lpstr>
      <vt:lpstr>Trnaverse &amp; Longitudinal photons</vt:lpstr>
      <vt:lpstr>PowerPoint Presentation</vt:lpstr>
      <vt:lpstr>PowerPoint Presentation</vt:lpstr>
      <vt:lpstr>PowerPoint Presentation</vt:lpstr>
      <vt:lpstr>PowerPoint Presentation</vt:lpstr>
      <vt:lpstr>PowerPoint Presentation</vt:lpstr>
      <vt:lpstr>Beam SSAs: Separating kinematic regions</vt:lpstr>
      <vt:lpstr>PowerPoint Presentation</vt:lpstr>
      <vt:lpstr>Impact of Radiative corrections </vt:lpstr>
      <vt:lpstr>PowerPoint Presentation</vt:lpstr>
      <vt:lpstr>PowerPoint Presentation</vt:lpstr>
      <vt:lpstr>Current hadrons: exclusive limit</vt:lpstr>
      <vt:lpstr>Sources of inclusive pions: CLAS12  MC</vt:lpstr>
      <vt:lpstr>b2b protons and pions</vt:lpstr>
      <vt:lpstr>PowerPoint Presentation</vt:lpstr>
      <vt:lpstr>MC simulations: Why LUND works?</vt:lpstr>
      <vt:lpstr>SIDIS ehhX: CLAS12 data vs MC</vt:lpstr>
      <vt:lpstr>SIDIS ehhX: CLAS12 data vs MC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studies of exclusive  r0 : HERMES</vt:lpstr>
      <vt:lpstr>PowerPoint Presentation</vt:lpstr>
    </vt:vector>
  </TitlesOfParts>
  <Company>Jefferson 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avakian</dc:creator>
  <cp:lastModifiedBy>Microsoft Office User</cp:lastModifiedBy>
  <cp:revision>1383</cp:revision>
  <cp:lastPrinted>2024-07-16T13:35:03Z</cp:lastPrinted>
  <dcterms:created xsi:type="dcterms:W3CDTF">2012-06-15T14:14:56Z</dcterms:created>
  <dcterms:modified xsi:type="dcterms:W3CDTF">2024-08-25T20:39:47Z</dcterms:modified>
</cp:coreProperties>
</file>