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6495" r:id="rId2"/>
    <p:sldMasterId id="2147486503" r:id="rId3"/>
  </p:sldMasterIdLst>
  <p:notesMasterIdLst>
    <p:notesMasterId r:id="rId34"/>
  </p:notesMasterIdLst>
  <p:handoutMasterIdLst>
    <p:handoutMasterId r:id="rId35"/>
  </p:handoutMasterIdLst>
  <p:sldIdLst>
    <p:sldId id="258" r:id="rId4"/>
    <p:sldId id="677" r:id="rId5"/>
    <p:sldId id="691" r:id="rId6"/>
    <p:sldId id="718" r:id="rId7"/>
    <p:sldId id="723" r:id="rId8"/>
    <p:sldId id="724" r:id="rId9"/>
    <p:sldId id="696" r:id="rId10"/>
    <p:sldId id="709" r:id="rId11"/>
    <p:sldId id="711" r:id="rId12"/>
    <p:sldId id="703" r:id="rId13"/>
    <p:sldId id="722" r:id="rId14"/>
    <p:sldId id="716" r:id="rId15"/>
    <p:sldId id="720" r:id="rId16"/>
    <p:sldId id="739" r:id="rId17"/>
    <p:sldId id="726" r:id="rId18"/>
    <p:sldId id="727" r:id="rId19"/>
    <p:sldId id="728" r:id="rId20"/>
    <p:sldId id="729" r:id="rId21"/>
    <p:sldId id="737" r:id="rId22"/>
    <p:sldId id="730" r:id="rId23"/>
    <p:sldId id="738" r:id="rId24"/>
    <p:sldId id="725" r:id="rId25"/>
    <p:sldId id="704" r:id="rId26"/>
    <p:sldId id="681" r:id="rId27"/>
    <p:sldId id="680" r:id="rId28"/>
    <p:sldId id="679" r:id="rId29"/>
    <p:sldId id="721" r:id="rId30"/>
    <p:sldId id="678" r:id="rId31"/>
    <p:sldId id="675" r:id="rId32"/>
    <p:sldId id="676" r:id="rId33"/>
  </p:sldIdLst>
  <p:sldSz cx="9144000" cy="6858000" type="screen4x3"/>
  <p:notesSz cx="6950075" cy="9236075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9C"/>
    <a:srgbClr val="F7F770"/>
    <a:srgbClr val="C6D9D1"/>
    <a:srgbClr val="F5FFB9"/>
    <a:srgbClr val="BDFBF8"/>
    <a:srgbClr val="C7E6F1"/>
    <a:srgbClr val="F8DC8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6" autoAdjust="0"/>
    <p:restoredTop sz="85938" autoAdjust="0"/>
  </p:normalViewPr>
  <p:slideViewPr>
    <p:cSldViewPr>
      <p:cViewPr varScale="1">
        <p:scale>
          <a:sx n="100" d="100"/>
          <a:sy n="100" d="100"/>
        </p:scale>
        <p:origin x="15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slide footer_gray_4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1563"/>
            <a:ext cx="926623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slide header_gray_4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6163" y="0"/>
            <a:ext cx="9266238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153988"/>
            <a:ext cx="30114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4044B1-35A7-4F9D-9E60-77462E73CEB5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1525" y="8697913"/>
            <a:ext cx="48656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68988" y="8772525"/>
            <a:ext cx="10795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74AF67-C648-4E15-ACD2-FF6B09A8B4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96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CB1B656-08EF-4B46-957A-EA522E2CD749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0646FF5-8B5A-46F5-8767-09B604BE9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0943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9C2365-ED68-4321-B91C-E1BD1C8BCA81}" type="slidenum">
              <a:rPr lang="en-US" altLang="en-U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6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oe_bl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itle header_gray_4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itle footer_gray_41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5450"/>
            <a:ext cx="91440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637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Argonne National Laboratory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1041F-07AE-4359-A667-AF333DDDC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6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Argonne National Laboratory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B8E6C-CF20-4148-A042-BEB133457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45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Argonne National Laboratory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715B1-A09C-49FD-805E-99BCB4E74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670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0200"/>
            <a:ext cx="7954963" cy="347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6075" y="1400175"/>
            <a:ext cx="7935913" cy="17081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9013" y="6465888"/>
            <a:ext cx="357187" cy="344487"/>
          </a:xfrm>
        </p:spPr>
        <p:txBody>
          <a:bodyPr/>
          <a:lstStyle>
            <a:lvl1pPr>
              <a:defRPr/>
            </a:lvl1pPr>
          </a:lstStyle>
          <a:p>
            <a:fld id="{58D225DD-002A-4141-8904-D6F4D0BD0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900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03E8D49-7E7E-422F-ACDE-E71D6FD3D57D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EPIR, December 2010 - Proprietary and 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C79EF-F81A-47A4-93DC-DFFA835CB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497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B9BF52-5253-42B5-843F-2BB6D6757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071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B81BE87-C98A-45C1-82D9-C745E52B82DF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EPIR, December 2010 - Proprietary and 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3168D-34B1-44A1-8514-A3008D989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873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52033C-5EBA-4E10-8664-17F2FECB1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266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0200"/>
            <a:ext cx="7954963" cy="347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6075" y="1400175"/>
            <a:ext cx="7935913" cy="17081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9013" y="6465888"/>
            <a:ext cx="357187" cy="344487"/>
          </a:xfrm>
        </p:spPr>
        <p:txBody>
          <a:bodyPr/>
          <a:lstStyle>
            <a:lvl1pPr>
              <a:defRPr/>
            </a:lvl1pPr>
          </a:lstStyle>
          <a:p>
            <a:fld id="{8A0CEA1F-0CEE-4415-AB18-A81D82D07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88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Argonne National Laboratory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B3282-C0D2-4C11-A797-6F9742A3A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42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Argonne National Laboratory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5994B-DFEA-42EB-9F7A-B9C253324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49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Argonne National Laboratory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E1FC2-FA3E-4A9C-A0A5-FE5E6081F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48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Argonne National Laboratory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3FF60-CE57-4B33-B318-C7CB25CB8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20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Argonne National Laboratory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3E1B8-D7BE-4CDC-9F3C-F6D8FABA3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7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Argonne National Laboratory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F1540-51C9-497D-9992-3A284576C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6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Argonne National Laboratory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60143-2872-484F-84E5-247BD9932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80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Argonne National Laboratory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0A3E3-AD6B-4C55-B7FD-7FD494CCF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23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lide footer_gray_417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 descr="slide footer_green_378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Argonne National Laboratory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F0280A90-A57A-49AF-AEA5-DC524FECF32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3" name="Picture 4" descr="slide header_gray_417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66" r:id="rId1"/>
    <p:sldLayoutId id="2147486755" r:id="rId2"/>
    <p:sldLayoutId id="2147486756" r:id="rId3"/>
    <p:sldLayoutId id="2147486757" r:id="rId4"/>
    <p:sldLayoutId id="2147486758" r:id="rId5"/>
    <p:sldLayoutId id="2147486759" r:id="rId6"/>
    <p:sldLayoutId id="2147486760" r:id="rId7"/>
    <p:sldLayoutId id="2147486761" r:id="rId8"/>
    <p:sldLayoutId id="2147486762" r:id="rId9"/>
    <p:sldLayoutId id="2147486763" r:id="rId10"/>
    <p:sldLayoutId id="2147486764" r:id="rId11"/>
    <p:sldLayoutId id="2147486765" r:id="rId12"/>
    <p:sldLayoutId id="214748676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slide footer_blue_6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04040"/>
                </a:solidFill>
                <a:latin typeface="Calibri"/>
              </a:defRPr>
            </a:lvl1pPr>
          </a:lstStyle>
          <a:p>
            <a:pPr>
              <a:defRPr/>
            </a:pPr>
            <a:fld id="{75E6806A-D9D4-46E8-A252-B5EF75057666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40404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/>
              <a:t>EPIR, December 2010 - Proprietary and 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fld id="{EBF93C08-E66F-43F8-B1F8-72DF1FE6DA2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6" name="Picture 7" descr="slide header_64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68" r:id="rId1"/>
    <p:sldLayoutId id="2147486769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slide footer_blue_64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04040"/>
                </a:solidFill>
                <a:latin typeface="Calibri"/>
              </a:defRPr>
            </a:lvl1pPr>
          </a:lstStyle>
          <a:p>
            <a:pPr>
              <a:defRPr/>
            </a:pPr>
            <a:fld id="{C917DF9A-776E-428B-A5FC-4C82BCF075F1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40404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/>
              <a:t>EPIR, December 2010 - Proprietary and 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fld id="{86492DE8-8EC9-4AC4-AD46-E684F37C90E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80" name="Picture 7" descr="slide header_64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70" r:id="rId1"/>
    <p:sldLayoutId id="2147486771" r:id="rId2"/>
    <p:sldLayoutId id="2147486772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71638"/>
            <a:ext cx="8458200" cy="1069975"/>
          </a:xfrm>
        </p:spPr>
        <p:txBody>
          <a:bodyPr/>
          <a:lstStyle/>
          <a:p>
            <a:r>
              <a:rPr lang="en-US" altLang="en-US" sz="2800" smtClean="0"/>
              <a:t>Introduction to the tritium target design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Roy J. Holt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00400"/>
            <a:ext cx="3738563" cy="1752600"/>
          </a:xfrm>
        </p:spPr>
        <p:txBody>
          <a:bodyPr/>
          <a:lstStyle/>
          <a:p>
            <a:r>
              <a:rPr lang="en-US" altLang="en-US" smtClean="0"/>
              <a:t>Tritium Target Review</a:t>
            </a:r>
          </a:p>
          <a:p>
            <a:endParaRPr lang="en-US" altLang="en-US" smtClean="0"/>
          </a:p>
          <a:p>
            <a:r>
              <a:rPr lang="en-US" altLang="en-US" smtClean="0"/>
              <a:t>Jefferson Lab, Newport News</a:t>
            </a:r>
          </a:p>
          <a:p>
            <a:r>
              <a:rPr lang="en-US" altLang="en-US" smtClean="0"/>
              <a:t>15 September 2015</a:t>
            </a:r>
          </a:p>
        </p:txBody>
      </p:sp>
      <p:pic>
        <p:nvPicPr>
          <p:cNvPr id="11268" name="Picture 4" descr="NP-logo-Nlarge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14351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4" descr="C:\Documents and Settings\b22803\Desktop\IMG_20120404_130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7" t="23125" r="29712" b="42152"/>
          <a:stretch>
            <a:fillRect/>
          </a:stretch>
        </p:blipFill>
        <p:spPr bwMode="auto">
          <a:xfrm>
            <a:off x="4495800" y="2743200"/>
            <a:ext cx="434975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200" i="1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idx="1"/>
          </p:nvPr>
        </p:nvSpPr>
        <p:spPr>
          <a:xfrm>
            <a:off x="304800" y="1371600"/>
            <a:ext cx="9067800" cy="58674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Experiments  with </a:t>
            </a:r>
            <a:r>
              <a:rPr lang="en-US" alt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H at </a:t>
            </a:r>
            <a:r>
              <a:rPr lang="en-US" altLang="en-US" sz="2400" dirty="0" err="1" smtClean="0">
                <a:solidFill>
                  <a:schemeClr val="tx2">
                    <a:lumMod val="75000"/>
                  </a:schemeClr>
                </a:solidFill>
              </a:rPr>
              <a:t>JLab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 can</a:t>
            </a:r>
            <a:r>
              <a:rPr lang="en-US" altLang="en-US" sz="2400" b="1" i="1" dirty="0">
                <a:solidFill>
                  <a:schemeClr val="tx2">
                    <a:lumMod val="75000"/>
                  </a:schemeClr>
                </a:solidFill>
              </a:rPr>
              <a:t> safely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 provide: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altLang="en-US" sz="2000" b="1" i="1" dirty="0" smtClean="0">
                <a:solidFill>
                  <a:srgbClr val="00B050"/>
                </a:solidFill>
              </a:rPr>
              <a:t> </a:t>
            </a:r>
            <a:r>
              <a:rPr lang="en-US" altLang="en-US" sz="2200" i="1" dirty="0" smtClean="0">
                <a:solidFill>
                  <a:srgbClr val="C00000"/>
                </a:solidFill>
              </a:rPr>
              <a:t>First </a:t>
            </a:r>
            <a:r>
              <a:rPr lang="en-US" altLang="en-US" sz="2200" dirty="0" smtClean="0">
                <a:solidFill>
                  <a:srgbClr val="C00000"/>
                </a:solidFill>
              </a:rPr>
              <a:t>DIS measurements</a:t>
            </a:r>
            <a:r>
              <a:rPr lang="en-US" altLang="en-US" sz="2200" dirty="0" smtClean="0">
                <a:solidFill>
                  <a:srgbClr val="00B050"/>
                </a:solidFill>
              </a:rPr>
              <a:t> </a:t>
            </a:r>
            <a:endParaRPr lang="en-US" altLang="en-US" sz="2200" dirty="0" smtClean="0">
              <a:solidFill>
                <a:srgbClr val="C00000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00B050"/>
                </a:solidFill>
              </a:rPr>
              <a:t> </a:t>
            </a:r>
            <a:r>
              <a:rPr lang="en-US" altLang="en-US" sz="2200" i="1" dirty="0" smtClean="0">
                <a:solidFill>
                  <a:srgbClr val="C00000"/>
                </a:solidFill>
              </a:rPr>
              <a:t>First</a:t>
            </a:r>
            <a:r>
              <a:rPr lang="en-US" altLang="en-US" sz="2200" dirty="0" smtClean="0">
                <a:solidFill>
                  <a:srgbClr val="C00000"/>
                </a:solidFill>
              </a:rPr>
              <a:t> x &gt; 1 measurements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00B050"/>
                </a:solidFill>
              </a:rPr>
              <a:t> </a:t>
            </a:r>
            <a:r>
              <a:rPr lang="en-US" altLang="en-US" sz="2200" i="1" dirty="0" smtClean="0">
                <a:solidFill>
                  <a:srgbClr val="C00000"/>
                </a:solidFill>
              </a:rPr>
              <a:t>First</a:t>
            </a:r>
            <a:r>
              <a:rPr lang="en-US" altLang="en-US" sz="2200" dirty="0" smtClean="0">
                <a:solidFill>
                  <a:srgbClr val="C00000"/>
                </a:solidFill>
              </a:rPr>
              <a:t> (</a:t>
            </a:r>
            <a:r>
              <a:rPr lang="en-US" altLang="en-US" sz="2200" dirty="0" err="1" smtClean="0">
                <a:solidFill>
                  <a:srgbClr val="C00000"/>
                </a:solidFill>
              </a:rPr>
              <a:t>e,e’p</a:t>
            </a:r>
            <a:r>
              <a:rPr lang="en-US" altLang="en-US" sz="2200" dirty="0" smtClean="0">
                <a:solidFill>
                  <a:srgbClr val="C00000"/>
                </a:solidFill>
              </a:rPr>
              <a:t>) measurements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altLang="en-US" sz="2200" i="1" dirty="0" smtClean="0">
                <a:solidFill>
                  <a:srgbClr val="00B050"/>
                </a:solidFill>
              </a:rPr>
              <a:t> </a:t>
            </a:r>
            <a:r>
              <a:rPr lang="en-US" altLang="en-US" sz="2200" i="1" dirty="0" smtClean="0">
                <a:solidFill>
                  <a:srgbClr val="C00000"/>
                </a:solidFill>
              </a:rPr>
              <a:t>First</a:t>
            </a:r>
            <a:r>
              <a:rPr lang="en-US" altLang="en-US" sz="2200" dirty="0" smtClean="0">
                <a:solidFill>
                  <a:srgbClr val="C00000"/>
                </a:solidFill>
              </a:rPr>
              <a:t> precision charge radius measurements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altLang="en-US" sz="2200" i="1" dirty="0" smtClean="0">
                <a:solidFill>
                  <a:srgbClr val="C00000"/>
                </a:solidFill>
              </a:rPr>
              <a:t> First</a:t>
            </a:r>
            <a:r>
              <a:rPr lang="en-US" altLang="en-US" sz="2200" dirty="0" smtClean="0">
                <a:solidFill>
                  <a:srgbClr val="C00000"/>
                </a:solidFill>
              </a:rPr>
              <a:t> …..</a:t>
            </a:r>
          </a:p>
          <a:p>
            <a:pPr algn="just" eaLnBrk="1" hangingPunct="1">
              <a:buClr>
                <a:srgbClr val="FF0000"/>
              </a:buClr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Textbook physics experiments – benchmark data</a:t>
            </a:r>
          </a:p>
          <a:p>
            <a:pPr algn="just" eaLnBrk="1" hangingPunct="1">
              <a:defRPr/>
            </a:pPr>
            <a:endParaRPr lang="en-US" alt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Extra slides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mtClean="0"/>
              <a:t>Argonne National Laboratory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E369B93-9E30-46E4-AAE8-D5F0DE3FC5C6}" type="slidenum">
              <a:rPr lang="en-US" altLang="en-US"/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39725" y="330200"/>
            <a:ext cx="8651875" cy="347663"/>
          </a:xfrm>
        </p:spPr>
        <p:txBody>
          <a:bodyPr/>
          <a:lstStyle/>
          <a:p>
            <a:r>
              <a:rPr lang="en-US" altLang="en-US" i="1" smtClean="0"/>
              <a:t>E12-10-103:  DIS kinematics with an HRS (simulation)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DB02FF9-436C-4E70-8C03-1758D1DB7BE6}" type="slidenum">
              <a:rPr lang="en-US" altLang="en-US"/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/>
          </a:p>
        </p:txBody>
      </p:sp>
      <p:pic>
        <p:nvPicPr>
          <p:cNvPr id="22532" name="Picture 2" descr="C:\Documents and Settings\b22803\Desktop\dis_kin1_thick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131888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685800" y="5638800"/>
            <a:ext cx="1349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 P. Solvignon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638" y="1381125"/>
            <a:ext cx="3521075" cy="5076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11 </a:t>
            </a:r>
            <a:r>
              <a:rPr lang="en-US" dirty="0" err="1"/>
              <a:t>GeV</a:t>
            </a:r>
            <a:r>
              <a:rPr lang="en-US" dirty="0"/>
              <a:t>, 23.4 deg.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10 </a:t>
            </a:r>
            <a:r>
              <a:rPr lang="en-US" dirty="0" err="1"/>
              <a:t>atm</a:t>
            </a:r>
            <a:r>
              <a:rPr lang="en-US" dirty="0"/>
              <a:t> </a:t>
            </a:r>
            <a:r>
              <a:rPr lang="en-US" baseline="30000" dirty="0"/>
              <a:t>3</a:t>
            </a:r>
            <a:r>
              <a:rPr lang="en-US" dirty="0"/>
              <a:t>H, 20 </a:t>
            </a:r>
            <a:r>
              <a:rPr lang="en-US" dirty="0" err="1"/>
              <a:t>atm</a:t>
            </a:r>
            <a:r>
              <a:rPr lang="en-US" dirty="0"/>
              <a:t> </a:t>
            </a:r>
            <a:r>
              <a:rPr lang="en-US" baseline="30000" dirty="0"/>
              <a:t>3</a:t>
            </a:r>
            <a:r>
              <a:rPr lang="en-US" dirty="0"/>
              <a:t>He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0.018” Al windows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Present design: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13.6 </a:t>
            </a:r>
            <a:r>
              <a:rPr lang="en-US" dirty="0" err="1"/>
              <a:t>atm</a:t>
            </a:r>
            <a:r>
              <a:rPr lang="en-US" dirty="0"/>
              <a:t> </a:t>
            </a:r>
            <a:r>
              <a:rPr lang="en-US" baseline="30000" dirty="0"/>
              <a:t>3</a:t>
            </a:r>
            <a:r>
              <a:rPr lang="en-US" dirty="0"/>
              <a:t>H, 30 </a:t>
            </a:r>
            <a:r>
              <a:rPr lang="en-US" dirty="0" err="1"/>
              <a:t>atm</a:t>
            </a:r>
            <a:r>
              <a:rPr lang="en-US" dirty="0"/>
              <a:t> </a:t>
            </a:r>
            <a:r>
              <a:rPr lang="en-US" baseline="30000" dirty="0"/>
              <a:t>3</a:t>
            </a:r>
            <a:r>
              <a:rPr lang="en-US" dirty="0"/>
              <a:t>He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0.010” upstream window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0.011” downstream window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Target luminosity comparable</a:t>
            </a:r>
          </a:p>
          <a:p>
            <a:pPr>
              <a:defRPr/>
            </a:pPr>
            <a:r>
              <a:rPr lang="en-US" dirty="0"/>
              <a:t>      to window luminosity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616161"/>
                </a:solidFill>
              </a:rPr>
              <a:t>BB at larger angles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616161"/>
                </a:solidFill>
              </a:rPr>
              <a:t>BB comparable </a:t>
            </a:r>
            <a:r>
              <a:rPr lang="en-US" dirty="0" err="1">
                <a:solidFill>
                  <a:srgbClr val="616161"/>
                </a:solidFill>
              </a:rPr>
              <a:t>z_targ</a:t>
            </a:r>
            <a:r>
              <a:rPr lang="en-US" dirty="0">
                <a:solidFill>
                  <a:srgbClr val="616161"/>
                </a:solidFill>
              </a:rPr>
              <a:t> resolution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930525" y="1933575"/>
            <a:ext cx="838200" cy="381000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536" name="TextBox 4"/>
          <p:cNvSpPr txBox="1">
            <a:spLocks noChangeArrowheads="1"/>
          </p:cNvSpPr>
          <p:nvPr/>
        </p:nvSpPr>
        <p:spPr bwMode="auto">
          <a:xfrm>
            <a:off x="5694363" y="2114550"/>
            <a:ext cx="126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Al windows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7031038" y="2328863"/>
            <a:ext cx="415925" cy="381000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H="1">
            <a:off x="5005388" y="2443163"/>
            <a:ext cx="533400" cy="315912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5715000" y="3919538"/>
            <a:ext cx="52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aseline="30000"/>
              <a:t>3</a:t>
            </a:r>
            <a:r>
              <a:rPr lang="en-US" altLang="en-US"/>
              <a:t>He</a:t>
            </a:r>
          </a:p>
        </p:txBody>
      </p:sp>
      <p:sp>
        <p:nvSpPr>
          <p:cNvPr id="22540" name="Rectangle 14"/>
          <p:cNvSpPr>
            <a:spLocks noChangeArrowheads="1"/>
          </p:cNvSpPr>
          <p:nvPr/>
        </p:nvSpPr>
        <p:spPr bwMode="auto">
          <a:xfrm>
            <a:off x="5834063" y="5099050"/>
            <a:ext cx="407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aseline="30000"/>
              <a:t>3</a:t>
            </a:r>
            <a:r>
              <a:rPr lang="en-US" altLang="en-US"/>
              <a:t>H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192838" y="4191000"/>
            <a:ext cx="131762" cy="304800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6192838" y="4876800"/>
            <a:ext cx="311150" cy="244475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83238" y="5824538"/>
            <a:ext cx="1350962" cy="36830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Target_z</a:t>
            </a:r>
            <a:r>
              <a:rPr lang="en-US" dirty="0"/>
              <a:t> (m)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serweb.jlab.org/%7Esolvigno/src/pac34/figs_Apr2013/xlt3_tr3_r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1228725"/>
            <a:ext cx="4808538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339725" y="330200"/>
            <a:ext cx="8728075" cy="347663"/>
          </a:xfrm>
        </p:spPr>
        <p:txBody>
          <a:bodyPr/>
          <a:lstStyle/>
          <a:p>
            <a:r>
              <a:rPr lang="en-US" altLang="en-US" i="1" smtClean="0"/>
              <a:t>E12-11-112:  x&gt;1 kinematics with an HRS (simulation)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211B28E-7DE2-478B-AE61-0A7060533B46}" type="slidenum">
              <a:rPr lang="en-US" altLang="en-US"/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/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85800" y="5638800"/>
            <a:ext cx="1349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 P. Solvignon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770063"/>
            <a:ext cx="3659188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Worst case-  other cases are: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/>
              <a:t> larger angles  (larger </a:t>
            </a:r>
          </a:p>
          <a:p>
            <a:pPr lvl="1">
              <a:defRPr/>
            </a:pPr>
            <a:r>
              <a:rPr lang="en-US" dirty="0"/>
              <a:t>	window separation)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/>
              <a:t> higher energies (better</a:t>
            </a:r>
          </a:p>
          <a:p>
            <a:pPr lvl="1">
              <a:defRPr/>
            </a:pPr>
            <a:r>
              <a:rPr lang="en-US" dirty="0"/>
              <a:t>	resolution)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/>
              <a:t>Lower x (larger cross section)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4.4 GeV, 17.0 </a:t>
            </a:r>
            <a:r>
              <a:rPr lang="en-US" dirty="0" err="1"/>
              <a:t>deg</a:t>
            </a:r>
            <a:r>
              <a:rPr lang="en-US" dirty="0"/>
              <a:t>, p=3.98 GeV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13.6 </a:t>
            </a:r>
            <a:r>
              <a:rPr lang="en-US" dirty="0" err="1"/>
              <a:t>atm</a:t>
            </a:r>
            <a:r>
              <a:rPr lang="en-US" dirty="0"/>
              <a:t> </a:t>
            </a:r>
            <a:r>
              <a:rPr lang="en-US" baseline="30000" dirty="0"/>
              <a:t>3</a:t>
            </a:r>
            <a:r>
              <a:rPr lang="en-US" dirty="0"/>
              <a:t>H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0.010” Al upstream window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0.011” downstream window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3559" name="TextBox 4"/>
          <p:cNvSpPr txBox="1">
            <a:spLocks noChangeArrowheads="1"/>
          </p:cNvSpPr>
          <p:nvPr/>
        </p:nvSpPr>
        <p:spPr bwMode="auto">
          <a:xfrm>
            <a:off x="5562600" y="1981200"/>
            <a:ext cx="1258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Al windows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821488" y="2286000"/>
            <a:ext cx="417512" cy="381000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H="1">
            <a:off x="4953000" y="2351088"/>
            <a:ext cx="533400" cy="315912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5784850" y="3775075"/>
            <a:ext cx="40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aseline="30000"/>
              <a:t>3</a:t>
            </a:r>
            <a:r>
              <a:rPr lang="en-US" altLang="en-US"/>
              <a:t>H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6192838" y="3478213"/>
            <a:ext cx="155575" cy="244475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43538" y="5818188"/>
            <a:ext cx="1349375" cy="36830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Target_z</a:t>
            </a:r>
            <a:r>
              <a:rPr lang="en-US" dirty="0"/>
              <a:t> (m)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E12-14-009:  Elastic scattering from A=3 nuclei</a:t>
            </a:r>
          </a:p>
        </p:txBody>
      </p:sp>
      <p:sp>
        <p:nvSpPr>
          <p:cNvPr id="2457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mtClean="0"/>
              <a:t>Argonne National Laboratory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5F08B2F-5886-4A85-B082-41792098D42F}" type="slidenum">
              <a:rPr lang="en-US" altLang="en-US"/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77240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Beam and Tritium-assisted Embrittlement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en-US" smtClean="0"/>
              <a:t>Beam-induced corrosion of Al, threshold at 180 K</a:t>
            </a:r>
          </a:p>
          <a:p>
            <a:pPr lvl="1"/>
            <a:r>
              <a:rPr lang="en-US" altLang="en-US" sz="1800" smtClean="0"/>
              <a:t>Beam dissociates hydrogen molecules into atoms – atomic fraction = 10 ppm</a:t>
            </a:r>
          </a:p>
          <a:p>
            <a:pPr lvl="1"/>
            <a:r>
              <a:rPr lang="en-US" altLang="en-US" sz="1800" smtClean="0"/>
              <a:t>Cryo-cool target when beam is on – keep windows below 180 K.</a:t>
            </a:r>
          </a:p>
          <a:p>
            <a:pPr lvl="1"/>
            <a:r>
              <a:rPr lang="en-US" altLang="en-US" sz="1800" smtClean="0"/>
              <a:t>H. M. Flower, “Electron Irradiation Induced Aqueous Corrosion of Aluminum and Magnesium,” Radiation Effects </a:t>
            </a:r>
            <a:r>
              <a:rPr lang="en-US" altLang="en-US" sz="1800" b="1" smtClean="0"/>
              <a:t>33</a:t>
            </a:r>
            <a:r>
              <a:rPr lang="en-US" altLang="en-US" sz="1800" smtClean="0"/>
              <a:t> (1977) 173;  G. Bond et al., Scripta Metallurgica 20 (1986) 653.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Tritium-assisted embrittlement of Al</a:t>
            </a:r>
          </a:p>
          <a:p>
            <a:pPr lvl="1"/>
            <a:r>
              <a:rPr lang="en-US" altLang="en-US" sz="1800" smtClean="0"/>
              <a:t>Swelling threshold = 0.0045 He/Al  </a:t>
            </a:r>
          </a:p>
          <a:p>
            <a:pPr lvl="1"/>
            <a:r>
              <a:rPr lang="en-US" altLang="en-US" sz="1800" smtClean="0"/>
              <a:t>Tritium diffusion into cell for one year -&gt; </a:t>
            </a:r>
            <a:r>
              <a:rPr lang="en-US" altLang="en-US" sz="1800" baseline="30000" smtClean="0"/>
              <a:t>3</a:t>
            </a:r>
            <a:r>
              <a:rPr lang="en-US" altLang="en-US" sz="1800" smtClean="0"/>
              <a:t>He/Al = 1.8E-10</a:t>
            </a:r>
          </a:p>
          <a:p>
            <a:pPr lvl="1"/>
            <a:r>
              <a:rPr lang="en-US" altLang="en-US" sz="1800" smtClean="0"/>
              <a:t>M. R. Louthan, “Aluminum-Lithium Technology and Savannah River’s Contribution to Understanding Hydrogen Effects in Metals,” WSRC-2000-00061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2250"/>
            <a:ext cx="1371600" cy="2095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fld id="{0C3ED986-8B9E-4221-8CFB-D7071D31625D}" type="slidenum">
              <a:rPr lang="en-US" altLang="en-US" sz="1000"/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2250"/>
            <a:ext cx="1371600" cy="2095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fld id="{7DEA1A26-0086-45A3-97AC-5BD06E4BA3D0}" type="slidenum">
              <a:rPr lang="en-US" altLang="en-US" sz="1000"/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Special issues for tritium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863600"/>
            <a:ext cx="8472487" cy="5241925"/>
          </a:xfrm>
        </p:spPr>
        <p:txBody>
          <a:bodyPr/>
          <a:lstStyle/>
          <a:p>
            <a:r>
              <a:rPr lang="en-US" altLang="en-US" smtClean="0"/>
              <a:t>Tritium permeation through Al (J. Scully </a:t>
            </a:r>
            <a:r>
              <a:rPr lang="en-US" altLang="en-US" i="1" smtClean="0"/>
              <a:t>et al</a:t>
            </a:r>
            <a:r>
              <a:rPr lang="en-US" altLang="en-US" smtClean="0"/>
              <a:t>, Mat. Sci. For. </a:t>
            </a:r>
            <a:r>
              <a:rPr lang="en-US" altLang="en-US" b="1" smtClean="0"/>
              <a:t>331-337</a:t>
            </a:r>
            <a:r>
              <a:rPr lang="en-US" altLang="en-US" smtClean="0"/>
              <a:t> (2000) 1583)  </a:t>
            </a:r>
          </a:p>
          <a:p>
            <a:pPr lvl="1"/>
            <a:r>
              <a:rPr lang="en-US" altLang="en-US" smtClean="0"/>
              <a:t>n</a:t>
            </a:r>
            <a:r>
              <a:rPr lang="en-US" altLang="en-US" baseline="-25000" smtClean="0"/>
              <a:t>Al</a:t>
            </a:r>
            <a:r>
              <a:rPr lang="en-US" altLang="en-US" smtClean="0"/>
              <a:t> = 6E22 cm</a:t>
            </a:r>
            <a:r>
              <a:rPr lang="en-US" altLang="en-US" baseline="30000" smtClean="0"/>
              <a:t>-3</a:t>
            </a:r>
            <a:r>
              <a:rPr lang="en-US" altLang="en-US" smtClean="0"/>
              <a:t>, C</a:t>
            </a:r>
            <a:r>
              <a:rPr lang="en-US" altLang="en-US" baseline="-25000" smtClean="0"/>
              <a:t>H</a:t>
            </a:r>
            <a:r>
              <a:rPr lang="en-US" altLang="en-US" smtClean="0"/>
              <a:t>=1.6E-11, D=2.3E-7 cm</a:t>
            </a:r>
            <a:r>
              <a:rPr lang="en-US" altLang="en-US" baseline="30000" smtClean="0"/>
              <a:t>2</a:t>
            </a:r>
            <a:r>
              <a:rPr lang="en-US" altLang="en-US" smtClean="0"/>
              <a:t>/s, J=n</a:t>
            </a:r>
            <a:r>
              <a:rPr lang="en-US" altLang="en-US" baseline="-25000" smtClean="0"/>
              <a:t>Al</a:t>
            </a:r>
            <a:r>
              <a:rPr lang="en-US" altLang="en-US" smtClean="0"/>
              <a:t>C</a:t>
            </a:r>
            <a:r>
              <a:rPr lang="en-US" altLang="en-US" baseline="-25000" smtClean="0"/>
              <a:t>H</a:t>
            </a:r>
            <a:r>
              <a:rPr lang="en-US" altLang="en-US" smtClean="0"/>
              <a:t>D/d</a:t>
            </a:r>
          </a:p>
          <a:p>
            <a:pPr lvl="1"/>
            <a:r>
              <a:rPr lang="en-US" altLang="en-US" smtClean="0"/>
              <a:t>Ambient temperature -&gt; </a:t>
            </a:r>
            <a:r>
              <a:rPr lang="en-US" altLang="en-US" smtClean="0">
                <a:solidFill>
                  <a:schemeClr val="accent2"/>
                </a:solidFill>
              </a:rPr>
              <a:t>142 mCi in one year, diffusion; 371mCi/y for seals and valve</a:t>
            </a:r>
          </a:p>
          <a:p>
            <a:r>
              <a:rPr lang="en-US" altLang="en-US" smtClean="0"/>
              <a:t>X-rays from the target cell (J. Singh)</a:t>
            </a:r>
          </a:p>
          <a:p>
            <a:pPr lvl="1"/>
            <a:r>
              <a:rPr lang="en-US" altLang="en-US" smtClean="0"/>
              <a:t>18.6 keV beta endpoint  -&gt;  </a:t>
            </a:r>
            <a:r>
              <a:rPr lang="en-US" altLang="en-US" smtClean="0">
                <a:solidFill>
                  <a:schemeClr val="accent2"/>
                </a:solidFill>
              </a:rPr>
              <a:t>&lt; 3.6 mrem/hr/cm</a:t>
            </a:r>
            <a:r>
              <a:rPr lang="en-US" altLang="en-US" baseline="30000" smtClean="0">
                <a:solidFill>
                  <a:schemeClr val="accent2"/>
                </a:solidFill>
              </a:rPr>
              <a:t>2 </a:t>
            </a:r>
            <a:r>
              <a:rPr lang="en-US" altLang="en-US" smtClean="0">
                <a:solidFill>
                  <a:schemeClr val="accent2"/>
                </a:solidFill>
              </a:rPr>
              <a:t>at window surfaces</a:t>
            </a:r>
          </a:p>
          <a:p>
            <a:r>
              <a:rPr lang="en-US" altLang="en-US" smtClean="0"/>
              <a:t>Radiation damage of target cell</a:t>
            </a:r>
          </a:p>
          <a:p>
            <a:pPr lvl="1"/>
            <a:r>
              <a:rPr lang="en-US" altLang="en-US" smtClean="0"/>
              <a:t>10</a:t>
            </a:r>
            <a:r>
              <a:rPr lang="en-US" altLang="en-US" baseline="30000" smtClean="0"/>
              <a:t>5</a:t>
            </a:r>
            <a:r>
              <a:rPr lang="en-US" altLang="en-US" smtClean="0"/>
              <a:t>-10</a:t>
            </a:r>
            <a:r>
              <a:rPr lang="en-US" altLang="en-US" baseline="30000" smtClean="0"/>
              <a:t>6</a:t>
            </a:r>
            <a:r>
              <a:rPr lang="en-US" altLang="en-US" smtClean="0"/>
              <a:t> orders of magnitude – </a:t>
            </a:r>
            <a:r>
              <a:rPr lang="en-US" altLang="en-US" smtClean="0">
                <a:solidFill>
                  <a:schemeClr val="accent2"/>
                </a:solidFill>
              </a:rPr>
              <a:t>Al cells routinely used for target cells</a:t>
            </a:r>
          </a:p>
          <a:p>
            <a:r>
              <a:rPr lang="en-US" altLang="en-US" smtClean="0"/>
              <a:t>Hydrogen embrittlement of the target cell</a:t>
            </a:r>
          </a:p>
          <a:p>
            <a:pPr lvl="1"/>
            <a:r>
              <a:rPr lang="en-US" altLang="en-US" smtClean="0"/>
              <a:t>7000 series Al tested at Sandia up to 15000 psi, target at </a:t>
            </a:r>
            <a:r>
              <a:rPr lang="en-US" altLang="en-US" smtClean="0">
                <a:solidFill>
                  <a:schemeClr val="accent2"/>
                </a:solidFill>
              </a:rPr>
              <a:t>200 psi</a:t>
            </a:r>
            <a:r>
              <a:rPr lang="en-US" altLang="en-US" smtClean="0"/>
              <a:t>   (B. Somerday)</a:t>
            </a:r>
          </a:p>
          <a:p>
            <a:r>
              <a:rPr lang="en-US" altLang="en-US" smtClean="0"/>
              <a:t>Energy stored in pressurized gas cell (JLab ESH 6151 Appendix T4)</a:t>
            </a:r>
          </a:p>
          <a:p>
            <a:pPr lvl="1"/>
            <a:r>
              <a:rPr lang="en-US" altLang="en-US" smtClean="0"/>
              <a:t>125 and 250 J    </a:t>
            </a:r>
            <a:r>
              <a:rPr lang="en-US" altLang="en-US" smtClean="0">
                <a:solidFill>
                  <a:schemeClr val="accent2"/>
                </a:solidFill>
              </a:rPr>
              <a:t>~  to polarized </a:t>
            </a:r>
            <a:r>
              <a:rPr lang="en-US" altLang="en-US" baseline="30000" smtClean="0">
                <a:solidFill>
                  <a:schemeClr val="accent2"/>
                </a:solidFill>
              </a:rPr>
              <a:t>3</a:t>
            </a:r>
            <a:r>
              <a:rPr lang="en-US" altLang="en-US" smtClean="0">
                <a:solidFill>
                  <a:schemeClr val="accent2"/>
                </a:solidFill>
              </a:rPr>
              <a:t>He target</a:t>
            </a:r>
            <a:r>
              <a:rPr lang="en-US" altLang="en-US" smtClean="0"/>
              <a:t> </a:t>
            </a:r>
          </a:p>
          <a:p>
            <a:r>
              <a:rPr lang="en-US" altLang="en-US" smtClean="0"/>
              <a:t>Chemical energy in the gas cell</a:t>
            </a:r>
          </a:p>
          <a:p>
            <a:pPr lvl="1"/>
            <a:r>
              <a:rPr lang="en-US" altLang="en-US" smtClean="0"/>
              <a:t>~0.4 liters STP, 17 kJ, strongly diluted in scatt. chamber or Hall, 10 ppb</a:t>
            </a:r>
          </a:p>
          <a:p>
            <a:pPr lvl="1"/>
            <a:r>
              <a:rPr lang="en-US" altLang="en-US" smtClean="0">
                <a:solidFill>
                  <a:schemeClr val="accent2"/>
                </a:solidFill>
              </a:rPr>
              <a:t>~1E-4 of hydrogen gas in standard cryotargets</a:t>
            </a:r>
          </a:p>
          <a:p>
            <a:r>
              <a:rPr lang="en-US" altLang="en-US" smtClean="0"/>
              <a:t>Activation of the Al target cell (7075)</a:t>
            </a:r>
          </a:p>
          <a:p>
            <a:pPr lvl="1"/>
            <a:r>
              <a:rPr lang="en-US" altLang="en-US" smtClean="0">
                <a:solidFill>
                  <a:srgbClr val="404040"/>
                </a:solidFill>
              </a:rPr>
              <a:t>Target windows: 1.7 mR/hr; </a:t>
            </a:r>
            <a:r>
              <a:rPr lang="en-US" altLang="en-US" smtClean="0">
                <a:solidFill>
                  <a:srgbClr val="9D7D9E"/>
                </a:solidFill>
              </a:rPr>
              <a:t>after 2 days: 0.07mR/hr @ 1 m</a:t>
            </a:r>
            <a:endParaRPr lang="en-US" altLang="en-US" smtClean="0"/>
          </a:p>
          <a:p>
            <a:r>
              <a:rPr lang="en-US" altLang="en-US" smtClean="0"/>
              <a:t>Full tritium release in Hall A</a:t>
            </a:r>
          </a:p>
          <a:p>
            <a:pPr lvl="1"/>
            <a:r>
              <a:rPr lang="en-US" altLang="en-US" smtClean="0"/>
              <a:t>0.2 mrem/hour for a worker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Secondary Containment – scattering chamber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5425" y="838200"/>
            <a:ext cx="8229600" cy="4525963"/>
          </a:xfrm>
        </p:spPr>
        <p:txBody>
          <a:bodyPr/>
          <a:lstStyle/>
          <a:p>
            <a:r>
              <a:rPr lang="en-US" altLang="en-US" sz="2400" smtClean="0"/>
              <a:t>May 30, 2012 meeting -&gt; Use BB scattering chamber</a:t>
            </a:r>
          </a:p>
          <a:p>
            <a:r>
              <a:rPr lang="en-US" altLang="en-US" sz="2400" smtClean="0"/>
              <a:t>Completely isolated from beam line </a:t>
            </a:r>
          </a:p>
          <a:p>
            <a:pPr lvl="1"/>
            <a:r>
              <a:rPr lang="en-US" altLang="en-US" sz="2200" smtClean="0"/>
              <a:t> Water cooled isolation windows</a:t>
            </a:r>
          </a:p>
          <a:p>
            <a:pPr lvl="1"/>
            <a:r>
              <a:rPr lang="en-US" altLang="en-US" sz="2200" smtClean="0"/>
              <a:t> Rad-hard RGA’s to detect tritium</a:t>
            </a:r>
          </a:p>
          <a:p>
            <a:pPr lvl="1"/>
            <a:r>
              <a:rPr lang="en-US" altLang="en-US" sz="2200" smtClean="0"/>
              <a:t> Activated getter pump</a:t>
            </a:r>
          </a:p>
          <a:p>
            <a:pPr lvl="1"/>
            <a:r>
              <a:rPr lang="en-US" altLang="en-US" sz="2200" smtClean="0"/>
              <a:t>Ventilation system with stack (design?)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2250"/>
            <a:ext cx="1371600" cy="2095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fld id="{E0DF062E-DD2A-41E8-8443-90834420E0F1}" type="slidenum">
              <a:rPr lang="en-US" altLang="en-US" sz="1000"/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000"/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3" t="6332" r="48949" b="8546"/>
          <a:stretch>
            <a:fillRect/>
          </a:stretch>
        </p:blipFill>
        <p:spPr bwMode="auto">
          <a:xfrm>
            <a:off x="4572000" y="3775075"/>
            <a:ext cx="14478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pic>
        <p:nvPicPr>
          <p:cNvPr id="2765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t="16472" r="8946" b="21489"/>
          <a:stretch>
            <a:fillRect/>
          </a:stretch>
        </p:blipFill>
        <p:spPr bwMode="auto">
          <a:xfrm rot="-5400000">
            <a:off x="5951537" y="1543051"/>
            <a:ext cx="2651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11932"/>
          <a:stretch>
            <a:fillRect/>
          </a:stretch>
        </p:blipFill>
        <p:spPr bwMode="auto">
          <a:xfrm>
            <a:off x="609600" y="3733800"/>
            <a:ext cx="30099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6"/>
          <p:cNvSpPr txBox="1">
            <a:spLocks noChangeArrowheads="1"/>
          </p:cNvSpPr>
          <p:nvPr/>
        </p:nvSpPr>
        <p:spPr bwMode="auto">
          <a:xfrm>
            <a:off x="1063625" y="6096000"/>
            <a:ext cx="127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T. O’Connor</a:t>
            </a:r>
          </a:p>
        </p:txBody>
      </p:sp>
      <p:pic>
        <p:nvPicPr>
          <p:cNvPr id="2765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t="46111" r="41141" b="27992"/>
          <a:stretch>
            <a:fillRect/>
          </a:stretch>
        </p:blipFill>
        <p:spPr bwMode="auto">
          <a:xfrm>
            <a:off x="6172200" y="4191000"/>
            <a:ext cx="28194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Contamination of scattering chamber?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" y="1095375"/>
            <a:ext cx="3787775" cy="3230563"/>
          </a:xfrm>
        </p:spPr>
        <p:txBody>
          <a:bodyPr/>
          <a:lstStyle/>
          <a:p>
            <a:pPr>
              <a:defRPr/>
            </a:pPr>
            <a:r>
              <a:rPr lang="en-US" dirty="0"/>
              <a:t>10,000 </a:t>
            </a:r>
            <a:r>
              <a:rPr lang="en-US" dirty="0" err="1"/>
              <a:t>dpm</a:t>
            </a:r>
            <a:r>
              <a:rPr lang="en-US" dirty="0"/>
              <a:t> actionable limit not exceeded if 250 l/s speed is available within 1 second of losing the primary containment.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Two 1000 l/s </a:t>
            </a:r>
            <a:r>
              <a:rPr lang="en-US" dirty="0" err="1" smtClean="0"/>
              <a:t>turbos</a:t>
            </a:r>
            <a:r>
              <a:rPr lang="en-US" dirty="0" smtClean="0"/>
              <a:t> on chamber,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vented to stack</a:t>
            </a:r>
          </a:p>
          <a:p>
            <a:pPr>
              <a:defRPr/>
            </a:pPr>
            <a:r>
              <a:rPr lang="en-US" dirty="0" smtClean="0"/>
              <a:t>&gt;100 l/s NEG pump available</a:t>
            </a:r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2250"/>
            <a:ext cx="1371600" cy="2095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fld id="{94323876-0259-4294-9653-0B576A72FB98}" type="slidenum">
              <a:rPr lang="en-US" altLang="en-US" sz="1000"/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pic>
        <p:nvPicPr>
          <p:cNvPr id="28678" name="Picture 1" descr="scatt_chamber_cont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5851" y="404812"/>
            <a:ext cx="33528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5"/>
          <p:cNvSpPr txBox="1">
            <a:spLocks noChangeArrowheads="1"/>
          </p:cNvSpPr>
          <p:nvPr/>
        </p:nvSpPr>
        <p:spPr bwMode="auto">
          <a:xfrm>
            <a:off x="174625" y="4648200"/>
            <a:ext cx="88836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			A</a:t>
            </a:r>
            <a:r>
              <a:rPr lang="en-US" altLang="en-US" baseline="-25000"/>
              <a:t>i</a:t>
            </a:r>
            <a:r>
              <a:rPr lang="en-US" altLang="en-US"/>
              <a:t> = A</a:t>
            </a:r>
            <a:r>
              <a:rPr lang="en-US" altLang="en-US" baseline="-25000"/>
              <a:t>poly</a:t>
            </a:r>
            <a:r>
              <a:rPr lang="en-US" altLang="en-US"/>
              <a:t>T</a:t>
            </a:r>
            <a:r>
              <a:rPr lang="en-US" altLang="en-US" baseline="-25000"/>
              <a:t>i   </a:t>
            </a:r>
            <a:endParaRPr lang="en-US" altLang="en-US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where A</a:t>
            </a:r>
            <a:r>
              <a:rPr lang="en-US" altLang="en-US" baseline="-25000"/>
              <a:t>poly</a:t>
            </a:r>
            <a:r>
              <a:rPr lang="en-US" altLang="en-US"/>
              <a:t> is the absorption rate in CH</a:t>
            </a:r>
            <a:r>
              <a:rPr lang="en-US" altLang="en-US" baseline="-25000"/>
              <a:t>2</a:t>
            </a:r>
            <a:r>
              <a:rPr lang="en-US" altLang="en-US"/>
              <a:t>,</a:t>
            </a:r>
            <a:r>
              <a:rPr lang="en-US" altLang="en-US" baseline="30000"/>
              <a:t> </a:t>
            </a:r>
            <a:r>
              <a:rPr lang="en-US" altLang="en-US"/>
              <a:t>and T</a:t>
            </a:r>
            <a:r>
              <a:rPr lang="en-US" altLang="en-US" baseline="-25000"/>
              <a:t>i</a:t>
            </a:r>
            <a:r>
              <a:rPr lang="en-US" altLang="en-US"/>
              <a:t> is the time at step </a:t>
            </a:r>
            <a:r>
              <a:rPr lang="en-US" altLang="en-US" i="1"/>
              <a:t>i</a:t>
            </a:r>
            <a:r>
              <a:rPr lang="en-US" altLang="en-US"/>
              <a:t>.  The pump with speed, S,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 is turned on after delay T</a:t>
            </a:r>
            <a:r>
              <a:rPr lang="en-US" altLang="en-US" baseline="-25000"/>
              <a:t>d</a:t>
            </a:r>
            <a:r>
              <a:rPr lang="en-US" altLang="en-US"/>
              <a:t>, the absorption rate is given by: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/>
              <a:t>		A</a:t>
            </a:r>
            <a:r>
              <a:rPr lang="it-IT" altLang="en-US" baseline="-25000"/>
              <a:t>i</a:t>
            </a:r>
            <a:r>
              <a:rPr lang="it-IT" altLang="en-US"/>
              <a:t> = A</a:t>
            </a:r>
            <a:r>
              <a:rPr lang="it-IT" altLang="en-US" baseline="-25000"/>
              <a:t>i-1 </a:t>
            </a:r>
            <a:r>
              <a:rPr lang="it-IT" altLang="en-US"/>
              <a:t>+ A</a:t>
            </a:r>
            <a:r>
              <a:rPr lang="it-IT" altLang="en-US" baseline="-25000"/>
              <a:t>poly</a:t>
            </a:r>
            <a:r>
              <a:rPr lang="it-IT" altLang="en-US"/>
              <a:t>exp(-(T</a:t>
            </a:r>
            <a:r>
              <a:rPr lang="it-IT" altLang="en-US" baseline="-25000"/>
              <a:t>i</a:t>
            </a:r>
            <a:r>
              <a:rPr lang="it-IT" altLang="en-US"/>
              <a:t>-T</a:t>
            </a:r>
            <a:r>
              <a:rPr lang="it-IT" altLang="en-US" baseline="-25000"/>
              <a:t>d</a:t>
            </a:r>
            <a:r>
              <a:rPr lang="it-IT" altLang="en-US"/>
              <a:t>)/(V</a:t>
            </a:r>
            <a:r>
              <a:rPr lang="it-IT" altLang="en-US" baseline="-25000"/>
              <a:t>C</a:t>
            </a:r>
            <a:r>
              <a:rPr lang="it-IT" altLang="en-US"/>
              <a:t>/S))</a:t>
            </a:r>
            <a:endParaRPr lang="en-US" altLang="en-US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Stack height and maximum dose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83F713F-A323-4ABF-B4C4-1DD9201C5D5A}" type="slidenum">
              <a:rPr lang="en-US" altLang="en-US">
                <a:solidFill>
                  <a:srgbClr val="40404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>
              <a:solidFill>
                <a:srgbClr val="40404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2438400"/>
          <a:ext cx="6019800" cy="342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4954"/>
                <a:gridCol w="1162279"/>
                <a:gridCol w="1214954"/>
                <a:gridCol w="1213807"/>
                <a:gridCol w="1213807"/>
              </a:tblGrid>
              <a:tr h="9426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Stack height (m)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Dose at 300 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600 </a:t>
                      </a:r>
                      <a:r>
                        <a:rPr lang="en-US" sz="1200" dirty="0" err="1" smtClean="0">
                          <a:effectLst/>
                        </a:rPr>
                        <a:t>Ci</a:t>
                      </a:r>
                      <a:r>
                        <a:rPr lang="en-US" sz="1200" dirty="0" smtClean="0">
                          <a:effectLst/>
                        </a:rPr>
                        <a:t> (</a:t>
                      </a:r>
                      <a:r>
                        <a:rPr lang="en-US" sz="1200" dirty="0" err="1" smtClean="0">
                          <a:effectLst/>
                        </a:rPr>
                        <a:t>mrem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Distance at max dose (m)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 dose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600 Ci (mrem)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 dose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1000 Ci (mrem)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</a:tr>
              <a:tr h="621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&lt;100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1483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</a:tr>
              <a:tr h="466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54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112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</a:tr>
              <a:tr h="466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9.7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</a:tr>
              <a:tr h="466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0.28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3.2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5.3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</a:tr>
              <a:tr h="466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0.0036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1.4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2.3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9744" name="Rectangle 5"/>
          <p:cNvSpPr>
            <a:spLocks noChangeArrowheads="1"/>
          </p:cNvSpPr>
          <p:nvPr/>
        </p:nvSpPr>
        <p:spPr bwMode="auto">
          <a:xfrm>
            <a:off x="304800" y="9144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404040"/>
                </a:solidFill>
              </a:rPr>
              <a:t>HotSpot calculations by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404040"/>
                </a:solidFill>
              </a:rPr>
              <a:t>Bruce Napier, Pacific Northwest National Lab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40404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404040"/>
                </a:solidFill>
              </a:rPr>
              <a:t>Assumptions:  100% HTO, 60 minute sampling time, class F weather (minimal dispersion)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463"/>
            <a:ext cx="89154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 err="1" smtClean="0">
                <a:solidFill>
                  <a:schemeClr val="tx2"/>
                </a:solidFill>
                <a:latin typeface="+mn-lt"/>
              </a:rPr>
              <a:t>JLab</a:t>
            </a:r>
            <a:r>
              <a:rPr lang="en-US" sz="3200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200" i="1" baseline="30000" dirty="0" smtClean="0">
                <a:solidFill>
                  <a:schemeClr val="tx2"/>
                </a:solidFill>
                <a:latin typeface="+mn-lt"/>
              </a:rPr>
              <a:t>3</a:t>
            </a:r>
            <a:r>
              <a:rPr lang="en-US" sz="3200" i="1" dirty="0" smtClean="0">
                <a:solidFill>
                  <a:schemeClr val="tx2"/>
                </a:solidFill>
                <a:latin typeface="+mn-lt"/>
              </a:rPr>
              <a:t>He &amp; </a:t>
            </a:r>
            <a:r>
              <a:rPr lang="en-US" sz="3200" i="1" baseline="30000" dirty="0" smtClean="0">
                <a:solidFill>
                  <a:schemeClr val="tx2"/>
                </a:solidFill>
                <a:latin typeface="+mn-lt"/>
              </a:rPr>
              <a:t>3</a:t>
            </a:r>
            <a:r>
              <a:rPr lang="en-US" sz="3200" i="1" dirty="0" smtClean="0">
                <a:solidFill>
                  <a:schemeClr val="tx2"/>
                </a:solidFill>
                <a:latin typeface="+mn-lt"/>
              </a:rPr>
              <a:t>H Measurements</a:t>
            </a:r>
            <a:endParaRPr lang="en-US" sz="32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625475" y="762000"/>
            <a:ext cx="831373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E12-06-118: Marathon d/u ratios from </a:t>
            </a:r>
            <a:r>
              <a:rPr lang="en-US" altLang="en-US" sz="2000" baseline="30000">
                <a:solidFill>
                  <a:srgbClr val="000000"/>
                </a:solidFill>
              </a:rPr>
              <a:t>3</a:t>
            </a:r>
            <a:r>
              <a:rPr lang="en-US" altLang="en-US" sz="2000">
                <a:solidFill>
                  <a:srgbClr val="000000"/>
                </a:solidFill>
              </a:rPr>
              <a:t>H(e,e’)/</a:t>
            </a:r>
            <a:r>
              <a:rPr lang="en-US" altLang="en-US" sz="2000" baseline="30000">
                <a:solidFill>
                  <a:srgbClr val="000000"/>
                </a:solidFill>
              </a:rPr>
              <a:t>3</a:t>
            </a:r>
            <a:r>
              <a:rPr lang="en-US" altLang="en-US" sz="2000">
                <a:solidFill>
                  <a:srgbClr val="000000"/>
                </a:solidFill>
              </a:rPr>
              <a:t>He(e,e’) DIS measurements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E12-11-112: x&gt;1 measurements of correlations 	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00"/>
                </a:solidFill>
              </a:rPr>
              <a:t>E12-14-009: elastic: </a:t>
            </a:r>
            <a:r>
              <a:rPr lang="en-US" altLang="en-US" sz="2000" baseline="30000">
                <a:solidFill>
                  <a:srgbClr val="000000"/>
                </a:solidFill>
              </a:rPr>
              <a:t>3</a:t>
            </a:r>
            <a:r>
              <a:rPr lang="en-US" altLang="en-US" sz="2000">
                <a:solidFill>
                  <a:srgbClr val="000000"/>
                </a:solidFill>
              </a:rPr>
              <a:t>H – </a:t>
            </a:r>
            <a:r>
              <a:rPr lang="en-US" altLang="en-US" sz="2000" baseline="30000">
                <a:solidFill>
                  <a:srgbClr val="000000"/>
                </a:solidFill>
              </a:rPr>
              <a:t>3</a:t>
            </a:r>
            <a:r>
              <a:rPr lang="en-US" altLang="en-US" sz="2000">
                <a:solidFill>
                  <a:srgbClr val="000000"/>
                </a:solidFill>
              </a:rPr>
              <a:t>He charge radius difference [</a:t>
            </a:r>
            <a:r>
              <a:rPr lang="en-US" altLang="en-US" sz="2000" baseline="30000">
                <a:solidFill>
                  <a:srgbClr val="000000"/>
                </a:solidFill>
              </a:rPr>
              <a:t>3</a:t>
            </a:r>
            <a:r>
              <a:rPr lang="en-US" altLang="en-US" sz="2000">
                <a:solidFill>
                  <a:srgbClr val="000000"/>
                </a:solidFill>
              </a:rPr>
              <a:t>H “neutron skin”]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E12-14-011: 	Nucleon Momentum Distributions in A = 3 Asymmetric Nuclei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						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			</a:t>
            </a:r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7C3F9F7-147A-446B-BE93-06911B3D82CE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93" name="Picture 7" descr="TritiumTarget5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12988"/>
            <a:ext cx="4075113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1108075" y="5568950"/>
            <a:ext cx="7105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Thermo-mechanical design of a static gas target for electron accelerators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	 B. Brajuskovic et al., NIM A 729 (2013) 469</a:t>
            </a:r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12988"/>
            <a:ext cx="4865688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Dose vs. distance for a 20 m stack (600 Ci, 100% 	HTO, class F weather, 60 min sampling time)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93C9D0A-EE7B-42E2-A3EA-C0C118AEE98B}" type="slidenum">
              <a:rPr lang="en-US" altLang="en-US">
                <a:solidFill>
                  <a:srgbClr val="40404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>
              <a:solidFill>
                <a:srgbClr val="404040"/>
              </a:solidFill>
            </a:endParaRPr>
          </a:p>
        </p:txBody>
      </p:sp>
      <p:pic>
        <p:nvPicPr>
          <p:cNvPr id="30724" name="Picture 2" descr="C:\Documents and Settings\b22803\Desktop\dose_20m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8362" y="604838"/>
            <a:ext cx="4619625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for number of days and beam trips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8D66143-A530-4D5E-8DFB-824C24B05BBC}" type="slidenum">
              <a:rPr lang="en-US" altLang="en-US">
                <a:solidFill>
                  <a:srgbClr val="40404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38200" y="1905000"/>
            <a:ext cx="72929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404040"/>
                </a:solidFill>
              </a:rPr>
              <a:t>The total number of days for experiments is 61 at 1000 Ci and 25 </a:t>
            </a:r>
            <a:r>
              <a:rPr lang="en-US" altLang="en-US">
                <a:solidFill>
                  <a:srgbClr val="404040"/>
                </a:solidFill>
                <a:latin typeface="Symbol" panose="05050102010706020507" pitchFamily="18" charset="2"/>
              </a:rPr>
              <a:t>m</a:t>
            </a:r>
            <a:r>
              <a:rPr lang="en-US" altLang="en-US">
                <a:solidFill>
                  <a:srgbClr val="404040"/>
                </a:solidFill>
              </a:rPr>
              <a:t>A: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40404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404040"/>
                </a:solidFill>
              </a:rPr>
              <a:t>ndays = (61 days)(1000 Ci)(25 </a:t>
            </a:r>
            <a:r>
              <a:rPr lang="en-US" altLang="en-US">
                <a:solidFill>
                  <a:srgbClr val="404040"/>
                </a:solidFill>
                <a:latin typeface="Symbol" panose="05050102010706020507" pitchFamily="18" charset="2"/>
              </a:rPr>
              <a:t>m</a:t>
            </a:r>
            <a:r>
              <a:rPr lang="en-US" altLang="en-US">
                <a:solidFill>
                  <a:srgbClr val="404040"/>
                </a:solidFill>
              </a:rPr>
              <a:t>A)/((nci)(ib))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40404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404040"/>
                </a:solidFill>
              </a:rPr>
              <a:t> where nci = no. of Ci and ib = beam current.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40404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40404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404040"/>
                </a:solidFill>
              </a:rPr>
              <a:t>Cycling risk (beam trips):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40404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404040"/>
                </a:solidFill>
              </a:rPr>
              <a:t>Risk</a:t>
            </a:r>
            <a:r>
              <a:rPr lang="en-US" altLang="en-US" baseline="-25000">
                <a:solidFill>
                  <a:srgbClr val="404040"/>
                </a:solidFill>
              </a:rPr>
              <a:t>cyc</a:t>
            </a:r>
            <a:r>
              <a:rPr lang="en-US" altLang="en-US">
                <a:solidFill>
                  <a:srgbClr val="404040"/>
                </a:solidFill>
              </a:rPr>
              <a:t> = (1 – exp(-ncyc/cychi))exp(ncyc/cychi)exp(press/presshi)exp(ib/ibhi),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40404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404040"/>
                </a:solidFill>
              </a:rPr>
              <a:t>Where ncyc = no. of cycles and press = gas pressure.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Risk vs. Target Activity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F3B8B40-7092-41E2-8FB3-806F71D1FE3E}" type="slidenum">
              <a:rPr lang="en-US" altLang="en-US">
                <a:solidFill>
                  <a:srgbClr val="40404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>
              <a:solidFill>
                <a:srgbClr val="404040"/>
              </a:solidFill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6440488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803275" y="5402263"/>
            <a:ext cx="830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i="1"/>
              <a:t>Relative risk vs. curies when the beam current is 21 </a:t>
            </a:r>
            <a:r>
              <a:rPr lang="en-US" altLang="en-US" i="1">
                <a:latin typeface="Symbol" panose="05050102010706020507" pitchFamily="18" charset="2"/>
              </a:rPr>
              <a:t>m</a:t>
            </a:r>
            <a:r>
              <a:rPr lang="en-US" altLang="en-US" i="1"/>
              <a:t>A.  The optimum target activity is 1350 Ci.  This assumes that the high risk time is 365 days.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altLang="en-US" sz="36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3600" i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i="1" baseline="4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6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3600" i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i="1" baseline="4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d/u</a:t>
            </a:r>
            <a: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ratios and </a:t>
            </a:r>
            <a:r>
              <a:rPr lang="en-US" altLang="en-US" sz="36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i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en-US" sz="36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36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5175" y="1219200"/>
          <a:ext cx="7454900" cy="384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570"/>
                <a:gridCol w="1279559"/>
                <a:gridCol w="838675"/>
                <a:gridCol w="1025048"/>
                <a:gridCol w="1025048"/>
              </a:tblGrid>
              <a:tr h="118884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443" marR="91443" marT="45728" marB="4572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/F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endParaRPr lang="en-US" sz="2400" b="1" i="1" baseline="5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3" marR="91443" marT="45728" marB="4572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d/u</a:t>
                      </a:r>
                      <a:endParaRPr lang="en-US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8" marB="4572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400" b="1" i="1" baseline="500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8" marB="4572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  <a:p>
                      <a:endParaRPr lang="en-US" sz="2400" dirty="0" smtClean="0"/>
                    </a:p>
                  </a:txBody>
                  <a:tcPr marL="91443" marR="91443" marT="45728" marB="45728">
                    <a:solidFill>
                      <a:schemeClr val="bg2"/>
                    </a:solidFill>
                  </a:tcPr>
                </a:tc>
              </a:tr>
              <a:tr h="53153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</a:t>
                      </a:r>
                      <a:r>
                        <a:rPr lang="en-US" sz="2400" b="1" baseline="0" dirty="0" smtClean="0"/>
                        <a:t>            </a:t>
                      </a:r>
                      <a:r>
                        <a:rPr lang="en-US" sz="2400" b="1" i="1" dirty="0" smtClean="0"/>
                        <a:t>SU(6)</a:t>
                      </a:r>
                      <a:endParaRPr lang="en-US" sz="2400" b="1" i="1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2/3</a:t>
                      </a:r>
                      <a:endParaRPr lang="en-US" sz="2400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1/2</a:t>
                      </a:r>
                      <a:endParaRPr lang="en-US" sz="2400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0</a:t>
                      </a:r>
                      <a:endParaRPr lang="en-US" sz="2400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5/9</a:t>
                      </a:r>
                      <a:endParaRPr lang="en-US" sz="2400" dirty="0"/>
                    </a:p>
                  </a:txBody>
                  <a:tcPr marL="91443" marR="91443" marT="45728" marB="45728"/>
                </a:tc>
              </a:tr>
              <a:tr h="531533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      </a:t>
                      </a:r>
                      <a:r>
                        <a:rPr lang="en-US" sz="2400" b="1" dirty="0" err="1" smtClean="0"/>
                        <a:t>Diquark</a:t>
                      </a:r>
                      <a:r>
                        <a:rPr lang="en-US" sz="2400" b="1" dirty="0" smtClean="0"/>
                        <a:t>/Feynman</a:t>
                      </a:r>
                      <a:endParaRPr lang="en-US" sz="2400" b="1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    1/4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 0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28" marB="45728"/>
                </a:tc>
              </a:tr>
              <a:tr h="53153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Quark Model/</a:t>
                      </a:r>
                      <a:r>
                        <a:rPr lang="en-US" sz="2400" b="1" dirty="0" err="1" smtClean="0"/>
                        <a:t>Isgur</a:t>
                      </a:r>
                      <a:endParaRPr lang="en-US" sz="2400" b="1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    1/4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 0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28" marB="45728"/>
                </a:tc>
              </a:tr>
              <a:tr h="5315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</a:t>
                      </a:r>
                      <a:r>
                        <a:rPr lang="en-US" sz="2400" b="1" dirty="0" err="1" smtClean="0"/>
                        <a:t>Perturbative</a:t>
                      </a:r>
                      <a:r>
                        <a:rPr lang="en-US" sz="2400" b="1" dirty="0" smtClean="0"/>
                        <a:t> QCD</a:t>
                      </a:r>
                      <a:endParaRPr lang="en-US" sz="2400" b="1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  3/7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1/5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 1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 1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8" marB="45728"/>
                </a:tc>
              </a:tr>
              <a:tr h="531533">
                <a:tc>
                  <a:txBody>
                    <a:bodyPr/>
                    <a:lstStyle/>
                    <a:p>
                      <a:r>
                        <a:rPr lang="en-US" sz="2400" b="1" baseline="0" dirty="0" smtClean="0"/>
                        <a:t>      </a:t>
                      </a:r>
                      <a:r>
                        <a:rPr lang="en-US" sz="2400" b="1" dirty="0" smtClean="0"/>
                        <a:t>Dyson-Schwinger</a:t>
                      </a:r>
                      <a:endParaRPr lang="en-US" sz="2400" b="1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  0.49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0.28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0.17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0.59</a:t>
                      </a:r>
                    </a:p>
                  </a:txBody>
                  <a:tcPr marL="91443" marR="91443" marT="45728" marB="45728"/>
                </a:tc>
              </a:tr>
            </a:tbl>
          </a:graphicData>
        </a:graphic>
      </p:graphicFrame>
      <p:sp>
        <p:nvSpPr>
          <p:cNvPr id="33839" name="TextBox 6"/>
          <p:cNvSpPr txBox="1">
            <a:spLocks noChangeArrowheads="1"/>
          </p:cNvSpPr>
          <p:nvPr/>
        </p:nvSpPr>
        <p:spPr bwMode="auto">
          <a:xfrm>
            <a:off x="765175" y="5105400"/>
            <a:ext cx="8991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1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1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D. Roberts, RJH, S. Schmidt, PLB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727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(2014) 249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9144000" cy="1143000"/>
          </a:xfrm>
        </p:spPr>
        <p:txBody>
          <a:bodyPr/>
          <a:lstStyle/>
          <a:p>
            <a:r>
              <a:rPr lang="en-US" altLang="en-US" sz="2400" i="1" smtClean="0"/>
              <a:t>Present status: Neutron to proton structure function ratio</a:t>
            </a:r>
          </a:p>
        </p:txBody>
      </p:sp>
      <p:sp>
        <p:nvSpPr>
          <p:cNvPr id="3481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mtClean="0"/>
              <a:t>Argonne National Laboratory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AB153C5-6300-4BC2-831D-0A257022C9C7}" type="slidenum">
              <a:rPr lang="en-US" altLang="en-US"/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5181600" y="6019800"/>
            <a:ext cx="382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C. D. Roberts, RJH, S. Schmidt, PLB </a:t>
            </a:r>
            <a:r>
              <a:rPr lang="en-US" altLang="en-US" sz="1400" b="1"/>
              <a:t>727</a:t>
            </a:r>
            <a:r>
              <a:rPr lang="en-US" altLang="en-US" sz="1400"/>
              <a:t>(2013) 249;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RJH, C. D. Roberts, RMP </a:t>
            </a:r>
            <a:r>
              <a:rPr lang="en-US" altLang="en-US" sz="1400" b="1"/>
              <a:t>82</a:t>
            </a:r>
            <a:r>
              <a:rPr lang="en-US" altLang="en-US" sz="1400"/>
              <a:t> (2010) 2991 </a:t>
            </a:r>
          </a:p>
        </p:txBody>
      </p:sp>
      <p:pic>
        <p:nvPicPr>
          <p:cNvPr id="34822" name="Picture 7" descr="C:\Documents and Settings\b22803\Desktop\fnp_iiteps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5025" y="-539750"/>
            <a:ext cx="4886325" cy="818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High x impacts high energy physics</a:t>
            </a:r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mtClean="0"/>
              <a:t>Argonne National Laboratory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C519CC9-BAA3-4BD9-AAA2-1691CA3E556B}" type="slidenum">
              <a:rPr lang="en-US" altLang="en-US"/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5825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6" name="TextBox 4"/>
          <p:cNvSpPr txBox="1">
            <a:spLocks noChangeArrowheads="1"/>
          </p:cNvSpPr>
          <p:nvPr/>
        </p:nvSpPr>
        <p:spPr bwMode="auto">
          <a:xfrm>
            <a:off x="2743200" y="6088063"/>
            <a:ext cx="611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lphaUcPeriod"/>
            </a:pPr>
            <a:r>
              <a:rPr lang="en-US" altLang="en-US"/>
              <a:t>Accardi, Mod. Phys. Lett. A28 (2013) 35; arXiv  1308.2906v2</a:t>
            </a:r>
          </a:p>
        </p:txBody>
      </p:sp>
      <p:sp>
        <p:nvSpPr>
          <p:cNvPr id="35847" name="TextBox 5"/>
          <p:cNvSpPr txBox="1">
            <a:spLocks noChangeArrowheads="1"/>
          </p:cNvSpPr>
          <p:nvPr/>
        </p:nvSpPr>
        <p:spPr bwMode="auto">
          <a:xfrm>
            <a:off x="609600" y="1471613"/>
            <a:ext cx="350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W charge asymmetry vs. W rapidity</a:t>
            </a:r>
          </a:p>
        </p:txBody>
      </p:sp>
      <p:sp>
        <p:nvSpPr>
          <p:cNvPr id="35848" name="TextBox 1"/>
          <p:cNvSpPr txBox="1">
            <a:spLocks noChangeArrowheads="1"/>
          </p:cNvSpPr>
          <p:nvPr/>
        </p:nvSpPr>
        <p:spPr bwMode="auto">
          <a:xfrm>
            <a:off x="2389188" y="5378450"/>
            <a:ext cx="4624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High x and low Q</a:t>
            </a:r>
            <a:r>
              <a:rPr lang="en-US" altLang="en-US" baseline="30000"/>
              <a:t>2</a:t>
            </a:r>
            <a:r>
              <a:rPr lang="en-US" altLang="en-US"/>
              <a:t> evolves to low x and high Q</a:t>
            </a:r>
            <a:r>
              <a:rPr lang="en-US" altLang="en-US" baseline="30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52400" y="250825"/>
            <a:ext cx="8229600" cy="1143000"/>
          </a:xfrm>
        </p:spPr>
        <p:txBody>
          <a:bodyPr/>
          <a:lstStyle/>
          <a:p>
            <a:r>
              <a:rPr lang="en-US" altLang="en-US" sz="2400" i="1" smtClean="0"/>
              <a:t>From three-body nuclei to the quarks</a:t>
            </a:r>
          </a:p>
        </p:txBody>
      </p:sp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mtClean="0"/>
              <a:t>Argonne National Laboratory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271993F-AE33-484A-B935-DE230068C798}" type="slidenum">
              <a:rPr lang="en-US" altLang="en-US"/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/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6161088" y="5419725"/>
            <a:ext cx="2073275" cy="976313"/>
            <a:chOff x="4635499" y="1440493"/>
            <a:chExt cx="2073494" cy="976298"/>
          </a:xfrm>
        </p:grpSpPr>
        <p:pic>
          <p:nvPicPr>
            <p:cNvPr id="36876" name="Picture 8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952" y="1905616"/>
              <a:ext cx="1795041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7" name="Text Box 43"/>
            <p:cNvSpPr txBox="1">
              <a:spLocks noChangeArrowheads="1"/>
            </p:cNvSpPr>
            <p:nvPr/>
          </p:nvSpPr>
          <p:spPr bwMode="auto">
            <a:xfrm>
              <a:off x="4635499" y="1440493"/>
              <a:ext cx="168751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1F497D"/>
                </a:buClr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/>
                <a:t>Parton model -&gt;</a:t>
              </a:r>
            </a:p>
          </p:txBody>
        </p:sp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1427163"/>
            <a:ext cx="48799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buClrTx/>
              <a:buFontTx/>
              <a:buChar char="•"/>
              <a:defRPr/>
            </a:pPr>
            <a:endParaRPr lang="en-US" altLang="en-US" kern="0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ClrTx/>
              <a:buFontTx/>
              <a:buChar char="•"/>
              <a:defRPr/>
            </a:pPr>
            <a:r>
              <a:rPr lang="en-US" altLang="en-US" sz="2000" kern="0" dirty="0" smtClean="0">
                <a:solidFill>
                  <a:prstClr val="black"/>
                </a:solidFill>
                <a:latin typeface="Times" pitchFamily="18" charset="0"/>
              </a:rPr>
              <a:t>Mirror symmetry of A=3 nuclei</a:t>
            </a: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altLang="en-US" sz="2000" kern="0" dirty="0" smtClean="0">
                <a:solidFill>
                  <a:prstClr val="black"/>
                </a:solidFill>
                <a:latin typeface="Times" pitchFamily="18" charset="0"/>
              </a:rPr>
              <a:t>Extract F</a:t>
            </a:r>
            <a:r>
              <a:rPr lang="en-US" altLang="en-US" sz="2000" kern="0" baseline="-25000" dirty="0" smtClean="0">
                <a:solidFill>
                  <a:prstClr val="black"/>
                </a:solidFill>
                <a:latin typeface="Times" pitchFamily="18" charset="0"/>
              </a:rPr>
              <a:t>2</a:t>
            </a:r>
            <a:r>
              <a:rPr lang="en-US" altLang="en-US" sz="2000" kern="0" baseline="40000" dirty="0" smtClean="0">
                <a:solidFill>
                  <a:prstClr val="black"/>
                </a:solidFill>
                <a:latin typeface="Times" pitchFamily="18" charset="0"/>
              </a:rPr>
              <a:t>n</a:t>
            </a:r>
            <a:r>
              <a:rPr lang="en-US" altLang="en-US" sz="2000" kern="0" dirty="0" smtClean="0">
                <a:solidFill>
                  <a:prstClr val="black"/>
                </a:solidFill>
                <a:latin typeface="Times" pitchFamily="18" charset="0"/>
              </a:rPr>
              <a:t>/F</a:t>
            </a:r>
            <a:r>
              <a:rPr lang="en-US" altLang="en-US" sz="2000" kern="0" baseline="-25000" dirty="0" smtClean="0">
                <a:solidFill>
                  <a:prstClr val="black"/>
                </a:solidFill>
                <a:latin typeface="Times" pitchFamily="18" charset="0"/>
              </a:rPr>
              <a:t>2</a:t>
            </a:r>
            <a:r>
              <a:rPr lang="en-US" altLang="en-US" sz="2000" kern="0" baseline="30000" dirty="0" smtClean="0">
                <a:solidFill>
                  <a:prstClr val="black"/>
                </a:solidFill>
                <a:latin typeface="Times" pitchFamily="18" charset="0"/>
              </a:rPr>
              <a:t>p</a:t>
            </a:r>
            <a:r>
              <a:rPr lang="en-US" altLang="en-US" sz="2000" kern="0" dirty="0" smtClean="0">
                <a:solidFill>
                  <a:prstClr val="black"/>
                </a:solidFill>
                <a:latin typeface="Times" pitchFamily="18" charset="0"/>
              </a:rPr>
              <a:t> from </a:t>
            </a:r>
            <a:r>
              <a:rPr lang="en-US" altLang="en-US" sz="2000" kern="0" dirty="0" smtClean="0">
                <a:solidFill>
                  <a:srgbClr val="0000FF"/>
                </a:solidFill>
                <a:latin typeface="Times" pitchFamily="18" charset="0"/>
              </a:rPr>
              <a:t>ratio</a:t>
            </a:r>
            <a:r>
              <a:rPr lang="en-US" altLang="en-US" sz="2000" kern="0" dirty="0" smtClean="0">
                <a:solidFill>
                  <a:prstClr val="black"/>
                </a:solidFill>
                <a:latin typeface="Times" pitchFamily="18" charset="0"/>
              </a:rPr>
              <a:t> of measured </a:t>
            </a:r>
            <a:r>
              <a:rPr lang="en-US" altLang="en-US" sz="2000" kern="0" baseline="30000" dirty="0" smtClean="0">
                <a:solidFill>
                  <a:prstClr val="black"/>
                </a:solidFill>
                <a:latin typeface="Times" pitchFamily="18" charset="0"/>
              </a:rPr>
              <a:t>3</a:t>
            </a:r>
            <a:r>
              <a:rPr lang="en-US" altLang="en-US" sz="2000" kern="0" dirty="0" smtClean="0">
                <a:solidFill>
                  <a:prstClr val="black"/>
                </a:solidFill>
                <a:latin typeface="Times" pitchFamily="18" charset="0"/>
              </a:rPr>
              <a:t>He/</a:t>
            </a:r>
            <a:r>
              <a:rPr lang="en-US" altLang="en-US" sz="2000" kern="0" baseline="30000" dirty="0" smtClean="0">
                <a:solidFill>
                  <a:prstClr val="black"/>
                </a:solidFill>
                <a:latin typeface="Times" pitchFamily="18" charset="0"/>
              </a:rPr>
              <a:t>3</a:t>
            </a:r>
            <a:r>
              <a:rPr lang="en-US" altLang="en-US" sz="2000" kern="0" dirty="0" smtClean="0">
                <a:solidFill>
                  <a:prstClr val="black"/>
                </a:solidFill>
                <a:latin typeface="Times" pitchFamily="18" charset="0"/>
              </a:rPr>
              <a:t>H structure functions</a:t>
            </a:r>
          </a:p>
          <a:p>
            <a:pPr lvl="1" fontAlgn="auto">
              <a:spcAft>
                <a:spcPts val="0"/>
              </a:spcAft>
              <a:buClrTx/>
              <a:defRPr/>
            </a:pPr>
            <a:endParaRPr lang="en-US" altLang="en-US" sz="2000" kern="0" dirty="0" smtClean="0">
              <a:solidFill>
                <a:srgbClr val="FF0000"/>
              </a:solidFill>
              <a:latin typeface="Times" pitchFamily="18" charset="0"/>
            </a:endParaRPr>
          </a:p>
          <a:p>
            <a:pPr lvl="1" fontAlgn="auto">
              <a:spcAft>
                <a:spcPts val="0"/>
              </a:spcAft>
              <a:buClrTx/>
              <a:defRPr/>
            </a:pPr>
            <a:endParaRPr lang="en-US" altLang="en-US" sz="2000" kern="0" dirty="0" smtClean="0">
              <a:solidFill>
                <a:prstClr val="black"/>
              </a:solidFill>
              <a:latin typeface="Times" pitchFamily="18" charset="0"/>
            </a:endParaRPr>
          </a:p>
          <a:p>
            <a:pPr lvl="1" fontAlgn="auto"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kern="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</a:p>
          <a:p>
            <a:pPr fontAlgn="auto"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kern="0" dirty="0" smtClean="0">
                <a:solidFill>
                  <a:srgbClr val="FF0000"/>
                </a:solidFill>
                <a:latin typeface="Mistral" pitchFamily="66" charset="0"/>
              </a:rPr>
              <a:t>  R</a:t>
            </a:r>
            <a:r>
              <a:rPr lang="en-US" altLang="en-US" sz="2000" kern="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altLang="en-US" sz="2000" kern="0" dirty="0" smtClean="0">
                <a:solidFill>
                  <a:srgbClr val="006600"/>
                </a:solidFill>
                <a:latin typeface="Times" pitchFamily="18" charset="0"/>
              </a:rPr>
              <a:t>= Ratio of “EMC ratios” for </a:t>
            </a:r>
            <a:r>
              <a:rPr lang="en-US" altLang="en-US" sz="2000" kern="0" baseline="30000" dirty="0" smtClean="0">
                <a:solidFill>
                  <a:srgbClr val="006600"/>
                </a:solidFill>
                <a:latin typeface="Times" pitchFamily="18" charset="0"/>
              </a:rPr>
              <a:t>3</a:t>
            </a:r>
            <a:r>
              <a:rPr lang="en-US" altLang="en-US" sz="2000" kern="0" dirty="0" smtClean="0">
                <a:solidFill>
                  <a:srgbClr val="006600"/>
                </a:solidFill>
                <a:latin typeface="Times" pitchFamily="18" charset="0"/>
              </a:rPr>
              <a:t>He and </a:t>
            </a:r>
            <a:r>
              <a:rPr lang="en-US" altLang="en-US" sz="2000" kern="0" baseline="30000" dirty="0" smtClean="0">
                <a:solidFill>
                  <a:srgbClr val="006600"/>
                </a:solidFill>
                <a:latin typeface="Times" pitchFamily="18" charset="0"/>
              </a:rPr>
              <a:t>3</a:t>
            </a:r>
            <a:r>
              <a:rPr lang="en-US" altLang="en-US" sz="2000" kern="0" dirty="0" smtClean="0">
                <a:solidFill>
                  <a:srgbClr val="006600"/>
                </a:solidFill>
                <a:latin typeface="Times" pitchFamily="18" charset="0"/>
              </a:rPr>
              <a:t>H</a:t>
            </a:r>
            <a:r>
              <a:rPr lang="en-US" altLang="en-US" sz="2000" kern="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</a:p>
          <a:p>
            <a:pPr fontAlgn="auto"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kern="0" dirty="0" smtClean="0">
                <a:solidFill>
                  <a:prstClr val="black"/>
                </a:solidFill>
                <a:latin typeface="Times" pitchFamily="18" charset="0"/>
              </a:rPr>
              <a:t>Relies only on </a:t>
            </a:r>
            <a:r>
              <a:rPr lang="en-US" altLang="en-US" sz="2000" u="sng" kern="0" dirty="0" smtClean="0">
                <a:solidFill>
                  <a:prstClr val="black"/>
                </a:solidFill>
                <a:latin typeface="Times" pitchFamily="18" charset="0"/>
              </a:rPr>
              <a:t>difference</a:t>
            </a:r>
            <a:r>
              <a:rPr lang="en-US" altLang="en-US" sz="2000" kern="0" dirty="0" smtClean="0">
                <a:solidFill>
                  <a:prstClr val="black"/>
                </a:solidFill>
                <a:latin typeface="Times" pitchFamily="18" charset="0"/>
              </a:rPr>
              <a:t> in nuclear effects</a:t>
            </a:r>
          </a:p>
          <a:p>
            <a:pPr fontAlgn="auto"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kern="0" dirty="0" smtClean="0">
                <a:solidFill>
                  <a:prstClr val="black"/>
                </a:solidFill>
                <a:latin typeface="Times" pitchFamily="18" charset="0"/>
              </a:rPr>
              <a:t>Calculated to within 1.5%</a:t>
            </a:r>
          </a:p>
          <a:p>
            <a:pPr fontAlgn="auto"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kern="0" dirty="0" smtClean="0">
                <a:solidFill>
                  <a:prstClr val="black"/>
                </a:solidFill>
                <a:latin typeface="Times" pitchFamily="18" charset="0"/>
              </a:rPr>
              <a:t>Most systematic, theory uncertainties cancel</a:t>
            </a:r>
            <a:r>
              <a:rPr lang="en-US" altLang="en-US" kern="0" dirty="0" smtClean="0">
                <a:solidFill>
                  <a:prstClr val="black"/>
                </a:solidFill>
              </a:rPr>
              <a:t> </a:t>
            </a:r>
          </a:p>
          <a:p>
            <a:pPr marL="457200" lvl="1" indent="0" fontAlgn="auto"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b="1" dirty="0" err="1" smtClean="0">
                <a:solidFill>
                  <a:srgbClr val="000000"/>
                </a:solidFill>
              </a:rPr>
              <a:t>JLab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E12-06-118</a:t>
            </a:r>
            <a:r>
              <a:rPr lang="en-US" altLang="en-US" sz="2000" b="1" dirty="0">
                <a:solidFill>
                  <a:srgbClr val="000000"/>
                </a:solidFill>
              </a:rPr>
              <a:t>: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Marathon</a:t>
            </a:r>
            <a:r>
              <a:rPr lang="en-US" altLang="en-US" kern="0" dirty="0" smtClean="0">
                <a:solidFill>
                  <a:prstClr val="black"/>
                </a:solidFill>
              </a:rPr>
              <a:t> </a:t>
            </a:r>
            <a:endParaRPr lang="en-US" altLang="en-US" kern="0" dirty="0">
              <a:solidFill>
                <a:prstClr val="black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en-US" altLang="en-US" sz="2000" kern="0" dirty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en-US" altLang="en-US" sz="2000" kern="0" dirty="0" smtClean="0">
                <a:solidFill>
                  <a:prstClr val="black"/>
                </a:solidFill>
                <a:latin typeface="Times" pitchFamily="18" charset="0"/>
              </a:rPr>
              <a:t>  G. </a:t>
            </a:r>
            <a:r>
              <a:rPr lang="en-US" altLang="en-US" sz="2000" kern="0" dirty="0" err="1" smtClean="0">
                <a:solidFill>
                  <a:prstClr val="black"/>
                </a:solidFill>
                <a:latin typeface="Times" pitchFamily="18" charset="0"/>
              </a:rPr>
              <a:t>Petratos</a:t>
            </a:r>
            <a:r>
              <a:rPr lang="en-US" altLang="en-US" sz="2000" kern="0" dirty="0" smtClean="0">
                <a:solidFill>
                  <a:prstClr val="black"/>
                </a:solidFill>
                <a:latin typeface="Times" pitchFamily="18" charset="0"/>
              </a:rPr>
              <a:t>, RJH, R. </a:t>
            </a:r>
            <a:r>
              <a:rPr lang="en-US" altLang="en-US" sz="2000" kern="0" dirty="0" err="1" smtClean="0">
                <a:solidFill>
                  <a:prstClr val="black"/>
                </a:solidFill>
                <a:latin typeface="Times" pitchFamily="18" charset="0"/>
              </a:rPr>
              <a:t>Ransome</a:t>
            </a:r>
            <a:r>
              <a:rPr lang="en-US" altLang="en-US" sz="2000" kern="0" dirty="0" smtClean="0">
                <a:solidFill>
                  <a:prstClr val="black"/>
                </a:solidFill>
                <a:latin typeface="Times" pitchFamily="18" charset="0"/>
              </a:rPr>
              <a:t>, J. Gomez</a:t>
            </a:r>
            <a:r>
              <a:rPr lang="en-US" altLang="en-US" kern="0" dirty="0" smtClean="0">
                <a:solidFill>
                  <a:prstClr val="black"/>
                </a:solidFill>
              </a:rPr>
              <a:t> </a:t>
            </a:r>
            <a:endParaRPr lang="en-US" altLang="en-US" kern="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ClrTx/>
              <a:buFontTx/>
              <a:buNone/>
              <a:defRPr/>
            </a:pPr>
            <a:endParaRPr lang="en-US" altLang="en-US" sz="2000" b="1" dirty="0" smtClean="0">
              <a:solidFill>
                <a:srgbClr val="000000"/>
              </a:solidFill>
            </a:endParaRPr>
          </a:p>
        </p:txBody>
      </p:sp>
      <p:pic>
        <p:nvPicPr>
          <p:cNvPr id="36871" name="Picture 7" descr="Snapshot 2013-04-23 17-13-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2686"/>
          <a:stretch>
            <a:fillRect/>
          </a:stretch>
        </p:blipFill>
        <p:spPr bwMode="auto">
          <a:xfrm>
            <a:off x="428625" y="933450"/>
            <a:ext cx="21463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7" descr="Snapshot 2013-04-23 17-13-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3"/>
          <a:stretch>
            <a:fillRect/>
          </a:stretch>
        </p:blipFill>
        <p:spPr bwMode="auto">
          <a:xfrm>
            <a:off x="2805113" y="933450"/>
            <a:ext cx="200818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01963"/>
            <a:ext cx="26670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2" descr="Snapshot 2013-04-22 17-05-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70656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2" descr="0000017148-fi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t="7367" r="28857" b="18257"/>
          <a:stretch>
            <a:fillRect/>
          </a:stretch>
        </p:blipFill>
        <p:spPr bwMode="auto">
          <a:xfrm>
            <a:off x="5184775" y="2173288"/>
            <a:ext cx="362902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A look at quarks in the nucleus: the EMC effect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1076325"/>
            <a:ext cx="5029200" cy="3733800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EMC effect discovered 1982  (H. Montgomery et al.), remains a mystery today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Scattering from quarks in a nucleus is not just a superposition of scattering from quarks in nucleons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Dependence on nuclear density, short range correlations, flavor, spin,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isospin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mtClean="0"/>
              <a:t>Argonne National Laboratory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3C08776-AC47-40FB-8A9B-79FDABAF99A2}" type="slidenum">
              <a:rPr lang="en-US" altLang="en-US"/>
              <a:pPr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/>
          </a:p>
        </p:txBody>
      </p:sp>
      <p:pic>
        <p:nvPicPr>
          <p:cNvPr id="37894" name="Picture 3" descr="javi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5753" b="2499"/>
          <a:stretch>
            <a:fillRect/>
          </a:stretch>
        </p:blipFill>
        <p:spPr bwMode="auto">
          <a:xfrm>
            <a:off x="5089525" y="1066800"/>
            <a:ext cx="39687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7400" y="5757863"/>
            <a:ext cx="2895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SLAC E-139, 1984,  J. Gomez et al.</a:t>
            </a:r>
          </a:p>
        </p:txBody>
      </p:sp>
      <p:pic>
        <p:nvPicPr>
          <p:cNvPr id="37896" name="Picture 11" descr="show_slopes_density_p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17825"/>
            <a:ext cx="4568825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5" descr="Be9 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3090863"/>
            <a:ext cx="1066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Box 2"/>
          <p:cNvSpPr txBox="1">
            <a:spLocks noChangeArrowheads="1"/>
          </p:cNvSpPr>
          <p:nvPr/>
        </p:nvSpPr>
        <p:spPr bwMode="auto">
          <a:xfrm>
            <a:off x="1420813" y="5915025"/>
            <a:ext cx="233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J. Seeley et al, PRL 103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mtClean="0"/>
              <a:t>Argonne National Laboratory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A00572C-403C-4157-94D5-902615CF977A}" type="slidenum">
              <a:rPr lang="en-US" altLang="en-US"/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/>
          </a:p>
        </p:txBody>
      </p:sp>
      <p:grpSp>
        <p:nvGrpSpPr>
          <p:cNvPr id="38916" name="Group 15"/>
          <p:cNvGrpSpPr>
            <a:grpSpLocks/>
          </p:cNvGrpSpPr>
          <p:nvPr/>
        </p:nvGrpSpPr>
        <p:grpSpPr bwMode="auto">
          <a:xfrm>
            <a:off x="400050" y="1014413"/>
            <a:ext cx="8404225" cy="5256212"/>
            <a:chOff x="368300" y="825500"/>
            <a:chExt cx="8404225" cy="5256212"/>
          </a:xfrm>
        </p:grpSpPr>
        <p:sp>
          <p:nvSpPr>
            <p:cNvPr id="5" name="Rectangle 4"/>
            <p:cNvSpPr txBox="1">
              <a:spLocks noChangeArrowheads="1"/>
            </p:cNvSpPr>
            <p:nvPr/>
          </p:nvSpPr>
          <p:spPr>
            <a:xfrm>
              <a:off x="368300" y="825500"/>
              <a:ext cx="4889500" cy="3937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223838" indent="-223838" eaLnBrk="1" hangingPunct="1">
                <a:defRPr/>
              </a:pPr>
              <a:r>
                <a:rPr lang="en-US" altLang="en-US" b="1" kern="0" dirty="0" smtClean="0">
                  <a:sym typeface="Arial Black" pitchFamily="34" charset="0"/>
                </a:rPr>
                <a:t> </a:t>
              </a:r>
              <a:r>
                <a:rPr lang="en-US" altLang="en-US" b="1" kern="0" baseline="30000" dirty="0" smtClean="0">
                  <a:sym typeface="Arial Black" pitchFamily="34" charset="0"/>
                </a:rPr>
                <a:t>3</a:t>
              </a:r>
              <a:r>
                <a:rPr lang="en-US" altLang="en-US" b="1" kern="0" dirty="0" smtClean="0">
                  <a:sym typeface="Arial Black" pitchFamily="34" charset="0"/>
                </a:rPr>
                <a:t>He/</a:t>
              </a:r>
              <a:r>
                <a:rPr lang="en-US" altLang="en-US" b="1" kern="0" baseline="30000" dirty="0" smtClean="0">
                  <a:sym typeface="Arial Black" pitchFamily="34" charset="0"/>
                </a:rPr>
                <a:t>3</a:t>
              </a:r>
              <a:r>
                <a:rPr lang="en-US" altLang="en-US" b="1" kern="0" dirty="0" smtClean="0">
                  <a:sym typeface="Arial Black" pitchFamily="34" charset="0"/>
                </a:rPr>
                <a:t>H is simplest asymmetric case:</a:t>
              </a:r>
              <a:endParaRPr lang="en-US" altLang="en-US" b="1" kern="0" dirty="0" smtClean="0">
                <a:ea typeface="ヒラギノ角ゴ ProN W6" charset="-128"/>
                <a:sym typeface="Arial Black" pitchFamily="34" charset="0"/>
              </a:endParaRPr>
            </a:p>
          </p:txBody>
        </p:sp>
        <p:pic>
          <p:nvPicPr>
            <p:cNvPr id="38920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" y="1987550"/>
              <a:ext cx="3676650" cy="650875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21" name="Pictur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1976437"/>
              <a:ext cx="2778125" cy="652463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22" name="Rectangle 7"/>
            <p:cNvSpPr>
              <a:spLocks/>
            </p:cNvSpPr>
            <p:nvPr/>
          </p:nvSpPr>
          <p:spPr bwMode="auto">
            <a:xfrm>
              <a:off x="2828925" y="1281112"/>
              <a:ext cx="30607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1F497D"/>
                </a:buClr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131313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rPr>
                <a:t>Simple estimates for 2N-SRC</a:t>
              </a:r>
            </a:p>
          </p:txBody>
        </p:sp>
        <p:sp>
          <p:nvSpPr>
            <p:cNvPr id="38923" name="Line 8"/>
            <p:cNvSpPr>
              <a:spLocks noChangeShapeType="1"/>
            </p:cNvSpPr>
            <p:nvPr/>
          </p:nvSpPr>
          <p:spPr bwMode="auto">
            <a:xfrm rot="10800000" flipH="1">
              <a:off x="6929438" y="2106612"/>
              <a:ext cx="306387" cy="10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Line 9"/>
            <p:cNvSpPr>
              <a:spLocks noChangeShapeType="1"/>
            </p:cNvSpPr>
            <p:nvPr/>
          </p:nvSpPr>
          <p:spPr bwMode="auto">
            <a:xfrm rot="10800000" flipH="1">
              <a:off x="6919913" y="2424112"/>
              <a:ext cx="306387" cy="10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Rectangle 14"/>
            <p:cNvSpPr>
              <a:spLocks/>
            </p:cNvSpPr>
            <p:nvPr/>
          </p:nvSpPr>
          <p:spPr bwMode="auto">
            <a:xfrm>
              <a:off x="1217613" y="1662112"/>
              <a:ext cx="21018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1F497D"/>
                </a:buClr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rPr>
                <a:t>Isospin independent</a:t>
              </a:r>
            </a:p>
          </p:txBody>
        </p:sp>
        <p:sp>
          <p:nvSpPr>
            <p:cNvPr id="38926" name="Rectangle 15"/>
            <p:cNvSpPr>
              <a:spLocks/>
            </p:cNvSpPr>
            <p:nvPr/>
          </p:nvSpPr>
          <p:spPr bwMode="auto">
            <a:xfrm>
              <a:off x="5265738" y="1662112"/>
              <a:ext cx="288607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1F497D"/>
                </a:buClr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rPr>
                <a:t>Full n-p dominance (no T=1)</a:t>
              </a:r>
            </a:p>
          </p:txBody>
        </p:sp>
        <p:sp>
          <p:nvSpPr>
            <p:cNvPr id="38927" name="Rectangle 4"/>
            <p:cNvSpPr>
              <a:spLocks noChangeArrowheads="1"/>
            </p:cNvSpPr>
            <p:nvPr/>
          </p:nvSpPr>
          <p:spPr bwMode="auto">
            <a:xfrm>
              <a:off x="377825" y="2881312"/>
              <a:ext cx="8394700" cy="1155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>
              <a:lvl1pPr marL="223838" indent="-223838" eaLnBrk="0" hangingPunct="0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1F497D"/>
                </a:buClr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200"/>
                </a:spcBef>
                <a:buClr>
                  <a:srgbClr val="0071BC"/>
                </a:buClr>
                <a:buFont typeface="Wingdings" panose="05000000000000000000" pitchFamily="2" charset="2"/>
                <a:buChar char="n"/>
              </a:pPr>
              <a:r>
                <a:rPr lang="en-US" altLang="en-US" sz="1700" b="1">
                  <a:solidFill>
                    <a:srgbClr val="131313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Arial Black" panose="020B0A04020102020204" pitchFamily="34" charset="0"/>
                </a:rPr>
                <a:t> 40% difference between full isosinglet dominance and isospin independent</a:t>
              </a:r>
            </a:p>
            <a:p>
              <a:pPr eaLnBrk="1" hangingPunct="1">
                <a:spcBef>
                  <a:spcPts val="200"/>
                </a:spcBef>
                <a:buClr>
                  <a:srgbClr val="0071BC"/>
                </a:buClr>
                <a:buFont typeface="Wingdings" panose="05000000000000000000" pitchFamily="2" charset="2"/>
                <a:buChar char="n"/>
              </a:pPr>
              <a:endParaRPr lang="en-US" altLang="en-US" sz="1500" b="1">
                <a:solidFill>
                  <a:srgbClr val="131313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 Black" panose="020B0A04020102020204" pitchFamily="34" charset="0"/>
              </a:endParaRPr>
            </a:p>
            <a:p>
              <a:pPr eaLnBrk="1" hangingPunct="1">
                <a:spcBef>
                  <a:spcPts val="200"/>
                </a:spcBef>
                <a:buClr>
                  <a:srgbClr val="0071BC"/>
                </a:buClr>
                <a:buFont typeface="Wingdings" panose="05000000000000000000" pitchFamily="2" charset="2"/>
                <a:buChar char="n"/>
              </a:pPr>
              <a:r>
                <a:rPr lang="en-US" altLang="en-US" sz="1700" b="1">
                  <a:solidFill>
                    <a:srgbClr val="131313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Wingdings" panose="05000000000000000000" pitchFamily="2" charset="2"/>
                </a:rPr>
                <a:t>Few body calculations </a:t>
              </a:r>
              <a:r>
                <a:rPr lang="en-US" altLang="en-US" sz="1700">
                  <a:solidFill>
                    <a:srgbClr val="131313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Wingdings" panose="05000000000000000000" pitchFamily="2" charset="2"/>
                </a:rPr>
                <a:t>[M. Sargisan, Wiringa/Peiper (GFMC)]</a:t>
              </a:r>
              <a:r>
                <a:rPr lang="en-US" altLang="en-US" sz="1700" b="1">
                  <a:solidFill>
                    <a:srgbClr val="131313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Wingdings" panose="05000000000000000000" pitchFamily="2" charset="2"/>
                </a:rPr>
                <a:t> predict n-p dominance, but with sizeable contribution from T=1 pairs</a:t>
              </a:r>
              <a:endParaRPr lang="en-US" altLang="en-US" sz="1700" b="1">
                <a:solidFill>
                  <a:srgbClr val="131313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 Black" panose="020B0A04020102020204" pitchFamily="34" charset="0"/>
              </a:endParaRPr>
            </a:p>
            <a:p>
              <a:pPr eaLnBrk="1" hangingPunct="1">
                <a:spcBef>
                  <a:spcPts val="200"/>
                </a:spcBef>
                <a:buClr>
                  <a:srgbClr val="0071BC"/>
                </a:buClr>
                <a:buFont typeface="Wingdings" panose="05000000000000000000" pitchFamily="2" charset="2"/>
                <a:buChar char="n"/>
              </a:pPr>
              <a:endParaRPr lang="en-US" altLang="en-US" sz="1500" b="1">
                <a:solidFill>
                  <a:srgbClr val="131313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 Black" panose="020B0A04020102020204" pitchFamily="34" charset="0"/>
              </a:endParaRPr>
            </a:p>
            <a:p>
              <a:pPr eaLnBrk="1" hangingPunct="1">
                <a:spcBef>
                  <a:spcPts val="200"/>
                </a:spcBef>
                <a:buClr>
                  <a:srgbClr val="0071BC"/>
                </a:buClr>
                <a:buFont typeface="Wingdings" panose="05000000000000000000" pitchFamily="2" charset="2"/>
                <a:buChar char="n"/>
              </a:pPr>
              <a:r>
                <a:rPr lang="en-US" altLang="en-US" sz="1700" b="1">
                  <a:solidFill>
                    <a:srgbClr val="131313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Arial Black" panose="020B0A04020102020204" pitchFamily="34" charset="0"/>
                </a:rPr>
                <a:t>Goal is to measure </a:t>
              </a:r>
              <a:r>
                <a:rPr lang="en-US" altLang="en-US" sz="1700" b="1" baseline="30000">
                  <a:solidFill>
                    <a:srgbClr val="131313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Arial Black" panose="020B0A04020102020204" pitchFamily="34" charset="0"/>
                </a:rPr>
                <a:t>3</a:t>
              </a:r>
              <a:r>
                <a:rPr lang="en-US" altLang="en-US" sz="1700" b="1">
                  <a:solidFill>
                    <a:srgbClr val="131313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Arial Black" panose="020B0A04020102020204" pitchFamily="34" charset="0"/>
                </a:rPr>
                <a:t>He/</a:t>
              </a:r>
              <a:r>
                <a:rPr lang="en-US" altLang="en-US" sz="1700" b="1" baseline="30000">
                  <a:solidFill>
                    <a:srgbClr val="131313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Arial Black" panose="020B0A04020102020204" pitchFamily="34" charset="0"/>
                </a:rPr>
                <a:t>3</a:t>
              </a:r>
              <a:r>
                <a:rPr lang="en-US" altLang="en-US" sz="1700" b="1">
                  <a:solidFill>
                    <a:srgbClr val="131313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Arial Black" panose="020B0A04020102020204" pitchFamily="34" charset="0"/>
                </a:rPr>
                <a:t>H ratio in 2N-SRC region with 1.5% precision</a:t>
              </a:r>
            </a:p>
            <a:p>
              <a:pPr lvl="1" eaLnBrk="1" hangingPunct="1">
                <a:spcBef>
                  <a:spcPts val="200"/>
                </a:spcBef>
                <a:buClr>
                  <a:srgbClr val="0071BC"/>
                </a:buClr>
                <a:buFont typeface="Arial" panose="020B0604020202020204" pitchFamily="34" charset="0"/>
                <a:buNone/>
              </a:pPr>
              <a:r>
                <a:rPr lang="en-US" altLang="en-US" sz="1700" b="1">
                  <a:solidFill>
                    <a:srgbClr val="131313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Wingdings" panose="05000000000000000000" pitchFamily="2" charset="2"/>
                </a:rPr>
                <a:t> Extract R(T=1/T=0) with uncertainty of 3.8%</a:t>
              </a:r>
              <a:endParaRPr lang="en-US" altLang="en-US" sz="1700" b="1">
                <a:solidFill>
                  <a:srgbClr val="131313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 Black" panose="020B0A04020102020204" pitchFamily="34" charset="0"/>
              </a:endParaRPr>
            </a:p>
            <a:p>
              <a:pPr eaLnBrk="1" hangingPunct="1">
                <a:spcBef>
                  <a:spcPts val="200"/>
                </a:spcBef>
                <a:buClr>
                  <a:srgbClr val="0071BC"/>
                </a:buClr>
                <a:buFont typeface="Wingdings" panose="05000000000000000000" pitchFamily="2" charset="2"/>
                <a:buChar char="n"/>
              </a:pPr>
              <a:endParaRPr lang="en-US" altLang="en-US" sz="1700" b="1">
                <a:solidFill>
                  <a:srgbClr val="131313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 Black" panose="020B0A04020102020204" pitchFamily="34" charset="0"/>
              </a:endParaRPr>
            </a:p>
            <a:p>
              <a:pPr eaLnBrk="1" hangingPunct="1">
                <a:spcBef>
                  <a:spcPts val="200"/>
                </a:spcBef>
                <a:buClr>
                  <a:srgbClr val="0071BC"/>
                </a:buClr>
                <a:buFont typeface="Wingdings" panose="05000000000000000000" pitchFamily="2" charset="2"/>
                <a:buChar char="n"/>
              </a:pPr>
              <a:endParaRPr lang="en-US" altLang="en-US" sz="1700" b="1">
                <a:solidFill>
                  <a:srgbClr val="131313"/>
                </a:solidFill>
                <a:latin typeface="Arial" panose="020B0604020202020204" pitchFamily="34" charset="0"/>
                <a:ea typeface="ヒラギノ角ゴ ProN W6" charset="-128"/>
                <a:sym typeface="Arial Black" panose="020B0A04020102020204" pitchFamily="34" charset="0"/>
              </a:endParaRPr>
            </a:p>
          </p:txBody>
        </p:sp>
        <p:sp>
          <p:nvSpPr>
            <p:cNvPr id="38928" name="Rectangle 9"/>
            <p:cNvSpPr>
              <a:spLocks/>
            </p:cNvSpPr>
            <p:nvPr/>
          </p:nvSpPr>
          <p:spPr bwMode="auto">
            <a:xfrm>
              <a:off x="2600325" y="5091112"/>
              <a:ext cx="3429000" cy="9906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tIns="91440" rIns="40639" bIns="0"/>
            <a:lstStyle>
              <a:lvl1pPr marL="39688" eaLnBrk="0" hangingPunct="0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1F497D"/>
                </a:buClr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Arial" panose="020B0604020202020204" pitchFamily="34" charset="0"/>
                </a:rPr>
                <a:t>Extract R(T=1/T=0) with factor of two improvement over previous triple-coincidence, smaller FSI</a:t>
              </a:r>
              <a:endParaRPr lang="en-US" altLang="en-US" sz="1700" b="1" baseline="-2500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38917" name="Rectangle 3"/>
          <p:cNvSpPr>
            <a:spLocks noGrp="1" noChangeArrowheads="1"/>
          </p:cNvSpPr>
          <p:nvPr>
            <p:ph type="title"/>
          </p:nvPr>
        </p:nvSpPr>
        <p:spPr>
          <a:xfrm>
            <a:off x="460375" y="2444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i="1" smtClean="0"/>
              <a:t>Isospin structure of 2N-SRCs (JLab </a:t>
            </a:r>
            <a:r>
              <a:rPr lang="en-US" altLang="en-US" sz="2400" i="1" smtClean="0">
                <a:solidFill>
                  <a:srgbClr val="000000"/>
                </a:solidFill>
              </a:rPr>
              <a:t>E12-11-112)</a:t>
            </a:r>
            <a:endParaRPr lang="en-US" altLang="en-US" sz="2400" i="1" smtClean="0"/>
          </a:p>
        </p:txBody>
      </p:sp>
      <p:sp>
        <p:nvSpPr>
          <p:cNvPr id="38918" name="TextBox 1"/>
          <p:cNvSpPr txBox="1">
            <a:spLocks noChangeArrowheads="1"/>
          </p:cNvSpPr>
          <p:nvPr/>
        </p:nvSpPr>
        <p:spPr bwMode="auto">
          <a:xfrm>
            <a:off x="4891088" y="623888"/>
            <a:ext cx="42370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P. Solvignon, J. Arrington, D. Day, D. Higinbotham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baseline="30000" dirty="0" smtClean="0">
                <a:solidFill>
                  <a:schemeClr val="accent1"/>
                </a:solidFill>
                <a:latin typeface="+mn-lt"/>
              </a:rPr>
              <a:t>3</a:t>
            </a:r>
            <a:r>
              <a:rPr lang="en-US" sz="3200" i="1" dirty="0" smtClean="0">
                <a:solidFill>
                  <a:schemeClr val="accent1"/>
                </a:solidFill>
                <a:latin typeface="+mn-lt"/>
              </a:rPr>
              <a:t>He(e,e’p)/</a:t>
            </a:r>
            <a:r>
              <a:rPr lang="en-US" sz="3200" i="1" baseline="30000" dirty="0" smtClean="0">
                <a:solidFill>
                  <a:schemeClr val="accent1"/>
                </a:solidFill>
                <a:latin typeface="+mn-lt"/>
              </a:rPr>
              <a:t>3</a:t>
            </a:r>
            <a:r>
              <a:rPr lang="en-US" sz="3200" i="1" dirty="0" smtClean="0">
                <a:solidFill>
                  <a:schemeClr val="accent1"/>
                </a:solidFill>
                <a:latin typeface="+mn-lt"/>
              </a:rPr>
              <a:t>H(e,e’p)</a:t>
            </a:r>
            <a:endParaRPr lang="en-US" sz="3200" i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9939" name="Content Placeholder 13" descr="rati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4" t="385" r="1208" b="-385"/>
          <a:stretch>
            <a:fillRect/>
          </a:stretch>
        </p:blipFill>
        <p:spPr>
          <a:xfrm>
            <a:off x="2576513" y="1401763"/>
            <a:ext cx="6511925" cy="4606925"/>
          </a:xfrm>
        </p:spPr>
      </p:pic>
      <p:sp>
        <p:nvSpPr>
          <p:cNvPr id="39940" name="TextBox 12"/>
          <p:cNvSpPr txBox="1">
            <a:spLocks noChangeArrowheads="1"/>
          </p:cNvSpPr>
          <p:nvPr/>
        </p:nvSpPr>
        <p:spPr bwMode="auto">
          <a:xfrm>
            <a:off x="6530975" y="5886450"/>
            <a:ext cx="2425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arXiv:1409.1717</a:t>
            </a:r>
          </a:p>
        </p:txBody>
      </p:sp>
      <p:sp>
        <p:nvSpPr>
          <p:cNvPr id="39941" name="TextBox 16"/>
          <p:cNvSpPr txBox="1">
            <a:spLocks noChangeArrowheads="1"/>
          </p:cNvSpPr>
          <p:nvPr/>
        </p:nvSpPr>
        <p:spPr bwMode="auto">
          <a:xfrm>
            <a:off x="309563" y="762000"/>
            <a:ext cx="883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JLab  E12-14-011 Proton and Neutron Momentum Distributions in A = 3 Asymmetric Nuclei </a:t>
            </a:r>
          </a:p>
        </p:txBody>
      </p:sp>
      <p:sp>
        <p:nvSpPr>
          <p:cNvPr id="39942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110AA4-D712-423E-8960-B3F9B5EFADDD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136525" y="2209800"/>
            <a:ext cx="26828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baseline="30000">
                <a:solidFill>
                  <a:srgbClr val="000000"/>
                </a:solidFill>
              </a:rPr>
              <a:t>3</a:t>
            </a:r>
            <a:r>
              <a:rPr lang="en-US" altLang="en-US" b="1">
                <a:solidFill>
                  <a:srgbClr val="000000"/>
                </a:solidFill>
              </a:rPr>
              <a:t>He/</a:t>
            </a:r>
            <a:r>
              <a:rPr lang="en-US" altLang="en-US" b="1" baseline="30000">
                <a:solidFill>
                  <a:srgbClr val="000000"/>
                </a:solidFill>
              </a:rPr>
              <a:t>3</a:t>
            </a:r>
            <a:r>
              <a:rPr lang="en-US" altLang="en-US" b="1">
                <a:solidFill>
                  <a:srgbClr val="000000"/>
                </a:solidFill>
              </a:rPr>
              <a:t>H ratio for proton knockout yields n/p ratio in </a:t>
            </a:r>
            <a:r>
              <a:rPr lang="en-US" altLang="en-US" b="1" baseline="30000">
                <a:solidFill>
                  <a:srgbClr val="000000"/>
                </a:solidFill>
              </a:rPr>
              <a:t>3</a:t>
            </a:r>
            <a:r>
              <a:rPr lang="en-US" altLang="en-US" b="1">
                <a:solidFill>
                  <a:srgbClr val="000000"/>
                </a:solidFill>
              </a:rPr>
              <a:t>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np-dominance at high-P</a:t>
            </a:r>
            <a:r>
              <a:rPr lang="en-US" altLang="en-US" b="1" baseline="-25000">
                <a:solidFill>
                  <a:srgbClr val="000000"/>
                </a:solidFill>
              </a:rPr>
              <a:t>m</a:t>
            </a:r>
            <a:r>
              <a:rPr lang="en-US" altLang="en-US" b="1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  <a:sym typeface="Wingdings" panose="05000000000000000000" pitchFamily="2" charset="2"/>
              </a:rPr>
              <a:t>implies n/p ratio  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1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  <a:sym typeface="Wingdings" panose="05000000000000000000" pitchFamily="2" charset="2"/>
              </a:rPr>
              <a:t>n/p at low P</a:t>
            </a:r>
            <a:r>
              <a:rPr lang="en-US" altLang="en-US" b="1" baseline="-25000">
                <a:solidFill>
                  <a:srgbClr val="000000"/>
                </a:solidFill>
                <a:sym typeface="Wingdings" panose="05000000000000000000" pitchFamily="2" charset="2"/>
              </a:rPr>
              <a:t>m</a:t>
            </a:r>
            <a:r>
              <a:rPr lang="en-US" altLang="en-US" b="1">
                <a:solidFill>
                  <a:srgbClr val="000000"/>
                </a:solidFill>
                <a:sym typeface="Wingdings" panose="05000000000000000000" pitchFamily="2" charset="2"/>
              </a:rPr>
              <a:t> enhanced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1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  <a:sym typeface="Wingdings" panose="05000000000000000000" pitchFamily="2" charset="2"/>
              </a:rPr>
              <a:t>No neutron detection required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39944" name="TextBox 2"/>
          <p:cNvSpPr txBox="1">
            <a:spLocks noChangeArrowheads="1"/>
          </p:cNvSpPr>
          <p:nvPr/>
        </p:nvSpPr>
        <p:spPr bwMode="auto">
          <a:xfrm>
            <a:off x="136525" y="1136650"/>
            <a:ext cx="1920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L. Weinstein, O.Hen,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 W. Boeglin, S. Gilad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F08F901-1468-492A-A2CE-05F1A28D2696}" type="slidenum">
              <a:rPr lang="en-US" altLang="en-US"/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296863" y="649288"/>
            <a:ext cx="7954962" cy="430212"/>
          </a:xfrm>
        </p:spPr>
        <p:txBody>
          <a:bodyPr/>
          <a:lstStyle/>
          <a:p>
            <a:r>
              <a:rPr lang="en-US" altLang="en-US" sz="2800" i="1" smtClean="0"/>
              <a:t>Tritium Gas Targets at Electron Accelerators</a:t>
            </a:r>
          </a:p>
        </p:txBody>
      </p:sp>
      <p:graphicFrame>
        <p:nvGraphicFramePr>
          <p:cNvPr id="93280" name="Group 96"/>
          <p:cNvGraphicFramePr>
            <a:graphicFrameLocks noGrp="1"/>
          </p:cNvGraphicFramePr>
          <p:nvPr>
            <p:ph idx="1"/>
          </p:nvPr>
        </p:nvGraphicFramePr>
        <p:xfrm>
          <a:off x="762000" y="1676400"/>
          <a:ext cx="7620000" cy="2909888"/>
        </p:xfrm>
        <a:graphic>
          <a:graphicData uri="http://schemas.openxmlformats.org/drawingml/2006/table">
            <a:tbl>
              <a:tblPr/>
              <a:tblGrid>
                <a:gridCol w="1272878"/>
                <a:gridCol w="1267697"/>
                <a:gridCol w="1272879"/>
                <a:gridCol w="1265970"/>
                <a:gridCol w="1272879"/>
                <a:gridCol w="1267697"/>
              </a:tblGrid>
              <a:tr h="11127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Lab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Quantity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kCi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Thickness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(g/cm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A)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Current 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thickness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A-g/cm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</a:tr>
              <a:tr h="4880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Stanford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1963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</a:tr>
              <a:tr h="43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MIT-Bates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1982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6.0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</a:tr>
              <a:tr h="4356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Saskatoon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1985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0.02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</a:tr>
              <a:tr h="4356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JLab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(2016)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0.08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7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11400" y="5203825"/>
            <a:ext cx="43561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JLab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Luminosity ~ 2.0 x 10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36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tritons/cm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/s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Large acceptance spectrometers at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JLab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361" name="Rectangle 10"/>
          <p:cNvSpPr>
            <a:spLocks noChangeArrowheads="1"/>
          </p:cNvSpPr>
          <p:nvPr/>
        </p:nvSpPr>
        <p:spPr bwMode="auto">
          <a:xfrm>
            <a:off x="2178050" y="5046663"/>
            <a:ext cx="4572000" cy="896937"/>
          </a:xfrm>
          <a:prstGeom prst="rect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4A162C5-7346-4A8A-ACBD-7C82ACF8554C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chemeClr val="accent1"/>
                </a:solidFill>
                <a:latin typeface="+mn-lt"/>
              </a:rPr>
              <a:t>Charge radii: </a:t>
            </a:r>
            <a:r>
              <a:rPr lang="en-US" sz="3200" i="1" baseline="30000" dirty="0" smtClean="0">
                <a:solidFill>
                  <a:schemeClr val="accent1"/>
                </a:solidFill>
                <a:latin typeface="+mn-lt"/>
              </a:rPr>
              <a:t>3</a:t>
            </a:r>
            <a:r>
              <a:rPr lang="en-US" sz="3200" i="1" dirty="0" smtClean="0">
                <a:solidFill>
                  <a:schemeClr val="accent1"/>
                </a:solidFill>
                <a:latin typeface="+mn-lt"/>
              </a:rPr>
              <a:t>He and </a:t>
            </a:r>
            <a:r>
              <a:rPr lang="en-US" sz="3200" i="1" baseline="30000" dirty="0" smtClean="0">
                <a:solidFill>
                  <a:schemeClr val="accent1"/>
                </a:solidFill>
                <a:latin typeface="+mn-lt"/>
              </a:rPr>
              <a:t>3</a:t>
            </a:r>
            <a:r>
              <a:rPr lang="en-US" sz="3200" i="1" dirty="0" smtClean="0">
                <a:solidFill>
                  <a:schemeClr val="accent1"/>
                </a:solidFill>
                <a:latin typeface="+mn-lt"/>
              </a:rPr>
              <a:t>H</a:t>
            </a:r>
            <a:endParaRPr lang="en-US" sz="3200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410200"/>
            <a:ext cx="7924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With new tritium target  -&gt;  improve precision on </a:t>
            </a:r>
            <a:r>
              <a:rPr lang="en-US" sz="2400" b="1" dirty="0">
                <a:latin typeface="Symbol" panose="05050102010706020507" pitchFamily="18" charset="2"/>
              </a:rPr>
              <a:t>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by factor 3-5 over SACLAY results</a:t>
            </a:r>
          </a:p>
        </p:txBody>
      </p:sp>
      <p:sp>
        <p:nvSpPr>
          <p:cNvPr id="40965" name="TextBox 13"/>
          <p:cNvSpPr txBox="1">
            <a:spLocks noChangeArrowheads="1"/>
          </p:cNvSpPr>
          <p:nvPr/>
        </p:nvSpPr>
        <p:spPr bwMode="auto">
          <a:xfrm>
            <a:off x="304800" y="1038225"/>
            <a:ext cx="807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First</a:t>
            </a:r>
            <a:r>
              <a:rPr lang="en-US" altLang="en-US" sz="2000">
                <a:solidFill>
                  <a:srgbClr val="000000"/>
                </a:solidFill>
              </a:rPr>
              <a:t> opportunity for </a:t>
            </a:r>
            <a:r>
              <a:rPr lang="en-US" altLang="en-US" sz="2000" baseline="30000">
                <a:solidFill>
                  <a:srgbClr val="000000"/>
                </a:solidFill>
              </a:rPr>
              <a:t>3</a:t>
            </a:r>
            <a:r>
              <a:rPr lang="en-US" altLang="en-US" sz="2000">
                <a:solidFill>
                  <a:srgbClr val="000000"/>
                </a:solidFill>
              </a:rPr>
              <a:t>H at JLab (E12-14-009)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Precise theoretical calculations of &lt;r</a:t>
            </a:r>
            <a:r>
              <a:rPr lang="en-US" altLang="en-US" sz="2000" baseline="30000">
                <a:solidFill>
                  <a:srgbClr val="000000"/>
                </a:solidFill>
              </a:rPr>
              <a:t>2</a:t>
            </a:r>
            <a:r>
              <a:rPr lang="en-US" altLang="en-US" sz="2000" baseline="-25000">
                <a:solidFill>
                  <a:srgbClr val="000000"/>
                </a:solidFill>
              </a:rPr>
              <a:t>rms</a:t>
            </a:r>
            <a:r>
              <a:rPr lang="en-US" altLang="en-US" sz="2000">
                <a:solidFill>
                  <a:srgbClr val="000000"/>
                </a:solidFill>
              </a:rPr>
              <a:t>&gt;</a:t>
            </a:r>
            <a:r>
              <a:rPr lang="en-US" altLang="en-US" sz="2000" baseline="-25000">
                <a:solidFill>
                  <a:srgbClr val="000000"/>
                </a:solidFill>
              </a:rPr>
              <a:t>3H</a:t>
            </a:r>
            <a:r>
              <a:rPr lang="en-US" altLang="en-US" sz="2000">
                <a:solidFill>
                  <a:srgbClr val="000000"/>
                </a:solidFill>
              </a:rPr>
              <a:t>, &lt;r</a:t>
            </a:r>
            <a:r>
              <a:rPr lang="en-US" altLang="en-US" sz="2000" baseline="30000">
                <a:solidFill>
                  <a:srgbClr val="000000"/>
                </a:solidFill>
              </a:rPr>
              <a:t>2</a:t>
            </a:r>
            <a:r>
              <a:rPr lang="en-US" altLang="en-US" sz="2000" baseline="-25000">
                <a:solidFill>
                  <a:srgbClr val="000000"/>
                </a:solidFill>
              </a:rPr>
              <a:t>rms</a:t>
            </a:r>
            <a:r>
              <a:rPr lang="en-US" altLang="en-US" sz="2000">
                <a:solidFill>
                  <a:srgbClr val="000000"/>
                </a:solidFill>
              </a:rPr>
              <a:t>&gt;</a:t>
            </a:r>
            <a:r>
              <a:rPr lang="en-US" altLang="en-US" sz="2000" baseline="-25000">
                <a:solidFill>
                  <a:srgbClr val="000000"/>
                </a:solidFill>
              </a:rPr>
              <a:t>3He</a:t>
            </a: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Experimental results:  large uncertainties, discrepancies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128713" y="2362200"/>
          <a:ext cx="5362575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479"/>
                <a:gridCol w="2032048"/>
                <a:gridCol w="2032048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442" marR="9144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</a:t>
                      </a:r>
                      <a:r>
                        <a:rPr lang="en-US" sz="2400" i="1" dirty="0" smtClean="0"/>
                        <a:t>r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i="1" baseline="-25000" dirty="0" smtClean="0"/>
                        <a:t>rms</a:t>
                      </a:r>
                      <a:r>
                        <a:rPr lang="en-US" sz="2400" dirty="0" smtClean="0"/>
                        <a:t>&gt;</a:t>
                      </a:r>
                      <a:r>
                        <a:rPr lang="en-US" sz="2400" baseline="-25000" dirty="0" smtClean="0"/>
                        <a:t>3H</a:t>
                      </a:r>
                      <a:endParaRPr lang="en-US" sz="2400" dirty="0"/>
                    </a:p>
                  </a:txBody>
                  <a:tcPr marL="91442" marR="9144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</a:t>
                      </a:r>
                      <a:r>
                        <a:rPr lang="en-US" sz="2400" i="1" dirty="0" smtClean="0"/>
                        <a:t>r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i="1" baseline="-25000" dirty="0" smtClean="0"/>
                        <a:t>rms</a:t>
                      </a:r>
                      <a:r>
                        <a:rPr lang="en-US" sz="2400" dirty="0" smtClean="0"/>
                        <a:t>&gt;</a:t>
                      </a:r>
                      <a:r>
                        <a:rPr lang="en-US" sz="2400" baseline="-25000" dirty="0" smtClean="0"/>
                        <a:t>3He</a:t>
                      </a:r>
                      <a:endParaRPr lang="en-US" sz="2400" dirty="0"/>
                    </a:p>
                  </a:txBody>
                  <a:tcPr marL="91442" marR="9144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GFMC</a:t>
                      </a:r>
                      <a:endParaRPr lang="en-US" sz="2400" dirty="0"/>
                    </a:p>
                  </a:txBody>
                  <a:tcPr marL="91442" marR="9144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1.77(1)</a:t>
                      </a:r>
                      <a:endParaRPr lang="en-US" sz="2400" dirty="0"/>
                    </a:p>
                  </a:txBody>
                  <a:tcPr marL="91442" marR="9144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1.97(1)</a:t>
                      </a:r>
                      <a:endParaRPr lang="en-US" sz="2400" dirty="0"/>
                    </a:p>
                  </a:txBody>
                  <a:tcPr marL="91442" marR="9144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Symbol"/>
                        </a:rPr>
                        <a:t></a:t>
                      </a:r>
                      <a:r>
                        <a:rPr lang="en-US" sz="2400" dirty="0" smtClean="0"/>
                        <a:t>EFT</a:t>
                      </a:r>
                      <a:endParaRPr lang="en-US" sz="2400" dirty="0"/>
                    </a:p>
                  </a:txBody>
                  <a:tcPr marL="91442" marR="914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1.756(6)</a:t>
                      </a:r>
                      <a:endParaRPr lang="en-US" sz="2400" dirty="0"/>
                    </a:p>
                  </a:txBody>
                  <a:tcPr marL="91442" marR="914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1.962(4)</a:t>
                      </a:r>
                      <a:endParaRPr lang="en-US" sz="2400" dirty="0"/>
                    </a:p>
                  </a:txBody>
                  <a:tcPr marL="91442" marR="91442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SACLAY</a:t>
                      </a:r>
                      <a:endParaRPr lang="en-US" sz="2400" dirty="0"/>
                    </a:p>
                  </a:txBody>
                  <a:tcPr marL="91442" marR="914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1.76(9)</a:t>
                      </a:r>
                      <a:endParaRPr lang="en-US" sz="2400" dirty="0"/>
                    </a:p>
                  </a:txBody>
                  <a:tcPr marL="91442" marR="914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1.96(3)</a:t>
                      </a:r>
                      <a:endParaRPr lang="en-US" sz="2400" dirty="0"/>
                    </a:p>
                  </a:txBody>
                  <a:tcPr marL="91442" marR="91442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BATES</a:t>
                      </a:r>
                      <a:endParaRPr lang="en-US" sz="2400" dirty="0"/>
                    </a:p>
                  </a:txBody>
                  <a:tcPr marL="91442" marR="914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1.68(3)</a:t>
                      </a:r>
                      <a:endParaRPr lang="en-US" sz="2400" dirty="0"/>
                    </a:p>
                  </a:txBody>
                  <a:tcPr marL="91442" marR="914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1.87(3)</a:t>
                      </a:r>
                      <a:endParaRPr lang="en-US" sz="2400" dirty="0"/>
                    </a:p>
                  </a:txBody>
                  <a:tcPr marL="91442" marR="91442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Atomic</a:t>
                      </a:r>
                      <a:endParaRPr lang="en-US" sz="2400" dirty="0"/>
                    </a:p>
                  </a:txBody>
                  <a:tcPr marL="91442" marR="914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--------</a:t>
                      </a:r>
                      <a:endParaRPr lang="en-US" sz="2400" dirty="0"/>
                    </a:p>
                  </a:txBody>
                  <a:tcPr marL="91442" marR="9144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1.959(4)</a:t>
                      </a:r>
                      <a:endParaRPr lang="en-US" sz="2400" dirty="0"/>
                    </a:p>
                  </a:txBody>
                  <a:tcPr marL="91442" marR="91442">
                    <a:noFill/>
                  </a:tcPr>
                </a:tc>
              </a:tr>
            </a:tbl>
          </a:graphicData>
        </a:graphic>
      </p:graphicFrame>
      <p:grpSp>
        <p:nvGrpSpPr>
          <p:cNvPr id="40996" name="Group 1"/>
          <p:cNvGrpSpPr>
            <a:grpSpLocks/>
          </p:cNvGrpSpPr>
          <p:nvPr/>
        </p:nvGrpSpPr>
        <p:grpSpPr bwMode="auto">
          <a:xfrm>
            <a:off x="6199188" y="3744913"/>
            <a:ext cx="2611437" cy="898525"/>
            <a:chOff x="6108700" y="4197350"/>
            <a:chExt cx="2611438" cy="898525"/>
          </a:xfrm>
        </p:grpSpPr>
        <p:sp>
          <p:nvSpPr>
            <p:cNvPr id="40998" name="TextBox 8"/>
            <p:cNvSpPr txBox="1">
              <a:spLocks noChangeArrowheads="1"/>
            </p:cNvSpPr>
            <p:nvPr/>
          </p:nvSpPr>
          <p:spPr bwMode="auto">
            <a:xfrm>
              <a:off x="6530975" y="4197350"/>
              <a:ext cx="21891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1F497D"/>
                </a:buClr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latin typeface="Symbol" panose="05050102010706020507" pitchFamily="18" charset="2"/>
                </a:rPr>
                <a:t>D</a:t>
              </a: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20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RMS </a:t>
              </a: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0.20(10)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108700" y="4397375"/>
              <a:ext cx="4603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000" name="TextBox 15"/>
            <p:cNvSpPr txBox="1">
              <a:spLocks noChangeArrowheads="1"/>
            </p:cNvSpPr>
            <p:nvPr/>
          </p:nvSpPr>
          <p:spPr bwMode="auto">
            <a:xfrm>
              <a:off x="6530975" y="4695825"/>
              <a:ext cx="21891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1F497D"/>
                </a:buClr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latin typeface="Symbol" panose="05050102010706020507" pitchFamily="18" charset="2"/>
                </a:rPr>
                <a:t>D</a:t>
              </a: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20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RMS </a:t>
              </a: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0.19(04)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108700" y="4895850"/>
              <a:ext cx="4603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97" name="TextBox 1"/>
          <p:cNvSpPr txBox="1">
            <a:spLocks noChangeArrowheads="1"/>
          </p:cNvSpPr>
          <p:nvPr/>
        </p:nvSpPr>
        <p:spPr bwMode="auto">
          <a:xfrm>
            <a:off x="5708650" y="1066800"/>
            <a:ext cx="3435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L. Meyers, J. Arrington, D. Higinbotham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Design Criteria</a:t>
            </a: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152400" y="1219200"/>
            <a:ext cx="8915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sz="2400" dirty="0" smtClean="0"/>
              <a:t>Gas targets for accurate comparison of </a:t>
            </a:r>
            <a:r>
              <a:rPr lang="en-US" altLang="en-US" sz="2400" baseline="30000" dirty="0" smtClean="0"/>
              <a:t>3</a:t>
            </a:r>
            <a:r>
              <a:rPr lang="en-US" altLang="en-US" sz="2400" dirty="0" smtClean="0"/>
              <a:t>He and </a:t>
            </a:r>
            <a:r>
              <a:rPr lang="en-US" altLang="en-US" sz="2400" baseline="30000" dirty="0" smtClean="0"/>
              <a:t>3</a:t>
            </a:r>
            <a:r>
              <a:rPr lang="en-US" altLang="en-US" sz="2400" dirty="0" smtClean="0"/>
              <a:t>H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sz="2400" dirty="0" smtClean="0"/>
              <a:t>Minimize risk in terms of pressure, Curies, beam current, days of operation, on/off cycles 		( 0.9-2.0 </a:t>
            </a:r>
            <a:r>
              <a:rPr lang="en-US" altLang="en-US" sz="2400" dirty="0" err="1" smtClean="0"/>
              <a:t>kCi</a:t>
            </a:r>
            <a:r>
              <a:rPr lang="en-US" altLang="en-US" sz="2400" dirty="0" smtClean="0"/>
              <a:t> and 15-24 </a:t>
            </a:r>
            <a:r>
              <a:rPr lang="en-US" altLang="en-US" sz="2400" dirty="0" smtClean="0">
                <a:latin typeface="Symbol" pitchFamily="18" charset="2"/>
              </a:rPr>
              <a:t>m</a:t>
            </a:r>
            <a:r>
              <a:rPr lang="en-US" altLang="en-US" sz="2400" dirty="0" smtClean="0"/>
              <a:t>A)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sz="2400" dirty="0" smtClean="0"/>
              <a:t>Detailed thermo-mechanical design of the target cell including FEA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sz="2400" baseline="30000" dirty="0" smtClean="0"/>
              <a:t>3</a:t>
            </a:r>
            <a:r>
              <a:rPr lang="en-US" altLang="en-US" sz="2400" dirty="0" smtClean="0"/>
              <a:t>He, 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H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and H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 targets at more than twice the pressure of the </a:t>
            </a:r>
            <a:r>
              <a:rPr lang="en-US" altLang="en-US" sz="2400" baseline="30000" dirty="0" smtClean="0"/>
              <a:t>3</a:t>
            </a:r>
            <a:r>
              <a:rPr lang="en-US" altLang="en-US" sz="2400" dirty="0" smtClean="0"/>
              <a:t>H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target (500 psi/200 psi)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sz="2400" dirty="0" smtClean="0"/>
              <a:t>Minimize tritium handling at </a:t>
            </a:r>
            <a:r>
              <a:rPr lang="en-US" altLang="en-US" sz="2400" dirty="0" err="1" smtClean="0"/>
              <a:t>JLab</a:t>
            </a:r>
            <a:r>
              <a:rPr lang="en-US" altLang="en-US" sz="2400" dirty="0" smtClean="0"/>
              <a:t> – fill/decommission offsite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sz="2400" dirty="0" smtClean="0"/>
              <a:t>Completely sealed cell design 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sz="2400" dirty="0" smtClean="0"/>
              <a:t>Secondary containment – isolated scattering chamber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sz="2400" dirty="0" smtClean="0"/>
              <a:t>Handling hut and ventilation system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sz="2400" dirty="0" smtClean="0"/>
              <a:t>Tritium, vacuum, temperature, raster, coolant monitors/interlocks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sz="2400" dirty="0" smtClean="0"/>
              <a:t>The target cell can be safely used with all required target gases:</a:t>
            </a:r>
          </a:p>
          <a:p>
            <a:pPr marL="0" indent="0"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n-US" altLang="en-US" sz="2400" dirty="0" smtClean="0"/>
              <a:t>	</a:t>
            </a:r>
            <a:r>
              <a:rPr lang="en-US" altLang="en-US" sz="2400" baseline="30000" dirty="0" smtClean="0"/>
              <a:t>3</a:t>
            </a:r>
            <a:r>
              <a:rPr lang="en-US" altLang="en-US" sz="2400" dirty="0" smtClean="0"/>
              <a:t>H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</a:t>
            </a:r>
            <a:r>
              <a:rPr lang="en-US" altLang="en-US" sz="2400" baseline="30000" dirty="0" smtClean="0"/>
              <a:t>3</a:t>
            </a:r>
            <a:r>
              <a:rPr lang="en-US" altLang="en-US" sz="2400" dirty="0" smtClean="0"/>
              <a:t>He, 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H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H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and </a:t>
            </a:r>
            <a:r>
              <a:rPr lang="en-US" altLang="en-US" sz="2400" dirty="0" err="1" smtClean="0"/>
              <a:t>Ar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Tritium Gas Target Safety Algorithm for JLab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442671E-0129-4D5F-967E-DF0D5ADC1C2D}" type="slidenum">
              <a:rPr lang="en-US" altLang="en-US">
                <a:solidFill>
                  <a:srgbClr val="40404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solidFill>
                <a:srgbClr val="404040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2950"/>
            <a:ext cx="8153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419350" y="5867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MS Mincho" panose="02020609040205080304" pitchFamily="49" charset="-128"/>
              </a:rPr>
              <a:t>Risk = </a:t>
            </a:r>
            <a:r>
              <a:rPr lang="en-US" altLang="en-US">
                <a:latin typeface="Symbol" panose="05050102010706020507" pitchFamily="18" charset="2"/>
                <a:ea typeface="MS Mincho" panose="02020609040205080304" pitchFamily="49" charset="-128"/>
              </a:rPr>
              <a:t>S</a:t>
            </a:r>
            <a:r>
              <a:rPr lang="en-US" altLang="en-US" baseline="-25000">
                <a:latin typeface="Times New Roman" panose="02020603050405020304" pitchFamily="18" charset="0"/>
                <a:ea typeface="MS Mincho" panose="02020609040205080304" pitchFamily="49" charset="-128"/>
              </a:rPr>
              <a:t>p </a:t>
            </a:r>
            <a:r>
              <a:rPr lang="en-US" altLang="en-US">
                <a:latin typeface="Times New Roman" panose="02020603050405020304" pitchFamily="18" charset="0"/>
                <a:ea typeface="MS Mincho" panose="02020609040205080304" pitchFamily="49" charset="-128"/>
              </a:rPr>
              <a:t>Risk</a:t>
            </a:r>
            <a:r>
              <a:rPr lang="en-US" altLang="en-US" baseline="-25000">
                <a:latin typeface="Times New Roman" panose="02020603050405020304" pitchFamily="18" charset="0"/>
                <a:ea typeface="MS Mincho" panose="02020609040205080304" pitchFamily="49" charset="-128"/>
              </a:rPr>
              <a:t>P</a:t>
            </a:r>
            <a:endParaRPr lang="en-US" altLang="en-US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3098800" y="5365750"/>
            <a:ext cx="321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Risk</a:t>
            </a:r>
            <a:r>
              <a:rPr lang="en-US" altLang="en-US" baseline="-25000"/>
              <a:t>P</a:t>
            </a:r>
            <a:r>
              <a:rPr lang="en-US" altLang="en-US"/>
              <a:t> = (1 – exp(-P/C</a:t>
            </a:r>
            <a:r>
              <a:rPr lang="en-US" altLang="en-US" baseline="-25000"/>
              <a:t>P</a:t>
            </a:r>
            <a:r>
              <a:rPr lang="en-US" altLang="en-US"/>
              <a:t>))exp(P/C</a:t>
            </a:r>
            <a:r>
              <a:rPr lang="en-US" altLang="en-US" baseline="-25000"/>
              <a:t>P</a:t>
            </a:r>
            <a:r>
              <a:rPr lang="en-US" altLang="en-US"/>
              <a:t>),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Risk vs. Beam current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5334000"/>
            <a:ext cx="8229600" cy="838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i="1" smtClean="0"/>
              <a:t> Relative risk vs. beam current when target is 1000 Ci.  The optimum current is 21 </a:t>
            </a:r>
            <a:r>
              <a:rPr lang="en-US" altLang="en-US" i="1" smtClean="0">
                <a:latin typeface="Symbol" panose="05050102010706020507" pitchFamily="18" charset="2"/>
              </a:rPr>
              <a:t>m</a:t>
            </a:r>
            <a:r>
              <a:rPr lang="en-US" altLang="en-US" i="1" smtClean="0"/>
              <a:t>A.  This assumes that the high risk value for time is 365 days.</a:t>
            </a: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2250"/>
            <a:ext cx="1371600" cy="2095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fld id="{D8FD385B-FD97-4140-BA2B-62F8C7B9C7D4}" type="slidenum">
              <a:rPr lang="en-US" altLang="en-US" sz="1000"/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00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220788"/>
            <a:ext cx="6397625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Documents and Settings\b22803\My Documents\My Pictures\product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 b="15579"/>
          <a:stretch>
            <a:fillRect/>
          </a:stretch>
        </p:blipFill>
        <p:spPr bwMode="auto">
          <a:xfrm>
            <a:off x="6934200" y="69850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6477000" cy="1143000"/>
          </a:xfrm>
        </p:spPr>
        <p:txBody>
          <a:bodyPr/>
          <a:lstStyle/>
          <a:p>
            <a:r>
              <a:rPr lang="en-US" altLang="en-US" i="1" smtClean="0"/>
              <a:t>Tritium target technical reports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4525963"/>
          </a:xfrm>
        </p:spPr>
        <p:txBody>
          <a:bodyPr/>
          <a:lstStyle/>
          <a:p>
            <a:pPr>
              <a:defRPr/>
            </a:pPr>
            <a:r>
              <a:rPr lang="en-US" altLang="en-US" sz="1600" dirty="0" smtClean="0"/>
              <a:t>Hall A Tritium Target System, D. Meekins </a:t>
            </a:r>
            <a:r>
              <a:rPr lang="en-US" altLang="en-US" sz="1600" i="1" dirty="0" smtClean="0"/>
              <a:t>et al</a:t>
            </a:r>
            <a:r>
              <a:rPr lang="en-US" altLang="en-US" sz="1600" smtClean="0"/>
              <a:t>, September, </a:t>
            </a:r>
            <a:r>
              <a:rPr lang="en-US" altLang="en-US" sz="1600" dirty="0" smtClean="0"/>
              <a:t>2015</a:t>
            </a:r>
          </a:p>
          <a:p>
            <a:pPr>
              <a:defRPr/>
            </a:pPr>
            <a:r>
              <a:rPr lang="en-US" altLang="en-US" sz="1600" dirty="0" smtClean="0"/>
              <a:t>A Tritium Gas Target for Jefferson Lab, R. J. Holt </a:t>
            </a:r>
            <a:r>
              <a:rPr lang="en-US" altLang="en-US" sz="1600" i="1" dirty="0" smtClean="0"/>
              <a:t>et al</a:t>
            </a:r>
            <a:r>
              <a:rPr lang="en-US" altLang="en-US" sz="1600" dirty="0" smtClean="0"/>
              <a:t>, July 13, 2015.</a:t>
            </a:r>
          </a:p>
          <a:p>
            <a:pPr>
              <a:defRPr/>
            </a:pPr>
            <a:r>
              <a:rPr lang="en-US" altLang="en-US" sz="1600" dirty="0" smtClean="0"/>
              <a:t>Jefferson Lab Tritium Target Cell, D. Meekins, November 28, 2014</a:t>
            </a:r>
          </a:p>
          <a:p>
            <a:pPr>
              <a:defRPr/>
            </a:pPr>
            <a:r>
              <a:rPr lang="en-US" altLang="en-US" sz="1600" dirty="0" smtClean="0"/>
              <a:t>Activation of a Tritium Target Cell, G. </a:t>
            </a:r>
            <a:r>
              <a:rPr lang="en-US" altLang="en-US" sz="1600" dirty="0" err="1" smtClean="0"/>
              <a:t>Kharashvili</a:t>
            </a:r>
            <a:r>
              <a:rPr lang="en-US" altLang="en-US" sz="1600" dirty="0" smtClean="0"/>
              <a:t> , June 25, 2014</a:t>
            </a:r>
          </a:p>
          <a:p>
            <a:pPr>
              <a:defRPr/>
            </a:pPr>
            <a:r>
              <a:rPr lang="en-US" altLang="en-US" sz="1600" dirty="0" smtClean="0"/>
              <a:t>Thermomechanical Design of a Static Gas Target for Electron Accelerators, B. </a:t>
            </a:r>
            <a:r>
              <a:rPr lang="en-US" altLang="en-US" sz="1600" dirty="0" err="1" smtClean="0"/>
              <a:t>Brajuskovic</a:t>
            </a:r>
            <a:r>
              <a:rPr lang="en-US" altLang="en-US" sz="1600" dirty="0" smtClean="0"/>
              <a:t> et al., NIM A 729 (2013) 469.</a:t>
            </a:r>
          </a:p>
          <a:p>
            <a:pPr>
              <a:defRPr/>
            </a:pPr>
            <a:r>
              <a:rPr lang="en-US" altLang="en-US" sz="1600" dirty="0" smtClean="0"/>
              <a:t>Absorption Risks for a Tritium Gas Target at Jefferson Lab, R. J. Holt,  August  13, 2013.</a:t>
            </a:r>
          </a:p>
          <a:p>
            <a:pPr>
              <a:defRPr/>
            </a:pPr>
            <a:r>
              <a:rPr lang="en-US" altLang="en-US" sz="1600" dirty="0" smtClean="0"/>
              <a:t>Beam-Induced and Tritium-Assisted Embrittlement of the Target Cell at </a:t>
            </a:r>
            <a:r>
              <a:rPr lang="en-US" altLang="en-US" sz="1600" dirty="0" err="1" smtClean="0"/>
              <a:t>JLab</a:t>
            </a:r>
            <a:r>
              <a:rPr lang="en-US" altLang="en-US" sz="1600" dirty="0" smtClean="0"/>
              <a:t>, </a:t>
            </a:r>
            <a:r>
              <a:rPr lang="en-US" altLang="en-US" sz="1600" b="1" dirty="0" smtClean="0"/>
              <a:t>R. E. Ricker (NIST)</a:t>
            </a:r>
            <a:r>
              <a:rPr lang="en-US" altLang="en-US" sz="1600" dirty="0" smtClean="0"/>
              <a:t>,   R. J. Holt, D. Meekins, </a:t>
            </a:r>
            <a:r>
              <a:rPr lang="en-US" altLang="en-US" sz="1600" b="1" dirty="0" smtClean="0"/>
              <a:t>B. </a:t>
            </a:r>
            <a:r>
              <a:rPr lang="en-US" altLang="en-US" sz="1600" b="1" dirty="0" err="1" smtClean="0"/>
              <a:t>Somerday</a:t>
            </a:r>
            <a:r>
              <a:rPr lang="en-US" altLang="en-US" sz="1600" b="1" dirty="0" smtClean="0"/>
              <a:t> (Sandia)</a:t>
            </a:r>
            <a:r>
              <a:rPr lang="en-US" altLang="en-US" sz="1600" dirty="0" smtClean="0"/>
              <a:t>,</a:t>
            </a:r>
            <a:r>
              <a:rPr lang="en-US" altLang="en-US" sz="1600" b="1" dirty="0" smtClean="0"/>
              <a:t> </a:t>
            </a:r>
            <a:r>
              <a:rPr lang="en-US" altLang="en-US" sz="1600" dirty="0" smtClean="0"/>
              <a:t>March 4, 2013.</a:t>
            </a:r>
          </a:p>
          <a:p>
            <a:pPr>
              <a:defRPr/>
            </a:pPr>
            <a:r>
              <a:rPr lang="en-US" altLang="en-US" sz="1600" dirty="0" smtClean="0"/>
              <a:t>Activation Analysis of a Tritium Target Cell for Jefferson Lab, R. J. Holt, D. Meekins, Oct. 23, 2012.</a:t>
            </a:r>
          </a:p>
          <a:p>
            <a:pPr>
              <a:defRPr/>
            </a:pPr>
            <a:r>
              <a:rPr lang="en-US" altLang="en-US" sz="1600" dirty="0"/>
              <a:t>Tritium Inhalation Risks for a Tritium Gas Target at Jefferson Lab, R. J. Holt, October 10, 2012</a:t>
            </a:r>
            <a:r>
              <a:rPr lang="en-US" altLang="en-US" sz="1600" dirty="0" smtClean="0"/>
              <a:t>.</a:t>
            </a:r>
          </a:p>
          <a:p>
            <a:pPr>
              <a:defRPr/>
            </a:pPr>
            <a:r>
              <a:rPr lang="en-US" altLang="en-US" sz="1600" dirty="0" smtClean="0"/>
              <a:t>Tritium Permeability of the Al Target Cell, R. J. Holt, </a:t>
            </a:r>
            <a:r>
              <a:rPr lang="en-US" altLang="en-US" sz="1600" b="1" dirty="0" smtClean="0"/>
              <a:t>R. E. Ricker (NIST)</a:t>
            </a:r>
            <a:r>
              <a:rPr lang="en-US" altLang="en-US" sz="1600" dirty="0" smtClean="0"/>
              <a:t>,</a:t>
            </a:r>
            <a:r>
              <a:rPr lang="en-US" altLang="en-US" sz="1600" b="1" dirty="0" smtClean="0"/>
              <a:t> </a:t>
            </a:r>
            <a:r>
              <a:rPr lang="en-US" altLang="en-US" sz="1600" dirty="0" smtClean="0"/>
              <a:t>D. Meekins, July 10, 2012.</a:t>
            </a:r>
          </a:p>
          <a:p>
            <a:pPr>
              <a:defRPr/>
            </a:pPr>
            <a:r>
              <a:rPr lang="en-US" altLang="en-US" sz="1600" dirty="0" smtClean="0"/>
              <a:t>Scattering Chamber Isolation for the </a:t>
            </a:r>
            <a:r>
              <a:rPr lang="en-US" altLang="en-US" sz="1600" dirty="0" err="1" smtClean="0"/>
              <a:t>JLab</a:t>
            </a:r>
            <a:r>
              <a:rPr lang="en-US" altLang="en-US" sz="1600" dirty="0" smtClean="0"/>
              <a:t> Tritium Target,  T. O’Connor, March 29, 2012.</a:t>
            </a:r>
          </a:p>
          <a:p>
            <a:pPr>
              <a:defRPr/>
            </a:pPr>
            <a:r>
              <a:rPr lang="en-US" altLang="en-US" sz="1600" dirty="0" smtClean="0"/>
              <a:t>Hydrogen Getter System for the </a:t>
            </a:r>
            <a:r>
              <a:rPr lang="en-US" altLang="en-US" sz="1600" dirty="0" err="1" smtClean="0"/>
              <a:t>JLab</a:t>
            </a:r>
            <a:r>
              <a:rPr lang="en-US" altLang="en-US" sz="1600" dirty="0" smtClean="0"/>
              <a:t> Tritium Target, T. O’Connor, W. </a:t>
            </a:r>
            <a:r>
              <a:rPr lang="en-US" altLang="en-US" sz="1600" dirty="0" err="1" smtClean="0"/>
              <a:t>Korsch</a:t>
            </a:r>
            <a:r>
              <a:rPr lang="en-US" altLang="en-US" sz="1600" dirty="0" smtClean="0"/>
              <a:t>,  February 16, 2012.</a:t>
            </a:r>
          </a:p>
          <a:p>
            <a:pPr>
              <a:defRPr/>
            </a:pPr>
            <a:r>
              <a:rPr lang="en-US" altLang="en-US" sz="1600" dirty="0" smtClean="0"/>
              <a:t>Tritium Gas Target Safety Operations Algorithm for Jefferson Lab, R. J. Holt, February 2, 2012.</a:t>
            </a:r>
          </a:p>
          <a:p>
            <a:pPr>
              <a:defRPr/>
            </a:pPr>
            <a:r>
              <a:rPr lang="en-US" altLang="en-US" sz="1600" dirty="0" smtClean="0"/>
              <a:t>Tritium Gas Target Hazard Analysis for Jefferson Lab, E. </a:t>
            </a:r>
            <a:r>
              <a:rPr lang="en-US" altLang="en-US" sz="1600" dirty="0" err="1" smtClean="0"/>
              <a:t>Beise</a:t>
            </a:r>
            <a:r>
              <a:rPr lang="en-US" altLang="en-US" sz="1600" dirty="0" smtClean="0"/>
              <a:t> et al, January 18, 2012.</a:t>
            </a:r>
          </a:p>
          <a:p>
            <a:pPr>
              <a:defRPr/>
            </a:pPr>
            <a:r>
              <a:rPr lang="en-US" altLang="en-US" sz="1600" dirty="0" smtClean="0"/>
              <a:t>Analysis of a Tritium Target Release at Jefferson Lab, </a:t>
            </a:r>
            <a:r>
              <a:rPr lang="en-US" altLang="en-US" sz="1600" b="1" dirty="0" smtClean="0"/>
              <a:t>B. Napier (PNNL)</a:t>
            </a:r>
            <a:r>
              <a:rPr lang="en-US" altLang="en-US" sz="1600" dirty="0" smtClean="0"/>
              <a:t>,</a:t>
            </a:r>
            <a:r>
              <a:rPr lang="en-US" altLang="en-US" sz="1600" b="1" dirty="0" smtClean="0"/>
              <a:t> </a:t>
            </a:r>
            <a:r>
              <a:rPr lang="en-US" altLang="en-US" sz="1600" dirty="0" smtClean="0"/>
              <a:t>R. J. Holt, January 10, 2012.</a:t>
            </a:r>
          </a:p>
          <a:p>
            <a:pPr>
              <a:defRPr/>
            </a:pPr>
            <a:r>
              <a:rPr lang="en-US" altLang="en-US" sz="1600" dirty="0" smtClean="0"/>
              <a:t>Estimating the X-ray Dose Rate from the MARATHON Tritium Target, J. Singh, February 22, 2011.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/>
            </a:pPr>
            <a:endParaRPr lang="en-US" altLang="en-US" sz="16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US" altLang="en-US" sz="1600" dirty="0" smtClean="0"/>
              <a:t>Task force:  </a:t>
            </a:r>
            <a:r>
              <a:rPr lang="en-US" sz="1600" dirty="0" smtClean="0">
                <a:solidFill>
                  <a:srgbClr val="404040"/>
                </a:solidFill>
              </a:rPr>
              <a:t> R. J. Holt, A. </a:t>
            </a:r>
            <a:r>
              <a:rPr lang="en-US" sz="1600" dirty="0" err="1" smtClean="0">
                <a:solidFill>
                  <a:srgbClr val="404040"/>
                </a:solidFill>
              </a:rPr>
              <a:t>Katramatou</a:t>
            </a:r>
            <a:r>
              <a:rPr lang="en-US" sz="1600" dirty="0" smtClean="0">
                <a:solidFill>
                  <a:srgbClr val="404040"/>
                </a:solidFill>
              </a:rPr>
              <a:t>, W. </a:t>
            </a:r>
            <a:r>
              <a:rPr lang="en-US" sz="1600" dirty="0" err="1" smtClean="0">
                <a:solidFill>
                  <a:srgbClr val="404040"/>
                </a:solidFill>
              </a:rPr>
              <a:t>Korsch</a:t>
            </a:r>
            <a:r>
              <a:rPr lang="en-US" sz="1600" dirty="0" smtClean="0">
                <a:solidFill>
                  <a:srgbClr val="404040"/>
                </a:solidFill>
              </a:rPr>
              <a:t>, D. Meekins, T. O’Connor, G. </a:t>
            </a:r>
            <a:r>
              <a:rPr lang="en-US" sz="1600" dirty="0" err="1" smtClean="0">
                <a:solidFill>
                  <a:srgbClr val="404040"/>
                </a:solidFill>
              </a:rPr>
              <a:t>Petratos</a:t>
            </a:r>
            <a:r>
              <a:rPr lang="en-US" sz="1600" dirty="0" smtClean="0">
                <a:solidFill>
                  <a:srgbClr val="404040"/>
                </a:solidFill>
              </a:rPr>
              <a:t>, R. </a:t>
            </a:r>
            <a:r>
              <a:rPr lang="en-US" sz="1600" dirty="0" err="1" smtClean="0">
                <a:solidFill>
                  <a:srgbClr val="404040"/>
                </a:solidFill>
              </a:rPr>
              <a:t>Ransome</a:t>
            </a:r>
            <a:r>
              <a:rPr lang="en-US" sz="1600" dirty="0" smtClean="0">
                <a:solidFill>
                  <a:srgbClr val="404040"/>
                </a:solidFill>
              </a:rPr>
              <a:t>,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US" altLang="ja-JP" sz="1600" dirty="0">
                <a:solidFill>
                  <a:srgbClr val="404040"/>
                </a:solidFill>
                <a:ea typeface="ＭＳ Ｐゴシック" charset="-128"/>
              </a:rPr>
              <a:t>	</a:t>
            </a:r>
            <a:r>
              <a:rPr lang="en-US" altLang="ja-JP" sz="1600" dirty="0" smtClean="0">
                <a:solidFill>
                  <a:srgbClr val="404040"/>
                </a:solidFill>
                <a:ea typeface="ＭＳ Ｐゴシック" charset="-128"/>
              </a:rPr>
              <a:t>	 J. Singh, P. Solvignon, B. </a:t>
            </a:r>
            <a:r>
              <a:rPr lang="en-US" altLang="ja-JP" sz="1600" dirty="0" err="1" smtClean="0">
                <a:solidFill>
                  <a:srgbClr val="404040"/>
                </a:solidFill>
                <a:ea typeface="ＭＳ Ｐゴシック" charset="-128"/>
              </a:rPr>
              <a:t>Wojtsekhowki</a:t>
            </a:r>
            <a:endParaRPr lang="en-US" altLang="en-US" sz="1600" dirty="0" smtClean="0"/>
          </a:p>
          <a:p>
            <a:pPr>
              <a:defRPr/>
            </a:pPr>
            <a:endParaRPr lang="en-US" altLang="en-US" sz="1600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2250"/>
            <a:ext cx="1371600" cy="2095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fld id="{FBB2A4A9-D95D-4884-8AD8-AC785E2A8C8F}" type="slidenum">
              <a:rPr lang="en-US" altLang="en-US" sz="1000"/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2590800" y="5638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"/>
            <a:ext cx="5410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Static gas target density and energy loss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2250"/>
            <a:ext cx="1371600" cy="2095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fld id="{6DB5270A-F91E-4C22-927B-3259D4129B2F}" type="slidenum">
              <a:rPr lang="en-US" altLang="en-US" sz="1000"/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276850" y="1295400"/>
            <a:ext cx="38211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 smtClean="0"/>
              <a:t>J. </a:t>
            </a:r>
            <a:r>
              <a:rPr lang="en-US" altLang="en-US" sz="1600" dirty="0" err="1" smtClean="0"/>
              <a:t>Gorres</a:t>
            </a:r>
            <a:r>
              <a:rPr lang="en-US" altLang="en-US" sz="1600" dirty="0" smtClean="0"/>
              <a:t> et al, NIM 177 (1980) 177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 smtClean="0"/>
              <a:t>H. Yamaguchi et al, NIM A589(2008) 150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16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16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 smtClean="0"/>
              <a:t>Threshold for density fluctuations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 smtClean="0"/>
              <a:t>	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 </a:t>
            </a:r>
            <a:r>
              <a:rPr lang="en-US" alt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mW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/mm</a:t>
            </a:r>
          </a:p>
        </p:txBody>
      </p:sp>
      <p:graphicFrame>
        <p:nvGraphicFramePr>
          <p:cNvPr id="7" name="Group 96"/>
          <p:cNvGraphicFramePr>
            <a:graphicFrameLocks/>
          </p:cNvGraphicFramePr>
          <p:nvPr/>
        </p:nvGraphicFramePr>
        <p:xfrm>
          <a:off x="685800" y="3648075"/>
          <a:ext cx="7759700" cy="2505075"/>
        </p:xfrm>
        <a:graphic>
          <a:graphicData uri="http://schemas.openxmlformats.org/drawingml/2006/table">
            <a:tbl>
              <a:tblPr/>
              <a:tblGrid>
                <a:gridCol w="1296214"/>
                <a:gridCol w="1290939"/>
                <a:gridCol w="1296215"/>
                <a:gridCol w="1221996"/>
                <a:gridCol w="1363398"/>
                <a:gridCol w="1290939"/>
              </a:tblGrid>
              <a:tr h="8716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Lab</a:t>
                      </a:r>
                    </a:p>
                  </a:txBody>
                  <a:tcPr marL="91439" marR="91439"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Quantity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kCi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Thickness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(g/cm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A)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Power loss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mW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/mm)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</a:tr>
              <a:tr h="627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Stanford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HEPL</a:t>
                      </a:r>
                    </a:p>
                  </a:txBody>
                  <a:tcPr marL="91439" marR="91439"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1963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3.2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</a:tr>
              <a:tr h="3352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MIT-Bates</a:t>
                      </a:r>
                    </a:p>
                  </a:txBody>
                  <a:tcPr marL="91439" marR="91439"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1982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47.7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</a:tr>
              <a:tr h="3352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SAL</a:t>
                      </a:r>
                    </a:p>
                  </a:txBody>
                  <a:tcPr marL="91439" marR="91439"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1985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0.02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4.8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</a:tr>
              <a:tr h="3352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JLab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(2016)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0.08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12.7</a:t>
                      </a:r>
                    </a:p>
                  </a:txBody>
                  <a:tcPr marL="91439" marR="91439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9C"/>
                    </a:solidFill>
                  </a:tcPr>
                </a:tc>
              </a:tr>
            </a:tbl>
          </a:graphicData>
        </a:graphic>
      </p:graphicFrame>
      <p:sp>
        <p:nvSpPr>
          <p:cNvPr id="18482" name="Rectangle 2"/>
          <p:cNvSpPr>
            <a:spLocks noChangeArrowheads="1"/>
          </p:cNvSpPr>
          <p:nvPr/>
        </p:nvSpPr>
        <p:spPr bwMode="auto">
          <a:xfrm>
            <a:off x="5168900" y="2286000"/>
            <a:ext cx="3717925" cy="701675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18483" name="TextBox 1"/>
          <p:cNvSpPr txBox="1">
            <a:spLocks noChangeArrowheads="1"/>
          </p:cNvSpPr>
          <p:nvPr/>
        </p:nvSpPr>
        <p:spPr bwMode="auto">
          <a:xfrm>
            <a:off x="1752600" y="6172200"/>
            <a:ext cx="563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 Density vs. current scan will be performed for the targets.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JLab Tritium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066800"/>
            <a:ext cx="8229600" cy="4525963"/>
          </a:xfrm>
          <a:solidFill>
            <a:srgbClr val="F7F79C"/>
          </a:solidFill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Thin Al windows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Beam entrance: 0.010”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Beam exit: 0.011”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Side windows: 0.018”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25 cm long cell at ~200 psi T</a:t>
            </a:r>
            <a:r>
              <a:rPr lang="en-US" sz="2400" baseline="-25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gas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Tritium cell filled and sealed at Savannah River (SRTE)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Pressure:  accuracy to &lt;1%,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Purity:  99.8% T</a:t>
            </a:r>
            <a:r>
              <a:rPr lang="en-US" sz="2400" baseline="-25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gas, main contaminants are </a:t>
            </a:r>
            <a:r>
              <a:rPr lang="en-US" sz="2400" baseline="300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He and D</a:t>
            </a:r>
            <a:r>
              <a:rPr lang="en-US" sz="2400" baseline="-25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12.32 y half-life:  after 1 year ~5% of </a:t>
            </a:r>
            <a:r>
              <a:rPr lang="en-US" sz="2400" baseline="300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H decayed to </a:t>
            </a:r>
            <a:r>
              <a:rPr lang="en-US" sz="2400" baseline="300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He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Administrative current limit:  20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A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mtClean="0"/>
              <a:t>Argonne National Laboratory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E8B0A5B-D20F-4F98-91DD-207D4E5F9D61}" type="slidenum">
              <a:rPr lang="en-US" altLang="en-US"/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/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752600" y="5919788"/>
            <a:ext cx="523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Design Authority and Project Manager:  Dave Meekins</a:t>
            </a:r>
          </a:p>
        </p:txBody>
      </p:sp>
      <p:pic>
        <p:nvPicPr>
          <p:cNvPr id="19463" name="Picture 6" descr="C:\Documents and Settings\b22803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304800"/>
            <a:ext cx="39433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$ \frac{F_2^n}{F_2^p} = \frac{\left[1+4(d/u)\right]}&#10;{\left[4+(d/u)\right]}  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0"/>
  <p:tag name="PICTUREFILESIZE" val="13319"/>
</p:tagLst>
</file>

<file path=ppt/theme/theme1.xml><?xml version="1.0" encoding="utf-8"?>
<a:theme xmlns:a="http://schemas.openxmlformats.org/drawingml/2006/main" name="gray_2003">
  <a:themeElements>
    <a:clrScheme name="gray_2003 1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gray_2003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gray_2003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6_blue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blue_2003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_2003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8_blue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blue_2003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_2003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gray_2003</Template>
  <TotalTime>9373</TotalTime>
  <Words>2181</Words>
  <Application>Microsoft Office PowerPoint</Application>
  <PresentationFormat>On-screen Show (4:3)</PresentationFormat>
  <Paragraphs>455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Calibri</vt:lpstr>
      <vt:lpstr>Arial</vt:lpstr>
      <vt:lpstr>Trebuchet MS</vt:lpstr>
      <vt:lpstr>Wingdings</vt:lpstr>
      <vt:lpstr>Symbol</vt:lpstr>
      <vt:lpstr>Times New Roman</vt:lpstr>
      <vt:lpstr>MS Mincho</vt:lpstr>
      <vt:lpstr>MS PGothic</vt:lpstr>
      <vt:lpstr>Times</vt:lpstr>
      <vt:lpstr>Mistral</vt:lpstr>
      <vt:lpstr>Arial Black</vt:lpstr>
      <vt:lpstr>ヒラギノ角ゴ ProN W6</vt:lpstr>
      <vt:lpstr>Arial Unicode MS</vt:lpstr>
      <vt:lpstr>gray_2003</vt:lpstr>
      <vt:lpstr>66_blue_2003</vt:lpstr>
      <vt:lpstr>68_blue_2003</vt:lpstr>
      <vt:lpstr>Introduction to the tritium target design  Roy J. Holt </vt:lpstr>
      <vt:lpstr>JLab 3He &amp; 3H Measurements</vt:lpstr>
      <vt:lpstr>Tritium Gas Targets at Electron Accelerators</vt:lpstr>
      <vt:lpstr>Design Criteria</vt:lpstr>
      <vt:lpstr>Tritium Gas Target Safety Algorithm for JLab</vt:lpstr>
      <vt:lpstr>Risk vs. Beam current</vt:lpstr>
      <vt:lpstr>Tritium target technical reports</vt:lpstr>
      <vt:lpstr>Static gas target density and energy loss</vt:lpstr>
      <vt:lpstr>JLab Tritium Target</vt:lpstr>
      <vt:lpstr>Summary</vt:lpstr>
      <vt:lpstr>Extra slides</vt:lpstr>
      <vt:lpstr>E12-10-103:  DIS kinematics with an HRS (simulation)</vt:lpstr>
      <vt:lpstr>E12-11-112:  x&gt;1 kinematics with an HRS (simulation)</vt:lpstr>
      <vt:lpstr>E12-14-009:  Elastic scattering from A=3 nuclei</vt:lpstr>
      <vt:lpstr>Beam and Tritium-assisted Embrittlement</vt:lpstr>
      <vt:lpstr>Special issues for tritium</vt:lpstr>
      <vt:lpstr>Secondary Containment – scattering chamber</vt:lpstr>
      <vt:lpstr>Contamination of scattering chamber?</vt:lpstr>
      <vt:lpstr>Stack height and maximum dose</vt:lpstr>
      <vt:lpstr>Dose vs. distance for a 20 m stack (600 Ci, 100%  HTO, class F weather, 60 min sampling time)</vt:lpstr>
      <vt:lpstr>Algorithm for number of days and beam trips</vt:lpstr>
      <vt:lpstr>Risk vs. Target Activity</vt:lpstr>
      <vt:lpstr>F2n/F2p, d/u ratios and A1 for x→1</vt:lpstr>
      <vt:lpstr>Present status: Neutron to proton structure function ratio</vt:lpstr>
      <vt:lpstr>High x impacts high energy physics</vt:lpstr>
      <vt:lpstr>From three-body nuclei to the quarks</vt:lpstr>
      <vt:lpstr>A look at quarks in the nucleus: the EMC effect</vt:lpstr>
      <vt:lpstr>Isospin structure of 2N-SRCs (JLab E12-11-112)</vt:lpstr>
      <vt:lpstr>3He(e,e’p)/3H(e,e’p)</vt:lpstr>
      <vt:lpstr>Charge radii: 3He and 3H</vt:lpstr>
    </vt:vector>
  </TitlesOfParts>
  <Company>Argonne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nucleus to the quarks  Roy J. Holt</dc:title>
  <dc:creator>Roy Holt</dc:creator>
  <cp:lastModifiedBy>dmeekins10@gmail.com</cp:lastModifiedBy>
  <cp:revision>589</cp:revision>
  <cp:lastPrinted>2012-07-20T19:24:42Z</cp:lastPrinted>
  <dcterms:created xsi:type="dcterms:W3CDTF">2010-01-22T14:33:53Z</dcterms:created>
  <dcterms:modified xsi:type="dcterms:W3CDTF">2015-09-14T04:20:35Z</dcterms:modified>
</cp:coreProperties>
</file>