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notesMasterIdLst>
    <p:notesMasterId r:id="rId44"/>
  </p:notesMasterIdLst>
  <p:sldIdLst>
    <p:sldId id="256" r:id="rId2"/>
    <p:sldId id="295" r:id="rId3"/>
    <p:sldId id="296" r:id="rId4"/>
    <p:sldId id="257" r:id="rId5"/>
    <p:sldId id="293" r:id="rId6"/>
    <p:sldId id="260" r:id="rId7"/>
    <p:sldId id="297" r:id="rId8"/>
    <p:sldId id="270" r:id="rId9"/>
    <p:sldId id="275" r:id="rId10"/>
    <p:sldId id="292" r:id="rId11"/>
    <p:sldId id="273" r:id="rId12"/>
    <p:sldId id="276" r:id="rId13"/>
    <p:sldId id="282" r:id="rId14"/>
    <p:sldId id="283" r:id="rId15"/>
    <p:sldId id="298" r:id="rId16"/>
    <p:sldId id="299" r:id="rId17"/>
    <p:sldId id="309" r:id="rId18"/>
    <p:sldId id="306" r:id="rId19"/>
    <p:sldId id="307" r:id="rId20"/>
    <p:sldId id="302" r:id="rId21"/>
    <p:sldId id="308" r:id="rId22"/>
    <p:sldId id="304" r:id="rId23"/>
    <p:sldId id="303" r:id="rId24"/>
    <p:sldId id="310" r:id="rId25"/>
    <p:sldId id="286" r:id="rId26"/>
    <p:sldId id="300" r:id="rId27"/>
    <p:sldId id="294" r:id="rId28"/>
    <p:sldId id="287" r:id="rId29"/>
    <p:sldId id="258" r:id="rId30"/>
    <p:sldId id="259" r:id="rId31"/>
    <p:sldId id="261" r:id="rId32"/>
    <p:sldId id="288" r:id="rId33"/>
    <p:sldId id="263" r:id="rId34"/>
    <p:sldId id="264" r:id="rId35"/>
    <p:sldId id="289" r:id="rId36"/>
    <p:sldId id="274" r:id="rId37"/>
    <p:sldId id="277" r:id="rId38"/>
    <p:sldId id="278" r:id="rId39"/>
    <p:sldId id="284" r:id="rId40"/>
    <p:sldId id="279" r:id="rId41"/>
    <p:sldId id="291" r:id="rId42"/>
    <p:sldId id="280"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91512" autoAdjust="0"/>
  </p:normalViewPr>
  <p:slideViewPr>
    <p:cSldViewPr>
      <p:cViewPr varScale="1">
        <p:scale>
          <a:sx n="105" d="100"/>
          <a:sy n="105" d="100"/>
        </p:scale>
        <p:origin x="1542"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12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56F10F-0893-4322-B28B-E55BA618137B}" type="datetimeFigureOut">
              <a:rPr lang="en-US" smtClean="0"/>
              <a:t>9/10/2017</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CAC0BC-2446-42EE-8A86-99A3B5A98E3C}" type="slidenum">
              <a:rPr lang="en-US" smtClean="0"/>
              <a:t>‹#›</a:t>
            </a:fld>
            <a:endParaRPr lang="en-US" dirty="0"/>
          </a:p>
        </p:txBody>
      </p:sp>
    </p:spTree>
    <p:extLst>
      <p:ext uri="{BB962C8B-B14F-4D97-AF65-F5344CB8AC3E}">
        <p14:creationId xmlns:p14="http://schemas.microsoft.com/office/powerpoint/2010/main" val="2818925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CAC0BC-2446-42EE-8A86-99A3B5A98E3C}" type="slidenum">
              <a:rPr lang="en-US" smtClean="0"/>
              <a:t>1</a:t>
            </a:fld>
            <a:endParaRPr lang="en-US" dirty="0"/>
          </a:p>
        </p:txBody>
      </p:sp>
    </p:spTree>
    <p:extLst>
      <p:ext uri="{BB962C8B-B14F-4D97-AF65-F5344CB8AC3E}">
        <p14:creationId xmlns:p14="http://schemas.microsoft.com/office/powerpoint/2010/main" val="3153103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Dosimeters are not typically used to monitor for radiological doses resulting from tritium. The weak energy beta radiation will not penetrate the dosimeter.  However, work in all experimental halls posted as RCAs will continue</a:t>
            </a:r>
            <a:r>
              <a:rPr lang="en-US" baseline="0" dirty="0"/>
              <a:t> to require dosimetry due to exposure from activated materials.</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indent="0">
              <a:buNone/>
            </a:pPr>
            <a:r>
              <a:rPr lang="en-US" dirty="0"/>
              <a:t>The best method used to determine if an individual has an uptake of tritiated water or soluble organically bound tritium is by urinalysis. Routine urine samples, collected at some predetermined frequency and counted for the tritium content, provide a very sensitive measurement of tritium in the body. This is especially true if the time of an intake is known.</a:t>
            </a:r>
          </a:p>
          <a:p>
            <a:pPr marL="0" indent="0">
              <a:buNone/>
            </a:pPr>
            <a:endParaRPr lang="en-US" dirty="0"/>
          </a:p>
          <a:p>
            <a:pPr marL="0" indent="0">
              <a:buNone/>
            </a:pPr>
            <a:r>
              <a:rPr lang="en-US" dirty="0"/>
              <a:t>Air sampling results may also be used to assess dose from other types of  special tritium compounds.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25CAC0BC-2446-42EE-8A86-99A3B5A98E3C}" type="slidenum">
              <a:rPr lang="en-US" smtClean="0"/>
              <a:t>13</a:t>
            </a:fld>
            <a:endParaRPr lang="en-US" dirty="0"/>
          </a:p>
        </p:txBody>
      </p:sp>
    </p:spTree>
    <p:extLst>
      <p:ext uri="{BB962C8B-B14F-4D97-AF65-F5344CB8AC3E}">
        <p14:creationId xmlns:p14="http://schemas.microsoft.com/office/powerpoint/2010/main" val="13431896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the absence of a failure of the tritium target, there should be no significant tritium in the air or on surfaces around the target, and there is no expectation of uptakes or dose to workers.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However, </a:t>
            </a:r>
            <a:r>
              <a:rPr lang="en-US" baseline="0" dirty="0"/>
              <a:t>we will be implementing routine tritium screening for individuals involved in the tritium target experiment. U</a:t>
            </a:r>
            <a:r>
              <a:rPr lang="en-US" dirty="0"/>
              <a:t>rinalysis samples will be collected on a preset periodic basis.  You will be informed if and when you need to provide a sample.  All urine</a:t>
            </a:r>
            <a:r>
              <a:rPr lang="en-US" baseline="0" dirty="0"/>
              <a:t> samples will be handled through Jlab’s Occupational Medicine Office.</a:t>
            </a:r>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Special additional bioassays will be conducted only if exposure to tritium is suspected.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25CAC0BC-2446-42EE-8A86-99A3B5A98E3C}" type="slidenum">
              <a:rPr lang="en-US" smtClean="0"/>
              <a:t>14</a:t>
            </a:fld>
            <a:endParaRPr lang="en-US" dirty="0"/>
          </a:p>
        </p:txBody>
      </p:sp>
    </p:spTree>
    <p:extLst>
      <p:ext uri="{BB962C8B-B14F-4D97-AF65-F5344CB8AC3E}">
        <p14:creationId xmlns:p14="http://schemas.microsoft.com/office/powerpoint/2010/main" val="3161174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CAC0BC-2446-42EE-8A86-99A3B5A98E3C}" type="slidenum">
              <a:rPr lang="en-US" smtClean="0"/>
              <a:t>25</a:t>
            </a:fld>
            <a:endParaRPr lang="en-US" dirty="0"/>
          </a:p>
        </p:txBody>
      </p:sp>
    </p:spTree>
    <p:extLst>
      <p:ext uri="{BB962C8B-B14F-4D97-AF65-F5344CB8AC3E}">
        <p14:creationId xmlns:p14="http://schemas.microsoft.com/office/powerpoint/2010/main" val="2068204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know,</a:t>
            </a:r>
            <a:r>
              <a:rPr lang="en-US" baseline="0" dirty="0"/>
              <a:t> a new set of experiments involving a tritium gas target is scheduled in Hall A.  Because the target itself is radioactive and of relatively high activity, you are being provided with this special training.  This course is intended to familiarize you with the properties and exposure hazards of tritium, as well as the monitoring and safety protocols which will be followed throughout the time the target is used in Hall A.</a:t>
            </a:r>
          </a:p>
          <a:p>
            <a:endParaRPr lang="en-US" baseline="0" dirty="0"/>
          </a:p>
          <a:p>
            <a:r>
              <a:rPr lang="en-US" baseline="0" dirty="0"/>
              <a:t>Special access procedures for Hall A while the tritium target cell is installed.</a:t>
            </a:r>
          </a:p>
          <a:p>
            <a:endParaRPr lang="en-US" baseline="0" dirty="0"/>
          </a:p>
        </p:txBody>
      </p:sp>
      <p:sp>
        <p:nvSpPr>
          <p:cNvPr id="4" name="Slide Number Placeholder 3"/>
          <p:cNvSpPr>
            <a:spLocks noGrp="1"/>
          </p:cNvSpPr>
          <p:nvPr>
            <p:ph type="sldNum" sz="quarter" idx="10"/>
          </p:nvPr>
        </p:nvSpPr>
        <p:spPr/>
        <p:txBody>
          <a:bodyPr/>
          <a:lstStyle/>
          <a:p>
            <a:fld id="{25CAC0BC-2446-42EE-8A86-99A3B5A98E3C}" type="slidenum">
              <a:rPr lang="en-US" smtClean="0"/>
              <a:t>28</a:t>
            </a:fld>
            <a:endParaRPr lang="en-US" dirty="0"/>
          </a:p>
        </p:txBody>
      </p:sp>
    </p:spTree>
    <p:extLst>
      <p:ext uri="{BB962C8B-B14F-4D97-AF65-F5344CB8AC3E}">
        <p14:creationId xmlns:p14="http://schemas.microsoft.com/office/powerpoint/2010/main" val="1620635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sz="1200" dirty="0"/>
              <a:t>Regular</a:t>
            </a:r>
            <a:r>
              <a:rPr lang="pt-BR" sz="1200" baseline="0" dirty="0"/>
              <a:t> hydrogen, also known as p</a:t>
            </a:r>
            <a:r>
              <a:rPr lang="pt-BR" sz="1200" dirty="0"/>
              <a:t>rotium makes</a:t>
            </a:r>
            <a:r>
              <a:rPr lang="pt-BR" sz="1200" baseline="0" dirty="0"/>
              <a:t> up </a:t>
            </a:r>
            <a:r>
              <a:rPr lang="pt-BR" sz="1200" dirty="0"/>
              <a:t>99.985% of all natural </a:t>
            </a:r>
            <a:r>
              <a:rPr lang="en-US" sz="1200" dirty="0"/>
              <a:t>hydrogen.</a:t>
            </a:r>
          </a:p>
          <a:p>
            <a:r>
              <a:rPr lang="de-DE" sz="1200" dirty="0"/>
              <a:t>Deuterium is a hydrogen atom with one extra neutron</a:t>
            </a:r>
            <a:r>
              <a:rPr lang="de-DE" sz="1200" baseline="0" dirty="0"/>
              <a:t> in the nucleus, its natural abbundance is</a:t>
            </a:r>
            <a:r>
              <a:rPr lang="en-US" sz="1200" dirty="0"/>
              <a:t> 0.015%.</a:t>
            </a:r>
          </a:p>
          <a:p>
            <a:r>
              <a:rPr lang="de-DE" sz="1200" dirty="0"/>
              <a:t>Tritium</a:t>
            </a:r>
            <a:r>
              <a:rPr lang="de-DE" sz="1200" baseline="0" dirty="0"/>
              <a:t>, which is produced both naturally and by man, </a:t>
            </a:r>
            <a:r>
              <a:rPr lang="de-DE" sz="1200" dirty="0"/>
              <a:t>is radioactive.</a:t>
            </a:r>
            <a:endParaRPr lang="en-US" dirty="0"/>
          </a:p>
        </p:txBody>
      </p:sp>
      <p:sp>
        <p:nvSpPr>
          <p:cNvPr id="4" name="Slide Number Placeholder 3"/>
          <p:cNvSpPr>
            <a:spLocks noGrp="1"/>
          </p:cNvSpPr>
          <p:nvPr>
            <p:ph type="sldNum" sz="quarter" idx="10"/>
          </p:nvPr>
        </p:nvSpPr>
        <p:spPr/>
        <p:txBody>
          <a:bodyPr/>
          <a:lstStyle/>
          <a:p>
            <a:fld id="{25CAC0BC-2446-42EE-8A86-99A3B5A98E3C}" type="slidenum">
              <a:rPr lang="en-US" smtClean="0"/>
              <a:t>29</a:t>
            </a:fld>
            <a:endParaRPr lang="en-US" dirty="0"/>
          </a:p>
        </p:txBody>
      </p:sp>
    </p:spTree>
    <p:extLst>
      <p:ext uri="{BB962C8B-B14F-4D97-AF65-F5344CB8AC3E}">
        <p14:creationId xmlns:p14="http://schemas.microsoft.com/office/powerpoint/2010/main" val="681829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Tritium</a:t>
            </a:r>
            <a:r>
              <a:rPr lang="en-US" baseline="0" dirty="0"/>
              <a:t> can be designated in several ways, including those shown here</a:t>
            </a:r>
            <a:endParaRPr lang="en-US" dirty="0"/>
          </a:p>
        </p:txBody>
      </p:sp>
      <p:sp>
        <p:nvSpPr>
          <p:cNvPr id="4" name="Slide Number Placeholder 3"/>
          <p:cNvSpPr>
            <a:spLocks noGrp="1"/>
          </p:cNvSpPr>
          <p:nvPr>
            <p:ph type="sldNum" sz="quarter" idx="10"/>
          </p:nvPr>
        </p:nvSpPr>
        <p:spPr/>
        <p:txBody>
          <a:bodyPr/>
          <a:lstStyle/>
          <a:p>
            <a:fld id="{25CAC0BC-2446-42EE-8A86-99A3B5A98E3C}" type="slidenum">
              <a:rPr lang="en-US" smtClean="0"/>
              <a:t>30</a:t>
            </a:fld>
            <a:endParaRPr lang="en-US" dirty="0"/>
          </a:p>
        </p:txBody>
      </p:sp>
    </p:spTree>
    <p:extLst>
      <p:ext uri="{BB962C8B-B14F-4D97-AF65-F5344CB8AC3E}">
        <p14:creationId xmlns:p14="http://schemas.microsoft.com/office/powerpoint/2010/main" val="38004498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Tritium atoms can easily substitute for hydrogen atoms</a:t>
            </a:r>
            <a:r>
              <a:rPr lang="en-US" baseline="0" dirty="0"/>
              <a:t> in elemental gas or water molecules, resulting in tritium gas or </a:t>
            </a:r>
            <a:r>
              <a:rPr lang="en-US" dirty="0"/>
              <a:t>tritium oxide.</a:t>
            </a:r>
          </a:p>
          <a:p>
            <a:endParaRPr lang="en-US" baseline="0" dirty="0"/>
          </a:p>
        </p:txBody>
      </p:sp>
      <p:sp>
        <p:nvSpPr>
          <p:cNvPr id="4" name="Slide Number Placeholder 3"/>
          <p:cNvSpPr>
            <a:spLocks noGrp="1"/>
          </p:cNvSpPr>
          <p:nvPr>
            <p:ph type="sldNum" sz="quarter" idx="10"/>
          </p:nvPr>
        </p:nvSpPr>
        <p:spPr/>
        <p:txBody>
          <a:bodyPr/>
          <a:lstStyle/>
          <a:p>
            <a:fld id="{25CAC0BC-2446-42EE-8A86-99A3B5A98E3C}" type="slidenum">
              <a:rPr lang="en-US" smtClean="0"/>
              <a:t>31</a:t>
            </a:fld>
            <a:endParaRPr lang="en-US" dirty="0"/>
          </a:p>
        </p:txBody>
      </p:sp>
    </p:spTree>
    <p:extLst>
      <p:ext uri="{BB962C8B-B14F-4D97-AF65-F5344CB8AC3E}">
        <p14:creationId xmlns:p14="http://schemas.microsoft.com/office/powerpoint/2010/main" val="14472602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normal conversion of tritium gas to tritium oxide is 4-10% per day for atmospheric releases, so there isn’t much of an exposure issue after a release of tritium gas unless there’s a heavy rain and the tritium washes out.</a:t>
            </a:r>
          </a:p>
          <a:p>
            <a:endParaRPr lang="en-US" b="1" baseline="0" dirty="0"/>
          </a:p>
          <a:p>
            <a:endParaRPr lang="en-US" dirty="0"/>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5CAC0BC-2446-42EE-8A86-99A3B5A98E3C}" type="slidenum">
              <a:rPr lang="en-US" smtClean="0"/>
              <a:t>32</a:t>
            </a:fld>
            <a:endParaRPr lang="en-US" dirty="0"/>
          </a:p>
        </p:txBody>
      </p:sp>
    </p:spTree>
    <p:extLst>
      <p:ext uri="{BB962C8B-B14F-4D97-AF65-F5344CB8AC3E}">
        <p14:creationId xmlns:p14="http://schemas.microsoft.com/office/powerpoint/2010/main" val="31277653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Tritium gas, just</a:t>
            </a:r>
            <a:r>
              <a:rPr lang="en-US" baseline="0" dirty="0"/>
              <a:t> like normal hydrogen gas,</a:t>
            </a:r>
            <a:r>
              <a:rPr lang="en-US" dirty="0"/>
              <a:t> is flammable and can explode under certain conditions.</a:t>
            </a:r>
          </a:p>
          <a:p>
            <a:r>
              <a:rPr lang="en-US" sz="1200" b="0" i="0" u="none" strike="noStrike" kern="1200" baseline="0" dirty="0">
                <a:solidFill>
                  <a:schemeClr val="tx1"/>
                </a:solidFill>
                <a:latin typeface="+mn-lt"/>
                <a:ea typeface="+mn-ea"/>
                <a:cs typeface="+mn-cs"/>
              </a:rPr>
              <a:t>The range of the flammable concentrations in air is between 4% and 75% by volume.</a:t>
            </a:r>
            <a:endParaRPr lang="en-US" dirty="0"/>
          </a:p>
        </p:txBody>
      </p:sp>
      <p:sp>
        <p:nvSpPr>
          <p:cNvPr id="4" name="Slide Number Placeholder 3"/>
          <p:cNvSpPr>
            <a:spLocks noGrp="1"/>
          </p:cNvSpPr>
          <p:nvPr>
            <p:ph type="sldNum" sz="quarter" idx="10"/>
          </p:nvPr>
        </p:nvSpPr>
        <p:spPr/>
        <p:txBody>
          <a:bodyPr/>
          <a:lstStyle/>
          <a:p>
            <a:fld id="{25CAC0BC-2446-42EE-8A86-99A3B5A98E3C}" type="slidenum">
              <a:rPr lang="en-US" smtClean="0"/>
              <a:t>33</a:t>
            </a:fld>
            <a:endParaRPr lang="en-US" dirty="0"/>
          </a:p>
        </p:txBody>
      </p:sp>
    </p:spTree>
    <p:extLst>
      <p:ext uri="{BB962C8B-B14F-4D97-AF65-F5344CB8AC3E}">
        <p14:creationId xmlns:p14="http://schemas.microsoft.com/office/powerpoint/2010/main" val="16161557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regular hydrogen gas, Tritium</a:t>
            </a:r>
            <a:r>
              <a:rPr lang="en-US" baseline="0" dirty="0"/>
              <a:t> gas is also lighter than air and diffuses rapidly.  It also permeates through most materials at various rates.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25CAC0BC-2446-42EE-8A86-99A3B5A98E3C}" type="slidenum">
              <a:rPr lang="en-US" smtClean="0"/>
              <a:t>34</a:t>
            </a:fld>
            <a:endParaRPr lang="en-US" dirty="0"/>
          </a:p>
        </p:txBody>
      </p:sp>
    </p:spTree>
    <p:extLst>
      <p:ext uri="{BB962C8B-B14F-4D97-AF65-F5344CB8AC3E}">
        <p14:creationId xmlns:p14="http://schemas.microsoft.com/office/powerpoint/2010/main" val="1793859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Tritium is a radioactive isotope of hydrogen, the lightest and most abundant element in the universe.</a:t>
            </a:r>
          </a:p>
          <a:p>
            <a:r>
              <a:rPr lang="en-US" dirty="0"/>
              <a:t>Normal hydrogen has only one proton in its nucleus, whereas tritium has, in addition to the single proton, two neutrons. This makes it three times heavier than the most common form of hydrogen.</a:t>
            </a:r>
          </a:p>
          <a:p>
            <a:endParaRPr lang="en-US" dirty="0"/>
          </a:p>
        </p:txBody>
      </p:sp>
      <p:sp>
        <p:nvSpPr>
          <p:cNvPr id="4" name="Slide Number Placeholder 3"/>
          <p:cNvSpPr>
            <a:spLocks noGrp="1"/>
          </p:cNvSpPr>
          <p:nvPr>
            <p:ph type="sldNum" sz="quarter" idx="10"/>
          </p:nvPr>
        </p:nvSpPr>
        <p:spPr/>
        <p:txBody>
          <a:bodyPr/>
          <a:lstStyle/>
          <a:p>
            <a:fld id="{25CAC0BC-2446-42EE-8A86-99A3B5A98E3C}" type="slidenum">
              <a:rPr lang="en-US" smtClean="0"/>
              <a:t>4</a:t>
            </a:fld>
            <a:endParaRPr lang="en-US" dirty="0"/>
          </a:p>
        </p:txBody>
      </p:sp>
    </p:spTree>
    <p:extLst>
      <p:ext uri="{BB962C8B-B14F-4D97-AF65-F5344CB8AC3E}">
        <p14:creationId xmlns:p14="http://schemas.microsoft.com/office/powerpoint/2010/main" val="12013499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Tritium's radioactive and chemical properties result in degradation of many useful polymeric materials, pump oils, plastics, and o-rings.  This can cause loss of mechanical functions; sometimes within a short period of time.</a:t>
            </a:r>
          </a:p>
        </p:txBody>
      </p:sp>
      <p:sp>
        <p:nvSpPr>
          <p:cNvPr id="4" name="Slide Number Placeholder 3"/>
          <p:cNvSpPr>
            <a:spLocks noGrp="1"/>
          </p:cNvSpPr>
          <p:nvPr>
            <p:ph type="sldNum" sz="quarter" idx="10"/>
          </p:nvPr>
        </p:nvSpPr>
        <p:spPr/>
        <p:txBody>
          <a:bodyPr/>
          <a:lstStyle/>
          <a:p>
            <a:fld id="{25CAC0BC-2446-42EE-8A86-99A3B5A98E3C}" type="slidenum">
              <a:rPr lang="en-US" smtClean="0"/>
              <a:t>35</a:t>
            </a:fld>
            <a:endParaRPr lang="en-US" dirty="0"/>
          </a:p>
        </p:txBody>
      </p:sp>
    </p:spTree>
    <p:extLst>
      <p:ext uri="{BB962C8B-B14F-4D97-AF65-F5344CB8AC3E}">
        <p14:creationId xmlns:p14="http://schemas.microsoft.com/office/powerpoint/2010/main" val="32069028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Tritium gas is only slightly incorporated into the body when inhaled because most of what is inhaled is subsequently exhaled.  There are, however, chemical and physical processes to convert tritium gas to tritiated water, and nearly 100% of tritiated water vapor inhaled is incorporated into body fluids and</a:t>
            </a:r>
            <a:r>
              <a:rPr lang="en-US" sz="1200" baseline="0" dirty="0"/>
              <a:t> t</a:t>
            </a:r>
            <a:r>
              <a:rPr lang="en-US" sz="1200" dirty="0"/>
              <a:t>issues.</a:t>
            </a:r>
          </a:p>
          <a:p>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Only about  0.005% of tritium gas inhaled is converted to tritiated water prior to being exhaled; however, </a:t>
            </a:r>
            <a:r>
              <a:rPr lang="en-US" sz="1200" dirty="0"/>
              <a:t>exposure to tritiated water is ~25,000 times more hazardous than exposure to elemental tritium gas.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r>
              <a:rPr lang="en-US" dirty="0"/>
              <a:t>In addition, exposure to tritium gas can lead to absorption through the skin.  In certain situations, 1/3 of an individual’s uptake may be from absorption through the skin.</a:t>
            </a:r>
            <a:r>
              <a:rPr lang="en-US" baseline="0" dirty="0"/>
              <a:t>  Absorption through the skin of tritium gas is</a:t>
            </a:r>
            <a:r>
              <a:rPr lang="en-US" dirty="0"/>
              <a:t> negligible,</a:t>
            </a:r>
            <a:r>
              <a:rPr lang="en-US" baseline="0" dirty="0"/>
              <a:t> but </a:t>
            </a:r>
            <a:r>
              <a:rPr lang="en-US" dirty="0"/>
              <a:t>Tritiated water can be absorbed relatively easily.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Generally, the assumption is that in an inhalation event, an additional 50% of the inhalation intake is absorbed through the skin.</a:t>
            </a:r>
            <a:endParaRPr lang="en-US" sz="1200" b="1"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a:p>
            <a:endParaRPr lang="en-US" dirty="0"/>
          </a:p>
        </p:txBody>
      </p:sp>
      <p:sp>
        <p:nvSpPr>
          <p:cNvPr id="4" name="Slide Number Placeholder 3"/>
          <p:cNvSpPr>
            <a:spLocks noGrp="1"/>
          </p:cNvSpPr>
          <p:nvPr>
            <p:ph type="sldNum" sz="quarter" idx="10"/>
          </p:nvPr>
        </p:nvSpPr>
        <p:spPr/>
        <p:txBody>
          <a:bodyPr/>
          <a:lstStyle/>
          <a:p>
            <a:fld id="{25CAC0BC-2446-42EE-8A86-99A3B5A98E3C}" type="slidenum">
              <a:rPr lang="en-US" smtClean="0"/>
              <a:t>36</a:t>
            </a:fld>
            <a:endParaRPr lang="en-US" dirty="0"/>
          </a:p>
        </p:txBody>
      </p:sp>
    </p:spTree>
    <p:extLst>
      <p:ext uri="{BB962C8B-B14F-4D97-AF65-F5344CB8AC3E}">
        <p14:creationId xmlns:p14="http://schemas.microsoft.com/office/powerpoint/2010/main" val="12088556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biological half-life can be shortened by increasing water elimination from the body.   The best way to do so is by drinking lots of water under the guidance of a physician.</a:t>
            </a:r>
          </a:p>
          <a:p>
            <a:endParaRPr lang="en-US" dirty="0"/>
          </a:p>
        </p:txBody>
      </p:sp>
      <p:sp>
        <p:nvSpPr>
          <p:cNvPr id="4" name="Slide Number Placeholder 3"/>
          <p:cNvSpPr>
            <a:spLocks noGrp="1"/>
          </p:cNvSpPr>
          <p:nvPr>
            <p:ph type="sldNum" sz="quarter" idx="10"/>
          </p:nvPr>
        </p:nvSpPr>
        <p:spPr/>
        <p:txBody>
          <a:bodyPr/>
          <a:lstStyle/>
          <a:p>
            <a:fld id="{25CAC0BC-2446-42EE-8A86-99A3B5A98E3C}" type="slidenum">
              <a:rPr lang="en-US" smtClean="0"/>
              <a:t>37</a:t>
            </a:fld>
            <a:endParaRPr lang="en-US" dirty="0"/>
          </a:p>
        </p:txBody>
      </p:sp>
    </p:spTree>
    <p:extLst>
      <p:ext uri="{BB962C8B-B14F-4D97-AF65-F5344CB8AC3E}">
        <p14:creationId xmlns:p14="http://schemas.microsoft.com/office/powerpoint/2010/main" val="41013986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a:t>
            </a:r>
            <a:r>
              <a:rPr lang="en-US" baseline="0" dirty="0"/>
              <a:t> we just learned, </a:t>
            </a:r>
            <a:r>
              <a:rPr lang="en-US" dirty="0"/>
              <a:t>Tritium can be present in a variety of chemical forms. The one which gives the highest dose per unit intake is tritium particulate aerosols. These compounds will not be a factor at Jlab</a:t>
            </a:r>
            <a:r>
              <a:rPr lang="en-US" baseline="0" dirty="0"/>
              <a:t> </a:t>
            </a:r>
            <a:r>
              <a:rPr lang="en-US" dirty="0"/>
              <a:t>considering the nature of the gaseous tritium target.  For us, the routes of exposure from the target involve the gaseous form of tritium, and possibly oxidized water, which we treat as the biggest hazard</a:t>
            </a:r>
            <a:r>
              <a:rPr lang="en-US" baseline="0" dirty="0"/>
              <a:t> issue</a:t>
            </a:r>
            <a:r>
              <a:rPr lang="en-US" dirty="0"/>
              <a:t>.  As with any hazard, the preferred hierarchy</a:t>
            </a:r>
            <a:r>
              <a:rPr lang="en-US" baseline="0" dirty="0"/>
              <a:t> for any controls is to start with engineered controls such as containment, and then implement administrative ones, including PPE.</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25CAC0BC-2446-42EE-8A86-99A3B5A98E3C}" type="slidenum">
              <a:rPr lang="en-US" smtClean="0"/>
              <a:t>38</a:t>
            </a:fld>
            <a:endParaRPr lang="en-US" dirty="0"/>
          </a:p>
        </p:txBody>
      </p:sp>
    </p:spTree>
    <p:extLst>
      <p:ext uri="{BB962C8B-B14F-4D97-AF65-F5344CB8AC3E}">
        <p14:creationId xmlns:p14="http://schemas.microsoft.com/office/powerpoint/2010/main" val="34329534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Air monitoring and surface contamination surveys are used to verify that loose contamination is not present. They provide an early  indication of potential problems. Despite contamination control measures, tritium is easily spread.</a:t>
            </a:r>
          </a:p>
          <a:p>
            <a:r>
              <a:rPr lang="en-US" dirty="0"/>
              <a:t>All workplaces are surveyed for contamination levels on a regularly scheduled basis. </a:t>
            </a:r>
          </a:p>
          <a:p>
            <a:endParaRPr lang="en-US" dirty="0"/>
          </a:p>
          <a:p>
            <a:pPr marL="0" indent="0">
              <a:buNone/>
            </a:pPr>
            <a:r>
              <a:rPr lang="en-US" dirty="0"/>
              <a:t>Airborne tritium monitoring is used for:</a:t>
            </a:r>
          </a:p>
          <a:p>
            <a:pPr marL="0" indent="0">
              <a:buNone/>
            </a:pPr>
            <a:r>
              <a:rPr lang="en-US" dirty="0"/>
              <a:t>Prompt detection of airborne contamination for worker protection;</a:t>
            </a:r>
          </a:p>
          <a:p>
            <a:pPr marL="0" indent="0">
              <a:buNone/>
            </a:pPr>
            <a:r>
              <a:rPr lang="en-US" dirty="0"/>
              <a:t>Determination of the status of processes; and</a:t>
            </a:r>
          </a:p>
          <a:p>
            <a:pPr marL="0" indent="0">
              <a:buNone/>
            </a:pPr>
            <a:r>
              <a:rPr lang="en-US" dirty="0"/>
              <a:t>Identification of any leaks in primary or secondary containments or confinements</a:t>
            </a:r>
          </a:p>
          <a:p>
            <a:endParaRPr lang="en-US" dirty="0"/>
          </a:p>
        </p:txBody>
      </p:sp>
      <p:sp>
        <p:nvSpPr>
          <p:cNvPr id="4" name="Slide Number Placeholder 3"/>
          <p:cNvSpPr>
            <a:spLocks noGrp="1"/>
          </p:cNvSpPr>
          <p:nvPr>
            <p:ph type="sldNum" sz="quarter" idx="10"/>
          </p:nvPr>
        </p:nvSpPr>
        <p:spPr/>
        <p:txBody>
          <a:bodyPr/>
          <a:lstStyle/>
          <a:p>
            <a:fld id="{25CAC0BC-2446-42EE-8A86-99A3B5A98E3C}" type="slidenum">
              <a:rPr lang="en-US" smtClean="0"/>
              <a:t>39</a:t>
            </a:fld>
            <a:endParaRPr lang="en-US" dirty="0"/>
          </a:p>
        </p:txBody>
      </p:sp>
    </p:spTree>
    <p:extLst>
      <p:ext uri="{BB962C8B-B14F-4D97-AF65-F5344CB8AC3E}">
        <p14:creationId xmlns:p14="http://schemas.microsoft.com/office/powerpoint/2010/main" val="9532387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a:p>
            <a:pPr marL="0" indent="0">
              <a:buNone/>
            </a:pPr>
            <a:r>
              <a:rPr lang="en-US" dirty="0"/>
              <a:t>In addition, maintaining negative ventilation is essential for the safe operation of a tritium facility. Airflow should be from areas of LEAST to MOST contamination.</a:t>
            </a:r>
          </a:p>
          <a:p>
            <a:endParaRPr lang="en-US" dirty="0"/>
          </a:p>
        </p:txBody>
      </p:sp>
      <p:sp>
        <p:nvSpPr>
          <p:cNvPr id="4" name="Slide Number Placeholder 3"/>
          <p:cNvSpPr>
            <a:spLocks noGrp="1"/>
          </p:cNvSpPr>
          <p:nvPr>
            <p:ph type="sldNum" sz="quarter" idx="10"/>
          </p:nvPr>
        </p:nvSpPr>
        <p:spPr/>
        <p:txBody>
          <a:bodyPr/>
          <a:lstStyle/>
          <a:p>
            <a:fld id="{25CAC0BC-2446-42EE-8A86-99A3B5A98E3C}" type="slidenum">
              <a:rPr lang="en-US" smtClean="0"/>
              <a:t>40</a:t>
            </a:fld>
            <a:endParaRPr lang="en-US" dirty="0"/>
          </a:p>
        </p:txBody>
      </p:sp>
    </p:spTree>
    <p:extLst>
      <p:ext uri="{BB962C8B-B14F-4D97-AF65-F5344CB8AC3E}">
        <p14:creationId xmlns:p14="http://schemas.microsoft.com/office/powerpoint/2010/main" val="10160242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Containment should consist of a series of physical barriers, thus minimizing exposure of workers.</a:t>
            </a:r>
          </a:p>
          <a:p>
            <a:pPr marL="0" indent="0">
              <a:buNone/>
            </a:pPr>
            <a:endParaRPr lang="en-US" dirty="0"/>
          </a:p>
          <a:p>
            <a:pPr marL="0" indent="0">
              <a:buNone/>
            </a:pPr>
            <a:r>
              <a:rPr lang="en-US" dirty="0"/>
              <a:t>Confinements such as glove boxes are almost always used when handling large quantities of tritium. Hoods may also be acceptable.</a:t>
            </a:r>
          </a:p>
          <a:p>
            <a:endParaRPr lang="en-US" dirty="0"/>
          </a:p>
        </p:txBody>
      </p:sp>
      <p:sp>
        <p:nvSpPr>
          <p:cNvPr id="4" name="Slide Number Placeholder 3"/>
          <p:cNvSpPr>
            <a:spLocks noGrp="1"/>
          </p:cNvSpPr>
          <p:nvPr>
            <p:ph type="sldNum" sz="quarter" idx="10"/>
          </p:nvPr>
        </p:nvSpPr>
        <p:spPr/>
        <p:txBody>
          <a:bodyPr/>
          <a:lstStyle/>
          <a:p>
            <a:fld id="{25CAC0BC-2446-42EE-8A86-99A3B5A98E3C}" type="slidenum">
              <a:rPr lang="en-US" smtClean="0"/>
              <a:t>41</a:t>
            </a:fld>
            <a:endParaRPr lang="en-US" dirty="0"/>
          </a:p>
        </p:txBody>
      </p:sp>
    </p:spTree>
    <p:extLst>
      <p:ext uri="{BB962C8B-B14F-4D97-AF65-F5344CB8AC3E}">
        <p14:creationId xmlns:p14="http://schemas.microsoft.com/office/powerpoint/2010/main" val="30728963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There are many administrative controls to reduce doses. The following are just a few that should always apply:</a:t>
            </a:r>
          </a:p>
          <a:p>
            <a:pPr marL="171450" indent="-171450">
              <a:buFont typeface="Arial" panose="020B0604020202020204" pitchFamily="34" charset="0"/>
              <a:buChar char="•"/>
            </a:pPr>
            <a:r>
              <a:rPr lang="en-US" dirty="0"/>
              <a:t>CANS restrictions</a:t>
            </a:r>
            <a:r>
              <a:rPr lang="en-US" baseline="0" dirty="0"/>
              <a:t> </a:t>
            </a:r>
            <a:r>
              <a:rPr lang="en-US" baseline="0" dirty="0" err="1"/>
              <a:t>etc</a:t>
            </a:r>
            <a:endParaRPr lang="en-US" dirty="0"/>
          </a:p>
          <a:p>
            <a:pPr marL="171450" indent="-171450">
              <a:buFont typeface="Arial" panose="020B0604020202020204" pitchFamily="34" charset="0"/>
              <a:buChar char="•"/>
            </a:pPr>
            <a:r>
              <a:rPr lang="en-US" dirty="0"/>
              <a:t>Limit the time you spend around sources</a:t>
            </a:r>
          </a:p>
          <a:p>
            <a:pPr marL="171450" indent="-171450">
              <a:buFont typeface="Arial" panose="020B0604020202020204" pitchFamily="34" charset="0"/>
              <a:buChar char="•"/>
            </a:pPr>
            <a:r>
              <a:rPr lang="en-US" dirty="0"/>
              <a:t>Use the proper procedures/RWPs</a:t>
            </a:r>
          </a:p>
          <a:p>
            <a:pPr marL="171450" indent="-171450">
              <a:buFont typeface="Arial" panose="020B0604020202020204" pitchFamily="34" charset="0"/>
              <a:buChar char="•"/>
            </a:pPr>
            <a:r>
              <a:rPr lang="en-US" dirty="0"/>
              <a:t>Obey sign</a:t>
            </a:r>
            <a:r>
              <a:rPr lang="en-US" baseline="0" dirty="0"/>
              <a:t>s and p</a:t>
            </a:r>
            <a:r>
              <a:rPr lang="en-US" dirty="0"/>
              <a:t>ostings</a:t>
            </a:r>
          </a:p>
          <a:p>
            <a:pPr marL="171450" indent="-171450">
              <a:buFont typeface="Arial" panose="020B0604020202020204" pitchFamily="34" charset="0"/>
              <a:buChar char="•"/>
            </a:pPr>
            <a:r>
              <a:rPr lang="en-US" dirty="0"/>
              <a:t>This Training</a:t>
            </a:r>
          </a:p>
          <a:p>
            <a:endParaRPr lang="en-US" dirty="0"/>
          </a:p>
        </p:txBody>
      </p:sp>
      <p:sp>
        <p:nvSpPr>
          <p:cNvPr id="4" name="Slide Number Placeholder 3"/>
          <p:cNvSpPr>
            <a:spLocks noGrp="1"/>
          </p:cNvSpPr>
          <p:nvPr>
            <p:ph type="sldNum" sz="quarter" idx="10"/>
          </p:nvPr>
        </p:nvSpPr>
        <p:spPr/>
        <p:txBody>
          <a:bodyPr/>
          <a:lstStyle/>
          <a:p>
            <a:fld id="{25CAC0BC-2446-42EE-8A86-99A3B5A98E3C}" type="slidenum">
              <a:rPr lang="en-US" smtClean="0"/>
              <a:t>42</a:t>
            </a:fld>
            <a:endParaRPr lang="en-US" dirty="0"/>
          </a:p>
        </p:txBody>
      </p:sp>
    </p:spTree>
    <p:extLst>
      <p:ext uri="{BB962C8B-B14F-4D97-AF65-F5344CB8AC3E}">
        <p14:creationId xmlns:p14="http://schemas.microsoft.com/office/powerpoint/2010/main" val="3976870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There are three primary sources of tritium in our environment:</a:t>
            </a:r>
          </a:p>
          <a:p>
            <a:pPr marL="0" indent="0">
              <a:buNone/>
            </a:pPr>
            <a:endParaRPr lang="en-US" dirty="0"/>
          </a:p>
          <a:p>
            <a:pPr marL="0" indent="0">
              <a:buNone/>
            </a:pPr>
            <a:r>
              <a:rPr lang="en-US" dirty="0"/>
              <a:t>Natural Tritium is formed by the reactions between cosmic rays and the nitrogen in the upper atmosphere.  Nitrogen makes up 80% of the earth’s atmosphere. Cosmic rays generate approximately 4 million curies of tritium per year. With tritium being continually produced and at the same time decaying, the equilibrium level</a:t>
            </a:r>
            <a:r>
              <a:rPr lang="en-US" baseline="0" dirty="0"/>
              <a:t> of </a:t>
            </a:r>
            <a:r>
              <a:rPr lang="en-US" dirty="0"/>
              <a:t>natural tritium in our environment is about 70 million curies.</a:t>
            </a:r>
          </a:p>
          <a:p>
            <a:pPr marL="0" indent="0">
              <a:buNone/>
            </a:pPr>
            <a:endParaRPr lang="en-US" dirty="0"/>
          </a:p>
          <a:p>
            <a:pPr marL="0" indent="0">
              <a:buNone/>
            </a:pPr>
            <a:r>
              <a:rPr lang="en-US" dirty="0"/>
              <a:t>In</a:t>
            </a:r>
            <a:r>
              <a:rPr lang="en-US" baseline="0" dirty="0"/>
              <a:t> addition, t</a:t>
            </a:r>
            <a:r>
              <a:rPr lang="en-US" dirty="0"/>
              <a:t>he DOE has produced tritium at the Savannah River Site with the use of a reactor and Tritium is commercially available from Canada and the European Community for non-weapons use.</a:t>
            </a:r>
          </a:p>
          <a:p>
            <a:endParaRPr lang="en-US" dirty="0"/>
          </a:p>
        </p:txBody>
      </p:sp>
      <p:sp>
        <p:nvSpPr>
          <p:cNvPr id="4" name="Slide Number Placeholder 3"/>
          <p:cNvSpPr>
            <a:spLocks noGrp="1"/>
          </p:cNvSpPr>
          <p:nvPr>
            <p:ph type="sldNum" sz="quarter" idx="10"/>
          </p:nvPr>
        </p:nvSpPr>
        <p:spPr/>
        <p:txBody>
          <a:bodyPr/>
          <a:lstStyle/>
          <a:p>
            <a:fld id="{25CAC0BC-2446-42EE-8A86-99A3B5A98E3C}" type="slidenum">
              <a:rPr lang="en-US" smtClean="0"/>
              <a:t>5</a:t>
            </a:fld>
            <a:endParaRPr lang="en-US" dirty="0"/>
          </a:p>
        </p:txBody>
      </p:sp>
    </p:spTree>
    <p:extLst>
      <p:ext uri="{BB962C8B-B14F-4D97-AF65-F5344CB8AC3E}">
        <p14:creationId xmlns:p14="http://schemas.microsoft.com/office/powerpoint/2010/main" val="3906862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Chemically, tritium behaves just like ordinary hydrogen because it has one proton and one electron.</a:t>
            </a:r>
          </a:p>
          <a:p>
            <a:endParaRPr lang="en-US" dirty="0"/>
          </a:p>
        </p:txBody>
      </p:sp>
      <p:sp>
        <p:nvSpPr>
          <p:cNvPr id="4" name="Slide Number Placeholder 3"/>
          <p:cNvSpPr>
            <a:spLocks noGrp="1"/>
          </p:cNvSpPr>
          <p:nvPr>
            <p:ph type="sldNum" sz="quarter" idx="10"/>
          </p:nvPr>
        </p:nvSpPr>
        <p:spPr/>
        <p:txBody>
          <a:bodyPr/>
          <a:lstStyle/>
          <a:p>
            <a:fld id="{25CAC0BC-2446-42EE-8A86-99A3B5A98E3C}" type="slidenum">
              <a:rPr lang="en-US" smtClean="0"/>
              <a:t>6</a:t>
            </a:fld>
            <a:endParaRPr lang="en-US" dirty="0"/>
          </a:p>
        </p:txBody>
      </p:sp>
    </p:spTree>
    <p:extLst>
      <p:ext uri="{BB962C8B-B14F-4D97-AF65-F5344CB8AC3E}">
        <p14:creationId xmlns:p14="http://schemas.microsoft.com/office/powerpoint/2010/main" val="2017081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25CAC0BC-2446-42EE-8A86-99A3B5A98E3C}" type="slidenum">
              <a:rPr lang="en-US" smtClean="0"/>
              <a:t>8</a:t>
            </a:fld>
            <a:endParaRPr lang="en-US" dirty="0"/>
          </a:p>
        </p:txBody>
      </p:sp>
    </p:spTree>
    <p:extLst>
      <p:ext uri="{BB962C8B-B14F-4D97-AF65-F5344CB8AC3E}">
        <p14:creationId xmlns:p14="http://schemas.microsoft.com/office/powerpoint/2010/main" val="4281873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 biological exchange of tritium with hydrogen in the body can be of concern.</a:t>
            </a:r>
            <a:endParaRPr lang="en-US" dirty="0"/>
          </a:p>
          <a:p>
            <a:pPr marL="0" indent="0">
              <a:buNone/>
            </a:pPr>
            <a:r>
              <a:rPr lang="en-US" dirty="0"/>
              <a:t>Once Tritium gets into the body, it quickly</a:t>
            </a:r>
            <a:r>
              <a:rPr lang="en-US" baseline="0" dirty="0"/>
              <a:t> becomes uniformly distributed throughout.</a:t>
            </a:r>
            <a:endParaRPr lang="en-US" dirty="0"/>
          </a:p>
          <a:p>
            <a:endParaRPr lang="en-US" dirty="0"/>
          </a:p>
        </p:txBody>
      </p:sp>
      <p:sp>
        <p:nvSpPr>
          <p:cNvPr id="4" name="Slide Number Placeholder 3"/>
          <p:cNvSpPr>
            <a:spLocks noGrp="1"/>
          </p:cNvSpPr>
          <p:nvPr>
            <p:ph type="sldNum" sz="quarter" idx="10"/>
          </p:nvPr>
        </p:nvSpPr>
        <p:spPr/>
        <p:txBody>
          <a:bodyPr/>
          <a:lstStyle/>
          <a:p>
            <a:fld id="{25CAC0BC-2446-42EE-8A86-99A3B5A98E3C}" type="slidenum">
              <a:rPr lang="en-US" smtClean="0"/>
              <a:t>9</a:t>
            </a:fld>
            <a:endParaRPr lang="en-US" dirty="0"/>
          </a:p>
        </p:txBody>
      </p:sp>
    </p:spTree>
    <p:extLst>
      <p:ext uri="{BB962C8B-B14F-4D97-AF65-F5344CB8AC3E}">
        <p14:creationId xmlns:p14="http://schemas.microsoft.com/office/powerpoint/2010/main" val="1623372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5CAC0BC-2446-42EE-8A86-99A3B5A98E3C}" type="slidenum">
              <a:rPr lang="en-US" smtClean="0"/>
              <a:t>10</a:t>
            </a:fld>
            <a:endParaRPr lang="en-US" dirty="0"/>
          </a:p>
        </p:txBody>
      </p:sp>
    </p:spTree>
    <p:extLst>
      <p:ext uri="{BB962C8B-B14F-4D97-AF65-F5344CB8AC3E}">
        <p14:creationId xmlns:p14="http://schemas.microsoft.com/office/powerpoint/2010/main" val="2883376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i="1" dirty="0"/>
              <a:t>Ingestion </a:t>
            </a:r>
            <a:r>
              <a:rPr lang="en-US" dirty="0"/>
              <a:t>may occur by eating, drinking, chewing tobacco, and applying makeup where tritium contamination is present. It is always prudent</a:t>
            </a:r>
            <a:r>
              <a:rPr lang="en-US" baseline="0" dirty="0"/>
              <a:t> to</a:t>
            </a:r>
            <a:r>
              <a:rPr lang="en-US" dirty="0"/>
              <a:t> wash your hands after</a:t>
            </a:r>
            <a:r>
              <a:rPr lang="en-US" baseline="0" dirty="0"/>
              <a:t> working near any radioactive contamination.</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25CAC0BC-2446-42EE-8A86-99A3B5A98E3C}" type="slidenum">
              <a:rPr lang="en-US" smtClean="0"/>
              <a:t>11</a:t>
            </a:fld>
            <a:endParaRPr lang="en-US" dirty="0"/>
          </a:p>
        </p:txBody>
      </p:sp>
    </p:spTree>
    <p:extLst>
      <p:ext uri="{BB962C8B-B14F-4D97-AF65-F5344CB8AC3E}">
        <p14:creationId xmlns:p14="http://schemas.microsoft.com/office/powerpoint/2010/main" val="3612949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Half of the tritiated</a:t>
            </a:r>
            <a:r>
              <a:rPr lang="en-US" baseline="0" dirty="0"/>
              <a:t> water</a:t>
            </a:r>
            <a:r>
              <a:rPr lang="en-US" dirty="0"/>
              <a:t> is eliminated from the body in about 10 days. It would take 70 days or more to eliminate 99% of assimilated tritiated water through normal biological processes.</a:t>
            </a:r>
          </a:p>
          <a:p>
            <a:pPr marL="0" indent="0">
              <a:buNone/>
            </a:pPr>
            <a:endParaRPr lang="en-US" dirty="0"/>
          </a:p>
          <a:p>
            <a:pPr marL="0" indent="0">
              <a:buNone/>
            </a:pPr>
            <a:r>
              <a:rPr lang="en-US" dirty="0"/>
              <a:t>Stable tritium particulate aerosols and insoluble organically bound tritium behave in the body in a similar manner as the particulate to which the tritium is bound and would have a longer half-life.</a:t>
            </a:r>
          </a:p>
          <a:p>
            <a:endParaRPr lang="en-US" dirty="0"/>
          </a:p>
        </p:txBody>
      </p:sp>
      <p:sp>
        <p:nvSpPr>
          <p:cNvPr id="4" name="Slide Number Placeholder 3"/>
          <p:cNvSpPr>
            <a:spLocks noGrp="1"/>
          </p:cNvSpPr>
          <p:nvPr>
            <p:ph type="sldNum" sz="quarter" idx="10"/>
          </p:nvPr>
        </p:nvSpPr>
        <p:spPr/>
        <p:txBody>
          <a:bodyPr/>
          <a:lstStyle/>
          <a:p>
            <a:fld id="{25CAC0BC-2446-42EE-8A86-99A3B5A98E3C}" type="slidenum">
              <a:rPr lang="en-US" smtClean="0"/>
              <a:t>12</a:t>
            </a:fld>
            <a:endParaRPr lang="en-US" dirty="0"/>
          </a:p>
        </p:txBody>
      </p:sp>
    </p:spTree>
    <p:extLst>
      <p:ext uri="{BB962C8B-B14F-4D97-AF65-F5344CB8AC3E}">
        <p14:creationId xmlns:p14="http://schemas.microsoft.com/office/powerpoint/2010/main" val="3174734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D0EE1E7-DE1C-402F-ACBC-567F69CF22A3}" type="datetimeFigureOut">
              <a:rPr lang="en-US" smtClean="0"/>
              <a:t>9/10/2017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0905CFD-963D-4BD8-AD4C-4C29C0445609}" type="slidenum">
              <a:rPr lang="en-US" smtClean="0"/>
              <a:t>‹#›</a:t>
            </a:fld>
            <a:endParaRPr lang="en-US" dirty="0"/>
          </a:p>
        </p:txBody>
      </p:sp>
    </p:spTree>
    <p:extLst>
      <p:ext uri="{BB962C8B-B14F-4D97-AF65-F5344CB8AC3E}">
        <p14:creationId xmlns:p14="http://schemas.microsoft.com/office/powerpoint/2010/main" val="2292325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0EE1E7-DE1C-402F-ACBC-567F69CF22A3}" type="datetimeFigureOut">
              <a:rPr lang="en-US" smtClean="0"/>
              <a:t>9/10/2017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0905CFD-963D-4BD8-AD4C-4C29C0445609}" type="slidenum">
              <a:rPr lang="en-US" smtClean="0"/>
              <a:t>‹#›</a:t>
            </a:fld>
            <a:endParaRPr lang="en-US" dirty="0"/>
          </a:p>
        </p:txBody>
      </p:sp>
    </p:spTree>
    <p:extLst>
      <p:ext uri="{BB962C8B-B14F-4D97-AF65-F5344CB8AC3E}">
        <p14:creationId xmlns:p14="http://schemas.microsoft.com/office/powerpoint/2010/main" val="281561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0EE1E7-DE1C-402F-ACBC-567F69CF22A3}" type="datetimeFigureOut">
              <a:rPr lang="en-US" smtClean="0"/>
              <a:t>9/10/2017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0905CFD-963D-4BD8-AD4C-4C29C0445609}" type="slidenum">
              <a:rPr lang="en-US" smtClean="0"/>
              <a:t>‹#›</a:t>
            </a:fld>
            <a:endParaRPr lang="en-US" dirty="0"/>
          </a:p>
        </p:txBody>
      </p:sp>
    </p:spTree>
    <p:extLst>
      <p:ext uri="{BB962C8B-B14F-4D97-AF65-F5344CB8AC3E}">
        <p14:creationId xmlns:p14="http://schemas.microsoft.com/office/powerpoint/2010/main" val="2404707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0EE1E7-DE1C-402F-ACBC-567F69CF22A3}" type="datetimeFigureOut">
              <a:rPr lang="en-US" smtClean="0"/>
              <a:t>9/10/2017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0905CFD-963D-4BD8-AD4C-4C29C0445609}" type="slidenum">
              <a:rPr lang="en-US" smtClean="0"/>
              <a:t>‹#›</a:t>
            </a:fld>
            <a:endParaRPr lang="en-US" dirty="0"/>
          </a:p>
        </p:txBody>
      </p:sp>
    </p:spTree>
    <p:extLst>
      <p:ext uri="{BB962C8B-B14F-4D97-AF65-F5344CB8AC3E}">
        <p14:creationId xmlns:p14="http://schemas.microsoft.com/office/powerpoint/2010/main" val="2320015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D0EE1E7-DE1C-402F-ACBC-567F69CF22A3}" type="datetimeFigureOut">
              <a:rPr lang="en-US" smtClean="0"/>
              <a:t>9/10/2017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0905CFD-963D-4BD8-AD4C-4C29C0445609}" type="slidenum">
              <a:rPr lang="en-US" smtClean="0"/>
              <a:t>‹#›</a:t>
            </a:fld>
            <a:endParaRPr lang="en-US" dirty="0"/>
          </a:p>
        </p:txBody>
      </p:sp>
    </p:spTree>
    <p:extLst>
      <p:ext uri="{BB962C8B-B14F-4D97-AF65-F5344CB8AC3E}">
        <p14:creationId xmlns:p14="http://schemas.microsoft.com/office/powerpoint/2010/main" val="3385732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D0EE1E7-DE1C-402F-ACBC-567F69CF22A3}" type="datetimeFigureOut">
              <a:rPr lang="en-US" smtClean="0"/>
              <a:t>9/10/2017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0905CFD-963D-4BD8-AD4C-4C29C0445609}" type="slidenum">
              <a:rPr lang="en-US" smtClean="0"/>
              <a:t>‹#›</a:t>
            </a:fld>
            <a:endParaRPr lang="en-US" dirty="0"/>
          </a:p>
        </p:txBody>
      </p:sp>
    </p:spTree>
    <p:extLst>
      <p:ext uri="{BB962C8B-B14F-4D97-AF65-F5344CB8AC3E}">
        <p14:creationId xmlns:p14="http://schemas.microsoft.com/office/powerpoint/2010/main" val="1646635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D0EE1E7-DE1C-402F-ACBC-567F69CF22A3}" type="datetimeFigureOut">
              <a:rPr lang="en-US" smtClean="0"/>
              <a:t>9/10/2017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0905CFD-963D-4BD8-AD4C-4C29C0445609}" type="slidenum">
              <a:rPr lang="en-US" smtClean="0"/>
              <a:t>‹#›</a:t>
            </a:fld>
            <a:endParaRPr lang="en-US" dirty="0"/>
          </a:p>
        </p:txBody>
      </p:sp>
    </p:spTree>
    <p:extLst>
      <p:ext uri="{BB962C8B-B14F-4D97-AF65-F5344CB8AC3E}">
        <p14:creationId xmlns:p14="http://schemas.microsoft.com/office/powerpoint/2010/main" val="2262019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D0EE1E7-DE1C-402F-ACBC-567F69CF22A3}" type="datetimeFigureOut">
              <a:rPr lang="en-US" smtClean="0"/>
              <a:t>9/10/2017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0905CFD-963D-4BD8-AD4C-4C29C0445609}" type="slidenum">
              <a:rPr lang="en-US" smtClean="0"/>
              <a:t>‹#›</a:t>
            </a:fld>
            <a:endParaRPr lang="en-US" dirty="0"/>
          </a:p>
        </p:txBody>
      </p:sp>
    </p:spTree>
    <p:extLst>
      <p:ext uri="{BB962C8B-B14F-4D97-AF65-F5344CB8AC3E}">
        <p14:creationId xmlns:p14="http://schemas.microsoft.com/office/powerpoint/2010/main" val="3293939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0EE1E7-DE1C-402F-ACBC-567F69CF22A3}" type="datetimeFigureOut">
              <a:rPr lang="en-US" smtClean="0"/>
              <a:t>9/10/2017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0905CFD-963D-4BD8-AD4C-4C29C0445609}" type="slidenum">
              <a:rPr lang="en-US" smtClean="0"/>
              <a:t>‹#›</a:t>
            </a:fld>
            <a:endParaRPr lang="en-US" dirty="0"/>
          </a:p>
        </p:txBody>
      </p:sp>
    </p:spTree>
    <p:extLst>
      <p:ext uri="{BB962C8B-B14F-4D97-AF65-F5344CB8AC3E}">
        <p14:creationId xmlns:p14="http://schemas.microsoft.com/office/powerpoint/2010/main" val="161710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D0EE1E7-DE1C-402F-ACBC-567F69CF22A3}" type="datetimeFigureOut">
              <a:rPr lang="en-US" smtClean="0"/>
              <a:t>9/10/2017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0905CFD-963D-4BD8-AD4C-4C29C0445609}" type="slidenum">
              <a:rPr lang="en-US" smtClean="0"/>
              <a:t>‹#›</a:t>
            </a:fld>
            <a:endParaRPr lang="en-US" dirty="0"/>
          </a:p>
        </p:txBody>
      </p:sp>
    </p:spTree>
    <p:extLst>
      <p:ext uri="{BB962C8B-B14F-4D97-AF65-F5344CB8AC3E}">
        <p14:creationId xmlns:p14="http://schemas.microsoft.com/office/powerpoint/2010/main" val="3737540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D0EE1E7-DE1C-402F-ACBC-567F69CF22A3}" type="datetimeFigureOut">
              <a:rPr lang="en-US" smtClean="0"/>
              <a:t>9/10/2017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0905CFD-963D-4BD8-AD4C-4C29C0445609}" type="slidenum">
              <a:rPr lang="en-US" smtClean="0"/>
              <a:t>‹#›</a:t>
            </a:fld>
            <a:endParaRPr lang="en-US" dirty="0"/>
          </a:p>
        </p:txBody>
      </p:sp>
    </p:spTree>
    <p:extLst>
      <p:ext uri="{BB962C8B-B14F-4D97-AF65-F5344CB8AC3E}">
        <p14:creationId xmlns:p14="http://schemas.microsoft.com/office/powerpoint/2010/main" val="3575215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0EE1E7-DE1C-402F-ACBC-567F69CF22A3}" type="datetimeFigureOut">
              <a:rPr lang="en-US" smtClean="0"/>
              <a:t>9/10/2017</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905CFD-963D-4BD8-AD4C-4C29C0445609}" type="slidenum">
              <a:rPr lang="en-US" smtClean="0"/>
              <a:t>‹#›</a:t>
            </a:fld>
            <a:endParaRPr lang="en-US" dirty="0"/>
          </a:p>
        </p:txBody>
      </p:sp>
    </p:spTree>
    <p:extLst>
      <p:ext uri="{BB962C8B-B14F-4D97-AF65-F5344CB8AC3E}">
        <p14:creationId xmlns:p14="http://schemas.microsoft.com/office/powerpoint/2010/main" val="265249313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7.emf"/><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9.emf"/></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36.xml.rels><?xml version="1.0" encoding="UTF-8" standalone="yes"?>
<Relationships xmlns="http://schemas.openxmlformats.org/package/2006/relationships"><Relationship Id="rId3" Type="http://schemas.openxmlformats.org/officeDocument/2006/relationships/image" Target="../media/image33.tmp"/><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Arial" pitchFamily="34" charset="0"/>
                <a:cs typeface="Arial" pitchFamily="34" charset="0"/>
              </a:rPr>
              <a:t>Tritium Hazards in Hall A</a:t>
            </a:r>
          </a:p>
        </p:txBody>
      </p:sp>
      <p:sp>
        <p:nvSpPr>
          <p:cNvPr id="3" name="Subtitle 2"/>
          <p:cNvSpPr>
            <a:spLocks noGrp="1"/>
          </p:cNvSpPr>
          <p:nvPr>
            <p:ph type="subTitle" idx="1"/>
          </p:nvPr>
        </p:nvSpPr>
        <p:spPr/>
        <p:txBody>
          <a:bodyPr>
            <a:normAutofit/>
          </a:bodyPr>
          <a:lstStyle/>
          <a:p>
            <a:r>
              <a:rPr lang="en-US" sz="4000" dirty="0">
                <a:latin typeface="Arial" pitchFamily="34" charset="0"/>
                <a:cs typeface="Arial" pitchFamily="34" charset="0"/>
              </a:rPr>
              <a:t>SAF 110T</a:t>
            </a:r>
          </a:p>
        </p:txBody>
      </p:sp>
    </p:spTree>
    <p:extLst>
      <p:ext uri="{BB962C8B-B14F-4D97-AF65-F5344CB8AC3E}">
        <p14:creationId xmlns:p14="http://schemas.microsoft.com/office/powerpoint/2010/main" val="23019166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777874"/>
          </a:xfrm>
        </p:spPr>
        <p:txBody>
          <a:bodyPr>
            <a:normAutofit/>
          </a:bodyPr>
          <a:lstStyle/>
          <a:p>
            <a:pPr algn="ctr"/>
            <a:r>
              <a:rPr lang="en-US" dirty="0"/>
              <a:t>Tritium absorption</a:t>
            </a:r>
          </a:p>
        </p:txBody>
      </p:sp>
      <p:pic>
        <p:nvPicPr>
          <p:cNvPr id="2052" name="Picture 4" descr="https://upload.wikimedia.org/wikipedia/commons/f/fe/Cholesterol_molecule_ball.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rot="351180">
            <a:off x="3380321" y="4493437"/>
            <a:ext cx="4552950" cy="2266951"/>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idx="1"/>
          </p:nvPr>
        </p:nvSpPr>
        <p:spPr>
          <a:xfrm>
            <a:off x="628650" y="1143001"/>
            <a:ext cx="7886700" cy="5033962"/>
          </a:xfrm>
        </p:spPr>
        <p:txBody>
          <a:bodyPr/>
          <a:lstStyle/>
          <a:p>
            <a:pPr marL="0" indent="0">
              <a:lnSpc>
                <a:spcPct val="100000"/>
              </a:lnSpc>
              <a:spcBef>
                <a:spcPts val="0"/>
              </a:spcBef>
              <a:buNone/>
              <a:defRPr/>
            </a:pPr>
            <a:r>
              <a:rPr lang="en-US" dirty="0"/>
              <a:t>Tritium can also replace a loosely bonded hydrogen atom of an organic molecule.</a:t>
            </a:r>
          </a:p>
          <a:p>
            <a:pPr marL="0" indent="0">
              <a:lnSpc>
                <a:spcPct val="100000"/>
              </a:lnSpc>
              <a:spcBef>
                <a:spcPts val="0"/>
              </a:spcBef>
              <a:buNone/>
              <a:defRPr/>
            </a:pPr>
            <a:endParaRPr lang="en-US" b="1" dirty="0">
              <a:solidFill>
                <a:srgbClr val="FF0000"/>
              </a:solidFill>
            </a:endParaRPr>
          </a:p>
          <a:p>
            <a:pPr marL="0" indent="0">
              <a:lnSpc>
                <a:spcPct val="100000"/>
              </a:lnSpc>
              <a:spcBef>
                <a:spcPts val="0"/>
              </a:spcBef>
              <a:buNone/>
              <a:defRPr/>
            </a:pPr>
            <a:r>
              <a:rPr lang="en-US" b="1" dirty="0">
                <a:solidFill>
                  <a:srgbClr val="FF0000"/>
                </a:solidFill>
              </a:rPr>
              <a:t>Organically bound tritium and metal </a:t>
            </a:r>
            <a:r>
              <a:rPr lang="en-US" b="1" dirty="0" err="1">
                <a:solidFill>
                  <a:srgbClr val="FF0000"/>
                </a:solidFill>
              </a:rPr>
              <a:t>tritides</a:t>
            </a:r>
            <a:r>
              <a:rPr lang="en-US" b="1" dirty="0">
                <a:solidFill>
                  <a:srgbClr val="FF0000"/>
                </a:solidFill>
              </a:rPr>
              <a:t> (compounds made of tritium and metal) </a:t>
            </a:r>
            <a:r>
              <a:rPr lang="en-US" dirty="0">
                <a:solidFill>
                  <a:srgbClr val="FF0000"/>
                </a:solidFill>
              </a:rPr>
              <a:t>may result in more dose per intake than </a:t>
            </a:r>
            <a:r>
              <a:rPr lang="en-US" dirty="0" err="1">
                <a:solidFill>
                  <a:srgbClr val="FF0000"/>
                </a:solidFill>
              </a:rPr>
              <a:t>tritiated</a:t>
            </a:r>
            <a:r>
              <a:rPr lang="en-US" dirty="0">
                <a:solidFill>
                  <a:srgbClr val="FF0000"/>
                </a:solidFill>
              </a:rPr>
              <a:t> water. Accordingly, additional controls may be needed, such as special air monitoring or enhanced personnel protective equipment.</a:t>
            </a:r>
          </a:p>
          <a:p>
            <a:pPr marL="0" indent="0">
              <a:lnSpc>
                <a:spcPct val="100000"/>
              </a:lnSpc>
              <a:spcBef>
                <a:spcPts val="0"/>
              </a:spcBef>
              <a:buNone/>
              <a:defRPr/>
            </a:pPr>
            <a:endParaRPr lang="en-US" dirty="0"/>
          </a:p>
          <a:p>
            <a:endParaRPr lang="en-US" dirty="0"/>
          </a:p>
          <a:p>
            <a:endParaRPr lang="en-US" dirty="0"/>
          </a:p>
        </p:txBody>
      </p:sp>
    </p:spTree>
    <p:extLst>
      <p:ext uri="{BB962C8B-B14F-4D97-AF65-F5344CB8AC3E}">
        <p14:creationId xmlns:p14="http://schemas.microsoft.com/office/powerpoint/2010/main" val="4653101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701674"/>
          </a:xfrm>
        </p:spPr>
        <p:txBody>
          <a:bodyPr/>
          <a:lstStyle/>
          <a:p>
            <a:pPr algn="ctr"/>
            <a:r>
              <a:rPr lang="en-US" dirty="0"/>
              <a:t>Tritium Ingestion</a:t>
            </a:r>
          </a:p>
        </p:txBody>
      </p:sp>
      <p:pic>
        <p:nvPicPr>
          <p:cNvPr id="7170" name="Picture 2" descr="https://upload.wikimedia.org/wikipedia/commons/thumb/0/06/DIN_4844-2_D-P019.svg/2000px-DIN_4844-2_D-P019.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4343400"/>
            <a:ext cx="1873289" cy="187328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upload.wikimedia.org/wikipedia/commons/thumb/1/11/No_smoking_symbol.svg/2000px-No_smoking_symbol.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5600" y="4340352"/>
            <a:ext cx="1797089" cy="179708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s://pixabay.com/static/uploads/photo/2013/04/01/10/55/wash-hands-98641_960_72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4346448"/>
            <a:ext cx="1644689" cy="164468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28650" y="990600"/>
            <a:ext cx="7753350" cy="2585323"/>
          </a:xfrm>
          <a:prstGeom prst="rect">
            <a:avLst/>
          </a:prstGeom>
          <a:noFill/>
        </p:spPr>
        <p:txBody>
          <a:bodyPr wrap="square" rtlCol="0">
            <a:spAutoFit/>
          </a:bodyPr>
          <a:lstStyle/>
          <a:p>
            <a:pPr marL="285750" indent="-285750" defTabSz="914400">
              <a:buFont typeface="Arial" panose="020B0604020202020204" pitchFamily="34" charset="0"/>
              <a:buChar char="•"/>
              <a:defRPr/>
            </a:pPr>
            <a:r>
              <a:rPr lang="en-US" b="1" i="1" dirty="0"/>
              <a:t>Ingestion </a:t>
            </a:r>
            <a:r>
              <a:rPr lang="en-US" dirty="0"/>
              <a:t>may occur by eating, drinking, chewing tobacco, and applying makeup where tritium contamination is present. </a:t>
            </a:r>
          </a:p>
          <a:p>
            <a:pPr marL="285750" indent="-285750" defTabSz="914400">
              <a:buFont typeface="Arial" panose="020B0604020202020204" pitchFamily="34" charset="0"/>
              <a:buChar char="•"/>
              <a:defRPr/>
            </a:pPr>
            <a:r>
              <a:rPr lang="en-US" dirty="0"/>
              <a:t>Appropriate PPE such as rubber gloves should always be worn  while working near any radioactive contamination.</a:t>
            </a:r>
          </a:p>
          <a:p>
            <a:pPr marL="285750" indent="-285750" defTabSz="914400">
              <a:buFont typeface="Arial" panose="020B0604020202020204" pitchFamily="34" charset="0"/>
              <a:buChar char="•"/>
              <a:defRPr/>
            </a:pPr>
            <a:r>
              <a:rPr lang="en-US" dirty="0"/>
              <a:t>It is always prudent to wash your hands after working near any radioactive contamination.</a:t>
            </a:r>
          </a:p>
          <a:p>
            <a:pPr defTabSz="914400">
              <a:defRPr/>
            </a:pPr>
            <a:endParaRPr lang="en-US" dirty="0"/>
          </a:p>
          <a:p>
            <a:endParaRPr lang="en-US" dirty="0"/>
          </a:p>
          <a:p>
            <a:endParaRPr lang="en-US" dirty="0"/>
          </a:p>
        </p:txBody>
      </p:sp>
      <p:pic>
        <p:nvPicPr>
          <p:cNvPr id="8" name="Picture 2" descr="https://upload.wikimedia.org/wikipedia/commons/1/1c/Disposable_gloves_09.JPG"/>
          <p:cNvPicPr>
            <a:picLocks noChangeAspect="1" noChangeArrowheads="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50536" y="3921349"/>
            <a:ext cx="1701570" cy="22860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6196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0" y="1143000"/>
            <a:ext cx="7924800" cy="1200329"/>
          </a:xfrm>
          <a:prstGeom prst="rect">
            <a:avLst/>
          </a:prstGeom>
        </p:spPr>
        <p:txBody>
          <a:bodyPr wrap="square">
            <a:spAutoFit/>
          </a:bodyPr>
          <a:lstStyle/>
          <a:p>
            <a:r>
              <a:rPr lang="en-US" dirty="0">
                <a:solidFill>
                  <a:srgbClr val="7030A0"/>
                </a:solidFill>
              </a:rPr>
              <a:t>Half of the tritiated water is eliminated from the body in about 10 days. It would take 70 days or more to eliminate 99% of assimilated tritiated water through normal biological processes. The biological half-life can be shortened by increasing water elimination from the body. </a:t>
            </a:r>
          </a:p>
        </p:txBody>
      </p:sp>
      <p:sp>
        <p:nvSpPr>
          <p:cNvPr id="2" name="Title 1"/>
          <p:cNvSpPr>
            <a:spLocks noGrp="1"/>
          </p:cNvSpPr>
          <p:nvPr>
            <p:ph type="title"/>
          </p:nvPr>
        </p:nvSpPr>
        <p:spPr>
          <a:xfrm>
            <a:off x="628650" y="365127"/>
            <a:ext cx="7886700" cy="625473"/>
          </a:xfrm>
        </p:spPr>
        <p:txBody>
          <a:bodyPr>
            <a:normAutofit fontScale="90000"/>
          </a:bodyPr>
          <a:lstStyle/>
          <a:p>
            <a:pPr algn="ctr"/>
            <a:r>
              <a:rPr lang="en-US" dirty="0"/>
              <a:t>Biological Half-Life</a:t>
            </a:r>
          </a:p>
        </p:txBody>
      </p:sp>
      <p:pic>
        <p:nvPicPr>
          <p:cNvPr id="4" name="Picture 3" descr="Screen Clipping"/>
          <p:cNvPicPr>
            <a:picLocks noChangeAspect="1"/>
          </p:cNvPicPr>
          <p:nvPr/>
        </p:nvPicPr>
        <p:blipFill rotWithShape="1">
          <a:blip r:embed="rId3">
            <a:extLst>
              <a:ext uri="{28A0092B-C50C-407E-A947-70E740481C1C}">
                <a14:useLocalDpi xmlns:a14="http://schemas.microsoft.com/office/drawing/2010/main" val="0"/>
              </a:ext>
            </a:extLst>
          </a:blip>
          <a:srcRect t="26429"/>
          <a:stretch/>
        </p:blipFill>
        <p:spPr>
          <a:xfrm>
            <a:off x="1905000" y="2495729"/>
            <a:ext cx="5616427" cy="25453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762000" y="5410200"/>
            <a:ext cx="7753350" cy="1200329"/>
          </a:xfrm>
          <a:prstGeom prst="rect">
            <a:avLst/>
          </a:prstGeom>
          <a:noFill/>
          <a:ln>
            <a:solidFill>
              <a:srgbClr val="FFFFFF"/>
            </a:solidFill>
          </a:ln>
          <a:effectLst>
            <a:innerShdw blurRad="63500" dist="50800" dir="13500000">
              <a:prstClr val="black">
                <a:alpha val="50000"/>
              </a:prstClr>
            </a:innerShdw>
            <a:softEdge rad="12700"/>
          </a:effectLst>
        </p:spPr>
        <p:txBody>
          <a:bodyPr wrap="square" rtlCol="0">
            <a:spAutoFit/>
          </a:bodyPr>
          <a:lstStyle/>
          <a:p>
            <a:r>
              <a:rPr lang="en-US" dirty="0">
                <a:solidFill>
                  <a:srgbClr val="FF0000"/>
                </a:solidFill>
              </a:rPr>
              <a:t>Stable tritium particulate aerosols and insoluble organically bound tritium behave in the body in a similar manner as the particulate to which the tritium is bound and would have a longer half-life.</a:t>
            </a:r>
          </a:p>
          <a:p>
            <a:endParaRPr lang="en-US" dirty="0"/>
          </a:p>
        </p:txBody>
      </p:sp>
    </p:spTree>
    <p:extLst>
      <p:ext uri="{BB962C8B-B14F-4D97-AF65-F5344CB8AC3E}">
        <p14:creationId xmlns:p14="http://schemas.microsoft.com/office/powerpoint/2010/main" val="25438983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365127"/>
            <a:ext cx="7886700" cy="777874"/>
          </a:xfrm>
        </p:spPr>
        <p:txBody>
          <a:bodyPr>
            <a:normAutofit/>
          </a:bodyPr>
          <a:lstStyle/>
          <a:p>
            <a:pPr algn="ctr"/>
            <a:r>
              <a:rPr lang="en-US" dirty="0"/>
              <a:t>Personnel Monitoring</a:t>
            </a:r>
          </a:p>
        </p:txBody>
      </p:sp>
      <p:sp>
        <p:nvSpPr>
          <p:cNvPr id="5" name="Content Placeholder 4"/>
          <p:cNvSpPr>
            <a:spLocks noGrp="1"/>
          </p:cNvSpPr>
          <p:nvPr>
            <p:ph idx="1"/>
          </p:nvPr>
        </p:nvSpPr>
        <p:spPr>
          <a:xfrm>
            <a:off x="628650" y="1600200"/>
            <a:ext cx="7886700" cy="4576763"/>
          </a:xfrm>
        </p:spPr>
        <p:txBody>
          <a:bodyPr>
            <a:normAutofit fontScale="92500" lnSpcReduction="10000"/>
          </a:bodyPr>
          <a:lstStyle/>
          <a:p>
            <a:pPr>
              <a:lnSpc>
                <a:spcPct val="100000"/>
              </a:lnSpc>
              <a:spcBef>
                <a:spcPts val="0"/>
              </a:spcBef>
              <a:defRPr/>
            </a:pPr>
            <a:r>
              <a:rPr lang="en-US" dirty="0"/>
              <a:t>Dosimeters are not typically used to monitor for radiological doses resulting from tritium. However, work in all experimental halls posted as RCAs will continue to require dosimetry due to exposure from activated materials.</a:t>
            </a:r>
          </a:p>
          <a:p>
            <a:r>
              <a:rPr lang="en-US" dirty="0"/>
              <a:t>The best method used to determine if an individual has an uptake of tritiated water or soluble organically bound tritium is by urinalysis. Routine urine samples, collected at some predetermined frequency and counted for the tritium content, provide a very sensitive measurement of tritium in the body. This is especially true if the time of an intake is known.</a:t>
            </a:r>
          </a:p>
        </p:txBody>
      </p:sp>
    </p:spTree>
    <p:extLst>
      <p:ext uri="{BB962C8B-B14F-4D97-AF65-F5344CB8AC3E}">
        <p14:creationId xmlns:p14="http://schemas.microsoft.com/office/powerpoint/2010/main" val="34194953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549274"/>
          </a:xfrm>
        </p:spPr>
        <p:txBody>
          <a:bodyPr>
            <a:normAutofit fontScale="90000"/>
          </a:bodyPr>
          <a:lstStyle/>
          <a:p>
            <a:pPr algn="ctr"/>
            <a:r>
              <a:rPr lang="en-US" dirty="0"/>
              <a:t>Personnel monitoring</a:t>
            </a:r>
          </a:p>
        </p:txBody>
      </p:sp>
      <p:sp>
        <p:nvSpPr>
          <p:cNvPr id="3" name="Content Placeholder 2"/>
          <p:cNvSpPr>
            <a:spLocks noGrp="1"/>
          </p:cNvSpPr>
          <p:nvPr>
            <p:ph idx="1"/>
          </p:nvPr>
        </p:nvSpPr>
        <p:spPr>
          <a:xfrm>
            <a:off x="628650" y="990600"/>
            <a:ext cx="7886700" cy="5186363"/>
          </a:xfrm>
        </p:spPr>
        <p:txBody>
          <a:bodyPr>
            <a:normAutofit fontScale="92500" lnSpcReduction="10000"/>
          </a:bodyPr>
          <a:lstStyle/>
          <a:p>
            <a:pPr marL="0" indent="0">
              <a:lnSpc>
                <a:spcPct val="100000"/>
              </a:lnSpc>
              <a:spcBef>
                <a:spcPts val="0"/>
              </a:spcBef>
              <a:buNone/>
              <a:defRPr/>
            </a:pPr>
            <a:r>
              <a:rPr lang="en-US" dirty="0"/>
              <a:t>In the absence of a failure of the tritium target, there should be no significant tritium in the air or on surfaces around the target, and there is no expectation of uptakes or dose to workers. </a:t>
            </a:r>
          </a:p>
          <a:p>
            <a:pPr marL="0" indent="0">
              <a:lnSpc>
                <a:spcPct val="100000"/>
              </a:lnSpc>
              <a:spcBef>
                <a:spcPts val="0"/>
              </a:spcBef>
              <a:buNone/>
              <a:defRPr/>
            </a:pPr>
            <a:r>
              <a:rPr lang="en-US" dirty="0"/>
              <a:t>However, we will be implementing routine tritium screening for individuals involved in the tritium target experiment. Urinalysis samples will be collected on a preset periodic basis.  You will be informed if and when you need to provide a sample.  All urine samples will be handled through </a:t>
            </a:r>
            <a:r>
              <a:rPr lang="en-US" dirty="0" err="1"/>
              <a:t>Jlab’s</a:t>
            </a:r>
            <a:r>
              <a:rPr lang="en-US" dirty="0"/>
              <a:t> Occupational Medicine Office.</a:t>
            </a:r>
          </a:p>
          <a:p>
            <a:endParaRPr lang="en-US" dirty="0"/>
          </a:p>
          <a:p>
            <a:pPr marL="0" indent="0">
              <a:lnSpc>
                <a:spcPct val="100000"/>
              </a:lnSpc>
              <a:spcBef>
                <a:spcPts val="0"/>
              </a:spcBef>
              <a:buNone/>
              <a:defRPr/>
            </a:pPr>
            <a:r>
              <a:rPr lang="en-US" dirty="0">
                <a:solidFill>
                  <a:srgbClr val="FF0000"/>
                </a:solidFill>
              </a:rPr>
              <a:t>Special additional bioassays will be conducted only if exposure to tritium is suspected.</a:t>
            </a:r>
          </a:p>
          <a:p>
            <a:pPr marL="0" indent="0">
              <a:lnSpc>
                <a:spcPct val="100000"/>
              </a:lnSpc>
              <a:spcBef>
                <a:spcPts val="0"/>
              </a:spcBef>
              <a:buNone/>
              <a:defRPr/>
            </a:pPr>
            <a:endParaRPr lang="en-US" dirty="0"/>
          </a:p>
          <a:p>
            <a:pPr marL="0" indent="0">
              <a:lnSpc>
                <a:spcPct val="100000"/>
              </a:lnSpc>
              <a:spcBef>
                <a:spcPts val="0"/>
              </a:spcBef>
              <a:buNone/>
              <a:defRPr/>
            </a:pPr>
            <a:endParaRPr lang="en-US" dirty="0"/>
          </a:p>
          <a:p>
            <a:endParaRPr lang="en-US" dirty="0"/>
          </a:p>
          <a:p>
            <a:endParaRPr lang="en-US" dirty="0"/>
          </a:p>
        </p:txBody>
      </p:sp>
    </p:spTree>
    <p:extLst>
      <p:ext uri="{BB962C8B-B14F-4D97-AF65-F5344CB8AC3E}">
        <p14:creationId xmlns:p14="http://schemas.microsoft.com/office/powerpoint/2010/main" val="9768923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701674"/>
          </a:xfrm>
        </p:spPr>
        <p:txBody>
          <a:bodyPr/>
          <a:lstStyle/>
          <a:p>
            <a:pPr algn="ctr"/>
            <a:r>
              <a:rPr lang="en-US" dirty="0"/>
              <a:t>Summary of Tritium Basics</a:t>
            </a:r>
          </a:p>
        </p:txBody>
      </p:sp>
      <p:sp>
        <p:nvSpPr>
          <p:cNvPr id="3" name="Content Placeholder 2"/>
          <p:cNvSpPr>
            <a:spLocks noGrp="1"/>
          </p:cNvSpPr>
          <p:nvPr>
            <p:ph idx="1"/>
          </p:nvPr>
        </p:nvSpPr>
        <p:spPr>
          <a:xfrm>
            <a:off x="628650" y="1143000"/>
            <a:ext cx="7886700" cy="5033963"/>
          </a:xfrm>
        </p:spPr>
        <p:txBody>
          <a:bodyPr/>
          <a:lstStyle/>
          <a:p>
            <a:r>
              <a:rPr lang="en-US" dirty="0"/>
              <a:t>Tritium is a radioactive isotope of hydrogen</a:t>
            </a:r>
          </a:p>
          <a:p>
            <a:r>
              <a:rPr lang="en-US" dirty="0"/>
              <a:t>It behaves chemically just like hydrogen</a:t>
            </a:r>
          </a:p>
          <a:p>
            <a:pPr lvl="1"/>
            <a:r>
              <a:rPr lang="en-US" dirty="0"/>
              <a:t>It can replace hydrogen atoms in chemical compounds</a:t>
            </a:r>
          </a:p>
          <a:p>
            <a:pPr lvl="1"/>
            <a:r>
              <a:rPr lang="en-US" dirty="0"/>
              <a:t>This is especially true for water</a:t>
            </a:r>
          </a:p>
          <a:p>
            <a:r>
              <a:rPr lang="en-US" dirty="0"/>
              <a:t>Tritium is an internal exposure hazard</a:t>
            </a:r>
          </a:p>
          <a:p>
            <a:pPr lvl="1"/>
            <a:r>
              <a:rPr lang="en-US" dirty="0"/>
              <a:t>The dose from tritiated water is ~25,000 times higher than that of elemental tritium</a:t>
            </a:r>
          </a:p>
          <a:p>
            <a:r>
              <a:rPr lang="en-US" dirty="0"/>
              <a:t>Tritium can, more or less, get “into” anything.</a:t>
            </a:r>
          </a:p>
        </p:txBody>
      </p:sp>
    </p:spTree>
    <p:extLst>
      <p:ext uri="{BB962C8B-B14F-4D97-AF65-F5344CB8AC3E}">
        <p14:creationId xmlns:p14="http://schemas.microsoft.com/office/powerpoint/2010/main" val="3647639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701674"/>
          </a:xfrm>
        </p:spPr>
        <p:txBody>
          <a:bodyPr/>
          <a:lstStyle/>
          <a:p>
            <a:pPr algn="ctr"/>
            <a:r>
              <a:rPr lang="en-US" dirty="0"/>
              <a:t>The Hall A Tritium Target</a:t>
            </a:r>
          </a:p>
        </p:txBody>
      </p:sp>
      <p:sp>
        <p:nvSpPr>
          <p:cNvPr id="3" name="Content Placeholder 2"/>
          <p:cNvSpPr>
            <a:spLocks noGrp="1"/>
          </p:cNvSpPr>
          <p:nvPr>
            <p:ph idx="1"/>
          </p:nvPr>
        </p:nvSpPr>
        <p:spPr>
          <a:xfrm>
            <a:off x="628650" y="1143000"/>
            <a:ext cx="5391150" cy="5033963"/>
          </a:xfrm>
        </p:spPr>
        <p:txBody>
          <a:bodyPr>
            <a:normAutofit fontScale="92500"/>
          </a:bodyPr>
          <a:lstStyle/>
          <a:p>
            <a:r>
              <a:rPr lang="en-US" dirty="0"/>
              <a:t>The Hall A Tritium Target is a multiple cell target with several target materials.</a:t>
            </a:r>
          </a:p>
          <a:p>
            <a:pPr lvl="1"/>
            <a:r>
              <a:rPr lang="en-US" dirty="0"/>
              <a:t>Very similar to the </a:t>
            </a:r>
            <a:r>
              <a:rPr lang="en-US" dirty="0" err="1"/>
              <a:t>cryotargets</a:t>
            </a:r>
            <a:endParaRPr lang="en-US" dirty="0"/>
          </a:p>
          <a:p>
            <a:pPr lvl="1"/>
            <a:r>
              <a:rPr lang="en-US" dirty="0"/>
              <a:t>One cell is filled with tritium</a:t>
            </a:r>
          </a:p>
          <a:p>
            <a:r>
              <a:rPr lang="en-US" dirty="0"/>
              <a:t>The tritium cell is a sealed gas cell.</a:t>
            </a:r>
          </a:p>
          <a:p>
            <a:pPr lvl="1"/>
            <a:r>
              <a:rPr lang="en-US" dirty="0"/>
              <a:t>Filled with pure T2 gas at Savannah River Site (SRS)</a:t>
            </a:r>
          </a:p>
          <a:p>
            <a:pPr lvl="1"/>
            <a:r>
              <a:rPr lang="en-US" dirty="0"/>
              <a:t>Shipped to JLAB and will be returned to SRS</a:t>
            </a:r>
          </a:p>
          <a:p>
            <a:pPr lvl="1"/>
            <a:r>
              <a:rPr lang="en-US" dirty="0"/>
              <a:t>JLAB will not be “handling” tritium gas</a:t>
            </a:r>
          </a:p>
          <a:p>
            <a:r>
              <a:rPr lang="en-US" dirty="0"/>
              <a:t>The target is installed in the standard Hall A scattering chamber</a:t>
            </a:r>
          </a:p>
          <a:p>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8333" r="32500"/>
          <a:stretch/>
        </p:blipFill>
        <p:spPr>
          <a:xfrm>
            <a:off x="6172200" y="1333013"/>
            <a:ext cx="2667000" cy="4653935"/>
          </a:xfrm>
          <a:prstGeom prst="rect">
            <a:avLst/>
          </a:prstGeom>
        </p:spPr>
      </p:pic>
    </p:spTree>
    <p:extLst>
      <p:ext uri="{BB962C8B-B14F-4D97-AF65-F5344CB8AC3E}">
        <p14:creationId xmlns:p14="http://schemas.microsoft.com/office/powerpoint/2010/main" val="26746666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777874"/>
          </a:xfrm>
        </p:spPr>
        <p:txBody>
          <a:bodyPr/>
          <a:lstStyle/>
          <a:p>
            <a:pPr algn="ctr"/>
            <a:r>
              <a:rPr lang="en-US" dirty="0"/>
              <a:t>Target Cell</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0" y="2342787"/>
            <a:ext cx="8229600" cy="4208318"/>
          </a:xfrm>
        </p:spPr>
      </p:pic>
      <p:sp>
        <p:nvSpPr>
          <p:cNvPr id="4" name="Slide Number Placeholder 3"/>
          <p:cNvSpPr>
            <a:spLocks noGrp="1"/>
          </p:cNvSpPr>
          <p:nvPr>
            <p:ph type="sldNum" sz="quarter" idx="12"/>
          </p:nvPr>
        </p:nvSpPr>
        <p:spPr/>
        <p:txBody>
          <a:bodyPr/>
          <a:lstStyle/>
          <a:p>
            <a:fld id="{8018D6AA-EBA2-4B19-99C5-3315A16C2C4F}" type="slidenum">
              <a:rPr lang="en-US" smtClean="0"/>
              <a:t>17</a:t>
            </a:fld>
            <a:endParaRPr lang="en-US"/>
          </a:p>
        </p:txBody>
      </p:sp>
      <mc:AlternateContent xmlns:mc="http://schemas.openxmlformats.org/markup-compatibility/2006">
        <mc:Choice xmlns:a14="http://schemas.microsoft.com/office/drawing/2010/main" Requires="a14">
          <p:sp>
            <p:nvSpPr>
              <p:cNvPr id="3" name="TextBox 2"/>
              <p:cNvSpPr txBox="1"/>
              <p:nvPr/>
            </p:nvSpPr>
            <p:spPr>
              <a:xfrm>
                <a:off x="1219200" y="1130809"/>
                <a:ext cx="6400800" cy="1796646"/>
              </a:xfrm>
              <a:prstGeom prst="rect">
                <a:avLst/>
              </a:prstGeom>
              <a:noFill/>
            </p:spPr>
            <p:txBody>
              <a:bodyPr wrap="square" rtlCol="0">
                <a:spAutoFit/>
              </a:bodyPr>
              <a:lstStyle/>
              <a:p>
                <a:r>
                  <a:rPr lang="en-US" dirty="0"/>
                  <a:t>The target cell is shown below:</a:t>
                </a:r>
              </a:p>
              <a:p>
                <a:endParaRPr lang="en-US" dirty="0"/>
              </a:p>
              <a:p>
                <a:pPr marL="285750" indent="-285750">
                  <a:buFont typeface="Arial" panose="020B0604020202020204" pitchFamily="34" charset="0"/>
                  <a:buChar char="•"/>
                </a:pPr>
                <a:r>
                  <a:rPr lang="en-US" dirty="0"/>
                  <a:t>It contains 1075 Ci of T2 or 0.1 g of tritium</a:t>
                </a:r>
              </a:p>
              <a:p>
                <a:pPr marL="285750" indent="-285750">
                  <a:buFont typeface="Arial" panose="020B0604020202020204" pitchFamily="34" charset="0"/>
                  <a:buChar char="•"/>
                </a:pPr>
                <a:r>
                  <a:rPr lang="en-US" dirty="0"/>
                  <a:t>This is about 200 psi at room temperature</a:t>
                </a:r>
              </a:p>
              <a:p>
                <a:pPr marL="285750" indent="-285750">
                  <a:buFont typeface="Arial" panose="020B0604020202020204" pitchFamily="34" charset="0"/>
                  <a:buChar char="•"/>
                </a:pPr>
                <a:r>
                  <a:rPr lang="en-US" dirty="0"/>
                  <a:t>The cell is 25 cm long  and has an ID of 12.7mm</a:t>
                </a:r>
              </a:p>
              <a:p>
                <a:pPr marL="285750" indent="-285750">
                  <a:buFont typeface="Arial" panose="020B0604020202020204" pitchFamily="34" charset="0"/>
                  <a:buChar char="•"/>
                </a:pPr>
                <a:r>
                  <a:rPr lang="en-US" dirty="0"/>
                  <a:t>The volume of the cell is 34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𝑐𝑚</m:t>
                        </m:r>
                      </m:e>
                      <m:sup>
                        <m:r>
                          <a:rPr lang="en-US" i="1" smtClean="0">
                            <a:latin typeface="Cambria Math" panose="02040503050406030204" pitchFamily="18" charset="0"/>
                          </a:rPr>
                          <m:t>2</m:t>
                        </m:r>
                      </m:sup>
                    </m:sSup>
                  </m:oMath>
                </a14:m>
                <a:endParaRPr lang="en-US" dirty="0"/>
              </a:p>
            </p:txBody>
          </p:sp>
        </mc:Choice>
        <mc:Fallback>
          <p:sp>
            <p:nvSpPr>
              <p:cNvPr id="3" name="TextBox 2"/>
              <p:cNvSpPr txBox="1">
                <a:spLocks noRot="1" noChangeAspect="1" noMove="1" noResize="1" noEditPoints="1" noAdjustHandles="1" noChangeArrowheads="1" noChangeShapeType="1" noTextEdit="1"/>
              </p:cNvSpPr>
              <p:nvPr/>
            </p:nvSpPr>
            <p:spPr>
              <a:xfrm>
                <a:off x="1219200" y="1130809"/>
                <a:ext cx="6400800" cy="1796646"/>
              </a:xfrm>
              <a:prstGeom prst="rect">
                <a:avLst/>
              </a:prstGeom>
              <a:blipFill>
                <a:blip r:embed="rId3"/>
                <a:stretch>
                  <a:fillRect l="-762" t="-2041" b="-2041"/>
                </a:stretch>
              </a:blipFill>
            </p:spPr>
            <p:txBody>
              <a:bodyPr/>
              <a:lstStyle/>
              <a:p>
                <a:r>
                  <a:rPr lang="en-US">
                    <a:noFill/>
                  </a:rPr>
                  <a:t> </a:t>
                </a:r>
              </a:p>
            </p:txBody>
          </p:sp>
        </mc:Fallback>
      </mc:AlternateContent>
    </p:spTree>
    <p:extLst>
      <p:ext uri="{BB962C8B-B14F-4D97-AF65-F5344CB8AC3E}">
        <p14:creationId xmlns:p14="http://schemas.microsoft.com/office/powerpoint/2010/main" val="34486998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018D6AA-EBA2-4B19-99C5-3315A16C2C4F}" type="slidenum">
              <a:rPr lang="en-US" smtClean="0"/>
              <a:t>18</a:t>
            </a:fld>
            <a:endParaRPr lang="en-US"/>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56274" y="685800"/>
            <a:ext cx="3803352" cy="5342612"/>
          </a:xfrm>
        </p:spPr>
      </p:pic>
      <p:sp>
        <p:nvSpPr>
          <p:cNvPr id="8" name="TextBox 7"/>
          <p:cNvSpPr txBox="1"/>
          <p:nvPr/>
        </p:nvSpPr>
        <p:spPr>
          <a:xfrm>
            <a:off x="5257800" y="1828800"/>
            <a:ext cx="3429000" cy="646331"/>
          </a:xfrm>
          <a:prstGeom prst="rect">
            <a:avLst/>
          </a:prstGeom>
          <a:noFill/>
        </p:spPr>
        <p:txBody>
          <a:bodyPr wrap="square" rtlCol="0">
            <a:sp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9" name="Content Placeholder 2"/>
          <p:cNvSpPr txBox="1">
            <a:spLocks/>
          </p:cNvSpPr>
          <p:nvPr/>
        </p:nvSpPr>
        <p:spPr>
          <a:xfrm>
            <a:off x="628650" y="1219200"/>
            <a:ext cx="4089102" cy="49577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target design provides for triple containment/</a:t>
            </a:r>
            <a:br>
              <a:rPr lang="en-US" dirty="0"/>
            </a:br>
            <a:r>
              <a:rPr lang="en-US" dirty="0"/>
              <a:t>confinement for all but the last steps of the installation and removal of the cell</a:t>
            </a:r>
          </a:p>
          <a:p>
            <a:r>
              <a:rPr lang="en-US" dirty="0"/>
              <a:t>A release of tritium from this target is considered to be very unlikely</a:t>
            </a:r>
          </a:p>
        </p:txBody>
      </p:sp>
    </p:spTree>
    <p:extLst>
      <p:ext uri="{BB962C8B-B14F-4D97-AF65-F5344CB8AC3E}">
        <p14:creationId xmlns:p14="http://schemas.microsoft.com/office/powerpoint/2010/main" val="3917096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18823"/>
            <a:ext cx="7886700" cy="701673"/>
          </a:xfrm>
        </p:spPr>
        <p:txBody>
          <a:bodyPr/>
          <a:lstStyle/>
          <a:p>
            <a:pPr algn="ctr"/>
            <a:r>
              <a:rPr lang="en-US" dirty="0"/>
              <a:t>Hazard Controls</a:t>
            </a:r>
          </a:p>
        </p:txBody>
      </p:sp>
      <p:sp>
        <p:nvSpPr>
          <p:cNvPr id="3" name="Content Placeholder 2"/>
          <p:cNvSpPr>
            <a:spLocks noGrp="1"/>
          </p:cNvSpPr>
          <p:nvPr>
            <p:ph idx="1"/>
          </p:nvPr>
        </p:nvSpPr>
        <p:spPr>
          <a:xfrm>
            <a:off x="628650" y="914400"/>
            <a:ext cx="7886700" cy="5334000"/>
          </a:xfrm>
        </p:spPr>
        <p:txBody>
          <a:bodyPr>
            <a:normAutofit fontScale="92500" lnSpcReduction="20000"/>
          </a:bodyPr>
          <a:lstStyle/>
          <a:p>
            <a:pPr marL="0" indent="0">
              <a:buNone/>
            </a:pPr>
            <a:r>
              <a:rPr lang="en-US" dirty="0"/>
              <a:t>There are several controls in place to ensure safe operation of the system:</a:t>
            </a:r>
          </a:p>
          <a:p>
            <a:r>
              <a:rPr lang="en-US" dirty="0"/>
              <a:t>Administrative</a:t>
            </a:r>
          </a:p>
          <a:p>
            <a:pPr lvl="1"/>
            <a:r>
              <a:rPr lang="en-US" dirty="0"/>
              <a:t>Limited access to Hall A when the tritium cell is installed</a:t>
            </a:r>
          </a:p>
          <a:p>
            <a:pPr lvl="1"/>
            <a:r>
              <a:rPr lang="en-US" dirty="0"/>
              <a:t>Very limited access to the pivot area near the target</a:t>
            </a:r>
          </a:p>
          <a:p>
            <a:pPr lvl="1"/>
            <a:r>
              <a:rPr lang="en-US" dirty="0"/>
              <a:t>CANS activated doors</a:t>
            </a:r>
          </a:p>
          <a:p>
            <a:pPr lvl="1"/>
            <a:r>
              <a:rPr lang="en-US" dirty="0"/>
              <a:t>Trained and qualified personnel (including this training)</a:t>
            </a:r>
          </a:p>
          <a:p>
            <a:pPr lvl="1"/>
            <a:r>
              <a:rPr lang="en-US" dirty="0"/>
              <a:t>Procedures</a:t>
            </a:r>
          </a:p>
          <a:p>
            <a:r>
              <a:rPr lang="en-US" dirty="0"/>
              <a:t>Engineered</a:t>
            </a:r>
          </a:p>
          <a:p>
            <a:pPr lvl="1"/>
            <a:r>
              <a:rPr lang="en-US" dirty="0"/>
              <a:t>There are three or more layers providing containment and/or confinement of the tritium. Under normal conditions these are:</a:t>
            </a:r>
          </a:p>
          <a:p>
            <a:pPr lvl="2"/>
            <a:r>
              <a:rPr lang="en-US" dirty="0"/>
              <a:t>1) The cell  2) The scattering chamber 3) Hall A</a:t>
            </a:r>
          </a:p>
          <a:p>
            <a:pPr lvl="1"/>
            <a:r>
              <a:rPr lang="en-US" dirty="0"/>
              <a:t>An exhaust system has been installed which also provides slight negative pressure to the Hall. It exhausts to a stack on the Hall A dome. This provides the final confinement layer.</a:t>
            </a:r>
          </a:p>
          <a:p>
            <a:pPr lvl="1"/>
            <a:r>
              <a:rPr lang="en-US" dirty="0"/>
              <a:t>Tritium detectors and alarms</a:t>
            </a:r>
          </a:p>
          <a:p>
            <a:pPr lvl="1"/>
            <a:endParaRPr lang="en-US" dirty="0"/>
          </a:p>
          <a:p>
            <a:pPr lvl="1"/>
            <a:endParaRPr lang="en-US" dirty="0"/>
          </a:p>
        </p:txBody>
      </p:sp>
    </p:spTree>
    <p:extLst>
      <p:ext uri="{BB962C8B-B14F-4D97-AF65-F5344CB8AC3E}">
        <p14:creationId xmlns:p14="http://schemas.microsoft.com/office/powerpoint/2010/main" val="2143164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777874"/>
          </a:xfrm>
        </p:spPr>
        <p:txBody>
          <a:bodyPr/>
          <a:lstStyle/>
          <a:p>
            <a:pPr algn="ctr"/>
            <a:r>
              <a:rPr lang="en-US" dirty="0"/>
              <a:t>Objectives of SAF 110T</a:t>
            </a:r>
          </a:p>
        </p:txBody>
      </p:sp>
      <p:sp>
        <p:nvSpPr>
          <p:cNvPr id="3" name="Content Placeholder 2"/>
          <p:cNvSpPr>
            <a:spLocks noGrp="1"/>
          </p:cNvSpPr>
          <p:nvPr>
            <p:ph idx="1"/>
          </p:nvPr>
        </p:nvSpPr>
        <p:spPr>
          <a:xfrm>
            <a:off x="628650" y="1524000"/>
            <a:ext cx="7886700" cy="4652963"/>
          </a:xfrm>
        </p:spPr>
        <p:txBody>
          <a:bodyPr/>
          <a:lstStyle/>
          <a:p>
            <a:r>
              <a:rPr lang="en-US" dirty="0"/>
              <a:t>Reason for this training</a:t>
            </a:r>
          </a:p>
          <a:p>
            <a:r>
              <a:rPr lang="en-US" dirty="0"/>
              <a:t>Understand what Tritium is and associated hazards</a:t>
            </a:r>
          </a:p>
          <a:p>
            <a:r>
              <a:rPr lang="en-US" dirty="0"/>
              <a:t>Specifics of the Hall A Tritium Target (HATT) System</a:t>
            </a:r>
          </a:p>
          <a:p>
            <a:r>
              <a:rPr lang="en-US" dirty="0"/>
              <a:t>Engineering and administrative controls in Hall A</a:t>
            </a:r>
          </a:p>
          <a:p>
            <a:pPr lvl="1"/>
            <a:r>
              <a:rPr lang="en-US" dirty="0"/>
              <a:t>Access controls</a:t>
            </a:r>
          </a:p>
          <a:p>
            <a:r>
              <a:rPr lang="en-US" dirty="0"/>
              <a:t>How to respond to alarms</a:t>
            </a:r>
          </a:p>
          <a:p>
            <a:r>
              <a:rPr lang="en-US" dirty="0"/>
              <a:t>What to do in emergencies</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2597593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777874"/>
          </a:xfrm>
        </p:spPr>
        <p:txBody>
          <a:bodyPr/>
          <a:lstStyle/>
          <a:p>
            <a:pPr algn="ctr"/>
            <a:r>
              <a:rPr lang="en-US" dirty="0"/>
              <a:t>Exhaust System</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096000" y="3149600"/>
            <a:ext cx="2272903" cy="3030538"/>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3139140870"/>
              </p:ext>
            </p:extLst>
          </p:nvPr>
        </p:nvGraphicFramePr>
        <p:xfrm>
          <a:off x="893402" y="2057400"/>
          <a:ext cx="4815502" cy="3360738"/>
        </p:xfrm>
        <a:graphic>
          <a:graphicData uri="http://schemas.openxmlformats.org/presentationml/2006/ole">
            <mc:AlternateContent xmlns:mc="http://schemas.openxmlformats.org/markup-compatibility/2006">
              <mc:Choice xmlns:v="urn:schemas-microsoft-com:vml" Requires="v">
                <p:oleObj spid="_x0000_s1044" name="Visio" r:id="rId4" imgW="5895892" imgH="4114800" progId="Visio.Drawing.15">
                  <p:embed/>
                </p:oleObj>
              </mc:Choice>
              <mc:Fallback>
                <p:oleObj name="Visio" r:id="rId4" imgW="5895892" imgH="4114800" progId="Visio.Drawing.15">
                  <p:embed/>
                  <p:pic>
                    <p:nvPicPr>
                      <p:cNvPr id="0" name=""/>
                      <p:cNvPicPr/>
                      <p:nvPr/>
                    </p:nvPicPr>
                    <p:blipFill>
                      <a:blip r:embed="rId5"/>
                      <a:stretch>
                        <a:fillRect/>
                      </a:stretch>
                    </p:blipFill>
                    <p:spPr>
                      <a:xfrm>
                        <a:off x="893402" y="2057400"/>
                        <a:ext cx="4815502" cy="3360738"/>
                      </a:xfrm>
                      <a:prstGeom prst="rect">
                        <a:avLst/>
                      </a:prstGeom>
                    </p:spPr>
                  </p:pic>
                </p:oleObj>
              </mc:Fallback>
            </mc:AlternateContent>
          </a:graphicData>
        </a:graphic>
      </p:graphicFrame>
      <p:sp>
        <p:nvSpPr>
          <p:cNvPr id="3" name="TextBox 2"/>
          <p:cNvSpPr txBox="1"/>
          <p:nvPr/>
        </p:nvSpPr>
        <p:spPr>
          <a:xfrm>
            <a:off x="6166247" y="2286000"/>
            <a:ext cx="2349103" cy="646331"/>
          </a:xfrm>
          <a:prstGeom prst="rect">
            <a:avLst/>
          </a:prstGeom>
          <a:noFill/>
        </p:spPr>
        <p:txBody>
          <a:bodyPr wrap="square" rtlCol="0">
            <a:spAutoFit/>
          </a:bodyPr>
          <a:lstStyle/>
          <a:p>
            <a:r>
              <a:rPr lang="en-US" dirty="0"/>
              <a:t>Stack and blower on top of Hall A dome</a:t>
            </a:r>
          </a:p>
        </p:txBody>
      </p:sp>
      <p:sp>
        <p:nvSpPr>
          <p:cNvPr id="6" name="TextBox 5"/>
          <p:cNvSpPr txBox="1"/>
          <p:nvPr/>
        </p:nvSpPr>
        <p:spPr>
          <a:xfrm>
            <a:off x="902208" y="5562600"/>
            <a:ext cx="4419600" cy="369332"/>
          </a:xfrm>
          <a:prstGeom prst="rect">
            <a:avLst/>
          </a:prstGeom>
          <a:noFill/>
        </p:spPr>
        <p:txBody>
          <a:bodyPr wrap="square" rtlCol="0">
            <a:spAutoFit/>
          </a:bodyPr>
          <a:lstStyle/>
          <a:p>
            <a:pPr algn="ctr"/>
            <a:r>
              <a:rPr lang="en-US" dirty="0"/>
              <a:t>Tritium exhaust system schematic</a:t>
            </a:r>
          </a:p>
        </p:txBody>
      </p:sp>
      <p:sp>
        <p:nvSpPr>
          <p:cNvPr id="7" name="TextBox 6"/>
          <p:cNvSpPr txBox="1"/>
          <p:nvPr/>
        </p:nvSpPr>
        <p:spPr>
          <a:xfrm>
            <a:off x="457200" y="1143001"/>
            <a:ext cx="8458200" cy="646331"/>
          </a:xfrm>
          <a:prstGeom prst="rect">
            <a:avLst/>
          </a:prstGeom>
          <a:noFill/>
        </p:spPr>
        <p:txBody>
          <a:bodyPr wrap="square" rtlCol="0">
            <a:spAutoFit/>
          </a:bodyPr>
          <a:lstStyle/>
          <a:p>
            <a:pPr algn="ctr"/>
            <a:r>
              <a:rPr lang="en-US" dirty="0"/>
              <a:t>The exhaust system schematic is shown below. The system provides a slight negative pressure in the Hall when activated provided the truck ramp doors are closed.</a:t>
            </a:r>
          </a:p>
        </p:txBody>
      </p:sp>
    </p:spTree>
    <p:extLst>
      <p:ext uri="{BB962C8B-B14F-4D97-AF65-F5344CB8AC3E}">
        <p14:creationId xmlns:p14="http://schemas.microsoft.com/office/powerpoint/2010/main" val="21788078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701674"/>
          </a:xfrm>
        </p:spPr>
        <p:txBody>
          <a:bodyPr/>
          <a:lstStyle/>
          <a:p>
            <a:pPr algn="ctr"/>
            <a:r>
              <a:rPr lang="en-US" dirty="0"/>
              <a:t>Hall A Access</a:t>
            </a:r>
          </a:p>
        </p:txBody>
      </p:sp>
      <p:sp>
        <p:nvSpPr>
          <p:cNvPr id="3" name="Content Placeholder 2"/>
          <p:cNvSpPr>
            <a:spLocks noGrp="1"/>
          </p:cNvSpPr>
          <p:nvPr>
            <p:ph idx="1"/>
          </p:nvPr>
        </p:nvSpPr>
        <p:spPr>
          <a:xfrm>
            <a:off x="628650" y="1143000"/>
            <a:ext cx="7886700" cy="5033963"/>
          </a:xfrm>
        </p:spPr>
        <p:txBody>
          <a:bodyPr>
            <a:normAutofit fontScale="77500" lnSpcReduction="20000"/>
          </a:bodyPr>
          <a:lstStyle/>
          <a:p>
            <a:pPr marL="0" indent="0">
              <a:buNone/>
            </a:pPr>
            <a:r>
              <a:rPr lang="en-US" dirty="0"/>
              <a:t>When the tritium cell is installed:</a:t>
            </a:r>
          </a:p>
          <a:p>
            <a:r>
              <a:rPr lang="en-US" dirty="0"/>
              <a:t>Signage will be posted on all entrances to the Hall</a:t>
            </a:r>
          </a:p>
          <a:p>
            <a:r>
              <a:rPr lang="en-US" dirty="0"/>
              <a:t>The CANS system will be activated</a:t>
            </a:r>
          </a:p>
          <a:p>
            <a:pPr lvl="1"/>
            <a:r>
              <a:rPr lang="en-US" dirty="0"/>
              <a:t>Badges are required for entry</a:t>
            </a:r>
          </a:p>
          <a:p>
            <a:r>
              <a:rPr lang="en-US" dirty="0"/>
              <a:t>Access to Hall A will be limited to:</a:t>
            </a:r>
          </a:p>
          <a:p>
            <a:pPr lvl="1"/>
            <a:r>
              <a:rPr lang="en-US" dirty="0"/>
              <a:t>Personnel with required training who are also on the CANS access list</a:t>
            </a:r>
          </a:p>
          <a:p>
            <a:pPr lvl="1"/>
            <a:r>
              <a:rPr lang="en-US" dirty="0"/>
              <a:t>All personnel entering the Hall must swipe their badge</a:t>
            </a:r>
          </a:p>
          <a:p>
            <a:pPr lvl="1"/>
            <a:r>
              <a:rPr lang="en-US" dirty="0"/>
              <a:t>Personnel not on the access list are not allowed without prior approval from </a:t>
            </a:r>
            <a:r>
              <a:rPr lang="en-US" dirty="0" err="1"/>
              <a:t>RadCon</a:t>
            </a:r>
            <a:r>
              <a:rPr lang="en-US" dirty="0"/>
              <a:t> and fully trained escort.</a:t>
            </a:r>
          </a:p>
          <a:p>
            <a:r>
              <a:rPr lang="en-US" dirty="0"/>
              <a:t>A restricted zone has been setup near the target and beam dump (see following slides)</a:t>
            </a:r>
          </a:p>
          <a:p>
            <a:r>
              <a:rPr lang="en-US" dirty="0"/>
              <a:t>The door between the accelerator tunnel and Hall A will be locked closed. Only emergency (via crash button) egress through this door shall be allowed.</a:t>
            </a:r>
          </a:p>
          <a:p>
            <a:r>
              <a:rPr lang="en-US" dirty="0"/>
              <a:t>Normal requirements for “Restricted” or “Controlled Access” still apply.</a:t>
            </a:r>
          </a:p>
          <a:p>
            <a:pPr lvl="1"/>
            <a:endParaRPr lang="en-US" dirty="0"/>
          </a:p>
          <a:p>
            <a:pPr lvl="1"/>
            <a:endParaRPr lang="en-US" dirty="0"/>
          </a:p>
        </p:txBody>
      </p:sp>
    </p:spTree>
    <p:extLst>
      <p:ext uri="{BB962C8B-B14F-4D97-AF65-F5344CB8AC3E}">
        <p14:creationId xmlns:p14="http://schemas.microsoft.com/office/powerpoint/2010/main" val="16472353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1808439594"/>
              </p:ext>
            </p:extLst>
          </p:nvPr>
        </p:nvGraphicFramePr>
        <p:xfrm>
          <a:off x="2862072" y="1371600"/>
          <a:ext cx="6191250" cy="4791075"/>
        </p:xfrm>
        <a:graphic>
          <a:graphicData uri="http://schemas.openxmlformats.org/presentationml/2006/ole">
            <mc:AlternateContent xmlns:mc="http://schemas.openxmlformats.org/markup-compatibility/2006">
              <mc:Choice xmlns:v="urn:schemas-microsoft-com:vml" Requires="v">
                <p:oleObj spid="_x0000_s2066" name="Visio" r:id="rId3" imgW="6191314" imgH="4791109" progId="Visio.Drawing.15">
                  <p:embed/>
                </p:oleObj>
              </mc:Choice>
              <mc:Fallback>
                <p:oleObj name="Visio" r:id="rId3" imgW="6191314" imgH="4791109" progId="Visio.Drawing.15">
                  <p:embed/>
                  <p:pic>
                    <p:nvPicPr>
                      <p:cNvPr id="0" name=""/>
                      <p:cNvPicPr/>
                      <p:nvPr/>
                    </p:nvPicPr>
                    <p:blipFill>
                      <a:blip r:embed="rId4"/>
                      <a:stretch>
                        <a:fillRect/>
                      </a:stretch>
                    </p:blipFill>
                    <p:spPr>
                      <a:xfrm>
                        <a:off x="2862072" y="1371600"/>
                        <a:ext cx="6191250" cy="4791075"/>
                      </a:xfrm>
                      <a:prstGeom prst="rect">
                        <a:avLst/>
                      </a:prstGeom>
                    </p:spPr>
                  </p:pic>
                </p:oleObj>
              </mc:Fallback>
            </mc:AlternateContent>
          </a:graphicData>
        </a:graphic>
      </p:graphicFrame>
      <p:sp>
        <p:nvSpPr>
          <p:cNvPr id="6" name="TextBox 5"/>
          <p:cNvSpPr txBox="1"/>
          <p:nvPr/>
        </p:nvSpPr>
        <p:spPr>
          <a:xfrm>
            <a:off x="6733794" y="1447800"/>
            <a:ext cx="2286000" cy="369332"/>
          </a:xfrm>
          <a:prstGeom prst="rect">
            <a:avLst/>
          </a:prstGeom>
          <a:noFill/>
        </p:spPr>
        <p:txBody>
          <a:bodyPr wrap="square" rtlCol="0">
            <a:spAutoFit/>
          </a:bodyPr>
          <a:lstStyle/>
          <a:p>
            <a:r>
              <a:rPr lang="en-US" dirty="0"/>
              <a:t>Hall A Top View</a:t>
            </a:r>
          </a:p>
        </p:txBody>
      </p:sp>
      <p:sp>
        <p:nvSpPr>
          <p:cNvPr id="7" name="TextBox 6"/>
          <p:cNvSpPr txBox="1"/>
          <p:nvPr/>
        </p:nvSpPr>
        <p:spPr>
          <a:xfrm>
            <a:off x="582168" y="1475232"/>
            <a:ext cx="3657600" cy="3970318"/>
          </a:xfrm>
          <a:prstGeom prst="rect">
            <a:avLst/>
          </a:prstGeom>
          <a:noFill/>
        </p:spPr>
        <p:txBody>
          <a:bodyPr wrap="square" rtlCol="0">
            <a:spAutoFit/>
          </a:bodyPr>
          <a:lstStyle/>
          <a:p>
            <a:pPr marL="285750" indent="-285750">
              <a:buFont typeface="Arial" panose="020B0604020202020204" pitchFamily="34" charset="0"/>
              <a:buChar char="•"/>
            </a:pPr>
            <a:r>
              <a:rPr lang="en-US" dirty="0"/>
              <a:t>Restricted Zone shown in yellow</a:t>
            </a:r>
          </a:p>
          <a:p>
            <a:pPr marL="285750" indent="-285750">
              <a:buFont typeface="Arial" panose="020B0604020202020204" pitchFamily="34" charset="0"/>
              <a:buChar char="•"/>
            </a:pPr>
            <a:r>
              <a:rPr lang="en-US" dirty="0"/>
              <a:t>Limited to authorized personnel on access list</a:t>
            </a:r>
          </a:p>
          <a:p>
            <a:pPr marL="285750" indent="-285750">
              <a:buFont typeface="Arial" panose="020B0604020202020204" pitchFamily="34" charset="0"/>
              <a:buChar char="•"/>
            </a:pPr>
            <a:r>
              <a:rPr lang="en-US" dirty="0"/>
              <a:t>Access is linked to activity</a:t>
            </a:r>
          </a:p>
          <a:p>
            <a:pPr marL="285750" indent="-285750">
              <a:buFont typeface="Arial" panose="020B0604020202020204" pitchFamily="34" charset="0"/>
              <a:buChar char="•"/>
            </a:pPr>
            <a:r>
              <a:rPr lang="en-US" dirty="0"/>
              <a:t>Personnel needing to perform work in this area shall contact the Hall A work coordinator</a:t>
            </a:r>
          </a:p>
          <a:p>
            <a:pPr marL="285750" indent="-285750">
              <a:buFont typeface="Arial" panose="020B0604020202020204" pitchFamily="34" charset="0"/>
              <a:buChar char="•"/>
            </a:pPr>
            <a:r>
              <a:rPr lang="en-US" dirty="0">
                <a:solidFill>
                  <a:srgbClr val="FF0000"/>
                </a:solidFill>
              </a:rPr>
              <a:t>Hall A work coordinator and </a:t>
            </a:r>
            <a:r>
              <a:rPr lang="en-US" dirty="0" err="1">
                <a:solidFill>
                  <a:srgbClr val="FF0000"/>
                </a:solidFill>
              </a:rPr>
              <a:t>RadCon</a:t>
            </a:r>
            <a:r>
              <a:rPr lang="en-US" dirty="0">
                <a:solidFill>
                  <a:srgbClr val="FF0000"/>
                </a:solidFill>
              </a:rPr>
              <a:t> shall approve all work in this zone</a:t>
            </a:r>
          </a:p>
          <a:p>
            <a:pPr marL="285750" indent="-285750">
              <a:buFont typeface="Arial" panose="020B0604020202020204" pitchFamily="34" charset="0"/>
              <a:buChar char="•"/>
            </a:pPr>
            <a:r>
              <a:rPr lang="en-US" dirty="0">
                <a:solidFill>
                  <a:srgbClr val="7030A0"/>
                </a:solidFill>
              </a:rPr>
              <a:t>Zone is marked by physical boundaries and signage</a:t>
            </a:r>
          </a:p>
          <a:p>
            <a:pPr marL="285750" indent="-285750">
              <a:buFont typeface="Arial" panose="020B0604020202020204" pitchFamily="34" charset="0"/>
              <a:buChar char="•"/>
            </a:pPr>
            <a:r>
              <a:rPr lang="en-US" dirty="0"/>
              <a:t>An example of a physical barrier is shown in the next slide</a:t>
            </a:r>
          </a:p>
        </p:txBody>
      </p:sp>
      <p:sp>
        <p:nvSpPr>
          <p:cNvPr id="8" name="TextBox 7"/>
          <p:cNvSpPr txBox="1"/>
          <p:nvPr/>
        </p:nvSpPr>
        <p:spPr>
          <a:xfrm>
            <a:off x="609600" y="228600"/>
            <a:ext cx="7924800" cy="584775"/>
          </a:xfrm>
          <a:prstGeom prst="rect">
            <a:avLst/>
          </a:prstGeom>
          <a:noFill/>
        </p:spPr>
        <p:txBody>
          <a:bodyPr wrap="square" rtlCol="0">
            <a:spAutoFit/>
          </a:bodyPr>
          <a:lstStyle/>
          <a:p>
            <a:pPr algn="ctr"/>
            <a:r>
              <a:rPr lang="en-US" sz="3200" dirty="0"/>
              <a:t>Restricted Zone</a:t>
            </a:r>
          </a:p>
        </p:txBody>
      </p:sp>
    </p:spTree>
    <p:extLst>
      <p:ext uri="{BB962C8B-B14F-4D97-AF65-F5344CB8AC3E}">
        <p14:creationId xmlns:p14="http://schemas.microsoft.com/office/powerpoint/2010/main" val="39402566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5760" y="1763023"/>
            <a:ext cx="7090913" cy="3988639"/>
          </a:xfrm>
          <a:prstGeom prst="rect">
            <a:avLst/>
          </a:prstGeom>
        </p:spPr>
      </p:pic>
      <p:sp>
        <p:nvSpPr>
          <p:cNvPr id="5" name="TextBox 4"/>
          <p:cNvSpPr txBox="1"/>
          <p:nvPr/>
        </p:nvSpPr>
        <p:spPr>
          <a:xfrm>
            <a:off x="1229265" y="1128982"/>
            <a:ext cx="6625087" cy="507831"/>
          </a:xfrm>
          <a:prstGeom prst="rect">
            <a:avLst/>
          </a:prstGeom>
          <a:noFill/>
        </p:spPr>
        <p:txBody>
          <a:bodyPr wrap="square" rtlCol="0">
            <a:spAutoFit/>
          </a:bodyPr>
          <a:lstStyle/>
          <a:p>
            <a:pPr algn="ctr"/>
            <a:r>
              <a:rPr lang="en-US" sz="2700" dirty="0"/>
              <a:t>Retractable Barrier</a:t>
            </a:r>
          </a:p>
        </p:txBody>
      </p:sp>
    </p:spTree>
    <p:extLst>
      <p:ext uri="{BB962C8B-B14F-4D97-AF65-F5344CB8AC3E}">
        <p14:creationId xmlns:p14="http://schemas.microsoft.com/office/powerpoint/2010/main" val="38237636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777874"/>
          </a:xfrm>
        </p:spPr>
        <p:txBody>
          <a:bodyPr/>
          <a:lstStyle/>
          <a:p>
            <a:pPr algn="ctr"/>
            <a:r>
              <a:rPr lang="en-US" dirty="0"/>
              <a:t>Tritium Detectors and Alarms</a:t>
            </a:r>
          </a:p>
        </p:txBody>
      </p:sp>
      <p:sp>
        <p:nvSpPr>
          <p:cNvPr id="3" name="Content Placeholder 2"/>
          <p:cNvSpPr>
            <a:spLocks noGrp="1"/>
          </p:cNvSpPr>
          <p:nvPr>
            <p:ph idx="1"/>
          </p:nvPr>
        </p:nvSpPr>
        <p:spPr>
          <a:xfrm>
            <a:off x="628650" y="1295400"/>
            <a:ext cx="7886700" cy="4881563"/>
          </a:xfrm>
        </p:spPr>
        <p:txBody>
          <a:bodyPr/>
          <a:lstStyle/>
          <a:p>
            <a:r>
              <a:rPr lang="en-US" dirty="0"/>
              <a:t>Two redundant Tritium Air Monitors (TAMS) have been installed to sample air in Hall A.</a:t>
            </a:r>
          </a:p>
          <a:p>
            <a:r>
              <a:rPr lang="en-US" dirty="0"/>
              <a:t>Should tritium be detected by one of these monitors alarms will sound in the Hall and EPICS screens on both target controls and in the MCC.</a:t>
            </a:r>
          </a:p>
          <a:p>
            <a:r>
              <a:rPr lang="en-US" dirty="0"/>
              <a:t>Personnel suspecting a tritium leak due to accidental breach of the chamber vacuum should:</a:t>
            </a:r>
          </a:p>
          <a:p>
            <a:pPr lvl="1"/>
            <a:r>
              <a:rPr lang="en-US" dirty="0"/>
              <a:t>Exit the Hall via the truck ramp personnel door or the labyrinth door and press the crash button located at that door. </a:t>
            </a:r>
          </a:p>
          <a:p>
            <a:pPr lvl="1"/>
            <a:r>
              <a:rPr lang="en-US" dirty="0"/>
              <a:t>This activates the alarm system.</a:t>
            </a:r>
          </a:p>
          <a:p>
            <a:endParaRPr lang="en-US" dirty="0"/>
          </a:p>
        </p:txBody>
      </p:sp>
    </p:spTree>
    <p:extLst>
      <p:ext uri="{BB962C8B-B14F-4D97-AF65-F5344CB8AC3E}">
        <p14:creationId xmlns:p14="http://schemas.microsoft.com/office/powerpoint/2010/main" val="14220394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a:t>What should I do in an emergency</a:t>
            </a:r>
            <a:br>
              <a:rPr lang="en-US" dirty="0"/>
            </a:br>
            <a:r>
              <a:rPr lang="en-US" dirty="0"/>
              <a:t>involving tritium?</a:t>
            </a:r>
          </a:p>
        </p:txBody>
      </p:sp>
      <p:sp>
        <p:nvSpPr>
          <p:cNvPr id="8" name="Content Placeholder 7"/>
          <p:cNvSpPr>
            <a:spLocks noGrp="1"/>
          </p:cNvSpPr>
          <p:nvPr>
            <p:ph idx="1"/>
          </p:nvPr>
        </p:nvSpPr>
        <p:spPr/>
        <p:txBody>
          <a:bodyPr/>
          <a:lstStyle/>
          <a:p>
            <a:pPr marL="0" indent="0">
              <a:buNone/>
            </a:pPr>
            <a:r>
              <a:rPr lang="en-US" dirty="0"/>
              <a:t>When the Tritium Alarm Sounds: (see next slide)</a:t>
            </a:r>
          </a:p>
          <a:p>
            <a:r>
              <a:rPr lang="en-US" dirty="0"/>
              <a:t>Stop all work and turn off dangerous equipment</a:t>
            </a:r>
          </a:p>
          <a:p>
            <a:pPr lvl="1"/>
            <a:r>
              <a:rPr lang="en-US" dirty="0"/>
              <a:t>Machine tools, propane torches, etc.</a:t>
            </a:r>
          </a:p>
          <a:p>
            <a:r>
              <a:rPr lang="en-US" dirty="0"/>
              <a:t>Calmly and promptly exit the Hall</a:t>
            </a:r>
          </a:p>
          <a:p>
            <a:r>
              <a:rPr lang="en-US" dirty="0"/>
              <a:t>Leave all tools and equipment in the Hall </a:t>
            </a:r>
          </a:p>
          <a:p>
            <a:r>
              <a:rPr lang="en-US" dirty="0"/>
              <a:t>Inform the MCC crew chief, security guard (post 2) and </a:t>
            </a:r>
            <a:r>
              <a:rPr lang="en-US" dirty="0" err="1"/>
              <a:t>RadCon</a:t>
            </a:r>
            <a:r>
              <a:rPr lang="en-US" dirty="0"/>
              <a:t> tech on call of the alarm</a:t>
            </a:r>
          </a:p>
          <a:p>
            <a:r>
              <a:rPr lang="en-US" dirty="0"/>
              <a:t>Muster in the Hall A counting house and await further instructions from </a:t>
            </a:r>
            <a:r>
              <a:rPr lang="en-US" dirty="0" err="1"/>
              <a:t>RadCon</a:t>
            </a:r>
            <a:endParaRPr lang="en-US" dirty="0"/>
          </a:p>
          <a:p>
            <a:endParaRPr lang="en-US" dirty="0"/>
          </a:p>
        </p:txBody>
      </p:sp>
    </p:spTree>
    <p:extLst>
      <p:ext uri="{BB962C8B-B14F-4D97-AF65-F5344CB8AC3E}">
        <p14:creationId xmlns:p14="http://schemas.microsoft.com/office/powerpoint/2010/main" val="18628660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701674"/>
          </a:xfrm>
        </p:spPr>
        <p:txBody>
          <a:bodyPr/>
          <a:lstStyle/>
          <a:p>
            <a:pPr algn="ctr"/>
            <a:r>
              <a:rPr lang="en-US" dirty="0"/>
              <a:t>Tritium Alarm</a:t>
            </a:r>
          </a:p>
        </p:txBody>
      </p:sp>
      <p:pic>
        <p:nvPicPr>
          <p:cNvPr id="4" name="VID_20170828_094713678">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371600" y="1295400"/>
            <a:ext cx="6076950" cy="3418896"/>
          </a:xfrm>
        </p:spPr>
      </p:pic>
      <p:sp>
        <p:nvSpPr>
          <p:cNvPr id="3" name="TextBox 2"/>
          <p:cNvSpPr txBox="1"/>
          <p:nvPr/>
        </p:nvSpPr>
        <p:spPr>
          <a:xfrm>
            <a:off x="1666875" y="5181600"/>
            <a:ext cx="5486400" cy="369332"/>
          </a:xfrm>
          <a:prstGeom prst="rect">
            <a:avLst/>
          </a:prstGeom>
          <a:noFill/>
        </p:spPr>
        <p:txBody>
          <a:bodyPr wrap="square" rtlCol="0">
            <a:spAutoFit/>
          </a:bodyPr>
          <a:lstStyle/>
          <a:p>
            <a:pPr algn="ctr"/>
            <a:r>
              <a:rPr lang="en-US" dirty="0"/>
              <a:t>Click play to activate video</a:t>
            </a:r>
          </a:p>
        </p:txBody>
      </p:sp>
    </p:spTree>
    <p:extLst>
      <p:ext uri="{BB962C8B-B14F-4D97-AF65-F5344CB8AC3E}">
        <p14:creationId xmlns:p14="http://schemas.microsoft.com/office/powerpoint/2010/main" val="27442497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lstStyle/>
          <a:p>
            <a:pPr algn="ctr"/>
            <a:r>
              <a:rPr lang="en-US" dirty="0"/>
              <a:t>OTHER EMERGENCIES</a:t>
            </a:r>
          </a:p>
        </p:txBody>
      </p:sp>
      <p:sp>
        <p:nvSpPr>
          <p:cNvPr id="3" name="Content Placeholder 2"/>
          <p:cNvSpPr>
            <a:spLocks noGrp="1"/>
          </p:cNvSpPr>
          <p:nvPr>
            <p:ph idx="1"/>
          </p:nvPr>
        </p:nvSpPr>
        <p:spPr>
          <a:xfrm>
            <a:off x="628650" y="1524000"/>
            <a:ext cx="7886700" cy="4652963"/>
          </a:xfrm>
        </p:spPr>
        <p:txBody>
          <a:bodyPr/>
          <a:lstStyle/>
          <a:p>
            <a:r>
              <a:rPr lang="en-US" dirty="0"/>
              <a:t>Medical</a:t>
            </a:r>
          </a:p>
          <a:p>
            <a:r>
              <a:rPr lang="en-US" dirty="0"/>
              <a:t>Fire</a:t>
            </a:r>
          </a:p>
          <a:p>
            <a:r>
              <a:rPr lang="en-US" dirty="0"/>
              <a:t>This slide should be the same as the one from RAD worker I</a:t>
            </a:r>
          </a:p>
        </p:txBody>
      </p:sp>
    </p:spTree>
    <p:extLst>
      <p:ext uri="{BB962C8B-B14F-4D97-AF65-F5344CB8AC3E}">
        <p14:creationId xmlns:p14="http://schemas.microsoft.com/office/powerpoint/2010/main" val="4755037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Tritium target</a:t>
            </a:r>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2367093"/>
            <a:ext cx="3414056" cy="2217612"/>
          </a:xfrm>
          <a:prstGeom prst="rect">
            <a:avLst/>
          </a:prstGeom>
        </p:spPr>
      </p:pic>
      <p:pic>
        <p:nvPicPr>
          <p:cNvPr id="8" name="Picture 7"/>
          <p:cNvPicPr>
            <a:picLocks noChangeAspect="1"/>
          </p:cNvPicPr>
          <p:nvPr/>
        </p:nvPicPr>
        <p:blipFill rotWithShape="1">
          <a:blip r:embed="rId4"/>
          <a:srcRect l="7698" t="1623" r="6454"/>
          <a:stretch/>
        </p:blipFill>
        <p:spPr>
          <a:xfrm>
            <a:off x="5181600" y="1852680"/>
            <a:ext cx="2686707" cy="3246438"/>
          </a:xfrm>
          <a:prstGeom prst="rect">
            <a:avLst/>
          </a:prstGeom>
          <a:ln>
            <a:noFill/>
          </a:ln>
          <a:effectLst>
            <a:softEdge rad="112500"/>
          </a:effectLst>
        </p:spPr>
      </p:pic>
      <p:sp>
        <p:nvSpPr>
          <p:cNvPr id="10" name="TextBox 9"/>
          <p:cNvSpPr txBox="1"/>
          <p:nvPr/>
        </p:nvSpPr>
        <p:spPr>
          <a:xfrm>
            <a:off x="927148" y="4597405"/>
            <a:ext cx="2006319" cy="646331"/>
          </a:xfrm>
          <a:prstGeom prst="rect">
            <a:avLst/>
          </a:prstGeom>
          <a:noFill/>
        </p:spPr>
        <p:txBody>
          <a:bodyPr wrap="none" rtlCol="0">
            <a:spAutoFit/>
          </a:bodyPr>
          <a:lstStyle/>
          <a:p>
            <a:pPr algn="ctr"/>
            <a:r>
              <a:rPr lang="en-US" dirty="0">
                <a:ln w="0"/>
                <a:solidFill>
                  <a:schemeClr val="accent1"/>
                </a:solidFill>
                <a:effectLst>
                  <a:outerShdw blurRad="38100" dist="25400" dir="5400000" algn="ctr" rotWithShape="0">
                    <a:srgbClr val="6E747A">
                      <a:alpha val="43000"/>
                    </a:srgbClr>
                  </a:outerShdw>
                </a:effectLst>
              </a:rPr>
              <a:t>Target contains</a:t>
            </a:r>
          </a:p>
          <a:p>
            <a:pPr algn="ctr"/>
            <a:r>
              <a:rPr lang="en-US" dirty="0">
                <a:ln w="0"/>
                <a:solidFill>
                  <a:schemeClr val="accent1"/>
                </a:solidFill>
                <a:effectLst>
                  <a:outerShdw blurRad="38100" dist="25400" dir="5400000" algn="ctr" rotWithShape="0">
                    <a:srgbClr val="6E747A">
                      <a:alpha val="43000"/>
                    </a:srgbClr>
                  </a:outerShdw>
                </a:effectLst>
              </a:rPr>
              <a:t>1080 Ci of H-3 gas</a:t>
            </a:r>
          </a:p>
        </p:txBody>
      </p:sp>
    </p:spTree>
    <p:extLst>
      <p:ext uri="{BB962C8B-B14F-4D97-AF65-F5344CB8AC3E}">
        <p14:creationId xmlns:p14="http://schemas.microsoft.com/office/powerpoint/2010/main" val="26886304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Isotopes of Hydrogen</a:t>
            </a:r>
          </a:p>
        </p:txBody>
      </p:sp>
      <p:pic>
        <p:nvPicPr>
          <p:cNvPr id="4" name="Picture 3"/>
          <p:cNvPicPr>
            <a:picLocks noChangeAspect="1"/>
          </p:cNvPicPr>
          <p:nvPr/>
        </p:nvPicPr>
        <p:blipFill>
          <a:blip r:embed="rId3"/>
          <a:stretch>
            <a:fillRect/>
          </a:stretch>
        </p:blipFill>
        <p:spPr>
          <a:xfrm>
            <a:off x="1666875" y="2362200"/>
            <a:ext cx="5810250" cy="3019425"/>
          </a:xfrm>
          <a:prstGeom prst="rect">
            <a:avLst/>
          </a:prstGeom>
        </p:spPr>
      </p:pic>
    </p:spTree>
    <p:extLst>
      <p:ext uri="{BB962C8B-B14F-4D97-AF65-F5344CB8AC3E}">
        <p14:creationId xmlns:p14="http://schemas.microsoft.com/office/powerpoint/2010/main" val="1394611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854074"/>
          </a:xfrm>
        </p:spPr>
        <p:txBody>
          <a:bodyPr/>
          <a:lstStyle/>
          <a:p>
            <a:pPr algn="ctr"/>
            <a:r>
              <a:rPr lang="en-US" dirty="0"/>
              <a:t>Motivation</a:t>
            </a:r>
          </a:p>
        </p:txBody>
      </p:sp>
      <p:sp>
        <p:nvSpPr>
          <p:cNvPr id="3" name="Content Placeholder 2"/>
          <p:cNvSpPr>
            <a:spLocks noGrp="1"/>
          </p:cNvSpPr>
          <p:nvPr>
            <p:ph idx="1"/>
          </p:nvPr>
        </p:nvSpPr>
        <p:spPr>
          <a:xfrm>
            <a:off x="628650" y="1143000"/>
            <a:ext cx="7886700" cy="5033963"/>
          </a:xfrm>
        </p:spPr>
        <p:txBody>
          <a:bodyPr>
            <a:normAutofit lnSpcReduction="10000"/>
          </a:bodyPr>
          <a:lstStyle/>
          <a:p>
            <a:r>
              <a:rPr lang="en-US" dirty="0"/>
              <a:t>There are several experiments planned in Hall A that require a tritium target.</a:t>
            </a:r>
          </a:p>
          <a:p>
            <a:r>
              <a:rPr lang="en-US" dirty="0">
                <a:solidFill>
                  <a:srgbClr val="0070C0"/>
                </a:solidFill>
              </a:rPr>
              <a:t>The target is of a sealed cell design but will contain 1075 Ci of tritium  </a:t>
            </a:r>
          </a:p>
          <a:p>
            <a:r>
              <a:rPr lang="en-US" dirty="0"/>
              <a:t>Because the target itself is radioactive and of relatively high activity, you are being provided with this special training.</a:t>
            </a:r>
          </a:p>
          <a:p>
            <a:r>
              <a:rPr lang="en-US" dirty="0">
                <a:solidFill>
                  <a:srgbClr val="FF0000"/>
                </a:solidFill>
              </a:rPr>
              <a:t>This course is intended to familiarize you with the properties and exposure hazards of tritium, as well as the monitoring and safety protocols which will be followed throughout the time the target is used in Hall A.</a:t>
            </a:r>
          </a:p>
          <a:p>
            <a:endParaRPr lang="en-US" dirty="0"/>
          </a:p>
        </p:txBody>
      </p:sp>
    </p:spTree>
    <p:extLst>
      <p:ext uri="{BB962C8B-B14F-4D97-AF65-F5344CB8AC3E}">
        <p14:creationId xmlns:p14="http://schemas.microsoft.com/office/powerpoint/2010/main" val="39324709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Symbols for Tritium</a:t>
            </a:r>
          </a:p>
        </p:txBody>
      </p:sp>
      <p:sp>
        <p:nvSpPr>
          <p:cNvPr id="3" name="Content Placeholder 2"/>
          <p:cNvSpPr>
            <a:spLocks noGrp="1"/>
          </p:cNvSpPr>
          <p:nvPr>
            <p:ph idx="1"/>
          </p:nvPr>
        </p:nvSpPr>
        <p:spPr/>
        <p:txBody>
          <a:bodyPr anchor="ctr">
            <a:noAutofit/>
          </a:bodyPr>
          <a:lstStyle/>
          <a:p>
            <a:pPr marL="0" indent="0" algn="ctr">
              <a:buNone/>
            </a:pPr>
            <a:r>
              <a:rPr lang="en-US" sz="11500" cap="none" dirty="0">
                <a:ln w="0"/>
                <a:solidFill>
                  <a:schemeClr val="accent1"/>
                </a:solidFill>
                <a:effectLst>
                  <a:outerShdw blurRad="38100" dist="25400" dir="5400000" algn="ctr" rotWithShape="0">
                    <a:srgbClr val="6E747A">
                      <a:alpha val="43000"/>
                    </a:srgbClr>
                  </a:outerShdw>
                </a:effectLst>
              </a:rPr>
              <a:t>T		H-3	</a:t>
            </a:r>
            <a:r>
              <a:rPr lang="en-US" sz="11500" cap="none" baseline="30000" dirty="0">
                <a:ln w="0"/>
                <a:solidFill>
                  <a:schemeClr val="accent1"/>
                </a:solidFill>
                <a:effectLst>
                  <a:outerShdw blurRad="38100" dist="25400" dir="5400000" algn="ctr" rotWithShape="0">
                    <a:srgbClr val="6E747A">
                      <a:alpha val="43000"/>
                    </a:srgbClr>
                  </a:outerShdw>
                </a:effectLst>
              </a:rPr>
              <a:t>3</a:t>
            </a:r>
            <a:r>
              <a:rPr lang="en-US" sz="11500" cap="none" dirty="0">
                <a:ln w="0"/>
                <a:solidFill>
                  <a:schemeClr val="accent1"/>
                </a:solidFill>
                <a:effectLst>
                  <a:outerShdw blurRad="38100" dist="25400" dir="5400000" algn="ctr" rotWithShape="0">
                    <a:srgbClr val="6E747A">
                      <a:alpha val="43000"/>
                    </a:srgbClr>
                  </a:outerShdw>
                </a:effectLst>
              </a:rPr>
              <a:t>H</a:t>
            </a:r>
          </a:p>
        </p:txBody>
      </p:sp>
    </p:spTree>
    <p:extLst>
      <p:ext uri="{BB962C8B-B14F-4D97-AF65-F5344CB8AC3E}">
        <p14:creationId xmlns:p14="http://schemas.microsoft.com/office/powerpoint/2010/main" val="24100987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Chemical Properties: substitution</a:t>
            </a:r>
          </a:p>
        </p:txBody>
      </p:sp>
      <p:sp>
        <p:nvSpPr>
          <p:cNvPr id="6" name="TextBox 5"/>
          <p:cNvSpPr txBox="1"/>
          <p:nvPr/>
        </p:nvSpPr>
        <p:spPr>
          <a:xfrm>
            <a:off x="242695" y="2486644"/>
            <a:ext cx="3659976" cy="1200329"/>
          </a:xfrm>
          <a:prstGeom prst="rect">
            <a:avLst/>
          </a:prstGeom>
          <a:noFill/>
        </p:spPr>
        <p:txBody>
          <a:bodyPr wrap="none" rtlCol="0">
            <a:spAutoFit/>
          </a:bodyPr>
          <a:lstStyle/>
          <a:p>
            <a:pPr algn="ctr"/>
            <a:r>
              <a:rPr lang="en-US" sz="2400" b="1" dirty="0">
                <a:ln w="0"/>
                <a:solidFill>
                  <a:schemeClr val="accent1"/>
                </a:solidFill>
                <a:effectLst>
                  <a:outerShdw blurRad="38100" dist="25400" dir="5400000" algn="ctr" rotWithShape="0">
                    <a:srgbClr val="6E747A">
                      <a:alpha val="43000"/>
                    </a:srgbClr>
                  </a:outerShdw>
                </a:effectLst>
              </a:rPr>
              <a:t>Normal hydrogen gas = H</a:t>
            </a:r>
            <a:r>
              <a:rPr lang="en-US" sz="2400" b="1" baseline="-25000" dirty="0">
                <a:ln w="0"/>
                <a:solidFill>
                  <a:schemeClr val="accent1"/>
                </a:solidFill>
                <a:effectLst>
                  <a:outerShdw blurRad="38100" dist="25400" dir="5400000" algn="ctr" rotWithShape="0">
                    <a:srgbClr val="6E747A">
                      <a:alpha val="43000"/>
                    </a:srgbClr>
                  </a:outerShdw>
                </a:effectLst>
              </a:rPr>
              <a:t>2</a:t>
            </a:r>
          </a:p>
          <a:p>
            <a:pPr algn="ctr"/>
            <a:r>
              <a:rPr lang="en-US" sz="2400" b="1" dirty="0">
                <a:ln w="0"/>
                <a:solidFill>
                  <a:schemeClr val="accent1"/>
                </a:solidFill>
                <a:effectLst>
                  <a:outerShdw blurRad="38100" dist="25400" dir="5400000" algn="ctr" rotWithShape="0">
                    <a:srgbClr val="6E747A">
                      <a:alpha val="43000"/>
                    </a:srgbClr>
                  </a:outerShdw>
                </a:effectLst>
              </a:rPr>
              <a:t>Tritiated gas = HT</a:t>
            </a:r>
          </a:p>
          <a:p>
            <a:pPr algn="ctr"/>
            <a:r>
              <a:rPr lang="en-US" sz="2400" b="1" dirty="0">
                <a:ln w="0"/>
                <a:solidFill>
                  <a:schemeClr val="accent1"/>
                </a:solidFill>
                <a:effectLst>
                  <a:outerShdw blurRad="38100" dist="25400" dir="5400000" algn="ctr" rotWithShape="0">
                    <a:srgbClr val="6E747A">
                      <a:alpha val="43000"/>
                    </a:srgbClr>
                  </a:outerShdw>
                </a:effectLst>
              </a:rPr>
              <a:t>Tritium gas = TT or T</a:t>
            </a:r>
            <a:r>
              <a:rPr lang="en-US" sz="2400" b="1" baseline="-25000" dirty="0">
                <a:ln w="0"/>
                <a:solidFill>
                  <a:schemeClr val="accent1"/>
                </a:solidFill>
                <a:effectLst>
                  <a:outerShdw blurRad="38100" dist="25400" dir="5400000" algn="ctr" rotWithShape="0">
                    <a:srgbClr val="6E747A">
                      <a:alpha val="43000"/>
                    </a:srgbClr>
                  </a:outerShdw>
                </a:effectLst>
              </a:rPr>
              <a:t>2</a:t>
            </a:r>
            <a:endParaRPr lang="en-US" sz="2400" b="1" dirty="0">
              <a:ln w="0"/>
              <a:solidFill>
                <a:schemeClr val="accent1"/>
              </a:solidFill>
              <a:effectLst>
                <a:outerShdw blurRad="38100" dist="25400" dir="5400000" algn="ctr" rotWithShape="0">
                  <a:srgbClr val="6E747A">
                    <a:alpha val="43000"/>
                  </a:srgbClr>
                </a:outerShdw>
              </a:effectLst>
            </a:endParaRPr>
          </a:p>
        </p:txBody>
      </p:sp>
      <p:sp>
        <p:nvSpPr>
          <p:cNvPr id="7" name="TextBox 6"/>
          <p:cNvSpPr txBox="1"/>
          <p:nvPr/>
        </p:nvSpPr>
        <p:spPr>
          <a:xfrm>
            <a:off x="5058252" y="3909727"/>
            <a:ext cx="3882730" cy="1200329"/>
          </a:xfrm>
          <a:prstGeom prst="rect">
            <a:avLst/>
          </a:prstGeom>
          <a:noFill/>
        </p:spPr>
        <p:txBody>
          <a:bodyPr wrap="none" rtlCol="0">
            <a:spAutoFit/>
          </a:bodyPr>
          <a:lstStyle/>
          <a:p>
            <a:pPr algn="ctr"/>
            <a:r>
              <a:rPr lang="en-US" sz="2400" b="1" dirty="0">
                <a:ln w="0"/>
                <a:solidFill>
                  <a:schemeClr val="accent1"/>
                </a:solidFill>
                <a:effectLst>
                  <a:outerShdw blurRad="38100" dist="25400" dir="5400000" algn="ctr" rotWithShape="0">
                    <a:srgbClr val="6E747A">
                      <a:alpha val="43000"/>
                    </a:srgbClr>
                  </a:outerShdw>
                </a:effectLst>
              </a:rPr>
              <a:t>Normal water = H</a:t>
            </a:r>
            <a:r>
              <a:rPr lang="en-US" sz="2400" b="1" baseline="-25000" dirty="0">
                <a:ln w="0"/>
                <a:solidFill>
                  <a:schemeClr val="accent1"/>
                </a:solidFill>
                <a:effectLst>
                  <a:outerShdw blurRad="38100" dist="25400" dir="5400000" algn="ctr" rotWithShape="0">
                    <a:srgbClr val="6E747A">
                      <a:alpha val="43000"/>
                    </a:srgbClr>
                  </a:outerShdw>
                </a:effectLst>
              </a:rPr>
              <a:t>2</a:t>
            </a:r>
            <a:r>
              <a:rPr lang="en-US" sz="2400" b="1" dirty="0">
                <a:ln w="0"/>
                <a:solidFill>
                  <a:schemeClr val="accent1"/>
                </a:solidFill>
                <a:effectLst>
                  <a:outerShdw blurRad="38100" dist="25400" dir="5400000" algn="ctr" rotWithShape="0">
                    <a:srgbClr val="6E747A">
                      <a:alpha val="43000"/>
                    </a:srgbClr>
                  </a:outerShdw>
                </a:effectLst>
              </a:rPr>
              <a:t>O</a:t>
            </a:r>
          </a:p>
          <a:p>
            <a:pPr algn="ctr"/>
            <a:r>
              <a:rPr lang="en-US" sz="2400" b="1" dirty="0">
                <a:ln w="0"/>
                <a:solidFill>
                  <a:schemeClr val="accent1"/>
                </a:solidFill>
                <a:effectLst>
                  <a:outerShdw blurRad="38100" dist="25400" dir="5400000" algn="ctr" rotWithShape="0">
                    <a:srgbClr val="6E747A">
                      <a:alpha val="43000"/>
                    </a:srgbClr>
                  </a:outerShdw>
                </a:effectLst>
              </a:rPr>
              <a:t>Tritiated water = HTO or T</a:t>
            </a:r>
            <a:r>
              <a:rPr lang="en-US" sz="2400" b="1" baseline="-25000" dirty="0">
                <a:ln w="0"/>
                <a:solidFill>
                  <a:schemeClr val="accent1"/>
                </a:solidFill>
                <a:effectLst>
                  <a:outerShdw blurRad="38100" dist="25400" dir="5400000" algn="ctr" rotWithShape="0">
                    <a:srgbClr val="6E747A">
                      <a:alpha val="43000"/>
                    </a:srgbClr>
                  </a:outerShdw>
                </a:effectLst>
              </a:rPr>
              <a:t>2</a:t>
            </a:r>
            <a:r>
              <a:rPr lang="en-US" sz="2400" b="1" dirty="0">
                <a:ln w="0"/>
                <a:solidFill>
                  <a:schemeClr val="accent1"/>
                </a:solidFill>
                <a:effectLst>
                  <a:outerShdw blurRad="38100" dist="25400" dir="5400000" algn="ctr" rotWithShape="0">
                    <a:srgbClr val="6E747A">
                      <a:alpha val="43000"/>
                    </a:srgbClr>
                  </a:outerShdw>
                </a:effectLst>
              </a:rPr>
              <a:t>O</a:t>
            </a:r>
          </a:p>
          <a:p>
            <a:pPr algn="ctr"/>
            <a:r>
              <a:rPr lang="en-US" sz="2400" b="1" dirty="0">
                <a:ln w="0"/>
                <a:solidFill>
                  <a:schemeClr val="accent1"/>
                </a:solidFill>
                <a:effectLst>
                  <a:outerShdw blurRad="38100" dist="25400" dir="5400000" algn="ctr" rotWithShape="0">
                    <a:srgbClr val="6E747A">
                      <a:alpha val="43000"/>
                    </a:srgbClr>
                  </a:outerShdw>
                </a:effectLst>
              </a:rPr>
              <a:t>(tritium oxide)</a:t>
            </a:r>
          </a:p>
        </p:txBody>
      </p:sp>
      <p:pic>
        <p:nvPicPr>
          <p:cNvPr id="9" name="Picture 4" descr="C:\Users\mkeller\Dropbox\Jefferson Lab\Parari Final Files_R1\ART\Resized Graphics to Largest Size\Units 1-2\JEF091501_Slide21_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14703" y="2300850"/>
            <a:ext cx="3151664" cy="12949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07836" y="4053840"/>
            <a:ext cx="2129692" cy="166116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2212406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Conversion</a:t>
            </a:r>
          </a:p>
        </p:txBody>
      </p:sp>
      <p:pic>
        <p:nvPicPr>
          <p:cNvPr id="1026" name="Picture 2" descr="https://pixabay.com/static/uploads/photo/2014/12/23/17/12/drop-of-water-578591_960_7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5526" y="2438400"/>
            <a:ext cx="4552950" cy="3419475"/>
          </a:xfrm>
          <a:prstGeom prst="rightArrow">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3400" y="3671083"/>
            <a:ext cx="1214628" cy="954107"/>
          </a:xfrm>
          <a:prstGeom prst="rect">
            <a:avLst/>
          </a:prstGeom>
          <a:noFill/>
        </p:spPr>
        <p:txBody>
          <a:bodyPr wrap="none" rtlCol="0">
            <a:spAutoFit/>
          </a:bodyPr>
          <a:lstStyle/>
          <a:p>
            <a:pPr algn="ctr"/>
            <a:r>
              <a:rPr lang="en-US" sz="2800" b="1" dirty="0">
                <a:ln w="0"/>
                <a:solidFill>
                  <a:schemeClr val="accent1"/>
                </a:solidFill>
                <a:effectLst>
                  <a:outerShdw blurRad="38100" dist="25400" dir="5400000" algn="ctr" rotWithShape="0">
                    <a:srgbClr val="6E747A">
                      <a:alpha val="43000"/>
                    </a:srgbClr>
                  </a:outerShdw>
                </a:effectLst>
              </a:rPr>
              <a:t>Tritium</a:t>
            </a:r>
          </a:p>
          <a:p>
            <a:pPr algn="ctr"/>
            <a:r>
              <a:rPr lang="en-US" sz="2800" b="1" dirty="0">
                <a:ln w="0"/>
                <a:solidFill>
                  <a:schemeClr val="accent1"/>
                </a:solidFill>
                <a:effectLst>
                  <a:outerShdw blurRad="38100" dist="25400" dir="5400000" algn="ctr" rotWithShape="0">
                    <a:srgbClr val="6E747A">
                      <a:alpha val="43000"/>
                    </a:srgbClr>
                  </a:outerShdw>
                </a:effectLst>
              </a:rPr>
              <a:t>Gas</a:t>
            </a:r>
          </a:p>
        </p:txBody>
      </p:sp>
      <p:sp>
        <p:nvSpPr>
          <p:cNvPr id="6" name="TextBox 5"/>
          <p:cNvSpPr txBox="1"/>
          <p:nvPr/>
        </p:nvSpPr>
        <p:spPr>
          <a:xfrm>
            <a:off x="7205942" y="3671083"/>
            <a:ext cx="1214628" cy="954107"/>
          </a:xfrm>
          <a:prstGeom prst="rect">
            <a:avLst/>
          </a:prstGeom>
          <a:noFill/>
        </p:spPr>
        <p:txBody>
          <a:bodyPr wrap="none" rtlCol="0">
            <a:spAutoFit/>
          </a:bodyPr>
          <a:lstStyle/>
          <a:p>
            <a:pPr algn="ctr"/>
            <a:r>
              <a:rPr lang="en-US" sz="2800" b="1" dirty="0">
                <a:ln w="0"/>
                <a:solidFill>
                  <a:schemeClr val="accent1"/>
                </a:solidFill>
                <a:effectLst>
                  <a:outerShdw blurRad="38100" dist="25400" dir="5400000" algn="ctr" rotWithShape="0">
                    <a:srgbClr val="6E747A">
                      <a:alpha val="43000"/>
                    </a:srgbClr>
                  </a:outerShdw>
                </a:effectLst>
              </a:rPr>
              <a:t>Tritium</a:t>
            </a:r>
          </a:p>
          <a:p>
            <a:pPr algn="ctr"/>
            <a:r>
              <a:rPr lang="en-US" sz="2800" b="1" dirty="0">
                <a:ln w="0"/>
                <a:solidFill>
                  <a:schemeClr val="accent1"/>
                </a:solidFill>
                <a:effectLst>
                  <a:outerShdw blurRad="38100" dist="25400" dir="5400000" algn="ctr" rotWithShape="0">
                    <a:srgbClr val="6E747A">
                      <a:alpha val="43000"/>
                    </a:srgbClr>
                  </a:outerShdw>
                </a:effectLst>
              </a:rPr>
              <a:t>Oxide</a:t>
            </a:r>
          </a:p>
        </p:txBody>
      </p:sp>
      <p:sp>
        <p:nvSpPr>
          <p:cNvPr id="5" name="TextBox 4"/>
          <p:cNvSpPr txBox="1"/>
          <p:nvPr/>
        </p:nvSpPr>
        <p:spPr>
          <a:xfrm>
            <a:off x="3505200" y="3683783"/>
            <a:ext cx="1947969" cy="830997"/>
          </a:xfrm>
          <a:prstGeom prst="rect">
            <a:avLst/>
          </a:prstGeom>
          <a:noFill/>
        </p:spPr>
        <p:txBody>
          <a:bodyPr wrap="none" rtlCol="0">
            <a:spAutoFit/>
          </a:bodyPr>
          <a:lstStyle/>
          <a:p>
            <a:r>
              <a:rPr lang="en-US" sz="4800" b="1" dirty="0">
                <a:solidFill>
                  <a:schemeClr val="bg1"/>
                </a:solidFill>
              </a:rPr>
              <a:t>4-10%</a:t>
            </a:r>
          </a:p>
        </p:txBody>
      </p:sp>
    </p:spTree>
    <p:extLst>
      <p:ext uri="{BB962C8B-B14F-4D97-AF65-F5344CB8AC3E}">
        <p14:creationId xmlns:p14="http://schemas.microsoft.com/office/powerpoint/2010/main" val="13849633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Chemical Properties: flammability</a:t>
            </a:r>
          </a:p>
        </p:txBody>
      </p:sp>
      <p:sp>
        <p:nvSpPr>
          <p:cNvPr id="5" name="Content Placeholder 4"/>
          <p:cNvSpPr>
            <a:spLocks noGrp="1"/>
          </p:cNvSpPr>
          <p:nvPr>
            <p:ph idx="1"/>
          </p:nvPr>
        </p:nvSpPr>
        <p:spPr>
          <a:xfrm>
            <a:off x="685330" y="2367093"/>
            <a:ext cx="4114800" cy="3424107"/>
          </a:xfrm>
        </p:spPr>
        <p:txBody>
          <a:bodyPr anchor="ctr"/>
          <a:lstStyle/>
          <a:p>
            <a:pPr marL="0" indent="0" algn="ctr">
              <a:buNone/>
            </a:pPr>
            <a:r>
              <a:rPr lang="en-US" dirty="0"/>
              <a:t>Flammable At concentrations in air between 4% and 75% by volume</a:t>
            </a:r>
          </a:p>
        </p:txBody>
      </p:sp>
      <p:pic>
        <p:nvPicPr>
          <p:cNvPr id="3074" name="Picture 2" descr="https://upload.wikimedia.org/wikipedia/commons/thumb/6/6d/GHS-pictogram-flamme.svg/1024px-GHS-pictogram-flamme.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2250346"/>
            <a:ext cx="3657600" cy="3657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27039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Physical Properties</a:t>
            </a:r>
          </a:p>
        </p:txBody>
      </p:sp>
      <p:sp>
        <p:nvSpPr>
          <p:cNvPr id="3" name="Content Placeholder 2"/>
          <p:cNvSpPr>
            <a:spLocks noGrp="1"/>
          </p:cNvSpPr>
          <p:nvPr>
            <p:ph idx="1"/>
          </p:nvPr>
        </p:nvSpPr>
        <p:spPr>
          <a:xfrm>
            <a:off x="133820" y="4267200"/>
            <a:ext cx="3904780" cy="2514600"/>
          </a:xfrm>
        </p:spPr>
        <p:txBody>
          <a:bodyPr anchor="ctr">
            <a:noAutofit/>
          </a:bodyPr>
          <a:lstStyle/>
          <a:p>
            <a:pPr marL="0" indent="0">
              <a:buNone/>
            </a:pPr>
            <a:r>
              <a:rPr lang="en-US" b="1" cap="none" dirty="0">
                <a:ln w="0"/>
                <a:solidFill>
                  <a:schemeClr val="accent1"/>
                </a:solidFill>
                <a:effectLst>
                  <a:outerShdw blurRad="38100" dist="25400" dir="5400000" algn="ctr" rotWithShape="0">
                    <a:srgbClr val="6E747A">
                      <a:alpha val="43000"/>
                    </a:srgbClr>
                  </a:outerShdw>
                </a:effectLst>
              </a:rPr>
              <a:t>Permeability - </a:t>
            </a:r>
            <a:r>
              <a:rPr lang="en-US" cap="none" dirty="0">
                <a:ln w="0"/>
                <a:solidFill>
                  <a:schemeClr val="accent1"/>
                </a:solidFill>
                <a:effectLst>
                  <a:outerShdw blurRad="38100" dist="25400" dir="5400000" algn="ctr" rotWithShape="0">
                    <a:srgbClr val="6E747A">
                      <a:alpha val="43000"/>
                    </a:srgbClr>
                  </a:outerShdw>
                </a:effectLst>
              </a:rPr>
              <a:t>Tritium gas permeates through most materials, that is, it travels through them by way of spaces or interstices in them. The rate depends upon the material and its thickness. </a:t>
            </a:r>
            <a:endParaRPr lang="en-US" dirty="0"/>
          </a:p>
        </p:txBody>
      </p:sp>
      <p:pic>
        <p:nvPicPr>
          <p:cNvPr id="4098" name="Picture 2" descr="https://upload.wikimedia.org/wikipedia/commons/b/be/Simple_Diffus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4267200"/>
            <a:ext cx="3657600" cy="16757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801070" y="2438400"/>
            <a:ext cx="3657600" cy="1015663"/>
          </a:xfrm>
          <a:prstGeom prst="rect">
            <a:avLst/>
          </a:prstGeom>
          <a:noFill/>
        </p:spPr>
        <p:txBody>
          <a:bodyPr wrap="square" rtlCol="0">
            <a:spAutoFit/>
          </a:bodyPr>
          <a:lstStyle/>
          <a:p>
            <a:r>
              <a:rPr lang="en-US" sz="2000" b="1" dirty="0">
                <a:ln w="0"/>
                <a:solidFill>
                  <a:schemeClr val="accent1"/>
                </a:solidFill>
                <a:effectLst>
                  <a:outerShdw blurRad="38100" dist="25400" dir="5400000" algn="ctr" rotWithShape="0">
                    <a:srgbClr val="6E747A">
                      <a:alpha val="43000"/>
                    </a:srgbClr>
                  </a:outerShdw>
                </a:effectLst>
              </a:rPr>
              <a:t>Diffusion - </a:t>
            </a:r>
            <a:r>
              <a:rPr lang="en-US" sz="2000" dirty="0">
                <a:ln w="0"/>
                <a:solidFill>
                  <a:schemeClr val="accent1"/>
                </a:solidFill>
                <a:effectLst>
                  <a:outerShdw blurRad="38100" dist="25400" dir="5400000" algn="ctr" rotWithShape="0">
                    <a:srgbClr val="6E747A">
                      <a:alpha val="43000"/>
                    </a:srgbClr>
                  </a:outerShdw>
                </a:effectLst>
              </a:rPr>
              <a:t>Tritium gas is lighter than air and diffuses rapidly in air</a:t>
            </a:r>
            <a:r>
              <a:rPr lang="en-US" sz="2000" dirty="0"/>
              <a:t>.</a:t>
            </a:r>
          </a:p>
        </p:txBody>
      </p:sp>
      <p:pic>
        <p:nvPicPr>
          <p:cNvPr id="5" name="Picture 4"/>
          <p:cNvPicPr>
            <a:picLocks noChangeAspect="1"/>
          </p:cNvPicPr>
          <p:nvPr/>
        </p:nvPicPr>
        <p:blipFill>
          <a:blip r:embed="rId4"/>
          <a:stretch>
            <a:fillRect/>
          </a:stretch>
        </p:blipFill>
        <p:spPr>
          <a:xfrm>
            <a:off x="133820" y="2240095"/>
            <a:ext cx="4667250" cy="1714500"/>
          </a:xfrm>
          <a:prstGeom prst="rect">
            <a:avLst/>
          </a:prstGeom>
          <a:ln>
            <a:noFill/>
          </a:ln>
          <a:effectLst>
            <a:softEdge rad="112500"/>
          </a:effectLst>
        </p:spPr>
      </p:pic>
    </p:spTree>
    <p:extLst>
      <p:ext uri="{BB962C8B-B14F-4D97-AF65-F5344CB8AC3E}">
        <p14:creationId xmlns:p14="http://schemas.microsoft.com/office/powerpoint/2010/main" val="38369175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s://upload.wikimedia.org/wikipedia/commons/thumb/c/c1/Oring_gr.jpg/640px-Oring_g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2954" y="2253815"/>
            <a:ext cx="3551046" cy="266699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upload.wikimedia.org/wikipedia/commons/5/56/Oil_vacuum_pump.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253815"/>
            <a:ext cx="3551046" cy="2666999"/>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s://upload.wikimedia.org/wikipedia/commons/2/2f/13-04-05-Skoda_Museum_Mlad%C3%A1_Boleslav_by_RalfR-00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1800" y="2409823"/>
            <a:ext cx="3551045" cy="2354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7698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9238"/>
            <a:ext cx="8229600" cy="1143000"/>
          </a:xfrm>
        </p:spPr>
        <p:txBody>
          <a:bodyPr/>
          <a:lstStyle/>
          <a:p>
            <a:r>
              <a:rPr lang="en-US" dirty="0"/>
              <a:t>Tritium inhalation vs Absorption</a:t>
            </a:r>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410" y="1905000"/>
            <a:ext cx="7881179" cy="374929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 name="Picture 4"/>
          <p:cNvPicPr>
            <a:picLocks noChangeAspect="1"/>
          </p:cNvPicPr>
          <p:nvPr/>
        </p:nvPicPr>
        <p:blipFill>
          <a:blip r:embed="rId4"/>
          <a:stretch>
            <a:fillRect/>
          </a:stretch>
        </p:blipFill>
        <p:spPr>
          <a:xfrm>
            <a:off x="723432" y="2218150"/>
            <a:ext cx="3315168" cy="3506735"/>
          </a:xfrm>
          <a:prstGeom prst="rect">
            <a:avLst/>
          </a:prstGeom>
        </p:spPr>
      </p:pic>
      <p:pic>
        <p:nvPicPr>
          <p:cNvPr id="6" name="Picture 2" descr="https://upload.wikimedia.org/wikipedia/commons/1/1c/Disposable_gloves_09.JPG"/>
          <p:cNvPicPr>
            <a:picLocks noChangeAspect="1" noChangeArrowheads="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53000" y="1752600"/>
            <a:ext cx="3133725" cy="42100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995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Biological Half-Life</a:t>
            </a:r>
          </a:p>
        </p:txBody>
      </p:sp>
      <p:grpSp>
        <p:nvGrpSpPr>
          <p:cNvPr id="9" name="Group 8"/>
          <p:cNvGrpSpPr/>
          <p:nvPr/>
        </p:nvGrpSpPr>
        <p:grpSpPr>
          <a:xfrm>
            <a:off x="536575" y="3048000"/>
            <a:ext cx="8070851" cy="1790700"/>
            <a:chOff x="536575" y="1996348"/>
            <a:chExt cx="8070851" cy="1790700"/>
          </a:xfrm>
        </p:grpSpPr>
        <p:pic>
          <p:nvPicPr>
            <p:cNvPr id="6" name="Picture 5" descr="Screen Clipping"/>
            <p:cNvPicPr>
              <a:picLocks noChangeAspect="1"/>
            </p:cNvPicPr>
            <p:nvPr/>
          </p:nvPicPr>
          <p:blipFill rotWithShape="1">
            <a:blip r:embed="rId3">
              <a:extLst>
                <a:ext uri="{28A0092B-C50C-407E-A947-70E740481C1C}">
                  <a14:useLocalDpi xmlns:a14="http://schemas.microsoft.com/office/drawing/2010/main" val="0"/>
                </a:ext>
              </a:extLst>
            </a:blip>
            <a:srcRect t="34138" b="14104"/>
            <a:stretch/>
          </p:blipFill>
          <p:spPr>
            <a:xfrm>
              <a:off x="1763787" y="1996348"/>
              <a:ext cx="5616427" cy="1790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ight Arrow 4"/>
            <p:cNvSpPr/>
            <p:nvPr/>
          </p:nvSpPr>
          <p:spPr>
            <a:xfrm>
              <a:off x="536575" y="2624998"/>
              <a:ext cx="1066800" cy="533400"/>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
          <p:nvSpPr>
            <p:cNvPr id="8" name="Right Arrow 7"/>
            <p:cNvSpPr/>
            <p:nvPr/>
          </p:nvSpPr>
          <p:spPr>
            <a:xfrm rot="10800000">
              <a:off x="7540626" y="2624998"/>
              <a:ext cx="1066800" cy="533400"/>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grpSp>
      <p:pic>
        <p:nvPicPr>
          <p:cNvPr id="1026" name="Picture 2" descr="https://upload.wikimedia.org/wikipedia/commons/thumb/e/e4/Drink_icon_1.svg/2000px-Drink_icon_1.svg.png"/>
          <p:cNvPicPr>
            <a:picLocks noChangeAspect="1" noChangeArrowheads="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3124200" y="2214695"/>
            <a:ext cx="3276600"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240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Controlling Tritium</a:t>
            </a:r>
          </a:p>
        </p:txBody>
      </p:sp>
      <p:pic>
        <p:nvPicPr>
          <p:cNvPr id="2050" name="Picture 2" descr="https://upload.wikimedia.org/wikipedia/commons/9/9b/Hierarchy_of_hazard_control_diagram_01.jpg"/>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85398" y="2057400"/>
            <a:ext cx="5173205"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235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Workplace Monitoring</a:t>
            </a:r>
          </a:p>
        </p:txBody>
      </p:sp>
      <p:sp>
        <p:nvSpPr>
          <p:cNvPr id="3" name="Content Placeholder 2"/>
          <p:cNvSpPr>
            <a:spLocks noGrp="1"/>
          </p:cNvSpPr>
          <p:nvPr>
            <p:ph sz="half" idx="1"/>
          </p:nvPr>
        </p:nvSpPr>
        <p:spPr/>
        <p:txBody>
          <a:bodyPr>
            <a:normAutofit/>
          </a:bodyPr>
          <a:lstStyle/>
          <a:p>
            <a:pPr marL="0" indent="0">
              <a:buNone/>
            </a:pPr>
            <a:endParaRPr lang="en-US" dirty="0"/>
          </a:p>
        </p:txBody>
      </p:sp>
      <p:sp>
        <p:nvSpPr>
          <p:cNvPr id="4" name="Content Placeholder 3"/>
          <p:cNvSpPr>
            <a:spLocks noGrp="1"/>
          </p:cNvSpPr>
          <p:nvPr>
            <p:ph sz="half" idx="2"/>
          </p:nvPr>
        </p:nvSpPr>
        <p:spPr/>
        <p:txBody>
          <a:bodyPr>
            <a:normAutofit/>
          </a:bodyPr>
          <a:lstStyle/>
          <a:p>
            <a:pPr marL="0" indent="0">
              <a:buNone/>
            </a:pPr>
            <a:endParaRPr lang="en-US" dirty="0"/>
          </a:p>
        </p:txBody>
      </p:sp>
    </p:spTree>
    <p:extLst>
      <p:ext uri="{BB962C8B-B14F-4D97-AF65-F5344CB8AC3E}">
        <p14:creationId xmlns:p14="http://schemas.microsoft.com/office/powerpoint/2010/main" val="1507377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777874"/>
          </a:xfrm>
        </p:spPr>
        <p:txBody>
          <a:bodyPr/>
          <a:lstStyle/>
          <a:p>
            <a:pPr algn="ctr"/>
            <a:r>
              <a:rPr lang="en-US" dirty="0"/>
              <a:t>What is Tritium?</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1219200"/>
                <a:ext cx="7886700" cy="4957763"/>
              </a:xfrm>
            </p:spPr>
            <p:txBody>
              <a:bodyPr>
                <a:normAutofit/>
              </a:bodyPr>
              <a:lstStyle/>
              <a:p>
                <a:r>
                  <a:rPr lang="en-US" dirty="0"/>
                  <a:t>Tritium (T, H-3, </a:t>
                </a:r>
                <a:r>
                  <a:rPr lang="en-US" baseline="30000" dirty="0"/>
                  <a:t>3</a:t>
                </a:r>
                <a:r>
                  <a:rPr lang="en-US" dirty="0"/>
                  <a:t>H</a:t>
                </a:r>
                <a14:m>
                  <m:oMath xmlns:m="http://schemas.openxmlformats.org/officeDocument/2006/math">
                    <m:r>
                      <a:rPr lang="en-US" b="0" i="1" smtClean="0">
                        <a:latin typeface="Cambria Math" panose="02040503050406030204" pitchFamily="18" charset="0"/>
                      </a:rPr>
                      <m:t>) </m:t>
                    </m:r>
                  </m:oMath>
                </a14:m>
                <a:r>
                  <a:rPr lang="en-US" dirty="0"/>
                  <a:t>is a radioactive isotope of hydrogen (H) containing 1 proton and 2 neutrons </a:t>
                </a:r>
              </a:p>
              <a:p>
                <a:r>
                  <a:rPr lang="en-US" dirty="0"/>
                  <a:t>It has a 12.3 year half life and emits a 6 </a:t>
                </a:r>
                <a:r>
                  <a:rPr lang="en-US" dirty="0" err="1"/>
                  <a:t>keV</a:t>
                </a:r>
                <a:r>
                  <a:rPr lang="en-US" dirty="0"/>
                  <a:t> beta (electron)</a:t>
                </a:r>
              </a:p>
              <a:p>
                <a:r>
                  <a:rPr lang="en-US" dirty="0"/>
                  <a:t>It is three times more massive than the most common form of hydrogen (</a:t>
                </a:r>
                <a:r>
                  <a:rPr lang="en-US" dirty="0" err="1"/>
                  <a:t>protium</a:t>
                </a:r>
                <a:r>
                  <a:rPr lang="en-US" dirty="0"/>
                  <a:t>).</a:t>
                </a:r>
              </a:p>
              <a:p>
                <a:r>
                  <a:rPr lang="en-US" dirty="0">
                    <a:solidFill>
                      <a:srgbClr val="FF0000"/>
                    </a:solidFill>
                  </a:rPr>
                  <a:t>At room temperatures and </a:t>
                </a:r>
                <a:br>
                  <a:rPr lang="en-US" dirty="0">
                    <a:solidFill>
                      <a:srgbClr val="FF0000"/>
                    </a:solidFill>
                  </a:rPr>
                </a:br>
                <a:r>
                  <a:rPr lang="en-US" dirty="0">
                    <a:solidFill>
                      <a:srgbClr val="FF0000"/>
                    </a:solidFill>
                  </a:rPr>
                  <a:t>pressures it is a gas and “behaves”</a:t>
                </a:r>
                <a:br>
                  <a:rPr lang="en-US" dirty="0">
                    <a:solidFill>
                      <a:srgbClr val="FF0000"/>
                    </a:solidFill>
                  </a:rPr>
                </a:br>
                <a:r>
                  <a:rPr lang="en-US" dirty="0">
                    <a:solidFill>
                      <a:srgbClr val="FF0000"/>
                    </a:solidFill>
                  </a:rPr>
                  <a:t>chemically the same as normal </a:t>
                </a:r>
                <a:br>
                  <a:rPr lang="en-US" dirty="0">
                    <a:solidFill>
                      <a:srgbClr val="FF0000"/>
                    </a:solidFill>
                  </a:rPr>
                </a:br>
                <a:r>
                  <a:rPr lang="en-US" dirty="0">
                    <a:solidFill>
                      <a:srgbClr val="FF0000"/>
                    </a:solidFill>
                  </a:rPr>
                  <a:t>hydrogen: flammable and reacts</a:t>
                </a:r>
                <a:br>
                  <a:rPr lang="en-US" dirty="0">
                    <a:solidFill>
                      <a:srgbClr val="FF0000"/>
                    </a:solidFill>
                  </a:rPr>
                </a:br>
                <a:r>
                  <a:rPr lang="en-US" dirty="0">
                    <a:solidFill>
                      <a:srgbClr val="FF0000"/>
                    </a:solidFill>
                  </a:rPr>
                  <a:t>readily with other elements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1219200"/>
                <a:ext cx="7886700" cy="4957763"/>
              </a:xfrm>
              <a:blipFill>
                <a:blip r:embed="rId3"/>
                <a:stretch>
                  <a:fillRect l="-1391" t="-1968"/>
                </a:stretch>
              </a:blipFill>
            </p:spPr>
            <p:txBody>
              <a:bodyPr/>
              <a:lstStyle/>
              <a:p>
                <a:r>
                  <a:rPr lang="en-US">
                    <a:noFill/>
                  </a:rPr>
                  <a:t> </a:t>
                </a:r>
              </a:p>
            </p:txBody>
          </p:sp>
        </mc:Fallback>
      </mc:AlternateContent>
      <p:pic>
        <p:nvPicPr>
          <p:cNvPr id="10" name="Picture 9"/>
          <p:cNvPicPr>
            <a:picLocks noChangeAspect="1"/>
          </p:cNvPicPr>
          <p:nvPr/>
        </p:nvPicPr>
        <p:blipFill rotWithShape="1">
          <a:blip r:embed="rId4"/>
          <a:srcRect l="7698" t="1623" r="6454"/>
          <a:stretch/>
        </p:blipFill>
        <p:spPr>
          <a:xfrm>
            <a:off x="6477000" y="3791521"/>
            <a:ext cx="2286000" cy="2486025"/>
          </a:xfrm>
          <a:prstGeom prst="rect">
            <a:avLst/>
          </a:prstGeom>
          <a:ln>
            <a:noFill/>
          </a:ln>
          <a:effectLst>
            <a:softEdge rad="112500"/>
          </a:effectLst>
        </p:spPr>
      </p:pic>
    </p:spTree>
    <p:extLst>
      <p:ext uri="{BB962C8B-B14F-4D97-AF65-F5344CB8AC3E}">
        <p14:creationId xmlns:p14="http://schemas.microsoft.com/office/powerpoint/2010/main" val="33832079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Engineered Controls</a:t>
            </a:r>
          </a:p>
        </p:txBody>
      </p:sp>
      <p:sp>
        <p:nvSpPr>
          <p:cNvPr id="3" name="Content Placeholder 2"/>
          <p:cNvSpPr>
            <a:spLocks noGrp="1"/>
          </p:cNvSpPr>
          <p:nvPr>
            <p:ph sz="half" idx="1"/>
          </p:nvPr>
        </p:nvSpPr>
        <p:spPr>
          <a:xfrm>
            <a:off x="228600" y="1945546"/>
            <a:ext cx="3200400" cy="2169254"/>
          </a:xfrm>
        </p:spPr>
        <p:txBody>
          <a:bodyPr anchor="ctr">
            <a:normAutofit fontScale="77500" lnSpcReduction="20000"/>
          </a:bodyPr>
          <a:lstStyle/>
          <a:p>
            <a:pPr marL="0" indent="0">
              <a:buNone/>
            </a:pPr>
            <a:r>
              <a:rPr lang="en-US" b="1" dirty="0"/>
              <a:t>Local Exhaust Ventilation</a:t>
            </a:r>
          </a:p>
          <a:p>
            <a:pPr marL="0" indent="0">
              <a:buNone/>
            </a:pPr>
            <a:r>
              <a:rPr lang="en-US" dirty="0"/>
              <a:t>The primary advantage of local exhaust ventilation techniques is the removal of airborne tritium, regardless of its release rate or chemical or physical form. </a:t>
            </a:r>
          </a:p>
        </p:txBody>
      </p:sp>
      <p:sp>
        <p:nvSpPr>
          <p:cNvPr id="5" name="Content Placeholder 4"/>
          <p:cNvSpPr>
            <a:spLocks noGrp="1"/>
          </p:cNvSpPr>
          <p:nvPr>
            <p:ph sz="half" idx="2"/>
          </p:nvPr>
        </p:nvSpPr>
        <p:spPr>
          <a:xfrm>
            <a:off x="213360" y="4191000"/>
            <a:ext cx="3215640" cy="2514600"/>
          </a:xfrm>
        </p:spPr>
        <p:txBody>
          <a:bodyPr anchor="ctr">
            <a:normAutofit fontScale="85000" lnSpcReduction="20000"/>
          </a:bodyPr>
          <a:lstStyle/>
          <a:p>
            <a:pPr marL="0" indent="0">
              <a:buNone/>
            </a:pPr>
            <a:r>
              <a:rPr lang="en-US" b="1" dirty="0"/>
              <a:t>Dilution Ventilation</a:t>
            </a:r>
          </a:p>
          <a:p>
            <a:pPr marL="0" indent="0">
              <a:buNone/>
            </a:pPr>
            <a:r>
              <a:rPr lang="en-US" dirty="0"/>
              <a:t>Dilution ventilation is the once through flow technique of exchanging outside air for inside air for comfort and the reduction of airborne sources.</a:t>
            </a:r>
          </a:p>
        </p:txBody>
      </p:sp>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2704336"/>
            <a:ext cx="4404939" cy="28209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300876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Engineered Controls</a:t>
            </a:r>
          </a:p>
        </p:txBody>
      </p:sp>
      <p:pic>
        <p:nvPicPr>
          <p:cNvPr id="5" name="Picture 4"/>
          <p:cNvPicPr>
            <a:picLocks noChangeAspect="1"/>
          </p:cNvPicPr>
          <p:nvPr/>
        </p:nvPicPr>
        <p:blipFill>
          <a:blip r:embed="rId3"/>
          <a:stretch>
            <a:fillRect/>
          </a:stretch>
        </p:blipFill>
        <p:spPr>
          <a:xfrm>
            <a:off x="2895600" y="2362200"/>
            <a:ext cx="5932566" cy="3167690"/>
          </a:xfrm>
          <a:prstGeom prst="rect">
            <a:avLst/>
          </a:prstGeom>
        </p:spPr>
      </p:pic>
      <p:pic>
        <p:nvPicPr>
          <p:cNvPr id="4" name="Picture 2" descr="https://upload.wikimedia.org/wikipedia/commons/5/5a/Nuclear_Materials_Characterization_Department_Glovebox.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2807807"/>
            <a:ext cx="3505200" cy="2339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04342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Administrative Controls</a:t>
            </a:r>
          </a:p>
        </p:txBody>
      </p:sp>
      <p:sp>
        <p:nvSpPr>
          <p:cNvPr id="6" name="Content Placeholder 5"/>
          <p:cNvSpPr>
            <a:spLocks noGrp="1"/>
          </p:cNvSpPr>
          <p:nvPr>
            <p:ph idx="1"/>
          </p:nvPr>
        </p:nvSpPr>
        <p:spPr>
          <a:xfrm>
            <a:off x="685332" y="3201476"/>
            <a:ext cx="7772870" cy="1900107"/>
          </a:xfrm>
        </p:spPr>
        <p:style>
          <a:lnRef idx="0">
            <a:schemeClr val="accent2"/>
          </a:lnRef>
          <a:fillRef idx="3">
            <a:schemeClr val="accent2"/>
          </a:fillRef>
          <a:effectRef idx="3">
            <a:schemeClr val="accent2"/>
          </a:effectRef>
          <a:fontRef idx="minor">
            <a:schemeClr val="lt1"/>
          </a:fontRef>
        </p:style>
        <p:txBody>
          <a:bodyPr>
            <a:normAutofit fontScale="92500" lnSpcReduction="10000"/>
          </a:bodyPr>
          <a:lstStyle/>
          <a:p>
            <a:pPr marL="0" indent="0" algn="ctr">
              <a:buNone/>
            </a:pPr>
            <a:endParaRPr lang="en-US" dirty="0"/>
          </a:p>
          <a:p>
            <a:pPr marL="0" indent="0" algn="ctr">
              <a:buNone/>
            </a:pPr>
            <a:r>
              <a:rPr lang="en-US" dirty="0"/>
              <a:t>For tritium and tritium compounds, 10 CFR 835 Appendix D requires posting contamination areas based on removable contamination values of 10,000 dpm/100cm</a:t>
            </a:r>
            <a:r>
              <a:rPr lang="en-US" baseline="30000" dirty="0"/>
              <a:t>2</a:t>
            </a:r>
            <a:r>
              <a:rPr lang="en-US" dirty="0"/>
              <a:t>.</a:t>
            </a:r>
          </a:p>
        </p:txBody>
      </p:sp>
      <p:pic>
        <p:nvPicPr>
          <p:cNvPr id="4098" name="Picture 2" descr="https://upload.wikimedia.org/wikipedia/commons/thumb/9/94/End_CEST.svg/2000px-End_CEST.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2450" y="2046506"/>
            <a:ext cx="4210050" cy="42100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i.ytimg.com/vi/gTZ55GF_Cqg/maxresdefaul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8406" y="2542556"/>
            <a:ext cx="5718138" cy="32179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2289" y="3733800"/>
            <a:ext cx="8358956" cy="523220"/>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pPr algn="ctr"/>
            <a:r>
              <a:rPr lang="en-US" sz="2800" dirty="0"/>
              <a:t>Tritium is like sand at the beach, it gets into everything…</a:t>
            </a:r>
          </a:p>
        </p:txBody>
      </p:sp>
    </p:spTree>
    <p:extLst>
      <p:ext uri="{BB962C8B-B14F-4D97-AF65-F5344CB8AC3E}">
        <p14:creationId xmlns:p14="http://schemas.microsoft.com/office/powerpoint/2010/main" val="2921218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09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4098"/>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410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4100"/>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6">
                                            <p:bg/>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629502"/>
          </a:xfrm>
        </p:spPr>
        <p:txBody>
          <a:bodyPr>
            <a:normAutofit fontScale="90000"/>
          </a:bodyPr>
          <a:lstStyle/>
          <a:p>
            <a:pPr algn="ctr"/>
            <a:r>
              <a:rPr lang="en-US" dirty="0"/>
              <a:t>Sources of Tritium</a:t>
            </a:r>
          </a:p>
        </p:txBody>
      </p:sp>
      <mc:AlternateContent xmlns:mc="http://schemas.openxmlformats.org/markup-compatibility/2006" xmlns:a14="http://schemas.microsoft.com/office/drawing/2010/main">
        <mc:Choice Requires="a14">
          <p:sp>
            <p:nvSpPr>
              <p:cNvPr id="4" name="Content Placeholder 3"/>
              <p:cNvSpPr>
                <a:spLocks noGrp="1"/>
              </p:cNvSpPr>
              <p:nvPr>
                <p:ph idx="1"/>
              </p:nvPr>
            </p:nvSpPr>
            <p:spPr>
              <a:xfrm>
                <a:off x="647700" y="1031215"/>
                <a:ext cx="7886700" cy="5145748"/>
              </a:xfrm>
            </p:spPr>
            <p:txBody>
              <a:bodyPr/>
              <a:lstStyle/>
              <a:p>
                <a:r>
                  <a:rPr lang="en-US" sz="3600" dirty="0"/>
                  <a:t>Natural sources of tritium</a:t>
                </a:r>
              </a:p>
              <a:p>
                <a:pPr lvl="1"/>
                <a:r>
                  <a:rPr lang="en-US" sz="3200" dirty="0"/>
                  <a:t>Cosmic-ray interactions in the atmosphere (70 </a:t>
                </a:r>
                <a:r>
                  <a:rPr lang="en-US" sz="3200" dirty="0" err="1"/>
                  <a:t>MCi</a:t>
                </a:r>
                <a:r>
                  <a:rPr lang="en-US" sz="3200" dirty="0"/>
                  <a:t>)</a:t>
                </a:r>
              </a:p>
              <a:p>
                <a:r>
                  <a:rPr lang="en-US" sz="3600" dirty="0"/>
                  <a:t>Man-made sources of </a:t>
                </a:r>
                <a:r>
                  <a:rPr lang="en-US" sz="3600" dirty="0" err="1"/>
                  <a:t>tritum</a:t>
                </a:r>
                <a:endParaRPr lang="en-US" sz="3600" dirty="0"/>
              </a:p>
              <a:p>
                <a:pPr lvl="1"/>
                <a:r>
                  <a:rPr lang="en-US" sz="3200" dirty="0"/>
                  <a:t>Commercial production ~ 1 </a:t>
                </a:r>
                <a:r>
                  <a:rPr lang="en-US" sz="3200" dirty="0" err="1"/>
                  <a:t>MCi</a:t>
                </a:r>
                <a:r>
                  <a:rPr lang="en-US" sz="3200" dirty="0"/>
                  <a:t>/year</a:t>
                </a:r>
              </a:p>
              <a:p>
                <a:pPr lvl="1"/>
                <a:r>
                  <a:rPr lang="en-US" sz="3200" dirty="0"/>
                  <a:t>Nuclear reactors 1-2 </a:t>
                </a:r>
                <a:r>
                  <a:rPr lang="en-US" sz="3200" dirty="0" err="1"/>
                  <a:t>MCi</a:t>
                </a:r>
                <a:r>
                  <a:rPr lang="en-US" sz="3200" dirty="0"/>
                  <a:t>/year</a:t>
                </a:r>
              </a:p>
              <a:p>
                <a:pPr lvl="1"/>
                <a:r>
                  <a:rPr lang="en-US" sz="3200" dirty="0"/>
                  <a:t>Weapons testing 400 </a:t>
                </a:r>
                <a:r>
                  <a:rPr lang="en-US" sz="3200" dirty="0" err="1"/>
                  <a:t>MCi</a:t>
                </a:r>
                <a:r>
                  <a:rPr lang="en-US" sz="3200" dirty="0"/>
                  <a:t> total </a:t>
                </a:r>
              </a:p>
              <a:p>
                <a:pPr lvl="1"/>
                <a:endParaRPr lang="en-US" sz="3200" dirty="0"/>
              </a:p>
              <a:p>
                <a:pPr marL="457200" lvl="1" indent="0">
                  <a:buNone/>
                </a:pPr>
                <a:endParaRPr lang="en-US" sz="3200" dirty="0"/>
              </a:p>
              <a:p>
                <a:pPr marL="0" indent="0" algn="ctr">
                  <a:buNone/>
                </a:pPr>
                <a:r>
                  <a:rPr lang="en-US" sz="2000" dirty="0"/>
                  <a:t>Note that </a:t>
                </a:r>
                <a14:m>
                  <m:oMath xmlns:m="http://schemas.openxmlformats.org/officeDocument/2006/math">
                    <m:r>
                      <a:rPr lang="en-US" sz="2000" i="1">
                        <a:latin typeface="Cambria Math" panose="02040503050406030204" pitchFamily="18" charset="0"/>
                      </a:rPr>
                      <m:t>1 </m:t>
                    </m:r>
                    <m:r>
                      <a:rPr lang="en-US" sz="2000" i="1">
                        <a:latin typeface="Cambria Math" panose="02040503050406030204" pitchFamily="18" charset="0"/>
                      </a:rPr>
                      <m:t>𝐶𝑖</m:t>
                    </m:r>
                    <m:r>
                      <a:rPr lang="en-US" sz="2000" i="1">
                        <a:latin typeface="Cambria Math" panose="02040503050406030204" pitchFamily="18" charset="0"/>
                      </a:rPr>
                      <m:t>=3.7×</m:t>
                    </m:r>
                    <m:sSup>
                      <m:sSupPr>
                        <m:ctrlPr>
                          <a:rPr lang="en-US" sz="2000" i="1">
                            <a:latin typeface="Cambria Math" panose="02040503050406030204" pitchFamily="18" charset="0"/>
                          </a:rPr>
                        </m:ctrlPr>
                      </m:sSupPr>
                      <m:e>
                        <m:r>
                          <a:rPr lang="en-US" sz="2000" i="1">
                            <a:latin typeface="Cambria Math" panose="02040503050406030204" pitchFamily="18" charset="0"/>
                          </a:rPr>
                          <m:t>10</m:t>
                        </m:r>
                      </m:e>
                      <m:sup>
                        <m:r>
                          <a:rPr lang="en-US" sz="2000" i="1">
                            <a:latin typeface="Cambria Math" panose="02040503050406030204" pitchFamily="18" charset="0"/>
                          </a:rPr>
                          <m:t>10</m:t>
                        </m:r>
                      </m:sup>
                    </m:sSup>
                  </m:oMath>
                </a14:m>
                <a:r>
                  <a:rPr lang="en-US" sz="2000" dirty="0"/>
                  <a:t> decays/second</a:t>
                </a:r>
              </a:p>
              <a:p>
                <a:endParaRPr lang="en-US" sz="3600" dirty="0"/>
              </a:p>
            </p:txBody>
          </p:sp>
        </mc:Choice>
        <mc:Fallback xmlns="">
          <p:sp>
            <p:nvSpPr>
              <p:cNvPr id="4" name="Content Placeholder 3"/>
              <p:cNvSpPr>
                <a:spLocks noGrp="1" noRot="1" noChangeAspect="1" noMove="1" noResize="1" noEditPoints="1" noAdjustHandles="1" noChangeArrowheads="1" noChangeShapeType="1" noTextEdit="1"/>
              </p:cNvSpPr>
              <p:nvPr>
                <p:ph idx="1"/>
              </p:nvPr>
            </p:nvSpPr>
            <p:spPr>
              <a:xfrm>
                <a:off x="647700" y="1031215"/>
                <a:ext cx="7886700" cy="5145748"/>
              </a:xfrm>
              <a:blipFill>
                <a:blip r:embed="rId3"/>
                <a:stretch>
                  <a:fillRect l="-2087" t="-2844" r="-2782" b="-711"/>
                </a:stretch>
              </a:blipFill>
            </p:spPr>
            <p:txBody>
              <a:bodyPr/>
              <a:lstStyle/>
              <a:p>
                <a:r>
                  <a:rPr lang="en-US">
                    <a:noFill/>
                  </a:rPr>
                  <a:t> </a:t>
                </a:r>
              </a:p>
            </p:txBody>
          </p:sp>
        </mc:Fallback>
      </mc:AlternateContent>
    </p:spTree>
    <p:extLst>
      <p:ext uri="{BB962C8B-B14F-4D97-AF65-F5344CB8AC3E}">
        <p14:creationId xmlns:p14="http://schemas.microsoft.com/office/powerpoint/2010/main" val="28827352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625474"/>
          </a:xfrm>
        </p:spPr>
        <p:txBody>
          <a:bodyPr>
            <a:normAutofit fontScale="90000"/>
          </a:bodyPr>
          <a:lstStyle/>
          <a:p>
            <a:pPr algn="ctr"/>
            <a:r>
              <a:rPr lang="en-US" dirty="0"/>
              <a:t>Physical and Chemical Properties</a:t>
            </a:r>
          </a:p>
        </p:txBody>
      </p:sp>
      <p:sp>
        <p:nvSpPr>
          <p:cNvPr id="4" name="Content Placeholder 3"/>
          <p:cNvSpPr>
            <a:spLocks noGrp="1"/>
          </p:cNvSpPr>
          <p:nvPr>
            <p:ph idx="1"/>
          </p:nvPr>
        </p:nvSpPr>
        <p:spPr>
          <a:xfrm>
            <a:off x="628650" y="1066800"/>
            <a:ext cx="7886700" cy="5110163"/>
          </a:xfrm>
        </p:spPr>
        <p:txBody>
          <a:bodyPr>
            <a:normAutofit fontScale="92500" lnSpcReduction="10000"/>
          </a:bodyPr>
          <a:lstStyle/>
          <a:p>
            <a:r>
              <a:rPr lang="en-US" dirty="0"/>
              <a:t>Chemically, Tritium is the same as Hydrogen  because it has one proton and one electron</a:t>
            </a:r>
          </a:p>
          <a:p>
            <a:pPr lvl="1"/>
            <a:r>
              <a:rPr lang="en-US" dirty="0"/>
              <a:t>Flammable with concentrations in air from 4% to 75%</a:t>
            </a:r>
          </a:p>
          <a:p>
            <a:pPr lvl="1"/>
            <a:r>
              <a:rPr lang="en-US" dirty="0"/>
              <a:t>Absorbs readily onto many surfaces and in liquids</a:t>
            </a:r>
          </a:p>
          <a:p>
            <a:r>
              <a:rPr lang="en-US" dirty="0"/>
              <a:t>Substitution:</a:t>
            </a:r>
          </a:p>
          <a:p>
            <a:pPr lvl="1"/>
            <a:r>
              <a:rPr lang="en-US" dirty="0"/>
              <a:t>Tritium atoms can easily substitute for hydrogen atoms in elemental gas or water molecules, resulting in tritium gas or tritium oxide</a:t>
            </a:r>
          </a:p>
          <a:p>
            <a:r>
              <a:rPr lang="en-US" dirty="0"/>
              <a:t>Permeation: Tritium permeates though most materials</a:t>
            </a:r>
          </a:p>
          <a:p>
            <a:r>
              <a:rPr lang="en-US" dirty="0"/>
              <a:t>Dispersive: T2 and HT rapidly diffuse in air</a:t>
            </a:r>
          </a:p>
          <a:p>
            <a:r>
              <a:rPr lang="en-US" dirty="0">
                <a:solidFill>
                  <a:srgbClr val="FF0000"/>
                </a:solidFill>
              </a:rPr>
              <a:t>Conversion: Tritium (T2 or HT) will convert to Tritium Oxide or </a:t>
            </a:r>
            <a:r>
              <a:rPr lang="en-US" dirty="0" err="1">
                <a:solidFill>
                  <a:srgbClr val="FF0000"/>
                </a:solidFill>
              </a:rPr>
              <a:t>tritiated</a:t>
            </a:r>
            <a:r>
              <a:rPr lang="en-US" dirty="0">
                <a:solidFill>
                  <a:srgbClr val="FF0000"/>
                </a:solidFill>
              </a:rPr>
              <a:t> water (T2O or HTO) at a rate of 4 to 10% per day in the atmosphere.</a:t>
            </a:r>
          </a:p>
          <a:p>
            <a:pPr lvl="1"/>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2480417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28650" y="365127"/>
            <a:ext cx="7886700" cy="549274"/>
          </a:xfrm>
        </p:spPr>
        <p:txBody>
          <a:bodyPr>
            <a:normAutofit fontScale="90000"/>
          </a:bodyPr>
          <a:lstStyle/>
          <a:p>
            <a:pPr algn="ctr"/>
            <a:r>
              <a:rPr lang="en-US" dirty="0"/>
              <a:t>Radioactive Properties</a:t>
            </a:r>
          </a:p>
        </p:txBody>
      </p:sp>
      <mc:AlternateContent xmlns:mc="http://schemas.openxmlformats.org/markup-compatibility/2006" xmlns:a14="http://schemas.microsoft.com/office/drawing/2010/main">
        <mc:Choice Requires="a14">
          <p:sp>
            <p:nvSpPr>
              <p:cNvPr id="8" name="Content Placeholder 7"/>
              <p:cNvSpPr>
                <a:spLocks noGrp="1"/>
              </p:cNvSpPr>
              <p:nvPr>
                <p:ph idx="1"/>
              </p:nvPr>
            </p:nvSpPr>
            <p:spPr>
              <a:xfrm>
                <a:off x="628650" y="914401"/>
                <a:ext cx="7886700" cy="5262562"/>
              </a:xfrm>
            </p:spPr>
            <p:txBody>
              <a:bodyPr/>
              <a:lstStyle/>
              <a:p>
                <a:r>
                  <a:rPr lang="en-US" dirty="0">
                    <a:ln w="0"/>
                    <a:solidFill>
                      <a:schemeClr val="accent1"/>
                    </a:solidFill>
                    <a:effectLst>
                      <a:outerShdw blurRad="38100" dist="25400" dir="5400000" algn="ctr" rotWithShape="0">
                        <a:srgbClr val="6E747A">
                          <a:alpha val="43000"/>
                        </a:srgbClr>
                      </a:outerShdw>
                    </a:effectLst>
                  </a:rPr>
                  <a:t>Tritium </a:t>
                </a:r>
                <a14:m>
                  <m:oMath xmlns:m="http://schemas.openxmlformats.org/officeDocument/2006/math">
                    <m:sPre>
                      <m:sPrePr>
                        <m:ctrlPr>
                          <a:rPr lang="en-US" i="1">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ctrlPr>
                      </m:sPrePr>
                      <m:sub>
                        <m:r>
                          <a:rPr lang="en-US">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1</m:t>
                        </m:r>
                      </m:sub>
                      <m:sup>
                        <m:r>
                          <a:rPr lang="en-US">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3</m:t>
                        </m:r>
                      </m:sup>
                      <m:e>
                        <m:r>
                          <a:rPr lang="en-US" i="1">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𝐻</m:t>
                        </m:r>
                        <m:r>
                          <a:rPr lang="en-US">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 </m:t>
                        </m:r>
                        <m:r>
                          <a:rPr lang="en-US" i="1">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𝑑𝑒𝑐𝑎𝑦𝑠</m:t>
                        </m:r>
                        <m:r>
                          <a:rPr lang="en-US">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 </m:t>
                        </m:r>
                        <m:r>
                          <a:rPr lang="en-US" i="1">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𝑡𝑜</m:t>
                        </m:r>
                        <m:r>
                          <a:rPr lang="en-US">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 </m:t>
                        </m:r>
                        <m:sPre>
                          <m:sPrePr>
                            <m:ctrlPr>
                              <a:rPr lang="en-US" i="1">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ctrlPr>
                          </m:sPrePr>
                          <m:sub>
                            <m:r>
                              <a:rPr lang="en-US">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2</m:t>
                            </m:r>
                          </m:sub>
                          <m:sup>
                            <m:r>
                              <a:rPr lang="en-US">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3</m:t>
                            </m:r>
                          </m:sup>
                          <m:e>
                            <m:r>
                              <a:rPr lang="en-US" i="1">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𝐻𝑒</m:t>
                            </m:r>
                            <m:r>
                              <a:rPr lang="en-US">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 </m:t>
                            </m:r>
                            <m:sSup>
                              <m:sSupPr>
                                <m:ctrlPr>
                                  <a:rPr lang="en-US" i="1">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ctrlPr>
                              </m:sSupPr>
                              <m:e>
                                <m:r>
                                  <a:rPr lang="en-US" i="1">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𝛽</m:t>
                                </m:r>
                              </m:e>
                              <m:sup>
                                <m:r>
                                  <a:rPr lang="en-US">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m:t>
                                </m:r>
                              </m:sup>
                            </m:sSup>
                            <m:r>
                              <a:rPr lang="en-US">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 </m:t>
                            </m:r>
                            <m:acc>
                              <m:accPr>
                                <m:chr m:val="̅"/>
                                <m:ctrlPr>
                                  <a:rPr lang="en-US" i="1">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ctrlPr>
                              </m:accPr>
                              <m:e>
                                <m:r>
                                  <a:rPr lang="en-US" i="1">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𝜈</m:t>
                                </m:r>
                              </m:e>
                            </m:acc>
                          </m:e>
                        </m:sPre>
                      </m:e>
                    </m:sPre>
                  </m:oMath>
                </a14:m>
                <a:r>
                  <a:rPr lang="en-US" dirty="0">
                    <a:ln w="0"/>
                    <a:solidFill>
                      <a:schemeClr val="accent1"/>
                    </a:solidFill>
                    <a:effectLst>
                      <a:outerShdw blurRad="38100" dist="25400" dir="5400000" algn="ctr" rotWithShape="0">
                        <a:srgbClr val="6E747A">
                          <a:alpha val="43000"/>
                        </a:srgbClr>
                      </a:outerShdw>
                    </a:effectLst>
                  </a:rPr>
                  <a:t>  with radioactive half-life = 12.3 years. The </a:t>
                </a:r>
                <a14:m>
                  <m:oMath xmlns:m="http://schemas.openxmlformats.org/officeDocument/2006/math">
                    <m:r>
                      <m:rPr>
                        <m:sty m:val="p"/>
                      </m:rPr>
                      <a:rPr lang="en-US" b="0" i="0" smtClean="0">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max</m:t>
                    </m:r>
                    <m:r>
                      <a:rPr lang="en-US" b="0" i="0" smtClean="0">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 </m:t>
                    </m:r>
                    <m:sSup>
                      <m:sSupPr>
                        <m:ctrlPr>
                          <a:rPr lang="en-US" i="1">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ctrlPr>
                      </m:sSupPr>
                      <m:e>
                        <m:r>
                          <a:rPr lang="en-US" i="1">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𝛽</m:t>
                        </m:r>
                      </m:e>
                      <m:sup>
                        <m:r>
                          <a:rPr lang="en-US">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m:t>
                        </m:r>
                      </m:sup>
                    </m:sSup>
                  </m:oMath>
                </a14:m>
                <a:r>
                  <a:rPr lang="en-US" dirty="0">
                    <a:ln w="0"/>
                    <a:solidFill>
                      <a:schemeClr val="accent1"/>
                    </a:solidFill>
                    <a:effectLst>
                      <a:outerShdw blurRad="38100" dist="25400" dir="5400000" algn="ctr" rotWithShape="0">
                        <a:srgbClr val="6E747A">
                          <a:alpha val="43000"/>
                        </a:srgbClr>
                      </a:outerShdw>
                    </a:effectLst>
                  </a:rPr>
                  <a:t> energy  is 18.6 </a:t>
                </a:r>
                <a:r>
                  <a:rPr lang="en-US" dirty="0" err="1">
                    <a:ln w="0"/>
                    <a:solidFill>
                      <a:schemeClr val="accent1"/>
                    </a:solidFill>
                    <a:effectLst>
                      <a:outerShdw blurRad="38100" dist="25400" dir="5400000" algn="ctr" rotWithShape="0">
                        <a:srgbClr val="6E747A">
                          <a:alpha val="43000"/>
                        </a:srgbClr>
                      </a:outerShdw>
                    </a:effectLst>
                  </a:rPr>
                  <a:t>keV</a:t>
                </a:r>
                <a:r>
                  <a:rPr lang="en-US" dirty="0">
                    <a:ln w="0"/>
                    <a:solidFill>
                      <a:schemeClr val="accent1"/>
                    </a:solidFill>
                    <a:effectLst>
                      <a:outerShdw blurRad="38100" dist="25400" dir="5400000" algn="ctr" rotWithShape="0">
                        <a:srgbClr val="6E747A">
                          <a:alpha val="43000"/>
                        </a:srgbClr>
                      </a:outerShdw>
                    </a:effectLst>
                  </a:rPr>
                  <a:t>.</a:t>
                </a:r>
              </a:p>
              <a:p>
                <a:pPr marL="285750" indent="-285750"/>
                <a:r>
                  <a:rPr lang="en-US" dirty="0">
                    <a:solidFill>
                      <a:schemeClr val="tx1"/>
                    </a:solidFill>
                  </a:rPr>
                  <a:t>The </a:t>
                </a:r>
                <a14:m>
                  <m:oMath xmlns:m="http://schemas.openxmlformats.org/officeDocument/2006/math">
                    <m:sSup>
                      <m:sSupPr>
                        <m:ctrlPr>
                          <a:rPr lang="en-US" i="1">
                            <a:ln w="0"/>
                            <a:solidFill>
                              <a:schemeClr val="tx1"/>
                            </a:solidFill>
                            <a:effectLst>
                              <a:outerShdw blurRad="38100" dist="25400" dir="5400000" algn="ctr" rotWithShape="0">
                                <a:srgbClr val="6E747A">
                                  <a:alpha val="43000"/>
                                </a:srgbClr>
                              </a:outerShdw>
                            </a:effectLst>
                            <a:latin typeface="Cambria Math" panose="02040503050406030204" pitchFamily="18" charset="0"/>
                          </a:rPr>
                        </m:ctrlPr>
                      </m:sSupPr>
                      <m:e>
                        <m:r>
                          <a:rPr lang="en-US" i="1">
                            <a:ln w="0"/>
                            <a:solidFill>
                              <a:schemeClr val="tx1"/>
                            </a:solidFill>
                            <a:effectLst>
                              <a:outerShdw blurRad="38100" dist="25400" dir="5400000" algn="ctr" rotWithShape="0">
                                <a:srgbClr val="6E747A">
                                  <a:alpha val="43000"/>
                                </a:srgbClr>
                              </a:outerShdw>
                            </a:effectLst>
                            <a:latin typeface="Cambria Math" panose="02040503050406030204" pitchFamily="18" charset="0"/>
                          </a:rPr>
                          <m:t>𝛽</m:t>
                        </m:r>
                      </m:e>
                      <m:sup>
                        <m:r>
                          <a:rPr lang="en-US">
                            <a:ln w="0"/>
                            <a:solidFill>
                              <a:schemeClr val="tx1"/>
                            </a:solidFill>
                            <a:effectLst>
                              <a:outerShdw blurRad="38100" dist="25400" dir="5400000" algn="ctr" rotWithShape="0">
                                <a:srgbClr val="6E747A">
                                  <a:alpha val="43000"/>
                                </a:srgbClr>
                              </a:outerShdw>
                            </a:effectLst>
                            <a:latin typeface="Cambria Math" panose="02040503050406030204" pitchFamily="18" charset="0"/>
                          </a:rPr>
                          <m:t>−</m:t>
                        </m:r>
                      </m:sup>
                    </m:sSup>
                  </m:oMath>
                </a14:m>
                <a:r>
                  <a:rPr lang="en-US" dirty="0"/>
                  <a:t> travels less than 1/4 inch in air and cannot penetrate through the dead layer of the skin, clothing or gloves.</a:t>
                </a:r>
              </a:p>
              <a:p>
                <a:pPr marL="285750" indent="-285750"/>
                <a:r>
                  <a:rPr lang="en-US" dirty="0"/>
                  <a:t>Tritium is not an EXTERNAL </a:t>
                </a:r>
                <a:br>
                  <a:rPr lang="en-US" dirty="0"/>
                </a:br>
                <a:r>
                  <a:rPr lang="en-US" dirty="0"/>
                  <a:t>radiation hazard</a:t>
                </a:r>
              </a:p>
              <a:p>
                <a:pPr marL="285750" indent="-285750"/>
                <a:r>
                  <a:rPr lang="en-US" dirty="0"/>
                  <a:t>Tritium is an internal radiation </a:t>
                </a:r>
                <a:br>
                  <a:rPr lang="en-US" dirty="0"/>
                </a:br>
                <a:r>
                  <a:rPr lang="en-US" dirty="0"/>
                  <a:t>hazard. Meaning that it can </a:t>
                </a:r>
                <a:br>
                  <a:rPr lang="en-US" dirty="0"/>
                </a:br>
                <a:r>
                  <a:rPr lang="en-US" dirty="0"/>
                  <a:t>deliver a dose if it enters the body</a:t>
                </a:r>
              </a:p>
              <a:p>
                <a:pPr marL="285750" indent="-285750"/>
                <a:endParaRPr lang="en-US" dirty="0"/>
              </a:p>
              <a:p>
                <a:endParaRPr lang="en-US" dirty="0">
                  <a:ln w="0"/>
                  <a:solidFill>
                    <a:schemeClr val="accent1"/>
                  </a:solidFill>
                  <a:effectLst>
                    <a:outerShdw blurRad="38100" dist="25400" dir="5400000" algn="ctr" rotWithShape="0">
                      <a:srgbClr val="6E747A">
                        <a:alpha val="43000"/>
                      </a:srgbClr>
                    </a:outerShdw>
                  </a:effectLst>
                </a:endParaRPr>
              </a:p>
              <a:p>
                <a:endParaRPr lang="en-US" dirty="0">
                  <a:ln w="0"/>
                  <a:solidFill>
                    <a:schemeClr val="accent1"/>
                  </a:solidFill>
                  <a:effectLst>
                    <a:outerShdw blurRad="38100" dist="25400" dir="5400000" algn="ctr" rotWithShape="0">
                      <a:srgbClr val="6E747A">
                        <a:alpha val="43000"/>
                      </a:srgbClr>
                    </a:outerShdw>
                  </a:effectLst>
                </a:endParaRPr>
              </a:p>
              <a:p>
                <a:endParaRPr lang="en-US" dirty="0"/>
              </a:p>
            </p:txBody>
          </p:sp>
        </mc:Choice>
        <mc:Fallback xmlns="">
          <p:sp>
            <p:nvSpPr>
              <p:cNvPr id="8" name="Content Placeholder 7"/>
              <p:cNvSpPr>
                <a:spLocks noGrp="1" noRot="1" noChangeAspect="1" noMove="1" noResize="1" noEditPoints="1" noAdjustHandles="1" noChangeArrowheads="1" noChangeShapeType="1" noTextEdit="1"/>
              </p:cNvSpPr>
              <p:nvPr>
                <p:ph idx="1"/>
              </p:nvPr>
            </p:nvSpPr>
            <p:spPr>
              <a:xfrm>
                <a:off x="628650" y="914401"/>
                <a:ext cx="7886700" cy="5262562"/>
              </a:xfrm>
              <a:blipFill>
                <a:blip r:embed="rId2"/>
                <a:stretch>
                  <a:fillRect l="-1623" t="-1970" r="-232"/>
                </a:stretch>
              </a:blipFill>
            </p:spPr>
            <p:txBody>
              <a:bodyPr/>
              <a:lstStyle/>
              <a:p>
                <a:r>
                  <a:rPr lang="en-US">
                    <a:noFill/>
                  </a:rPr>
                  <a:t> </a:t>
                </a:r>
              </a:p>
            </p:txBody>
          </p:sp>
        </mc:Fallback>
      </mc:AlternateContent>
      <p:grpSp>
        <p:nvGrpSpPr>
          <p:cNvPr id="9" name="Group 8"/>
          <p:cNvGrpSpPr/>
          <p:nvPr/>
        </p:nvGrpSpPr>
        <p:grpSpPr>
          <a:xfrm>
            <a:off x="6248400" y="3200400"/>
            <a:ext cx="2438400" cy="2438400"/>
            <a:chOff x="1447800" y="-1524000"/>
            <a:chExt cx="4572000" cy="4191000"/>
          </a:xfrm>
        </p:grpSpPr>
        <p:pic>
          <p:nvPicPr>
            <p:cNvPr id="10" name="Picture 2" descr="Dust, Fumes, Inhalation, Danger, Poison, Sign, Symbol"/>
            <p:cNvPicPr>
              <a:picLocks noChangeAspect="1" noChangeArrowheads="1"/>
            </p:cNvPicPr>
            <p:nvPr/>
          </p:nvPicPr>
          <p:blipFill rotWithShape="1">
            <a:blip r:embed="rId3">
              <a:extLst>
                <a:ext uri="{28A0092B-C50C-407E-A947-70E740481C1C}">
                  <a14:useLocalDpi xmlns:a14="http://schemas.microsoft.com/office/drawing/2010/main" val="0"/>
                </a:ext>
              </a:extLst>
            </a:blip>
            <a:srcRect l="16667" t="18759" r="16667" b="20130"/>
            <a:stretch/>
          </p:blipFill>
          <p:spPr bwMode="auto">
            <a:xfrm>
              <a:off x="1447800" y="-1524000"/>
              <a:ext cx="4572000" cy="4191000"/>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p:cNvSpPr/>
            <p:nvPr/>
          </p:nvSpPr>
          <p:spPr>
            <a:xfrm>
              <a:off x="3200400" y="-914400"/>
              <a:ext cx="3048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970400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396874"/>
          </a:xfrm>
        </p:spPr>
        <p:txBody>
          <a:bodyPr>
            <a:normAutofit fontScale="90000"/>
          </a:bodyPr>
          <a:lstStyle/>
          <a:p>
            <a:pPr algn="ctr"/>
            <a:r>
              <a:rPr lang="en-US" dirty="0"/>
              <a:t>Tritium Dose</a:t>
            </a:r>
          </a:p>
        </p:txBody>
      </p:sp>
      <p:sp>
        <p:nvSpPr>
          <p:cNvPr id="4" name="Content Placeholder 3"/>
          <p:cNvSpPr>
            <a:spLocks noGrp="1"/>
          </p:cNvSpPr>
          <p:nvPr>
            <p:ph idx="1"/>
          </p:nvPr>
        </p:nvSpPr>
        <p:spPr>
          <a:xfrm>
            <a:off x="628650" y="990600"/>
            <a:ext cx="7886700" cy="5186363"/>
          </a:xfrm>
        </p:spPr>
        <p:txBody>
          <a:bodyPr>
            <a:noAutofit/>
          </a:bodyPr>
          <a:lstStyle/>
          <a:p>
            <a:r>
              <a:rPr lang="en-US" sz="2000" dirty="0"/>
              <a:t>Modes of entry include:</a:t>
            </a:r>
          </a:p>
          <a:p>
            <a:pPr lvl="1"/>
            <a:r>
              <a:rPr lang="en-US" sz="2000" dirty="0"/>
              <a:t>Inhalation and absorption through the skin</a:t>
            </a:r>
          </a:p>
          <a:p>
            <a:pPr lvl="1"/>
            <a:r>
              <a:rPr lang="en-US" sz="2000" dirty="0"/>
              <a:t>Injection (cuts/wounds) and ingestion</a:t>
            </a:r>
          </a:p>
          <a:p>
            <a:pPr>
              <a:lnSpc>
                <a:spcPct val="100000"/>
              </a:lnSpc>
              <a:spcBef>
                <a:spcPts val="0"/>
              </a:spcBef>
              <a:defRPr/>
            </a:pPr>
            <a:r>
              <a:rPr lang="en-US" sz="2000" dirty="0"/>
              <a:t>Exposure to tritium gas (T2 or HT):</a:t>
            </a:r>
          </a:p>
          <a:p>
            <a:pPr lvl="1">
              <a:lnSpc>
                <a:spcPct val="100000"/>
              </a:lnSpc>
              <a:spcBef>
                <a:spcPts val="0"/>
              </a:spcBef>
              <a:defRPr/>
            </a:pPr>
            <a:r>
              <a:rPr lang="en-US" sz="1600" dirty="0"/>
              <a:t>Tritium gas is only slightly incorporated into the body when inhaled because most of what is inhaled is subsequently exhaled. </a:t>
            </a:r>
          </a:p>
          <a:p>
            <a:pPr>
              <a:lnSpc>
                <a:spcPct val="100000"/>
              </a:lnSpc>
              <a:spcBef>
                <a:spcPts val="0"/>
              </a:spcBef>
              <a:defRPr/>
            </a:pPr>
            <a:r>
              <a:rPr lang="en-US" sz="2000" dirty="0">
                <a:solidFill>
                  <a:srgbClr val="FF0000"/>
                </a:solidFill>
              </a:rPr>
              <a:t>In contrast nearly 100% of tritiated water vapor inhaled is incorporated into body fluids and tissues. </a:t>
            </a:r>
            <a:r>
              <a:rPr lang="en-US" sz="2000" dirty="0" err="1">
                <a:solidFill>
                  <a:srgbClr val="FF0000"/>
                </a:solidFill>
              </a:rPr>
              <a:t>Tritiated</a:t>
            </a:r>
            <a:r>
              <a:rPr lang="en-US" sz="2000" dirty="0">
                <a:solidFill>
                  <a:srgbClr val="FF0000"/>
                </a:solidFill>
              </a:rPr>
              <a:t> water can also be absorbed relatively easily through the skin.</a:t>
            </a:r>
          </a:p>
          <a:p>
            <a:pPr>
              <a:lnSpc>
                <a:spcPct val="100000"/>
              </a:lnSpc>
              <a:spcBef>
                <a:spcPts val="0"/>
              </a:spcBef>
              <a:defRPr/>
            </a:pPr>
            <a:r>
              <a:rPr lang="en-US" sz="2000" dirty="0"/>
              <a:t>Exposure to </a:t>
            </a:r>
            <a:r>
              <a:rPr lang="en-US" sz="2000" dirty="0" err="1"/>
              <a:t>tritiated</a:t>
            </a:r>
            <a:r>
              <a:rPr lang="en-US" sz="2000" dirty="0"/>
              <a:t> water is ~25,000 times more hazardous than exposure to elemental tritium gas.</a:t>
            </a:r>
          </a:p>
          <a:p>
            <a:r>
              <a:rPr lang="en-US" sz="2000" dirty="0"/>
              <a:t>Exposure to tritium gas can lead to absorption through the skin.  In certain situations, 1/3 of an individual’s uptake may be from absorption through the skin. </a:t>
            </a:r>
          </a:p>
          <a:p>
            <a:r>
              <a:rPr lang="en-US" sz="2000" dirty="0"/>
              <a:t>Generally, the assumption is that in an inhalation event, an additional 50% of the inhalation intake is absorbed through the skin.</a:t>
            </a:r>
            <a:endParaRPr lang="en-US" sz="2000" b="1" dirty="0"/>
          </a:p>
          <a:p>
            <a:pPr marL="0" indent="0">
              <a:lnSpc>
                <a:spcPct val="100000"/>
              </a:lnSpc>
              <a:spcBef>
                <a:spcPts val="0"/>
              </a:spcBef>
              <a:buNone/>
              <a:defRPr/>
            </a:pPr>
            <a:endParaRPr lang="en-US" sz="2000" dirty="0"/>
          </a:p>
          <a:p>
            <a:endParaRPr lang="en-US" sz="2000" dirty="0"/>
          </a:p>
          <a:p>
            <a:endParaRPr lang="en-US" sz="2000" dirty="0"/>
          </a:p>
          <a:p>
            <a:endParaRPr lang="en-US" sz="2000" dirty="0"/>
          </a:p>
          <a:p>
            <a:endParaRPr lang="en-US" sz="2000" dirty="0"/>
          </a:p>
          <a:p>
            <a:pPr marL="0" indent="0">
              <a:buNone/>
            </a:pPr>
            <a:endParaRPr lang="en-US" sz="2000" dirty="0"/>
          </a:p>
        </p:txBody>
      </p:sp>
    </p:spTree>
    <p:extLst>
      <p:ext uri="{BB962C8B-B14F-4D97-AF65-F5344CB8AC3E}">
        <p14:creationId xmlns:p14="http://schemas.microsoft.com/office/powerpoint/2010/main" val="6285841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Tritiated Water</a:t>
            </a:r>
          </a:p>
        </p:txBody>
      </p:sp>
      <p:sp>
        <p:nvSpPr>
          <p:cNvPr id="3" name="Content Placeholder 2"/>
          <p:cNvSpPr>
            <a:spLocks noGrp="1"/>
          </p:cNvSpPr>
          <p:nvPr>
            <p:ph idx="1"/>
          </p:nvPr>
        </p:nvSpPr>
        <p:spPr>
          <a:xfrm>
            <a:off x="2209800" y="2367093"/>
            <a:ext cx="6248400" cy="3424107"/>
          </a:xfrm>
        </p:spPr>
        <p:txBody>
          <a:bodyPr anchor="ctr">
            <a:normAutofit/>
          </a:bodyPr>
          <a:lstStyle/>
          <a:p>
            <a:pPr marL="0" indent="0">
              <a:buNone/>
            </a:pPr>
            <a:r>
              <a:rPr lang="en-US" b="1" dirty="0"/>
              <a:t>Tritiated water in the body acts just like water.</a:t>
            </a:r>
          </a:p>
          <a:p>
            <a:r>
              <a:rPr lang="en-US" dirty="0"/>
              <a:t>rapidly and uniformly distributed throughout the entire body.</a:t>
            </a:r>
          </a:p>
          <a:p>
            <a:r>
              <a:rPr lang="en-US" dirty="0"/>
              <a:t>Committed Effective Dose (CED) from an uptake of 1 Ci of tritiated water is 63 rem. </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8082" t="26409"/>
          <a:stretch/>
        </p:blipFill>
        <p:spPr>
          <a:xfrm>
            <a:off x="152400" y="1828800"/>
            <a:ext cx="2521527" cy="4360209"/>
          </a:xfrm>
          <a:prstGeom prst="rect">
            <a:avLst/>
          </a:prstGeom>
        </p:spPr>
      </p:pic>
    </p:spTree>
    <p:extLst>
      <p:ext uri="{BB962C8B-B14F-4D97-AF65-F5344CB8AC3E}">
        <p14:creationId xmlns:p14="http://schemas.microsoft.com/office/powerpoint/2010/main" val="222226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2918</TotalTime>
  <Words>3343</Words>
  <Application>Microsoft Office PowerPoint</Application>
  <PresentationFormat>On-screen Show (4:3)</PresentationFormat>
  <Paragraphs>310</Paragraphs>
  <Slides>42</Slides>
  <Notes>27</Notes>
  <HiddenSlides>0</HiddenSlides>
  <MMClips>1</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2</vt:i4>
      </vt:variant>
      <vt:variant>
        <vt:lpstr>Slide Titles</vt:lpstr>
      </vt:variant>
      <vt:variant>
        <vt:i4>42</vt:i4>
      </vt:variant>
    </vt:vector>
  </HeadingPairs>
  <TitlesOfParts>
    <vt:vector size="49" baseType="lpstr">
      <vt:lpstr>Arial</vt:lpstr>
      <vt:lpstr>Calibri</vt:lpstr>
      <vt:lpstr>Calibri Light</vt:lpstr>
      <vt:lpstr>Cambria Math</vt:lpstr>
      <vt:lpstr>Office Theme</vt:lpstr>
      <vt:lpstr>Visio</vt:lpstr>
      <vt:lpstr>Microsoft Visio Drawing</vt:lpstr>
      <vt:lpstr>Tritium Hazards in Hall A</vt:lpstr>
      <vt:lpstr>Objectives of SAF 110T</vt:lpstr>
      <vt:lpstr>Motivation</vt:lpstr>
      <vt:lpstr>What is Tritium?</vt:lpstr>
      <vt:lpstr>Sources of Tritium</vt:lpstr>
      <vt:lpstr>Physical and Chemical Properties</vt:lpstr>
      <vt:lpstr>Radioactive Properties</vt:lpstr>
      <vt:lpstr>Tritium Dose</vt:lpstr>
      <vt:lpstr>Tritiated Water</vt:lpstr>
      <vt:lpstr>Tritium absorption</vt:lpstr>
      <vt:lpstr>Tritium Ingestion</vt:lpstr>
      <vt:lpstr>Biological Half-Life</vt:lpstr>
      <vt:lpstr>Personnel Monitoring</vt:lpstr>
      <vt:lpstr>Personnel monitoring</vt:lpstr>
      <vt:lpstr>Summary of Tritium Basics</vt:lpstr>
      <vt:lpstr>The Hall A Tritium Target</vt:lpstr>
      <vt:lpstr>Target Cell</vt:lpstr>
      <vt:lpstr>PowerPoint Presentation</vt:lpstr>
      <vt:lpstr>Hazard Controls</vt:lpstr>
      <vt:lpstr>Exhaust System</vt:lpstr>
      <vt:lpstr>Hall A Access</vt:lpstr>
      <vt:lpstr>PowerPoint Presentation</vt:lpstr>
      <vt:lpstr>PowerPoint Presentation</vt:lpstr>
      <vt:lpstr>Tritium Detectors and Alarms</vt:lpstr>
      <vt:lpstr>What should I do in an emergency involving tritium?</vt:lpstr>
      <vt:lpstr>Tritium Alarm</vt:lpstr>
      <vt:lpstr>OTHER EMERGENCIES</vt:lpstr>
      <vt:lpstr>Tritium target</vt:lpstr>
      <vt:lpstr>Isotopes of Hydrogen</vt:lpstr>
      <vt:lpstr>Symbols for Tritium</vt:lpstr>
      <vt:lpstr>Chemical Properties: substitution</vt:lpstr>
      <vt:lpstr>Conversion</vt:lpstr>
      <vt:lpstr>Chemical Properties: flammability</vt:lpstr>
      <vt:lpstr>Physical Properties</vt:lpstr>
      <vt:lpstr>PowerPoint Presentation</vt:lpstr>
      <vt:lpstr>Tritium inhalation vs Absorption</vt:lpstr>
      <vt:lpstr>Biological Half-Life</vt:lpstr>
      <vt:lpstr>Controlling Tritium</vt:lpstr>
      <vt:lpstr>Workplace Monitoring</vt:lpstr>
      <vt:lpstr>Engineered Controls</vt:lpstr>
      <vt:lpstr>Engineered Controls</vt:lpstr>
      <vt:lpstr>Administrative Controls</vt:lpstr>
    </vt:vector>
  </TitlesOfParts>
  <Company>JLAB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mkeller</dc:creator>
  <cp:lastModifiedBy>David Meekins</cp:lastModifiedBy>
  <cp:revision>108</cp:revision>
  <dcterms:created xsi:type="dcterms:W3CDTF">2016-05-27T15:51:39Z</dcterms:created>
  <dcterms:modified xsi:type="dcterms:W3CDTF">2017-09-11T04:10:08Z</dcterms:modified>
</cp:coreProperties>
</file>