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4" r:id="rId4"/>
    <p:sldId id="265" r:id="rId5"/>
    <p:sldId id="263" r:id="rId6"/>
    <p:sldId id="261" r:id="rId7"/>
    <p:sldId id="257" r:id="rId8"/>
    <p:sldId id="270" r:id="rId9"/>
    <p:sldId id="272" r:id="rId10"/>
    <p:sldId id="271" r:id="rId11"/>
    <p:sldId id="267" r:id="rId12"/>
    <p:sldId id="273" r:id="rId13"/>
    <p:sldId id="268" r:id="rId14"/>
    <p:sldId id="290" r:id="rId15"/>
    <p:sldId id="291" r:id="rId16"/>
    <p:sldId id="278" r:id="rId17"/>
    <p:sldId id="282" r:id="rId18"/>
    <p:sldId id="283" r:id="rId19"/>
    <p:sldId id="294" r:id="rId20"/>
    <p:sldId id="295" r:id="rId21"/>
    <p:sldId id="292" r:id="rId22"/>
    <p:sldId id="293" r:id="rId23"/>
    <p:sldId id="296" r:id="rId24"/>
    <p:sldId id="285" r:id="rId25"/>
    <p:sldId id="286" r:id="rId26"/>
    <p:sldId id="28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555004-3CC0-49E8-9C59-E7998FEE6F09}">
          <p14:sldIdLst>
            <p14:sldId id="256"/>
            <p14:sldId id="258"/>
            <p14:sldId id="264"/>
            <p14:sldId id="265"/>
            <p14:sldId id="263"/>
            <p14:sldId id="261"/>
            <p14:sldId id="257"/>
            <p14:sldId id="270"/>
            <p14:sldId id="272"/>
            <p14:sldId id="271"/>
            <p14:sldId id="267"/>
            <p14:sldId id="273"/>
            <p14:sldId id="268"/>
            <p14:sldId id="290"/>
            <p14:sldId id="291"/>
            <p14:sldId id="278"/>
            <p14:sldId id="282"/>
            <p14:sldId id="283"/>
            <p14:sldId id="294"/>
            <p14:sldId id="295"/>
            <p14:sldId id="292"/>
            <p14:sldId id="293"/>
            <p14:sldId id="296"/>
          </p14:sldIdLst>
        </p14:section>
        <p14:section name="Backup" id="{CC2F30A5-3F53-4FFE-97D1-F9A18799A468}">
          <p14:sldIdLst>
            <p14:sldId id="285"/>
            <p14:sldId id="286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ECAB-5772-484F-9D2D-2694C1118328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5F8D-F96F-4192-93D4-D80B8C1A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30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5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43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5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42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1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41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72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1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6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9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2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0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7368-1203-4EC5-998B-6EF27C5AC7C7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4D12-443D-4FFE-A233-B0C918CA5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Tritium Target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 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940134"/>
            <a:ext cx="9143997" cy="482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289334" y="276524"/>
            <a:ext cx="4301599" cy="663600"/>
          </a:xfrm>
          <a:prstGeom prst="rect">
            <a:avLst/>
          </a:prstGeom>
          <a:noFill/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/>
              <a:t>Section View of Cell</a:t>
            </a:r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7214534" y="3062375"/>
            <a:ext cx="1376399" cy="10692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8165567" y="4131567"/>
            <a:ext cx="2630000" cy="562399"/>
          </a:xfrm>
          <a:prstGeom prst="rect">
            <a:avLst/>
          </a:prstGeom>
          <a:noFill/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Entrance window</a:t>
            </a:r>
          </a:p>
        </p:txBody>
      </p:sp>
    </p:spTree>
    <p:extLst>
      <p:ext uri="{BB962C8B-B14F-4D97-AF65-F5344CB8AC3E}">
        <p14:creationId xmlns:p14="http://schemas.microsoft.com/office/powerpoint/2010/main" val="23229546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3999" y="1016001"/>
            <a:ext cx="9143997" cy="4825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 flipH="1">
            <a:off x="7030201" y="2580975"/>
            <a:ext cx="1462399" cy="8574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" name="Shape 157"/>
          <p:cNvSpPr txBox="1"/>
          <p:nvPr/>
        </p:nvSpPr>
        <p:spPr>
          <a:xfrm>
            <a:off x="8590933" y="2193824"/>
            <a:ext cx="2802400" cy="903299"/>
          </a:xfrm>
          <a:prstGeom prst="rect">
            <a:avLst/>
          </a:prstGeom>
          <a:noFill/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Thin section at tip</a:t>
            </a:r>
          </a:p>
          <a:p>
            <a:r>
              <a:rPr lang="en" sz="2400"/>
              <a:t>0.011 in</a:t>
            </a:r>
          </a:p>
          <a:p>
            <a:r>
              <a:rPr lang="en" sz="2400"/>
              <a:t>5 mm OD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35701" y="212001"/>
            <a:ext cx="6034399" cy="635999"/>
          </a:xfrm>
          <a:prstGeom prst="rect">
            <a:avLst/>
          </a:prstGeom>
          <a:noFill/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3200"/>
              <a:t>Thin Section</a:t>
            </a:r>
          </a:p>
        </p:txBody>
      </p:sp>
    </p:spTree>
    <p:extLst>
      <p:ext uri="{BB962C8B-B14F-4D97-AF65-F5344CB8AC3E}">
        <p14:creationId xmlns:p14="http://schemas.microsoft.com/office/powerpoint/2010/main" val="414937865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US" dirty="0" smtClean="0"/>
              <a:t>Thermo-mechanical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067"/>
            <a:ext cx="10515600" cy="50508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must meet the following standards</a:t>
            </a:r>
          </a:p>
          <a:p>
            <a:pPr lvl="1"/>
            <a:r>
              <a:rPr lang="en-US" dirty="0" smtClean="0"/>
              <a:t>ASME B31.3 (using 304.7.2)</a:t>
            </a:r>
          </a:p>
          <a:p>
            <a:pPr lvl="2"/>
            <a:r>
              <a:rPr lang="en-US" dirty="0" smtClean="0"/>
              <a:t>Elastic plastic analysis ASME BPVC Section VIII D2 Part 5.2,3,4 using design basis from B31.3</a:t>
            </a:r>
          </a:p>
          <a:p>
            <a:pPr lvl="2"/>
            <a:r>
              <a:rPr lang="en-US" dirty="0" smtClean="0"/>
              <a:t>SRS Safety basis</a:t>
            </a:r>
          </a:p>
          <a:p>
            <a:pPr lvl="2"/>
            <a:r>
              <a:rPr lang="en-US" dirty="0" smtClean="0"/>
              <a:t>JLAB Pressure System</a:t>
            </a:r>
          </a:p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Meet experiment requirements</a:t>
            </a:r>
          </a:p>
          <a:p>
            <a:pPr lvl="1"/>
            <a:r>
              <a:rPr lang="en-US" dirty="0" err="1" smtClean="0"/>
              <a:t>Machinable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Materials must be proven compatible with T2</a:t>
            </a:r>
          </a:p>
          <a:p>
            <a:pPr lvl="1"/>
            <a:r>
              <a:rPr lang="en-US" dirty="0" smtClean="0"/>
              <a:t>Max metal temperature at beam interaction below 150K</a:t>
            </a:r>
          </a:p>
          <a:p>
            <a:pPr lvl="1"/>
            <a:r>
              <a:rPr lang="en-US" dirty="0" smtClean="0"/>
              <a:t>Compatible with SRS filling station 1000 psi</a:t>
            </a:r>
          </a:p>
          <a:p>
            <a:r>
              <a:rPr lang="en-US" dirty="0" smtClean="0"/>
              <a:t>Density of gas along beam direction will change with beam current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943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4633" y="1056217"/>
            <a:ext cx="5715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508984" y="282541"/>
            <a:ext cx="7186299" cy="580799"/>
          </a:xfrm>
          <a:prstGeom prst="rect">
            <a:avLst/>
          </a:prstGeom>
          <a:noFill/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 dirty="0"/>
              <a:t>Thermal model for thinned </a:t>
            </a:r>
            <a:r>
              <a:rPr lang="en" sz="3200" dirty="0" smtClean="0"/>
              <a:t>cell 25 uA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417150128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2733" cy="4033308"/>
          </a:xfrm>
        </p:spPr>
        <p:txBody>
          <a:bodyPr/>
          <a:lstStyle/>
          <a:p>
            <a:r>
              <a:rPr lang="en-US" dirty="0" smtClean="0"/>
              <a:t>Activated if T2 leak is detected</a:t>
            </a:r>
          </a:p>
          <a:p>
            <a:r>
              <a:rPr lang="en-US" dirty="0" smtClean="0"/>
              <a:t>Design is complete</a:t>
            </a:r>
          </a:p>
          <a:p>
            <a:r>
              <a:rPr lang="en-US" dirty="0" smtClean="0"/>
              <a:t>All components have been purchased and received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75" y="724959"/>
            <a:ext cx="6151558" cy="46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T2 from scattering chamber and hall during event</a:t>
            </a:r>
          </a:p>
          <a:p>
            <a:pPr lvl="1"/>
            <a:r>
              <a:rPr lang="en-US" dirty="0" smtClean="0"/>
              <a:t>Handle normal operations and installation/removal</a:t>
            </a:r>
          </a:p>
          <a:p>
            <a:r>
              <a:rPr lang="en-US" dirty="0" smtClean="0"/>
              <a:t>Remove T2 from scattering chamber during normal operations</a:t>
            </a:r>
          </a:p>
          <a:p>
            <a:r>
              <a:rPr lang="en-US" dirty="0" smtClean="0"/>
              <a:t>Stack height is 20m above grade at site boundary</a:t>
            </a:r>
          </a:p>
          <a:p>
            <a:pPr lvl="1"/>
            <a:r>
              <a:rPr lang="en-US" dirty="0" smtClean="0"/>
              <a:t>Modeled using Hot Spot etc. and is acceptable</a:t>
            </a:r>
          </a:p>
          <a:p>
            <a:r>
              <a:rPr lang="en-US" dirty="0" smtClean="0"/>
              <a:t>Design is mostly complete</a:t>
            </a:r>
          </a:p>
          <a:p>
            <a:pPr lvl="1"/>
            <a:r>
              <a:rPr lang="en-US" dirty="0" smtClean="0"/>
              <a:t>Design and calculations must be approved by JLAB FML</a:t>
            </a:r>
          </a:p>
          <a:p>
            <a:r>
              <a:rPr lang="en-US" dirty="0" smtClean="0"/>
              <a:t>Uses existing smoke removal access</a:t>
            </a:r>
          </a:p>
          <a:p>
            <a:pPr lvl="1"/>
            <a:r>
              <a:rPr lang="en-US" dirty="0" smtClean="0"/>
              <a:t>No additional penetrations to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00600" y="805366"/>
            <a:ext cx="10390800" cy="544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330533" y="181034"/>
            <a:ext cx="9766400" cy="4979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Vent and Stack (J. Miller)</a:t>
            </a:r>
          </a:p>
        </p:txBody>
      </p:sp>
    </p:spTree>
    <p:extLst>
      <p:ext uri="{BB962C8B-B14F-4D97-AF65-F5344CB8AC3E}">
        <p14:creationId xmlns:p14="http://schemas.microsoft.com/office/powerpoint/2010/main" val="408901124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24249" y="0"/>
            <a:ext cx="5143499" cy="685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200307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814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algn="ctr"/>
            <a:r>
              <a:rPr lang="en"/>
              <a:t>Beamline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09600" y="992967"/>
            <a:ext cx="10972800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457189"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FF0000"/>
                </a:solidFill>
              </a:rPr>
              <a:t>Require FSD on Raster</a:t>
            </a:r>
          </a:p>
          <a:p>
            <a:pPr marL="609585" indent="-457189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Beamline isolation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Design by accelerator personnel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Collimator/Window</a:t>
            </a:r>
          </a:p>
          <a:p>
            <a:pPr marL="609585" indent="-457189"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FF"/>
                </a:solidFill>
              </a:rPr>
              <a:t>Collimator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Prevent miss steer and cell damage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Design by accelerator</a:t>
            </a:r>
          </a:p>
          <a:p>
            <a:pPr marL="609585" indent="-457189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Best place for extra components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last girder before chamber</a:t>
            </a:r>
          </a:p>
          <a:p>
            <a:pPr marL="457189" indent="-302676"/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I</a:t>
            </a:r>
            <a:r>
              <a:rPr lang="en" sz="2400" dirty="0">
                <a:solidFill>
                  <a:srgbClr val="00B050"/>
                </a:solidFill>
              </a:rPr>
              <a:t>solation window at scattering chamber entrance</a:t>
            </a:r>
          </a:p>
          <a:p>
            <a:pPr marL="609585" indent="-457189">
              <a:buClr>
                <a:srgbClr val="FF00FF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FF00FF"/>
                </a:solidFill>
              </a:rPr>
              <a:t>Hall A beamline liaison:  Yves Roblin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feels that these requests are reasonable</a:t>
            </a:r>
          </a:p>
          <a:p>
            <a:pPr marL="1219170" lvl="1" indent="-457189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dirty="0"/>
              <a:t>Offered design help</a:t>
            </a:r>
          </a:p>
          <a:p>
            <a:pPr marL="0" indent="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802325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Environmental Protection Act</a:t>
            </a:r>
          </a:p>
          <a:p>
            <a:pPr lvl="1"/>
            <a:r>
              <a:rPr lang="en-US" dirty="0" smtClean="0"/>
              <a:t>Applies to Federal Facilities</a:t>
            </a:r>
          </a:p>
          <a:p>
            <a:pPr lvl="1"/>
            <a:r>
              <a:rPr lang="en-US" dirty="0" smtClean="0"/>
              <a:t>Possible Tritium release is under purview of this law</a:t>
            </a:r>
          </a:p>
          <a:p>
            <a:r>
              <a:rPr lang="en-US" dirty="0" smtClean="0"/>
              <a:t>Gina Dixon leading effort to meet requirements of NEPA</a:t>
            </a:r>
          </a:p>
          <a:p>
            <a:r>
              <a:rPr lang="en-US" dirty="0" smtClean="0"/>
              <a:t>DOE Site office is working with us</a:t>
            </a:r>
          </a:p>
          <a:p>
            <a:r>
              <a:rPr lang="en-US" dirty="0" smtClean="0"/>
              <a:t>DOE Oak Ridge for actual compliance officer</a:t>
            </a:r>
          </a:p>
          <a:p>
            <a:pPr lvl="1"/>
            <a:r>
              <a:rPr lang="en-US" dirty="0" smtClean="0"/>
              <a:t>Approval from DOE is required</a:t>
            </a:r>
          </a:p>
          <a:p>
            <a:r>
              <a:rPr lang="en-US" dirty="0" smtClean="0"/>
              <a:t>A T2 release of 1099 Ci is reportable to public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7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major subsystems</a:t>
            </a:r>
          </a:p>
          <a:p>
            <a:r>
              <a:rPr lang="en-US" dirty="0" smtClean="0"/>
              <a:t>Thermal/structural analysis</a:t>
            </a:r>
          </a:p>
          <a:p>
            <a:r>
              <a:rPr lang="en-US" dirty="0" smtClean="0"/>
              <a:t>Cell filling</a:t>
            </a:r>
          </a:p>
          <a:p>
            <a:r>
              <a:rPr lang="en-US" dirty="0" smtClean="0"/>
              <a:t>Vent and stack</a:t>
            </a:r>
          </a:p>
          <a:p>
            <a:r>
              <a:rPr lang="en-US" dirty="0" smtClean="0"/>
              <a:t>T2 detection and monitoring</a:t>
            </a:r>
          </a:p>
          <a:p>
            <a:r>
              <a:rPr lang="en-US" dirty="0" smtClean="0"/>
              <a:t>Outstanding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7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200"/>
            <a:ext cx="10972800" cy="728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Reports for Other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1400"/>
            <a:ext cx="10972800" cy="55263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Preliminary design report</a:t>
            </a:r>
          </a:p>
          <a:p>
            <a:r>
              <a:rPr lang="en-US" dirty="0" smtClean="0"/>
              <a:t>Tritium Gas Target Safety Algorithm for Jefferson Lab</a:t>
            </a:r>
          </a:p>
          <a:p>
            <a:r>
              <a:rPr lang="en-US" dirty="0" smtClean="0"/>
              <a:t>Tritium Permeability of the Aluminum Target Cell</a:t>
            </a:r>
          </a:p>
          <a:p>
            <a:r>
              <a:rPr lang="en-US" dirty="0" smtClean="0"/>
              <a:t>Beam-induced and Tritium-Assisted Embrittlement of the Target Cell at Jefferson Lab</a:t>
            </a:r>
          </a:p>
          <a:p>
            <a:r>
              <a:rPr lang="en-US" dirty="0" smtClean="0"/>
              <a:t>Scattering Chamber Isolation for the Jefferson Lab Tritium Target</a:t>
            </a:r>
          </a:p>
          <a:p>
            <a:r>
              <a:rPr lang="en-US" dirty="0" smtClean="0"/>
              <a:t>Hydrogen Getter System for the Jefferson Lab Tritium Target</a:t>
            </a:r>
          </a:p>
          <a:p>
            <a:r>
              <a:rPr lang="en-US" dirty="0" smtClean="0"/>
              <a:t>Absorption Risks for a Tritium Gas Target at Jefferson Lab</a:t>
            </a:r>
          </a:p>
          <a:p>
            <a:r>
              <a:rPr lang="en-US" dirty="0" smtClean="0"/>
              <a:t>Estimating the X-Ray Dose Rate from the MARATHON Tritium Target</a:t>
            </a:r>
          </a:p>
          <a:p>
            <a:r>
              <a:rPr lang="en-US" dirty="0" smtClean="0"/>
              <a:t>Activation Analysis of a Tritium Target Cell for Jefferson Lab</a:t>
            </a:r>
          </a:p>
          <a:p>
            <a:r>
              <a:rPr lang="en-US" dirty="0" smtClean="0"/>
              <a:t>Analysis of Tritium Target Release at Jefferson Lab</a:t>
            </a:r>
          </a:p>
          <a:p>
            <a:r>
              <a:rPr lang="en-US" dirty="0" smtClean="0"/>
              <a:t>Tritium Inhalation Risks for a Tritium Gas Target at Jefferson Lab</a:t>
            </a:r>
          </a:p>
          <a:p>
            <a:r>
              <a:rPr lang="en-US" dirty="0" smtClean="0"/>
              <a:t>Tritium Gas Target Hazard Analysis for Jefferson Lab</a:t>
            </a:r>
          </a:p>
          <a:p>
            <a:r>
              <a:rPr lang="en-US" dirty="0" smtClean="0"/>
              <a:t>Tritium Cell Activation (FLUKA) Analysis</a:t>
            </a:r>
          </a:p>
          <a:p>
            <a:r>
              <a:rPr lang="en-US" dirty="0" smtClean="0"/>
              <a:t>Tritium Target Cell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7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pPr algn="ctr"/>
            <a:r>
              <a:rPr lang="en-US" dirty="0" smtClean="0"/>
              <a:t>Progress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r>
              <a:rPr lang="en-US" dirty="0" smtClean="0"/>
              <a:t>SRS and JLAB now working in collaboration</a:t>
            </a:r>
          </a:p>
          <a:p>
            <a:pPr lvl="2"/>
            <a:r>
              <a:rPr lang="en-US" dirty="0" smtClean="0"/>
              <a:t>Met with SRS T2 experts in May 2014 at JLAB</a:t>
            </a:r>
          </a:p>
          <a:p>
            <a:pPr lvl="1"/>
            <a:r>
              <a:rPr lang="en-US" dirty="0" smtClean="0"/>
              <a:t>Contracts for work to be performed by SRS have been released</a:t>
            </a:r>
          </a:p>
          <a:p>
            <a:pPr lvl="2"/>
            <a:r>
              <a:rPr lang="en-US" dirty="0" smtClean="0"/>
              <a:t>Cell filling and recovery</a:t>
            </a:r>
          </a:p>
          <a:p>
            <a:pPr lvl="2"/>
            <a:r>
              <a:rPr lang="en-US" dirty="0" smtClean="0"/>
              <a:t>Consulting on T2 detection/monitoring</a:t>
            </a:r>
          </a:p>
          <a:p>
            <a:pPr lvl="2"/>
            <a:r>
              <a:rPr lang="en-US" dirty="0" smtClean="0"/>
              <a:t>Consulting on safety reviews</a:t>
            </a:r>
          </a:p>
          <a:p>
            <a:pPr lvl="2"/>
            <a:r>
              <a:rPr lang="en-US" dirty="0" smtClean="0"/>
              <a:t>Material testing for T2 compatibility</a:t>
            </a:r>
          </a:p>
          <a:p>
            <a:pPr lvl="1"/>
            <a:r>
              <a:rPr lang="en-US" dirty="0" smtClean="0"/>
              <a:t>Meeting scheduled for next week</a:t>
            </a:r>
          </a:p>
          <a:p>
            <a:pPr lvl="2"/>
            <a:r>
              <a:rPr lang="en-US" dirty="0" smtClean="0"/>
              <a:t>Discuss details of shipping and T2 handling</a:t>
            </a:r>
          </a:p>
          <a:p>
            <a:pPr lvl="2"/>
            <a:r>
              <a:rPr lang="en-US" dirty="0" smtClean="0"/>
              <a:t>T2 safety program</a:t>
            </a:r>
          </a:p>
          <a:p>
            <a:r>
              <a:rPr lang="en-US" dirty="0" smtClean="0"/>
              <a:t>Vent stack design is nearing completion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9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 dirty="0" smtClean="0"/>
              <a:t>Progress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/>
          <a:lstStyle/>
          <a:p>
            <a:r>
              <a:rPr lang="en-US" dirty="0" smtClean="0"/>
              <a:t>NEPA compliance process is underway</a:t>
            </a:r>
          </a:p>
          <a:p>
            <a:r>
              <a:rPr lang="en-US" dirty="0" smtClean="0"/>
              <a:t>Target design and prototyping is complete</a:t>
            </a:r>
          </a:p>
          <a:p>
            <a:r>
              <a:rPr lang="en-US" dirty="0" smtClean="0"/>
              <a:t>Shipping issues are being </a:t>
            </a:r>
            <a:r>
              <a:rPr lang="en-US" dirty="0" smtClean="0"/>
              <a:t>addressed</a:t>
            </a:r>
          </a:p>
          <a:p>
            <a:r>
              <a:rPr lang="en-US" dirty="0" err="1" smtClean="0"/>
              <a:t>DeCon</a:t>
            </a:r>
            <a:r>
              <a:rPr lang="en-US" dirty="0" smtClean="0"/>
              <a:t> Procedures are being addressed</a:t>
            </a:r>
          </a:p>
          <a:p>
            <a:r>
              <a:rPr lang="en-US" dirty="0" smtClean="0"/>
              <a:t>Cell handling procedures are being addressed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project is so far on budget</a:t>
            </a:r>
          </a:p>
          <a:p>
            <a:r>
              <a:rPr lang="en-US" dirty="0" smtClean="0"/>
              <a:t>Progress has been made in key areas of the project</a:t>
            </a:r>
          </a:p>
          <a:p>
            <a:pPr lvl="1"/>
            <a:r>
              <a:rPr lang="en-US" dirty="0" smtClean="0"/>
              <a:t>Cell design</a:t>
            </a:r>
          </a:p>
          <a:p>
            <a:pPr lvl="1"/>
            <a:r>
              <a:rPr lang="en-US" dirty="0" smtClean="0"/>
              <a:t>Fill/recovery/shipping</a:t>
            </a:r>
          </a:p>
          <a:p>
            <a:pPr lvl="1"/>
            <a:r>
              <a:rPr lang="en-US" dirty="0" smtClean="0"/>
              <a:t>Detection/safety</a:t>
            </a:r>
          </a:p>
          <a:p>
            <a:pPr lvl="1"/>
            <a:r>
              <a:rPr lang="en-US" dirty="0" smtClean="0"/>
              <a:t>Stack design</a:t>
            </a:r>
          </a:p>
          <a:p>
            <a:r>
              <a:rPr lang="en-US" dirty="0" smtClean="0"/>
              <a:t>Outstanding issues</a:t>
            </a:r>
          </a:p>
          <a:p>
            <a:pPr lvl="1"/>
            <a:r>
              <a:rPr lang="en-US" dirty="0" smtClean="0"/>
              <a:t>Shipping/receiving by JLAB</a:t>
            </a:r>
          </a:p>
          <a:p>
            <a:pPr lvl="1"/>
            <a:r>
              <a:rPr lang="en-US" dirty="0" smtClean="0"/>
              <a:t>NEPA compliance</a:t>
            </a:r>
          </a:p>
          <a:p>
            <a:pPr lvl="1"/>
            <a:r>
              <a:rPr lang="en-US" dirty="0" smtClean="0"/>
              <a:t>Stack system</a:t>
            </a:r>
          </a:p>
          <a:p>
            <a:pPr lvl="1"/>
            <a:r>
              <a:rPr lang="en-US" dirty="0" err="1" smtClean="0"/>
              <a:t>Beamline</a:t>
            </a:r>
            <a:r>
              <a:rPr lang="en-US" dirty="0" smtClean="0"/>
              <a:t> design and fabrication</a:t>
            </a:r>
          </a:p>
          <a:p>
            <a:r>
              <a:rPr lang="en-US" dirty="0" smtClean="0"/>
              <a:t>Next review scheduled for March/April of 2015</a:t>
            </a:r>
          </a:p>
          <a:p>
            <a:r>
              <a:rPr lang="en-US" dirty="0" smtClean="0"/>
              <a:t>Run scheduled for Oct of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8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8711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4267" dirty="0"/>
              <a:t>Temporary cell handling hut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419090"/>
            <a:r>
              <a:rPr lang="en" sz="3200" dirty="0"/>
              <a:t>Hut needs to be connected to the vent</a:t>
            </a:r>
          </a:p>
          <a:p>
            <a:pPr marL="457189" indent="-419090"/>
            <a:r>
              <a:rPr lang="en" sz="3200" dirty="0"/>
              <a:t>Needs a seal on the chamber</a:t>
            </a:r>
          </a:p>
          <a:p>
            <a:pPr marL="914377" lvl="1" indent="-380990">
              <a:buSzPct val="80000"/>
            </a:pPr>
            <a:r>
              <a:rPr lang="en" dirty="0"/>
              <a:t>Maybe tape</a:t>
            </a:r>
          </a:p>
          <a:p>
            <a:pPr marL="457189" indent="-419090"/>
            <a:r>
              <a:rPr lang="en" sz="3200" dirty="0"/>
              <a:t>enclosed when handling the cell</a:t>
            </a:r>
          </a:p>
          <a:p>
            <a:pPr marL="914377" lvl="1" indent="-380990">
              <a:buSzPct val="80000"/>
            </a:pPr>
            <a:r>
              <a:rPr lang="en" dirty="0"/>
              <a:t>install</a:t>
            </a:r>
          </a:p>
          <a:p>
            <a:pPr marL="914377" lvl="1" indent="-380990">
              <a:buSzPct val="80000"/>
            </a:pPr>
            <a:r>
              <a:rPr lang="en" dirty="0"/>
              <a:t>removal</a:t>
            </a:r>
          </a:p>
          <a:p>
            <a:pPr marL="457189" indent="-419090"/>
            <a:r>
              <a:rPr lang="en" sz="3200" dirty="0"/>
              <a:t>negative air pressure so T2 will go out vent in case of accident</a:t>
            </a:r>
          </a:p>
          <a:p>
            <a:pPr marL="457189" indent="-419090"/>
            <a:r>
              <a:rPr lang="en" sz="3200" dirty="0"/>
              <a:t>Maybe something like the pictures</a:t>
            </a:r>
          </a:p>
          <a:p>
            <a:pPr marL="914377" lvl="1" indent="-380990">
              <a:buSzPct val="80000"/>
            </a:pPr>
            <a:r>
              <a:rPr lang="en" dirty="0"/>
              <a:t>commercial?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28936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24189" y="1385889"/>
            <a:ext cx="6143625" cy="408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47093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/>
              <a:t>Alarms/Failure modes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87400" y="1392237"/>
            <a:ext cx="10617200" cy="4978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419090"/>
            <a:r>
              <a:rPr lang="en" sz="3200" dirty="0"/>
              <a:t>Fan flow/power fail</a:t>
            </a:r>
          </a:p>
          <a:p>
            <a:pPr marL="457189" indent="-419090"/>
            <a:r>
              <a:rPr lang="en" sz="3200" dirty="0"/>
              <a:t>T2 in stack</a:t>
            </a:r>
          </a:p>
          <a:p>
            <a:pPr marL="457189" indent="-419090"/>
            <a:r>
              <a:rPr lang="en" sz="3200" dirty="0"/>
              <a:t>T2 in Hall  triggers “scram” button/smoke removal system</a:t>
            </a:r>
          </a:p>
          <a:p>
            <a:pPr marL="457189" indent="-419090"/>
            <a:r>
              <a:rPr lang="en" sz="3200" dirty="0"/>
              <a:t>T2 in scattering chamber</a:t>
            </a:r>
          </a:p>
          <a:p>
            <a:pPr marL="914377" lvl="1" indent="-380990">
              <a:buSzPct val="80000"/>
            </a:pPr>
            <a:r>
              <a:rPr lang="en" dirty="0" smtClean="0"/>
              <a:t>high pressure</a:t>
            </a:r>
          </a:p>
          <a:p>
            <a:pPr marL="914377" lvl="1" indent="-380990">
              <a:buSzPct val="80000"/>
            </a:pPr>
            <a:r>
              <a:rPr lang="en" dirty="0" smtClean="0"/>
              <a:t>low </a:t>
            </a:r>
            <a:r>
              <a:rPr lang="en" dirty="0"/>
              <a:t>pressure</a:t>
            </a:r>
          </a:p>
          <a:p>
            <a:pPr marL="457189" indent="-419090"/>
            <a:r>
              <a:rPr lang="en" sz="3200" dirty="0"/>
              <a:t>Vacuum failure</a:t>
            </a:r>
          </a:p>
          <a:p>
            <a:pPr marL="457189" indent="-419090"/>
            <a:r>
              <a:rPr lang="en" sz="3200" dirty="0"/>
              <a:t>T2 cell failure</a:t>
            </a:r>
          </a:p>
          <a:p>
            <a:pPr marL="914377" lvl="1" indent="-380990">
              <a:buSzPct val="80000"/>
            </a:pPr>
            <a:r>
              <a:rPr lang="en" dirty="0"/>
              <a:t>Getter system to absorb catastrophic cell fail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070888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7206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 marL="609585" algn="ctr"/>
            <a:r>
              <a:rPr lang="en"/>
              <a:t>Outstanding Issues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09600" y="1079464"/>
            <a:ext cx="10972800" cy="54884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07987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Stack design finalized</a:t>
            </a:r>
          </a:p>
          <a:p>
            <a:pPr marL="609585" indent="-507987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plan for handling tritium cell needs to be formalized</a:t>
            </a:r>
          </a:p>
          <a:p>
            <a:pPr marL="609585" indent="-507987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Requirements for beamline and scattering chamber must be formalized</a:t>
            </a:r>
          </a:p>
          <a:p>
            <a:pPr marL="609585" indent="-507987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Detection of T2 in the Hall must be formalized</a:t>
            </a:r>
          </a:p>
          <a:p>
            <a:pPr marL="1219170" lvl="1" indent="-507987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Baseline for T2 already in Hall</a:t>
            </a:r>
          </a:p>
          <a:p>
            <a:pPr marL="1219170" lvl="1" indent="-507987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Low pressure we have</a:t>
            </a:r>
          </a:p>
          <a:p>
            <a:pPr marL="609585" indent="-507987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Review</a:t>
            </a:r>
          </a:p>
          <a:p>
            <a:pPr marL="1219170" lvl="1" indent="-507987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Another safety review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344787968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assembly</a:t>
            </a:r>
          </a:p>
          <a:p>
            <a:pPr lvl="1"/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HX, positioner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Scattering chamber</a:t>
            </a:r>
          </a:p>
          <a:p>
            <a:pPr lvl="1"/>
            <a:r>
              <a:rPr lang="en-US" dirty="0" smtClean="0"/>
              <a:t>Pump systems</a:t>
            </a:r>
          </a:p>
          <a:p>
            <a:pPr lvl="1"/>
            <a:r>
              <a:rPr lang="en-US" dirty="0" smtClean="0"/>
              <a:t>Getter system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err="1" smtClean="0"/>
              <a:t>Beamline</a:t>
            </a:r>
            <a:endParaRPr lang="en-US" dirty="0" smtClean="0"/>
          </a:p>
          <a:p>
            <a:r>
              <a:rPr lang="en-US" dirty="0" smtClean="0"/>
              <a:t>Detectors/monitors</a:t>
            </a:r>
          </a:p>
        </p:txBody>
      </p:sp>
    </p:spTree>
    <p:extLst>
      <p:ext uri="{BB962C8B-B14F-4D97-AF65-F5344CB8AC3E}">
        <p14:creationId xmlns:p14="http://schemas.microsoft.com/office/powerpoint/2010/main" val="182717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2134"/>
            <a:ext cx="10515600" cy="51948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Target cell</a:t>
            </a:r>
          </a:p>
          <a:p>
            <a:pPr lvl="1"/>
            <a:r>
              <a:rPr lang="en-US" dirty="0" smtClean="0"/>
              <a:t>Sealed cell with no circulation</a:t>
            </a:r>
          </a:p>
          <a:p>
            <a:pPr lvl="1"/>
            <a:r>
              <a:rPr lang="en-US" dirty="0" smtClean="0"/>
              <a:t>25 cm of active length</a:t>
            </a:r>
          </a:p>
          <a:p>
            <a:pPr lvl="1"/>
            <a:r>
              <a:rPr lang="en-US" dirty="0" smtClean="0"/>
              <a:t>5 total gas cells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 T2 gas handling by JLAB</a:t>
            </a:r>
          </a:p>
          <a:p>
            <a:r>
              <a:rPr lang="en-US" dirty="0" smtClean="0"/>
              <a:t>Reuse the Hall A </a:t>
            </a:r>
            <a:r>
              <a:rPr lang="en-US" dirty="0" err="1" smtClean="0"/>
              <a:t>Cryotarget</a:t>
            </a:r>
            <a:r>
              <a:rPr lang="en-US" dirty="0"/>
              <a:t> </a:t>
            </a:r>
            <a:r>
              <a:rPr lang="en-US" dirty="0" smtClean="0"/>
              <a:t>(without loops/cells)</a:t>
            </a:r>
          </a:p>
          <a:p>
            <a:pPr lvl="1"/>
            <a:r>
              <a:rPr lang="en-US" dirty="0" smtClean="0"/>
              <a:t>Positioning system and controls are the same</a:t>
            </a:r>
          </a:p>
          <a:p>
            <a:pPr lvl="1"/>
            <a:r>
              <a:rPr lang="en-US" dirty="0" smtClean="0"/>
              <a:t>Cryostat and scattering chamber used</a:t>
            </a:r>
          </a:p>
          <a:p>
            <a:r>
              <a:rPr lang="en-US" dirty="0" smtClean="0"/>
              <a:t>Vent system</a:t>
            </a:r>
          </a:p>
          <a:p>
            <a:pPr lvl="1"/>
            <a:r>
              <a:rPr lang="en-US" dirty="0" smtClean="0"/>
              <a:t>Safely remove T2 from scattering chamber/hall</a:t>
            </a:r>
          </a:p>
          <a:p>
            <a:pPr lvl="1"/>
            <a:r>
              <a:rPr lang="en-US" dirty="0" smtClean="0"/>
              <a:t>Operated in (2) modes: operations/handling</a:t>
            </a:r>
          </a:p>
          <a:p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 smtClean="0"/>
              <a:t>Isolation windows and collimators</a:t>
            </a:r>
          </a:p>
          <a:p>
            <a:pPr lvl="1"/>
            <a:r>
              <a:rPr lang="en-US" dirty="0" smtClean="0"/>
              <a:t>FSD on raster system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59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7200" y="787401"/>
            <a:ext cx="467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Hall A </a:t>
            </a:r>
            <a:r>
              <a:rPr lang="en-US" sz="2400" dirty="0" smtClean="0"/>
              <a:t>Target</a:t>
            </a: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Mount target stack where normal </a:t>
            </a:r>
            <a:r>
              <a:rPr lang="en-US" sz="2400" dirty="0" err="1"/>
              <a:t>cryotarget</a:t>
            </a:r>
            <a:r>
              <a:rPr lang="en-US" sz="2400" dirty="0"/>
              <a:t> cells go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Lift system remains the same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Mounts in current scattering chamber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Saves money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Controls nearly identical to </a:t>
            </a:r>
            <a:r>
              <a:rPr lang="en-US" sz="2400" dirty="0" err="1" smtClean="0"/>
              <a:t>cryotarget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91467" y="4809067"/>
            <a:ext cx="4089399" cy="397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4667" y="500803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Mount cells here</a:t>
            </a:r>
          </a:p>
        </p:txBody>
      </p:sp>
    </p:spTree>
    <p:extLst>
      <p:ext uri="{BB962C8B-B14F-4D97-AF65-F5344CB8AC3E}">
        <p14:creationId xmlns:p14="http://schemas.microsoft.com/office/powerpoint/2010/main" val="8952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05" y="388100"/>
            <a:ext cx="5521627" cy="6081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 flipH="1">
            <a:off x="4040100" y="1225949"/>
            <a:ext cx="4870400" cy="8340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1" name="Shape 81"/>
          <p:cNvCxnSpPr/>
          <p:nvPr/>
        </p:nvCxnSpPr>
        <p:spPr>
          <a:xfrm flipH="1">
            <a:off x="4423367" y="2558224"/>
            <a:ext cx="5083600" cy="8840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" name="Shape 82"/>
          <p:cNvCxnSpPr/>
          <p:nvPr/>
        </p:nvCxnSpPr>
        <p:spPr>
          <a:xfrm flipH="1">
            <a:off x="4842533" y="4323724"/>
            <a:ext cx="4830800" cy="6884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" name="Shape 83"/>
          <p:cNvCxnSpPr/>
          <p:nvPr/>
        </p:nvCxnSpPr>
        <p:spPr>
          <a:xfrm flipH="1">
            <a:off x="3897300" y="3240949"/>
            <a:ext cx="5893200" cy="6740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" name="Shape 84"/>
          <p:cNvSpPr txBox="1"/>
          <p:nvPr/>
        </p:nvSpPr>
        <p:spPr>
          <a:xfrm>
            <a:off x="9045667" y="811149"/>
            <a:ext cx="1991199" cy="7742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Adjuster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9697067" y="2166175"/>
            <a:ext cx="1942000" cy="580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Cu Heat sink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9844533" y="2949675"/>
            <a:ext cx="2040400" cy="562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Cells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9790501" y="4120324"/>
            <a:ext cx="1695999" cy="7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Solid Targets</a:t>
            </a:r>
          </a:p>
        </p:txBody>
      </p:sp>
    </p:spTree>
    <p:extLst>
      <p:ext uri="{BB962C8B-B14F-4D97-AF65-F5344CB8AC3E}">
        <p14:creationId xmlns:p14="http://schemas.microsoft.com/office/powerpoint/2010/main" val="258015218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pPr algn="ctr"/>
            <a:r>
              <a:rPr lang="en-US" dirty="0" smtClean="0"/>
              <a:t>Target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334"/>
            <a:ext cx="10515600" cy="49916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Target cell design is complete</a:t>
            </a:r>
          </a:p>
          <a:p>
            <a:pPr lvl="1"/>
            <a:r>
              <a:rPr lang="en-US" dirty="0" smtClean="0"/>
              <a:t>Prototypes have been machined</a:t>
            </a:r>
          </a:p>
          <a:p>
            <a:pPr lvl="1"/>
            <a:r>
              <a:rPr lang="en-US" dirty="0" smtClean="0"/>
              <a:t>Machine work is challenging but we now have consistent methods for fabrication</a:t>
            </a:r>
          </a:p>
          <a:p>
            <a:pPr lvl="1"/>
            <a:r>
              <a:rPr lang="en-US" dirty="0" smtClean="0"/>
              <a:t>Cell to be filled with 1099 Ci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Cells have been tested and yield an acceptable level of safety for operations</a:t>
            </a:r>
          </a:p>
          <a:p>
            <a:pPr lvl="1"/>
            <a:r>
              <a:rPr lang="en-US" dirty="0" smtClean="0"/>
              <a:t>Filling requires a design pressure 5x higher than operation pressure</a:t>
            </a:r>
          </a:p>
          <a:p>
            <a:r>
              <a:rPr lang="en-US" dirty="0" smtClean="0"/>
              <a:t>Adding covers with integrated supports</a:t>
            </a:r>
          </a:p>
          <a:p>
            <a:pPr lvl="1"/>
            <a:r>
              <a:rPr lang="en-US" dirty="0" smtClean="0"/>
              <a:t>These are still being machined and have not been </a:t>
            </a:r>
            <a:r>
              <a:rPr lang="en-US" dirty="0" smtClean="0"/>
              <a:t>tested</a:t>
            </a:r>
          </a:p>
          <a:p>
            <a:r>
              <a:rPr lang="en-US" dirty="0" smtClean="0"/>
              <a:t>Operational limits</a:t>
            </a:r>
          </a:p>
          <a:p>
            <a:pPr lvl="1"/>
            <a:r>
              <a:rPr lang="en-US" dirty="0" smtClean="0"/>
              <a:t>200 psi room temperature fill pressure max</a:t>
            </a:r>
          </a:p>
          <a:p>
            <a:pPr lvl="1"/>
            <a:r>
              <a:rPr lang="en-US" dirty="0" smtClean="0"/>
              <a:t>1099 Ci max T2 amount</a:t>
            </a:r>
          </a:p>
          <a:p>
            <a:pPr lvl="1"/>
            <a:r>
              <a:rPr lang="en-US" dirty="0" smtClean="0"/>
              <a:t>20 µA current max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– Operational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58" y="1825625"/>
            <a:ext cx="8509283" cy="4351338"/>
          </a:xfrm>
        </p:spPr>
      </p:pic>
    </p:spTree>
    <p:extLst>
      <p:ext uri="{BB962C8B-B14F-4D97-AF65-F5344CB8AC3E}">
        <p14:creationId xmlns:p14="http://schemas.microsoft.com/office/powerpoint/2010/main" val="285144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– Shipping/filling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53" y="1825625"/>
            <a:ext cx="8305293" cy="4351338"/>
          </a:xfrm>
        </p:spPr>
      </p:pic>
    </p:spTree>
    <p:extLst>
      <p:ext uri="{BB962C8B-B14F-4D97-AF65-F5344CB8AC3E}">
        <p14:creationId xmlns:p14="http://schemas.microsoft.com/office/powerpoint/2010/main" val="22693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946</Words>
  <Application>Microsoft Office PowerPoint</Application>
  <PresentationFormat>Widescreen</PresentationFormat>
  <Paragraphs>196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Office Theme</vt:lpstr>
      <vt:lpstr>Tritium Target</vt:lpstr>
      <vt:lpstr>Overview</vt:lpstr>
      <vt:lpstr>Subsystems</vt:lpstr>
      <vt:lpstr>Basic Design</vt:lpstr>
      <vt:lpstr>PowerPoint Presentation</vt:lpstr>
      <vt:lpstr>PowerPoint Presentation</vt:lpstr>
      <vt:lpstr>Target Cells</vt:lpstr>
      <vt:lpstr>Cell – Operational Configuration</vt:lpstr>
      <vt:lpstr>Cell – Shipping/filling Configuration</vt:lpstr>
      <vt:lpstr>PowerPoint Presentation</vt:lpstr>
      <vt:lpstr>PowerPoint Presentation</vt:lpstr>
      <vt:lpstr>Thermo-mechanical Design</vt:lpstr>
      <vt:lpstr>PowerPoint Presentation</vt:lpstr>
      <vt:lpstr>Getter System</vt:lpstr>
      <vt:lpstr>Tritium Stack</vt:lpstr>
      <vt:lpstr>PowerPoint Presentation</vt:lpstr>
      <vt:lpstr>PowerPoint Presentation</vt:lpstr>
      <vt:lpstr>Beamline</vt:lpstr>
      <vt:lpstr>NEPA</vt:lpstr>
      <vt:lpstr>Technical Reports for Other Issues</vt:lpstr>
      <vt:lpstr>Progress in 2014</vt:lpstr>
      <vt:lpstr>Progress cont.</vt:lpstr>
      <vt:lpstr>Summary</vt:lpstr>
      <vt:lpstr>Temporary cell handling hut</vt:lpstr>
      <vt:lpstr>PowerPoint Presentation</vt:lpstr>
      <vt:lpstr>Alarms/Failure modes</vt:lpstr>
      <vt:lpstr>Outstanding Issues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Tritium Target</dc:title>
  <dc:creator>David Meekins</dc:creator>
  <cp:lastModifiedBy>David Meekins</cp:lastModifiedBy>
  <cp:revision>17</cp:revision>
  <dcterms:created xsi:type="dcterms:W3CDTF">2014-12-07T17:54:26Z</dcterms:created>
  <dcterms:modified xsi:type="dcterms:W3CDTF">2014-12-07T21:30:26Z</dcterms:modified>
</cp:coreProperties>
</file>