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77" autoAdjust="0"/>
    <p:restoredTop sz="86400" autoAdjust="0"/>
  </p:normalViewPr>
  <p:slideViewPr>
    <p:cSldViewPr>
      <p:cViewPr>
        <p:scale>
          <a:sx n="80" d="100"/>
          <a:sy n="80" d="100"/>
        </p:scale>
        <p:origin x="6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C0648-A871-4518-9FDC-BF4D3696508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7E4D8-5643-4927-B8E3-5A675056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32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B36C7-BD80-43EC-95C6-3FC3AE795F5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8DDB4-C2EB-4313-8795-703AEA65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4B4-5D7F-4D3D-A4DA-F55AB039BAF8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0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E0DE-25FB-4A4A-B0F2-74B5421DCA11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4F9F-4DF2-410A-8DC2-493AB854AEAF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3F1E-9626-48C5-AF7A-70B29F40B357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BA95-4406-4D5E-B909-8338184D8E58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5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30DA-9A5C-47B2-9C2E-0B10DDBAF0B8}" type="datetime1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9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CA46-9ECD-416F-9145-EAE851501CE3}" type="datetime1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9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910C-6A2C-4DFF-B437-EC829A90540A}" type="datetime1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3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C84A-0F1D-4FAD-8C96-63F1359D39D1}" type="datetime1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7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F10-9E9D-4D12-805E-4640C5F7423E}" type="datetime1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2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06D5-7C66-4369-B410-1431F068A62D}" type="datetime1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5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75764-5DF6-4ADD-A10B-9456BA467698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8D6AA-EBA2-4B19-99C5-3315A16C2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Hall A Tritium Target</a:t>
            </a:r>
            <a:br>
              <a:rPr lang="en-US" dirty="0" smtClean="0"/>
            </a:br>
            <a:r>
              <a:rPr lang="en-US" dirty="0" smtClean="0"/>
              <a:t>Part </a:t>
            </a:r>
            <a:r>
              <a:rPr lang="en-US" dirty="0" smtClean="0"/>
              <a:t>3:</a:t>
            </a:r>
            <a:br>
              <a:rPr lang="en-US" dirty="0" smtClean="0"/>
            </a:br>
            <a:r>
              <a:rPr lang="en-US" dirty="0" smtClean="0"/>
              <a:t>Response to 2010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Dave Meekins</a:t>
            </a:r>
          </a:p>
          <a:p>
            <a:r>
              <a:rPr lang="en-US" dirty="0" smtClean="0"/>
              <a:t>September 15,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Summary of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the report of the committee 44 action items were derived</a:t>
            </a:r>
          </a:p>
          <a:p>
            <a:pPr lvl="1"/>
            <a:r>
              <a:rPr lang="en-US" dirty="0" smtClean="0"/>
              <a:t>(7) Administrative</a:t>
            </a:r>
          </a:p>
          <a:p>
            <a:pPr lvl="1"/>
            <a:r>
              <a:rPr lang="en-US" dirty="0" smtClean="0"/>
              <a:t>(20) Target cell</a:t>
            </a:r>
          </a:p>
          <a:p>
            <a:pPr lvl="1"/>
            <a:r>
              <a:rPr lang="en-US" dirty="0" smtClean="0"/>
              <a:t>(9) Scattering chamber ventilation and beamline</a:t>
            </a:r>
          </a:p>
          <a:p>
            <a:pPr lvl="1"/>
            <a:r>
              <a:rPr lang="en-US" dirty="0" smtClean="0"/>
              <a:t>(8) ESH tasks</a:t>
            </a:r>
          </a:p>
          <a:p>
            <a:r>
              <a:rPr lang="en-US" dirty="0" smtClean="0"/>
              <a:t>We address these by group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Green:  Fully complete no issues</a:t>
            </a:r>
          </a:p>
          <a:p>
            <a:pPr lvl="1"/>
            <a:r>
              <a:rPr lang="en-US" dirty="0" smtClean="0">
                <a:effectLst>
                  <a:glow rad="127000">
                    <a:srgbClr val="FFFF00"/>
                  </a:glow>
                </a:effectLst>
              </a:rPr>
              <a:t>Yellow:  Complete but issues or N/A</a:t>
            </a:r>
            <a:endParaRPr lang="en-US" dirty="0" smtClean="0">
              <a:effectLst>
                <a:glow rad="127000">
                  <a:srgbClr val="FFFF00"/>
                </a:glow>
              </a:effectLst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Incomplete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73768" y="1222176"/>
            <a:ext cx="8001000" cy="4401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0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0550" algn="l"/>
              </a:tabLst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Appoint a lead person at JLab, a design authority, who will emphasize the engineering aspects of the target system and who will be responsible for the design, fabrication, procurement, installation and operation of the system </a:t>
            </a:r>
            <a:endParaRPr lang="en-US" altLang="ja-JP" sz="2000" dirty="0">
              <a:solidFill>
                <a:srgbClr val="00B05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0550" algn="l"/>
              </a:tabLst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Establish an engineering team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0550" algn="l"/>
              </a:tabLst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effectLst>
                  <a:glow rad="228600">
                    <a:srgbClr val="FFFF00"/>
                  </a:glow>
                </a:effectLst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Develop clear responsibilities for INL, JLab, and collaboration;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and determine who will sign off on safety checkout plans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0550" algn="l"/>
              </a:tabLst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Administrative requirement that beam blow-up optics are used in experiment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0550" algn="l"/>
              </a:tabLst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Administrative limit on beam trip rate when cell is in the beam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0550" algn="l"/>
              </a:tabLst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Make a provision that if the H or He target fails, a failure mode determination is made before the experiment continues with tritium gas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90550" algn="l"/>
              </a:tabLst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Extensive review of final cell design and test results should be performed by JLab, Argonne and outside experts</a:t>
            </a:r>
            <a:endParaRPr kumimoji="0" lang="en-US" altLang="ja-JP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10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Target Cell-1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Develop a modular target </a:t>
            </a:r>
            <a:r>
              <a:rPr lang="en-US" dirty="0" smtClean="0">
                <a:solidFill>
                  <a:srgbClr val="00B050"/>
                </a:solidFill>
              </a:rPr>
              <a:t>design</a:t>
            </a:r>
            <a:endParaRPr lang="en-US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Use a 1000 Ci source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Determine maximum target window thickness based on physics requirements </a:t>
            </a:r>
            <a:endParaRPr lang="en-US" dirty="0" smtClean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effectLst>
                  <a:glow rad="127000">
                    <a:srgbClr val="FFFF00"/>
                  </a:glow>
                </a:effectLst>
              </a:rPr>
              <a:t>Target </a:t>
            </a:r>
            <a:r>
              <a:rPr lang="en-US" dirty="0">
                <a:effectLst>
                  <a:glow rad="127000">
                    <a:srgbClr val="FFFF00"/>
                  </a:glow>
                </a:effectLst>
              </a:rPr>
              <a:t>cell should </a:t>
            </a:r>
            <a:r>
              <a:rPr lang="en-US" dirty="0" smtClean="0">
                <a:effectLst>
                  <a:glow rad="127000">
                    <a:srgbClr val="FFFF00"/>
                  </a:glow>
                </a:effectLst>
              </a:rPr>
              <a:t>comply </a:t>
            </a:r>
            <a:r>
              <a:rPr lang="en-US" dirty="0">
                <a:effectLst>
                  <a:glow rad="127000">
                    <a:srgbClr val="FFFF00"/>
                  </a:glow>
                </a:effectLst>
              </a:rPr>
              <a:t>with ASME Boiler and Pressure Vessel Code, </a:t>
            </a:r>
            <a:r>
              <a:rPr lang="en-US" dirty="0" smtClean="0">
                <a:effectLst>
                  <a:glow rad="127000">
                    <a:srgbClr val="FFFF00"/>
                  </a:glow>
                </a:effectLst>
              </a:rPr>
              <a:t>sec </a:t>
            </a:r>
            <a:r>
              <a:rPr lang="en-US" dirty="0">
                <a:effectLst>
                  <a:glow rad="127000">
                    <a:srgbClr val="FFFF00"/>
                  </a:glow>
                </a:effectLst>
              </a:rPr>
              <a:t>VIII Div 2 </a:t>
            </a:r>
            <a:r>
              <a:rPr lang="en-US" dirty="0" smtClean="0">
                <a:effectLst>
                  <a:glow rad="127000">
                    <a:srgbClr val="FFFF00"/>
                  </a:glow>
                </a:effectLst>
              </a:rPr>
              <a:t>2007</a:t>
            </a:r>
            <a:endParaRPr lang="en-US" dirty="0">
              <a:effectLst>
                <a:glow rad="127000">
                  <a:srgbClr val="FFFF00"/>
                </a:glo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Cell should be filled offsite and be designed to survive </a:t>
            </a:r>
            <a:r>
              <a:rPr lang="en-US" dirty="0" smtClean="0">
                <a:solidFill>
                  <a:srgbClr val="00B050"/>
                </a:solidFill>
              </a:rPr>
              <a:t>transport.</a:t>
            </a:r>
            <a:endParaRPr lang="en-US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Cell should survive cyclic loading (beam trips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W collimator should be </a:t>
            </a:r>
            <a:r>
              <a:rPr lang="en-US" dirty="0" smtClean="0">
                <a:solidFill>
                  <a:srgbClr val="00B050"/>
                </a:solidFill>
              </a:rPr>
              <a:t>better</a:t>
            </a:r>
            <a:endParaRPr lang="en-US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Valves should have all metal wetted </a:t>
            </a:r>
            <a:r>
              <a:rPr lang="en-US" dirty="0" smtClean="0">
                <a:solidFill>
                  <a:srgbClr val="00B050"/>
                </a:solidFill>
              </a:rPr>
              <a:t>parts</a:t>
            </a:r>
            <a:endParaRPr lang="en-US" dirty="0">
              <a:solidFill>
                <a:srgbClr val="00B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Cell must sustain a full vacuum </a:t>
            </a:r>
            <a:r>
              <a:rPr lang="en-US" dirty="0" smtClean="0">
                <a:solidFill>
                  <a:srgbClr val="00B050"/>
                </a:solidFill>
              </a:rPr>
              <a:t>load</a:t>
            </a:r>
            <a:endParaRPr lang="en-US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ffectLst>
                  <a:glow rad="165100">
                    <a:srgbClr val="FFFF00"/>
                  </a:glow>
                </a:effectLst>
              </a:rPr>
              <a:t>Target system should be designed to be cooled with 90K N2</a:t>
            </a:r>
            <a:endParaRPr lang="en-US" dirty="0">
              <a:effectLst>
                <a:glow rad="165100">
                  <a:srgbClr val="FFFF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Target Cell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>
                <a:effectLst>
                  <a:glow rad="127000">
                    <a:srgbClr val="FFFF00"/>
                  </a:glow>
                </a:effectLst>
              </a:rPr>
              <a:t>Verify </a:t>
            </a:r>
            <a:r>
              <a:rPr lang="en-US" sz="2000" dirty="0">
                <a:effectLst>
                  <a:glow rad="127000">
                    <a:srgbClr val="FFFF00"/>
                  </a:glow>
                </a:effectLst>
              </a:rPr>
              <a:t>that Al 2219 is a suitable material for tritium </a:t>
            </a:r>
            <a:r>
              <a:rPr lang="en-US" sz="2000" dirty="0" smtClean="0">
                <a:effectLst>
                  <a:glow rad="127000">
                    <a:srgbClr val="FFFF00"/>
                  </a:glow>
                </a:effectLst>
              </a:rPr>
              <a:t>gas</a:t>
            </a:r>
            <a:endParaRPr lang="en-US" sz="2000" dirty="0">
              <a:effectLst>
                <a:glow rad="127000">
                  <a:srgbClr val="FFFF00"/>
                </a:glow>
              </a:effectLst>
            </a:endParaRPr>
          </a:p>
          <a:p>
            <a:pPr lvl="0"/>
            <a:r>
              <a:rPr lang="en-US" sz="2000" dirty="0">
                <a:effectLst>
                  <a:glow rad="127000">
                    <a:srgbClr val="FFFF00"/>
                  </a:glow>
                </a:effectLst>
              </a:rPr>
              <a:t>Determine strength of welded Al </a:t>
            </a:r>
            <a:r>
              <a:rPr lang="en-US" sz="2000" dirty="0" smtClean="0">
                <a:effectLst>
                  <a:glow rad="127000">
                    <a:srgbClr val="FFFF00"/>
                  </a:glow>
                </a:effectLst>
              </a:rPr>
              <a:t>2219</a:t>
            </a:r>
            <a:endParaRPr lang="en-US" sz="2000" dirty="0">
              <a:effectLst>
                <a:glow rad="127000">
                  <a:srgbClr val="FFFF00"/>
                </a:glow>
              </a:effectLst>
            </a:endParaRPr>
          </a:p>
          <a:p>
            <a:pPr lvl="0"/>
            <a:r>
              <a:rPr lang="en-US" sz="2000" dirty="0">
                <a:effectLst>
                  <a:glow rad="127000">
                    <a:srgbClr val="FFFF00"/>
                  </a:glow>
                </a:effectLst>
              </a:rPr>
              <a:t>Weld coupons should be tensile and bend </a:t>
            </a:r>
            <a:r>
              <a:rPr lang="en-US" sz="2000" dirty="0" smtClean="0">
                <a:effectLst>
                  <a:glow rad="127000">
                    <a:srgbClr val="FFFF00"/>
                  </a:glow>
                </a:effectLst>
              </a:rPr>
              <a:t>tested</a:t>
            </a:r>
            <a:endParaRPr lang="en-US" sz="2000" dirty="0">
              <a:effectLst>
                <a:glow rad="127000">
                  <a:srgbClr val="FFFF00"/>
                </a:glow>
              </a:effectLst>
            </a:endParaRPr>
          </a:p>
          <a:p>
            <a:pPr lvl="0"/>
            <a:r>
              <a:rPr lang="en-US" sz="2000" dirty="0">
                <a:effectLst>
                  <a:glow rad="127000">
                    <a:srgbClr val="FFFF00"/>
                  </a:glow>
                </a:effectLst>
              </a:rPr>
              <a:t>Al –</a:t>
            </a:r>
            <a:r>
              <a:rPr lang="en-US" sz="2000" dirty="0" err="1">
                <a:effectLst>
                  <a:glow rad="127000">
                    <a:srgbClr val="FFFF00"/>
                  </a:glow>
                </a:effectLst>
              </a:rPr>
              <a:t>ss</a:t>
            </a:r>
            <a:r>
              <a:rPr lang="en-US" sz="2000" dirty="0">
                <a:effectLst>
                  <a:glow rad="127000">
                    <a:srgbClr val="FFFF00"/>
                  </a:glow>
                </a:effectLst>
              </a:rPr>
              <a:t> transition piece should be purchased and elbows should be </a:t>
            </a:r>
            <a:r>
              <a:rPr lang="en-US" sz="2000" dirty="0" smtClean="0">
                <a:effectLst>
                  <a:glow rad="127000">
                    <a:srgbClr val="FFFF00"/>
                  </a:glow>
                </a:effectLst>
              </a:rPr>
              <a:t>used</a:t>
            </a:r>
            <a:endParaRPr lang="en-US" sz="2000" dirty="0">
              <a:effectLst>
                <a:glow rad="127000">
                  <a:srgbClr val="FFFF00"/>
                </a:glow>
              </a:effectLst>
            </a:endParaRPr>
          </a:p>
          <a:p>
            <a:pPr lvl="0"/>
            <a:r>
              <a:rPr lang="en-US" sz="2000" dirty="0">
                <a:solidFill>
                  <a:srgbClr val="00B050"/>
                </a:solidFill>
              </a:rPr>
              <a:t>An elastic plastic model of the cell (ASME D2 5.2.4) should be </a:t>
            </a:r>
            <a:r>
              <a:rPr lang="en-US" sz="2000" dirty="0" smtClean="0">
                <a:solidFill>
                  <a:srgbClr val="00B050"/>
                </a:solidFill>
              </a:rPr>
              <a:t>used</a:t>
            </a:r>
            <a:endParaRPr lang="en-US" sz="2000" dirty="0">
              <a:solidFill>
                <a:srgbClr val="00B050"/>
              </a:solidFill>
            </a:endParaRPr>
          </a:p>
          <a:p>
            <a:pPr lvl="0"/>
            <a:r>
              <a:rPr lang="en-US" sz="2000" dirty="0">
                <a:solidFill>
                  <a:srgbClr val="00B050"/>
                </a:solidFill>
              </a:rPr>
              <a:t>Proof tests on more than 3 endcaps and at least one complete cell should be performed </a:t>
            </a:r>
            <a:endParaRPr lang="en-US" sz="2000" dirty="0" smtClean="0">
              <a:solidFill>
                <a:srgbClr val="00B050"/>
              </a:solidFill>
            </a:endParaRP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Heat cycling tests with a tritium loaded cell should be performed for a period of </a:t>
            </a:r>
            <a:r>
              <a:rPr lang="en-US" sz="2000" dirty="0" smtClean="0">
                <a:solidFill>
                  <a:srgbClr val="FF0000"/>
                </a:solidFill>
              </a:rPr>
              <a:t>6 </a:t>
            </a:r>
            <a:r>
              <a:rPr lang="en-US" sz="2000" dirty="0">
                <a:solidFill>
                  <a:srgbClr val="FF0000"/>
                </a:solidFill>
              </a:rPr>
              <a:t>months 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0"/>
            <a:r>
              <a:rPr lang="en-US" sz="2000" dirty="0" smtClean="0">
                <a:solidFill>
                  <a:srgbClr val="00B050"/>
                </a:solidFill>
              </a:rPr>
              <a:t>If </a:t>
            </a:r>
            <a:r>
              <a:rPr lang="en-US" sz="2000" dirty="0">
                <a:solidFill>
                  <a:srgbClr val="00B050"/>
                </a:solidFill>
              </a:rPr>
              <a:t>insufficient information exists on beam shock wave tests, perform such tests at JLab</a:t>
            </a:r>
            <a:r>
              <a:rPr lang="en-US" sz="2000" dirty="0"/>
              <a:t> </a:t>
            </a:r>
            <a:endParaRPr lang="en-US" sz="2000" dirty="0" smtClean="0"/>
          </a:p>
          <a:p>
            <a:pPr lvl="0"/>
            <a:r>
              <a:rPr lang="en-US" sz="2000" dirty="0">
                <a:solidFill>
                  <a:srgbClr val="00B050"/>
                </a:solidFill>
              </a:rPr>
              <a:t>Cell must survive off-normal beam conditions for at least 3 times the amount of time that it takes for an interlock to turn the beam off </a:t>
            </a:r>
            <a:endParaRPr lang="en-US" sz="2000" dirty="0" smtClean="0">
              <a:solidFill>
                <a:srgbClr val="00B050"/>
              </a:solidFill>
            </a:endParaRPr>
          </a:p>
          <a:p>
            <a:pPr lvl="0"/>
            <a:r>
              <a:rPr lang="en-US" sz="2000" dirty="0" smtClean="0">
                <a:solidFill>
                  <a:srgbClr val="00B050"/>
                </a:solidFill>
              </a:rPr>
              <a:t>Determine </a:t>
            </a:r>
            <a:r>
              <a:rPr lang="en-US" sz="2000" dirty="0">
                <a:solidFill>
                  <a:srgbClr val="00B050"/>
                </a:solidFill>
              </a:rPr>
              <a:t>DOT and DOE regulations for shipping filled target cells to JLab</a:t>
            </a:r>
            <a:r>
              <a:rPr lang="en-US" sz="2000" dirty="0"/>
              <a:t>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Scattering Chamber, Ventilation, Beamline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Secondary containment should be physically isolated from </a:t>
            </a:r>
            <a:r>
              <a:rPr lang="en-US" dirty="0" smtClean="0">
                <a:solidFill>
                  <a:srgbClr val="00B050"/>
                </a:solidFill>
              </a:rPr>
              <a:t>beamline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The </a:t>
            </a:r>
            <a:r>
              <a:rPr lang="en-US" dirty="0">
                <a:solidFill>
                  <a:srgbClr val="00B050"/>
                </a:solidFill>
              </a:rPr>
              <a:t>scattering chamber pumps shall be vented through tritium stack </a:t>
            </a:r>
            <a:endParaRPr lang="en-US" dirty="0" smtClean="0">
              <a:solidFill>
                <a:srgbClr val="00B050"/>
              </a:solidFill>
            </a:endParaRP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The </a:t>
            </a:r>
            <a:r>
              <a:rPr lang="en-US" dirty="0">
                <a:solidFill>
                  <a:srgbClr val="00B050"/>
                </a:solidFill>
              </a:rPr>
              <a:t>scattering chamber should be monitored for high and low levels of </a:t>
            </a:r>
            <a:r>
              <a:rPr lang="en-US" dirty="0" smtClean="0">
                <a:solidFill>
                  <a:srgbClr val="00B050"/>
                </a:solidFill>
              </a:rPr>
              <a:t>tritium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effectLst>
                  <a:glow rad="127000">
                    <a:srgbClr val="FFFF00"/>
                  </a:glow>
                </a:effectLst>
              </a:rPr>
              <a:t>A U getter bed should be attached to the scattering </a:t>
            </a:r>
            <a:r>
              <a:rPr lang="en-US" dirty="0" smtClean="0">
                <a:effectLst>
                  <a:glow rad="127000">
                    <a:srgbClr val="FFFF00"/>
                  </a:glow>
                </a:effectLst>
              </a:rPr>
              <a:t>chamber</a:t>
            </a:r>
            <a:endParaRPr lang="en-US" dirty="0">
              <a:effectLst>
                <a:glow rad="127000">
                  <a:srgbClr val="FFFF00"/>
                </a:glow>
              </a:effectLst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An additional long collimator should be placed </a:t>
            </a:r>
            <a:r>
              <a:rPr lang="en-US" dirty="0" smtClean="0">
                <a:solidFill>
                  <a:srgbClr val="00B050"/>
                </a:solidFill>
              </a:rPr>
              <a:t>upstream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Dedicated vent pumps/fans and lines should be installed over the scattering chamber and used for installation and removal </a:t>
            </a:r>
            <a:r>
              <a:rPr lang="en-US" dirty="0" smtClean="0">
                <a:solidFill>
                  <a:srgbClr val="00B050"/>
                </a:solidFill>
              </a:rPr>
              <a:t>procedures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Scattering Chamber, Ventilation, </a:t>
            </a:r>
            <a:r>
              <a:rPr lang="en-US" dirty="0" smtClean="0"/>
              <a:t>Beamline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Airborne radioactivity detectors interlocked with the vent/fan stack system should be used </a:t>
            </a:r>
            <a:endParaRPr lang="en-US" dirty="0" smtClean="0">
              <a:solidFill>
                <a:srgbClr val="00B050"/>
              </a:solidFill>
            </a:endParaRP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Manual “alarm” buttons </a:t>
            </a:r>
            <a:r>
              <a:rPr lang="en-US" dirty="0">
                <a:solidFill>
                  <a:srgbClr val="00B050"/>
                </a:solidFill>
              </a:rPr>
              <a:t>in the hall and counting house for the ventilation  </a:t>
            </a:r>
            <a:r>
              <a:rPr lang="en-US" dirty="0" smtClean="0">
                <a:solidFill>
                  <a:srgbClr val="00B050"/>
                </a:solidFill>
              </a:rPr>
              <a:t>Additional </a:t>
            </a:r>
            <a:r>
              <a:rPr lang="en-US" dirty="0">
                <a:solidFill>
                  <a:srgbClr val="00B050"/>
                </a:solidFill>
              </a:rPr>
              <a:t>beam raster detector and interlock system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6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ESH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effectLst>
                  <a:glow rad="127000">
                    <a:srgbClr val="FFFF00"/>
                  </a:glow>
                </a:effectLst>
              </a:rPr>
              <a:t>Establish baseline for detectable tritium at the JLab </a:t>
            </a:r>
            <a:r>
              <a:rPr lang="en-US" dirty="0" smtClean="0">
                <a:effectLst>
                  <a:glow rad="127000">
                    <a:srgbClr val="FFFF00"/>
                  </a:glow>
                </a:effectLst>
              </a:rPr>
              <a:t>site</a:t>
            </a:r>
            <a:endParaRPr lang="en-US" dirty="0">
              <a:effectLst>
                <a:glow rad="127000">
                  <a:srgbClr val="FFFF00"/>
                </a:glow>
              </a:effectLst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Develop algorithm for safety involving amount of tritium, beam current, beam </a:t>
            </a:r>
            <a:r>
              <a:rPr lang="en-US" dirty="0" smtClean="0">
                <a:solidFill>
                  <a:srgbClr val="00B050"/>
                </a:solidFill>
              </a:rPr>
              <a:t>time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Worst-case scenarios for worker exposure and all dose calculations should be analyzed or calculated by qualified </a:t>
            </a:r>
            <a:r>
              <a:rPr lang="en-US" dirty="0" smtClean="0">
                <a:solidFill>
                  <a:srgbClr val="00B050"/>
                </a:solidFill>
              </a:rPr>
              <a:t>personnel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A more detailed assessment of impact of target loss on Hall A should be performed by qualified </a:t>
            </a:r>
            <a:r>
              <a:rPr lang="en-US" dirty="0" smtClean="0">
                <a:solidFill>
                  <a:srgbClr val="00B050"/>
                </a:solidFill>
              </a:rPr>
              <a:t>personnel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effectLst>
                  <a:glow rad="127000">
                    <a:srgbClr val="FFFF00"/>
                  </a:glow>
                </a:effectLst>
              </a:rPr>
              <a:t>Use a 15 m elevation and a vertical tritium stack as necessary for limiting site boundary doses 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Use the ICRP-68 dose coefficient of 1.8E-11 </a:t>
            </a:r>
            <a:r>
              <a:rPr lang="en-US" dirty="0" err="1">
                <a:solidFill>
                  <a:srgbClr val="00B050"/>
                </a:solidFill>
              </a:rPr>
              <a:t>Sv</a:t>
            </a:r>
            <a:r>
              <a:rPr lang="en-US" dirty="0">
                <a:solidFill>
                  <a:srgbClr val="00B050"/>
                </a:solidFill>
              </a:rPr>
              <a:t>/</a:t>
            </a:r>
            <a:r>
              <a:rPr lang="en-US" dirty="0" err="1">
                <a:solidFill>
                  <a:srgbClr val="00B050"/>
                </a:solidFill>
              </a:rPr>
              <a:t>Bq</a:t>
            </a:r>
            <a:r>
              <a:rPr lang="en-US" dirty="0">
                <a:solidFill>
                  <a:srgbClr val="00B050"/>
                </a:solidFill>
              </a:rPr>
              <a:t> reference for exposure </a:t>
            </a:r>
            <a:r>
              <a:rPr lang="en-US" dirty="0" smtClean="0">
                <a:solidFill>
                  <a:srgbClr val="00B050"/>
                </a:solidFill>
              </a:rPr>
              <a:t>evaluations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Use 10 </a:t>
            </a:r>
            <a:r>
              <a:rPr lang="en-US" dirty="0" err="1">
                <a:solidFill>
                  <a:srgbClr val="00B050"/>
                </a:solidFill>
              </a:rPr>
              <a:t>mrem</a:t>
            </a:r>
            <a:r>
              <a:rPr lang="en-US" dirty="0">
                <a:solidFill>
                  <a:srgbClr val="00B050"/>
                </a:solidFill>
              </a:rPr>
              <a:t> as the maximum allowed site boundary </a:t>
            </a:r>
            <a:r>
              <a:rPr lang="en-US" dirty="0" smtClean="0">
                <a:solidFill>
                  <a:srgbClr val="00B050"/>
                </a:solidFill>
              </a:rPr>
              <a:t>dose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The risk analysis should follow tables 4.2-4.5 of </a:t>
            </a:r>
            <a:r>
              <a:rPr lang="en-US" dirty="0" err="1">
                <a:solidFill>
                  <a:srgbClr val="00B050"/>
                </a:solidFill>
              </a:rPr>
              <a:t>JLab’s</a:t>
            </a:r>
            <a:r>
              <a:rPr lang="en-US" dirty="0">
                <a:solidFill>
                  <a:srgbClr val="00B050"/>
                </a:solidFill>
              </a:rPr>
              <a:t> FSAD, rev. 6 and use realistic target failure probabilities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z="2400" dirty="0">
                <a:effectLst>
                  <a:glow rad="228600">
                    <a:srgbClr val="FFFF00"/>
                  </a:glow>
                </a:effectLst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Develop clear responsibilities for INL, JLab, and collaboration; </a:t>
            </a:r>
            <a:r>
              <a:rPr lang="en-US" altLang="ja-JP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and determine who will sign off on safety checkout </a:t>
            </a:r>
            <a:r>
              <a:rPr lang="en-US" altLang="ja-JP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plans</a:t>
            </a:r>
          </a:p>
          <a:p>
            <a:pPr lvl="1"/>
            <a:r>
              <a:rPr lang="en-US" altLang="ja-JP" sz="2000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Being addressed now</a:t>
            </a:r>
          </a:p>
          <a:p>
            <a:r>
              <a:rPr lang="en-US" altLang="ja-JP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Extensive review of final cell design and test results should be performed by JLab, Argonne and outside </a:t>
            </a:r>
            <a:r>
              <a:rPr lang="en-US" altLang="ja-JP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experts</a:t>
            </a:r>
          </a:p>
          <a:p>
            <a:pPr lvl="1"/>
            <a:r>
              <a:rPr lang="en-US" altLang="ja-JP" sz="2000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Being addressed now (shall also undergo full DA review as required by JLAB PS policies)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Heat cycling tests with a tritium loaded cell should be performed for a period of 6 </a:t>
            </a:r>
            <a:r>
              <a:rPr lang="en-US" sz="2400" dirty="0" smtClean="0">
                <a:solidFill>
                  <a:srgbClr val="FF0000"/>
                </a:solidFill>
              </a:rPr>
              <a:t>months</a:t>
            </a:r>
          </a:p>
          <a:p>
            <a:pPr lvl="1"/>
            <a:r>
              <a:rPr lang="en-US" altLang="ja-JP" sz="2000" dirty="0" smtClean="0"/>
              <a:t>Exposure studies underway at SRS/SRNL</a:t>
            </a:r>
            <a:endParaRPr lang="en-US" altLang="ja-JP" sz="2000" dirty="0"/>
          </a:p>
          <a:p>
            <a:pPr lvl="0"/>
            <a:endParaRPr lang="en-US" altLang="ja-JP" sz="1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AA-EBA2-4B19-99C5-3315A16C2C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757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Mincho</vt:lpstr>
      <vt:lpstr>MS PGothic</vt:lpstr>
      <vt:lpstr>Arial</vt:lpstr>
      <vt:lpstr>Calibri</vt:lpstr>
      <vt:lpstr>Times New Roman</vt:lpstr>
      <vt:lpstr>Office Theme</vt:lpstr>
      <vt:lpstr>Hall A Tritium Target Part 3: Response to 2010 Committee</vt:lpstr>
      <vt:lpstr>Summary of Action Items</vt:lpstr>
      <vt:lpstr>Administrative</vt:lpstr>
      <vt:lpstr>Target Cell-1</vt:lpstr>
      <vt:lpstr>Target Cell - 2</vt:lpstr>
      <vt:lpstr>Scattering Chamber, Ventilation, Beamline</vt:lpstr>
      <vt:lpstr>Scattering Chamber, Ventilation, Beamline -2</vt:lpstr>
      <vt:lpstr>ESH Tasks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A Tritium Target</dc:title>
  <dc:creator>David Meekins</dc:creator>
  <cp:lastModifiedBy>David Meekins</cp:lastModifiedBy>
  <cp:revision>151</cp:revision>
  <dcterms:created xsi:type="dcterms:W3CDTF">2015-09-10T11:54:59Z</dcterms:created>
  <dcterms:modified xsi:type="dcterms:W3CDTF">2015-09-15T02:38:02Z</dcterms:modified>
</cp:coreProperties>
</file>