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513" r:id="rId3"/>
    <p:sldId id="521" r:id="rId4"/>
    <p:sldId id="514" r:id="rId5"/>
    <p:sldId id="520" r:id="rId6"/>
    <p:sldId id="519" r:id="rId7"/>
    <p:sldId id="517" r:id="rId8"/>
    <p:sldId id="518" r:id="rId9"/>
    <p:sldId id="515" r:id="rId10"/>
    <p:sldId id="522" r:id="rId11"/>
    <p:sldId id="523" r:id="rId12"/>
    <p:sldId id="524" r:id="rId13"/>
    <p:sldId id="482" r:id="rId14"/>
    <p:sldId id="51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781" autoAdjust="0"/>
    <p:restoredTop sz="94660"/>
  </p:normalViewPr>
  <p:slideViewPr>
    <p:cSldViewPr snapToObjects="1">
      <p:cViewPr>
        <p:scale>
          <a:sx n="100" d="100"/>
          <a:sy n="100" d="100"/>
        </p:scale>
        <p:origin x="-40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54AD-5D9F-304C-A6E0-25C1CF8CBE98}" type="datetime1">
              <a:rPr lang="en-US" smtClean="0"/>
              <a:t>9/13/15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7BF63-151A-AD48-8783-D6609CCBEC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78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ECDE0-06CC-2242-9B66-2CAF5ABF5617}" type="datetime1">
              <a:rPr lang="en-US" smtClean="0"/>
              <a:t>9/13/15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ADE16-447A-DB44-B65B-31857D027F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9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ADE16-447A-DB44-B65B-31857D027FCD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339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773" indent="-280924" defTabSz="91339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692" indent="-224425" defTabSz="91339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4111" indent="-224425" defTabSz="91339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960" indent="-224425" defTabSz="91339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4948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6936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8924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0912" indent="-224425" defTabSz="913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7B94F2-945F-EA41-A5B2-838BB8E2890C}" type="slidenum">
              <a:rPr lang="en-US">
                <a:cs typeface="Arial Unicode MS" charset="0"/>
              </a:rPr>
              <a:pPr/>
              <a:t>6</a:t>
            </a:fld>
            <a:endParaRPr lang="en-US">
              <a:cs typeface="Arial Unicode MS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9236"/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3675D-B4CF-0141-8B2C-5BBEB0ABA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3675D-B4CF-0141-8B2C-5BBEB0ABA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F9E2579-0AD2-1A45-BE87-AAEC8FEDC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3675D-B4CF-0141-8B2C-5BBEB0ABA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3675D-B4CF-0141-8B2C-5BBEB0ABA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437671"/>
            <a:ext cx="4038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3675D-B4CF-0141-8B2C-5BBEB0ABA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JLab_logo_white2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24800" y="6457855"/>
            <a:ext cx="1219200" cy="35396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8600" y="6504039"/>
            <a:ext cx="1642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14</a:t>
            </a:r>
            <a:r>
              <a:rPr lang="en-US" sz="1400" b="0" i="1" baseline="0" dirty="0" smtClean="0">
                <a:solidFill>
                  <a:schemeClr val="tx1"/>
                </a:solidFill>
              </a:rPr>
              <a:t> September 2015</a:t>
            </a:r>
            <a:endParaRPr lang="en-US" sz="1400" b="0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343400" y="655320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</a:t>
            </a:r>
            <a:fld id="{C9C966BD-EB74-744A-B428-24516841E61D}" type="slidenum">
              <a:rPr lang="en-US" sz="1600" smtClean="0"/>
              <a:t>‹#›</a:t>
            </a:fld>
            <a:r>
              <a:rPr lang="en-US" sz="1600" dirty="0" smtClean="0"/>
              <a:t> -</a:t>
            </a: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870458"/>
          </a:xfrm>
        </p:spPr>
        <p:txBody>
          <a:bodyPr>
            <a:normAutofit/>
          </a:bodyPr>
          <a:lstStyle/>
          <a:p>
            <a:pPr algn="ctr"/>
            <a:r>
              <a:rPr lang="en-US" sz="4889" dirty="0" smtClean="0">
                <a:solidFill>
                  <a:schemeClr val="bg1"/>
                </a:solidFill>
              </a:rPr>
              <a:t>New Insights Into the EMC Effect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55552"/>
            <a:ext cx="9144000" cy="726248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7000" dirty="0" smtClean="0">
                <a:solidFill>
                  <a:schemeClr val="tx1"/>
                </a:solidFill>
                <a:latin typeface="+mj-lt"/>
              </a:rPr>
              <a:t>by Douglas W. Higinbotham</a:t>
            </a:r>
            <a:endParaRPr lang="en-US" sz="700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4645" dirty="0" smtClean="0">
                <a:solidFill>
                  <a:schemeClr val="bg1"/>
                </a:solidFill>
                <a:latin typeface="Calibri"/>
                <a:cs typeface="Calibri"/>
              </a:rPr>
              <a:t>Douglas W. Higinbotham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Summary of Jefferson Lab’s</a:t>
            </a:r>
            <a:r>
              <a:rPr lang="en-US" sz="3600" b="1" dirty="0" smtClean="0">
                <a:solidFill>
                  <a:srgbClr val="FF6600"/>
                </a:solidFill>
              </a:rPr>
              <a:t> Tritium Target Physics Program</a:t>
            </a:r>
            <a:endParaRPr lang="en-US" sz="3600" b="1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63246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rg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76400"/>
            <a:ext cx="7059920" cy="4136309"/>
          </a:xfrm>
          <a:prstGeom prst="rect">
            <a:avLst/>
          </a:prstGeom>
        </p:spPr>
      </p:pic>
      <p:pic>
        <p:nvPicPr>
          <p:cNvPr id="9" name="Picture 8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84700"/>
            <a:ext cx="609600" cy="609600"/>
          </a:xfrm>
          <a:prstGeom prst="rect">
            <a:avLst/>
          </a:prstGeom>
        </p:spPr>
      </p:pic>
      <p:pic>
        <p:nvPicPr>
          <p:cNvPr id="10" name="Picture 9" descr="blue-b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84700"/>
            <a:ext cx="609600" cy="619874"/>
          </a:xfrm>
          <a:prstGeom prst="rect">
            <a:avLst/>
          </a:prstGeom>
        </p:spPr>
      </p:pic>
      <p:pic>
        <p:nvPicPr>
          <p:cNvPr id="8" name="Picture 7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91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z="36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3600" i="1" baseline="46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</a:t>
            </a:r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/</a:t>
            </a:r>
            <a:r>
              <a:rPr lang="en-US" sz="36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sz="3600" i="1" baseline="46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sz="36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d/u</a:t>
            </a:r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ratios and </a:t>
            </a:r>
            <a:r>
              <a:rPr lang="en-US" sz="36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3600" i="1" baseline="-250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for </a:t>
            </a:r>
            <a:r>
              <a:rPr lang="en-US" sz="36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en-US" sz="3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→</a:t>
            </a:r>
            <a:r>
              <a:rPr lang="en-US" sz="36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5175" y="1219200"/>
          <a:ext cx="7454900" cy="384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570"/>
                <a:gridCol w="1279559"/>
                <a:gridCol w="838675"/>
                <a:gridCol w="1025048"/>
                <a:gridCol w="1025048"/>
              </a:tblGrid>
              <a:tr h="118884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/F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d/u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="1" i="1" baseline="500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1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i="1" baseline="50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endParaRPr lang="en-US" sz="2400" dirty="0" smtClean="0"/>
                    </a:p>
                  </a:txBody>
                  <a:tcPr marL="91443" marR="91443" marT="45728" marB="45728">
                    <a:solidFill>
                      <a:schemeClr val="bg2"/>
                    </a:solidFill>
                  </a:tcPr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</a:t>
                      </a:r>
                      <a:r>
                        <a:rPr lang="en-US" sz="2400" b="1" baseline="0" dirty="0" smtClean="0"/>
                        <a:t>            </a:t>
                      </a:r>
                      <a:r>
                        <a:rPr lang="en-US" sz="2400" b="1" i="1" dirty="0" smtClean="0"/>
                        <a:t>SU(6)</a:t>
                      </a:r>
                      <a:endParaRPr lang="en-US" sz="2400" b="1" i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2/3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1/2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0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5/9</a:t>
                      </a:r>
                      <a:endParaRPr lang="en-US" sz="2400" dirty="0"/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      </a:t>
                      </a:r>
                      <a:r>
                        <a:rPr lang="en-US" sz="2400" b="1" dirty="0" err="1" smtClean="0"/>
                        <a:t>Diquark</a:t>
                      </a:r>
                      <a:r>
                        <a:rPr lang="en-US" sz="2400" b="1" dirty="0" smtClean="0"/>
                        <a:t>/Feynman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Quark Model/</a:t>
                      </a:r>
                      <a:r>
                        <a:rPr lang="en-US" sz="2400" b="1" dirty="0" err="1" smtClean="0"/>
                        <a:t>Isgur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 1/4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0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</a:t>
                      </a:r>
                      <a:r>
                        <a:rPr lang="en-US" sz="2400" b="1" dirty="0" err="1" smtClean="0"/>
                        <a:t>Perturbative</a:t>
                      </a:r>
                      <a:r>
                        <a:rPr lang="en-US" sz="2400" b="1" dirty="0" smtClean="0"/>
                        <a:t> QCD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3/7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1/5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1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</a:tr>
              <a:tr h="531533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      </a:t>
                      </a:r>
                      <a:r>
                        <a:rPr lang="en-US" sz="2400" b="1" dirty="0" smtClean="0"/>
                        <a:t>Dyson-Schwinger</a:t>
                      </a:r>
                      <a:endParaRPr lang="en-US" sz="2400" b="1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  0.49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0.28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0.17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   0.59</a:t>
                      </a:r>
                    </a:p>
                  </a:txBody>
                  <a:tcPr marL="91443" marR="91443" marT="45728" marB="45728"/>
                </a:tc>
              </a:tr>
            </a:tbl>
          </a:graphicData>
        </a:graphic>
      </p:graphicFrame>
      <p:sp>
        <p:nvSpPr>
          <p:cNvPr id="43055" name="TextBox 6"/>
          <p:cNvSpPr txBox="1">
            <a:spLocks noChangeArrowheads="1"/>
          </p:cNvSpPr>
          <p:nvPr/>
        </p:nvSpPr>
        <p:spPr bwMode="auto">
          <a:xfrm>
            <a:off x="765175" y="5105400"/>
            <a:ext cx="899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21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endParaRPr lang="en-US" sz="210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r>
              <a:rPr lang="en-US" sz="16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C. D. Roberts, RJH, S. Schmidt, PLB </a:t>
            </a:r>
            <a:r>
              <a:rPr lang="en-US" sz="16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727</a:t>
            </a:r>
            <a:r>
              <a:rPr lang="en-US" sz="160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(2014) 249</a:t>
            </a:r>
          </a:p>
        </p:txBody>
      </p:sp>
    </p:spTree>
    <p:extLst>
      <p:ext uri="{BB962C8B-B14F-4D97-AF65-F5344CB8AC3E}">
        <p14:creationId xmlns:p14="http://schemas.microsoft.com/office/powerpoint/2010/main" val="26006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-34925"/>
            <a:ext cx="9144000" cy="9493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rebuchet MS" charset="0"/>
              </a:rPr>
              <a:t>Current neutron </a:t>
            </a:r>
            <a:r>
              <a:rPr lang="en-US" sz="2800" dirty="0">
                <a:latin typeface="Trebuchet MS" charset="0"/>
              </a:rPr>
              <a:t>to proton structure function ratio</a:t>
            </a:r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Argonne National Laboratory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DBD6DC7-78BF-9440-9CEC-94E57ADEAA19}" type="slidenum">
              <a:rPr lang="en-US"/>
              <a:pPr/>
              <a:t>10</a:t>
            </a:fld>
            <a:endParaRPr lang="en-US"/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5181600" y="6019800"/>
            <a:ext cx="382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/>
              <a:t>C. D. Roberts, RJH, S. Schmidt, PLB </a:t>
            </a:r>
            <a:r>
              <a:rPr lang="en-US" sz="1400" b="1"/>
              <a:t>727</a:t>
            </a:r>
            <a:r>
              <a:rPr lang="en-US" sz="1400"/>
              <a:t>(2013) 249;</a:t>
            </a:r>
          </a:p>
          <a:p>
            <a:r>
              <a:rPr lang="en-US" sz="1400"/>
              <a:t>RJH, C. D. Roberts, RMP </a:t>
            </a:r>
            <a:r>
              <a:rPr lang="en-US" sz="1400" b="1"/>
              <a:t>82</a:t>
            </a:r>
            <a:r>
              <a:rPr lang="en-US" sz="1400"/>
              <a:t> (2010) 2991 </a:t>
            </a:r>
          </a:p>
        </p:txBody>
      </p:sp>
      <p:pic>
        <p:nvPicPr>
          <p:cNvPr id="44038" name="Picture 7" descr="C:\Documents and Settings\b22803\Desktop\fnp_iitep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5025" y="-539750"/>
            <a:ext cx="4886325" cy="81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714375"/>
          </a:xfrm>
        </p:spPr>
        <p:txBody>
          <a:bodyPr>
            <a:noAutofit/>
          </a:bodyPr>
          <a:lstStyle/>
          <a:p>
            <a:r>
              <a:rPr lang="en-US" sz="2800" dirty="0" smtClean="0"/>
              <a:t>Measurement of the deep inelastic ratios from A=3 nuclei</a:t>
            </a:r>
            <a:br>
              <a:rPr lang="en-US" sz="2800" dirty="0" smtClean="0"/>
            </a:br>
            <a:r>
              <a:rPr lang="en-US" sz="2800" dirty="0" smtClean="0"/>
              <a:t>(JLab</a:t>
            </a:r>
            <a:r>
              <a:rPr lang="en-US" sz="2800" dirty="0"/>
              <a:t>-</a:t>
            </a:r>
            <a:r>
              <a:rPr lang="en-US" sz="2800" dirty="0" smtClean="0"/>
              <a:t>E12-06-118)</a:t>
            </a:r>
            <a:endParaRPr lang="en-US" sz="2800" dirty="0"/>
          </a:p>
        </p:txBody>
      </p:sp>
      <p:sp>
        <p:nvSpPr>
          <p:cNvPr id="4608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Argonne National Laboratory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hangingPunct="0">
              <a:buFont typeface="Arial" charset="0"/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CF1E96A-F4E7-0842-8CE9-A0092C372ED4}" type="slidenum">
              <a:rPr lang="en-US"/>
              <a:pPr/>
              <a:t>11</a:t>
            </a:fld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1427163"/>
            <a:ext cx="4879975" cy="43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imes" charset="0"/>
              </a:rPr>
              <a:t>Mirror symmetry of A=3 nuclei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Times" charset="0"/>
              </a:rPr>
              <a:t>Extract F</a:t>
            </a:r>
            <a:r>
              <a:rPr lang="en-US" sz="2000" baseline="-25000" dirty="0">
                <a:solidFill>
                  <a:srgbClr val="000000"/>
                </a:solidFill>
                <a:latin typeface="Times" charset="0"/>
              </a:rPr>
              <a:t>2</a:t>
            </a:r>
            <a:r>
              <a:rPr lang="en-US" sz="2000" baseline="40000" dirty="0">
                <a:solidFill>
                  <a:srgbClr val="000000"/>
                </a:solidFill>
                <a:latin typeface="Times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/F</a:t>
            </a:r>
            <a:r>
              <a:rPr lang="en-US" sz="2000" baseline="-25000" dirty="0">
                <a:solidFill>
                  <a:srgbClr val="000000"/>
                </a:solidFill>
                <a:latin typeface="Times" charset="0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 from </a:t>
            </a:r>
            <a:r>
              <a:rPr lang="en-US" sz="2000" dirty="0">
                <a:solidFill>
                  <a:srgbClr val="0000FF"/>
                </a:solidFill>
                <a:latin typeface="Times" charset="0"/>
              </a:rPr>
              <a:t>ratio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 of measured </a:t>
            </a:r>
            <a:r>
              <a:rPr lang="en-US" sz="2000" baseline="30000" dirty="0">
                <a:solidFill>
                  <a:srgbClr val="000000"/>
                </a:solidFill>
                <a:latin typeface="Times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He/</a:t>
            </a:r>
            <a:r>
              <a:rPr lang="en-US" sz="2000" baseline="30000" dirty="0">
                <a:solidFill>
                  <a:srgbClr val="000000"/>
                </a:solidFill>
                <a:latin typeface="Times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H structure functions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FF0000"/>
              </a:solidFill>
              <a:latin typeface="Times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solidFill>
                <a:srgbClr val="000000"/>
              </a:solidFill>
              <a:latin typeface="Times" charset="0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Times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istral" charset="0"/>
              </a:rPr>
              <a:t>  R</a:t>
            </a:r>
            <a:r>
              <a:rPr lang="en-US" sz="2000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Times" charset="0"/>
              </a:rPr>
              <a:t>= Ratio of “EMC ratios” for </a:t>
            </a:r>
            <a:r>
              <a:rPr lang="en-US" sz="2000" baseline="30000" dirty="0">
                <a:solidFill>
                  <a:srgbClr val="006600"/>
                </a:solidFill>
                <a:latin typeface="Times" charset="0"/>
              </a:rPr>
              <a:t>3</a:t>
            </a:r>
            <a:r>
              <a:rPr lang="en-US" sz="2000" dirty="0">
                <a:solidFill>
                  <a:srgbClr val="006600"/>
                </a:solidFill>
                <a:latin typeface="Times" charset="0"/>
              </a:rPr>
              <a:t>He and </a:t>
            </a:r>
            <a:r>
              <a:rPr lang="en-US" sz="2000" baseline="30000" dirty="0">
                <a:solidFill>
                  <a:srgbClr val="006600"/>
                </a:solidFill>
                <a:latin typeface="Times" charset="0"/>
              </a:rPr>
              <a:t>3</a:t>
            </a:r>
            <a:r>
              <a:rPr lang="en-US" sz="2000" dirty="0">
                <a:solidFill>
                  <a:srgbClr val="006600"/>
                </a:solidFill>
                <a:latin typeface="Times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000000"/>
                </a:solidFill>
                <a:latin typeface="Times" charset="0"/>
              </a:rPr>
              <a:t>Relies only on </a:t>
            </a:r>
            <a:r>
              <a:rPr lang="en-US" sz="2000" u="sng" dirty="0">
                <a:solidFill>
                  <a:srgbClr val="000000"/>
                </a:solidFill>
                <a:latin typeface="Times" charset="0"/>
              </a:rPr>
              <a:t>difference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 in nuclear effects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calculated </a:t>
            </a:r>
            <a:r>
              <a:rPr lang="en-US" sz="2000" dirty="0">
                <a:solidFill>
                  <a:srgbClr val="000000"/>
                </a:solidFill>
                <a:latin typeface="Times" charset="0"/>
              </a:rPr>
              <a:t>to within 1.5</a:t>
            </a:r>
            <a:r>
              <a:rPr lang="en-US" sz="2000" dirty="0" smtClean="0">
                <a:solidFill>
                  <a:srgbClr val="000000"/>
                </a:solidFill>
                <a:latin typeface="Times" charset="0"/>
              </a:rPr>
              <a:t>% </a:t>
            </a:r>
            <a:endParaRPr lang="en-US" sz="2000" b="1" dirty="0">
              <a:solidFill>
                <a:srgbClr val="000000"/>
              </a:solidFill>
              <a:latin typeface="Times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6087" name="Picture 7" descr="Snapshot 2013-04-23 17-13-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2686"/>
          <a:stretch>
            <a:fillRect/>
          </a:stretch>
        </p:blipFill>
        <p:spPr bwMode="auto">
          <a:xfrm>
            <a:off x="428625" y="1046162"/>
            <a:ext cx="21463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 descr="Snapshot 2013-04-23 17-13-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3"/>
          <a:stretch>
            <a:fillRect/>
          </a:stretch>
        </p:blipFill>
        <p:spPr bwMode="auto">
          <a:xfrm>
            <a:off x="2805113" y="1066800"/>
            <a:ext cx="20081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2667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2" descr="0000017148-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7367" r="28857" b="18257"/>
          <a:stretch>
            <a:fillRect/>
          </a:stretch>
        </p:blipFill>
        <p:spPr bwMode="auto">
          <a:xfrm>
            <a:off x="5184775" y="2131219"/>
            <a:ext cx="36290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925" y="748784"/>
            <a:ext cx="560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Spokespersons: G. </a:t>
            </a:r>
            <a:r>
              <a:rPr lang="en-US" dirty="0" err="1" smtClean="0"/>
              <a:t>Petatos</a:t>
            </a:r>
            <a:r>
              <a:rPr lang="en-US" dirty="0" smtClean="0"/>
              <a:t>, R. Holt, R. </a:t>
            </a:r>
            <a:r>
              <a:rPr lang="en-US" dirty="0" err="1" smtClean="0"/>
              <a:t>Ransome</a:t>
            </a:r>
            <a:r>
              <a:rPr lang="en-US" dirty="0" smtClean="0"/>
              <a:t>, J. Gomez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562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Four Experiments Have Been Proposed To Use 3H &amp; 3He 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Elastic Scattering 3He/3H Ratios  (one experiment)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Make use of our 3He knowledge to better constrain the radius of 3H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Test of modern two- and three-nucleon potentials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Quasi-Elastic Knock-Out (E12-11-112)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Distribution of the momentum of the proton(s) in 3H vs</a:t>
            </a:r>
            <a:r>
              <a:rPr lang="en-US" sz="2000" dirty="0"/>
              <a:t>.</a:t>
            </a:r>
            <a:r>
              <a:rPr lang="en-US" sz="2000" dirty="0" smtClean="0"/>
              <a:t> 3He via (</a:t>
            </a:r>
            <a:r>
              <a:rPr lang="en-US" sz="2000" dirty="0" err="1" smtClean="0"/>
              <a:t>e,e’p</a:t>
            </a:r>
            <a:r>
              <a:rPr lang="en-US" sz="20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Extreme Kinematics with (</a:t>
            </a:r>
            <a:r>
              <a:rPr lang="en-US" sz="2000" dirty="0" err="1" smtClean="0"/>
              <a:t>e,e</a:t>
            </a:r>
            <a:r>
              <a:rPr lang="en-US" sz="2000" dirty="0" smtClean="0"/>
              <a:t>’) to probe short-range correlations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Deep Inelastic Scattering (one experiment)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 </a:t>
            </a:r>
            <a:r>
              <a:rPr lang="en-US" sz="2000" dirty="0" smtClean="0"/>
              <a:t>Ratios of Deep </a:t>
            </a:r>
            <a:r>
              <a:rPr lang="en-US" sz="2000" dirty="0" err="1" smtClean="0"/>
              <a:t>Inelasltic</a:t>
            </a:r>
            <a:r>
              <a:rPr lang="en-US" sz="2000" dirty="0" smtClean="0"/>
              <a:t> Structure Functions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Learning about the </a:t>
            </a:r>
            <a:r>
              <a:rPr lang="en-US" sz="2000" dirty="0"/>
              <a:t>Q</a:t>
            </a:r>
            <a:r>
              <a:rPr lang="en-US" sz="2000" dirty="0" smtClean="0"/>
              <a:t>uark Properties of Proton &amp; Neutron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Taken together, the </a:t>
            </a:r>
            <a:r>
              <a:rPr lang="en-US" sz="2000" dirty="0"/>
              <a:t>e</a:t>
            </a:r>
            <a:r>
              <a:rPr lang="en-US" sz="2000" dirty="0" smtClean="0"/>
              <a:t>lastic and quasi-elastic </a:t>
            </a:r>
            <a:r>
              <a:rPr lang="en-US" sz="2000" dirty="0" smtClean="0"/>
              <a:t>r</a:t>
            </a:r>
            <a:r>
              <a:rPr lang="en-US" sz="2000" dirty="0" smtClean="0"/>
              <a:t>esults will </a:t>
            </a:r>
            <a:r>
              <a:rPr lang="en-US" sz="2000" dirty="0"/>
              <a:t>h</a:t>
            </a:r>
            <a:r>
              <a:rPr lang="en-US" sz="2000" dirty="0" smtClean="0"/>
              <a:t>elp </a:t>
            </a:r>
            <a:r>
              <a:rPr lang="en-US" sz="2000" dirty="0" smtClean="0"/>
              <a:t>c</a:t>
            </a:r>
            <a:r>
              <a:rPr lang="en-US" sz="2000" dirty="0" smtClean="0"/>
              <a:t>onstrain the </a:t>
            </a:r>
            <a:r>
              <a:rPr lang="en-US" sz="2000" dirty="0"/>
              <a:t>n</a:t>
            </a:r>
            <a:r>
              <a:rPr lang="en-US" sz="2000" dirty="0" smtClean="0"/>
              <a:t>uclear </a:t>
            </a:r>
            <a:r>
              <a:rPr lang="en-US" sz="2000" dirty="0" smtClean="0"/>
              <a:t>c</a:t>
            </a:r>
            <a:r>
              <a:rPr lang="en-US" sz="2000" dirty="0" smtClean="0"/>
              <a:t>orrections for the deep inelastic experiment and </a:t>
            </a:r>
            <a:r>
              <a:rPr lang="en-US" sz="2000" dirty="0"/>
              <a:t>t</a:t>
            </a:r>
            <a:r>
              <a:rPr lang="en-US" sz="2000" dirty="0" smtClean="0"/>
              <a:t>hus ensure the </a:t>
            </a:r>
            <a:r>
              <a:rPr lang="en-US" sz="2000" dirty="0"/>
              <a:t>b</a:t>
            </a:r>
            <a:r>
              <a:rPr lang="en-US" sz="2000" dirty="0" smtClean="0"/>
              <a:t>est possible </a:t>
            </a:r>
            <a:r>
              <a:rPr lang="en-US" sz="2000" dirty="0"/>
              <a:t>e</a:t>
            </a:r>
            <a:r>
              <a:rPr lang="en-US" sz="2000" dirty="0" smtClean="0"/>
              <a:t>xtraction </a:t>
            </a:r>
            <a:r>
              <a:rPr lang="en-US" sz="2000" dirty="0"/>
              <a:t>o</a:t>
            </a:r>
            <a:r>
              <a:rPr lang="en-US" sz="2000" dirty="0" smtClean="0"/>
              <a:t>f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quark u/d ratios.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Ronald </a:t>
            </a:r>
            <a:r>
              <a:rPr lang="en-US" sz="3200" dirty="0" err="1" smtClean="0"/>
              <a:t>Koeman</a:t>
            </a:r>
            <a:r>
              <a:rPr lang="en-US" sz="3200" dirty="0" smtClean="0"/>
              <a:t> After His 1992  Game Winning Score </a:t>
            </a:r>
            <a:r>
              <a:rPr lang="en-US" sz="3200" dirty="0"/>
              <a:t> </a:t>
            </a:r>
            <a:r>
              <a:rPr lang="en-US" sz="3200" dirty="0" smtClean="0"/>
              <a:t> European Cup Final </a:t>
            </a:r>
            <a:endParaRPr lang="en-US" sz="3200" dirty="0"/>
          </a:p>
        </p:txBody>
      </p:sp>
      <p:pic>
        <p:nvPicPr>
          <p:cNvPr id="4" name="Picture 3" descr="sc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398934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</a:rPr>
              <a:t>And yes, we have that kind of excitement for this family of physics experiments!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Elastic Scattering (nucleons stay together)</a:t>
            </a:r>
            <a:endParaRPr lang="en-US" sz="3600" dirty="0"/>
          </a:p>
        </p:txBody>
      </p:sp>
      <p:pic>
        <p:nvPicPr>
          <p:cNvPr id="4" name="Picture 3" descr="Ronald-Koeman-sc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163"/>
            <a:ext cx="9144000" cy="5486400"/>
          </a:xfrm>
          <a:prstGeom prst="rect">
            <a:avLst/>
          </a:prstGeom>
        </p:spPr>
      </p:pic>
      <p:pic>
        <p:nvPicPr>
          <p:cNvPr id="5" name="Picture 4" descr="blue-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2" y="3754063"/>
            <a:ext cx="609600" cy="619874"/>
          </a:xfrm>
          <a:prstGeom prst="rect">
            <a:avLst/>
          </a:prstGeom>
        </p:spPr>
      </p:pic>
      <p:pic>
        <p:nvPicPr>
          <p:cNvPr id="6" name="Picture 5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18337"/>
            <a:ext cx="609600" cy="609600"/>
          </a:xfrm>
          <a:prstGeom prst="rect">
            <a:avLst/>
          </a:prstGeom>
        </p:spPr>
      </p:pic>
      <p:pic>
        <p:nvPicPr>
          <p:cNvPr id="7" name="Picture 6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1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3He/3H Ratio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773668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Spokespersons: J. Arrington, L. Myers, D. Higinbotham </a:t>
            </a:r>
            <a:endParaRPr lang="en-US" dirty="0"/>
          </a:p>
        </p:txBody>
      </p:sp>
      <p:pic>
        <p:nvPicPr>
          <p:cNvPr id="5" name="Picture 4" descr="elas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552"/>
            <a:ext cx="9144000" cy="5416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5715000"/>
            <a:ext cx="4343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Quasi-Elastic Scattering (knock nucleon out)  </a:t>
            </a:r>
            <a:endParaRPr lang="en-US" sz="3600" dirty="0"/>
          </a:p>
        </p:txBody>
      </p:sp>
      <p:pic>
        <p:nvPicPr>
          <p:cNvPr id="4" name="Picture 3" descr="Ronald-Koeman-sc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5" name="Picture 4" descr="blue-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609600" cy="619874"/>
          </a:xfrm>
          <a:prstGeom prst="rect">
            <a:avLst/>
          </a:prstGeom>
        </p:spPr>
      </p:pic>
      <p:pic>
        <p:nvPicPr>
          <p:cNvPr id="6" name="Picture 5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14800"/>
            <a:ext cx="609600" cy="609600"/>
          </a:xfrm>
          <a:prstGeom prst="rect">
            <a:avLst/>
          </a:prstGeom>
        </p:spPr>
      </p:pic>
      <p:pic>
        <p:nvPicPr>
          <p:cNvPr id="7" name="Picture 6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90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Quasi-Elastic Knock-out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400"/>
            <a:ext cx="9144000" cy="5537200"/>
          </a:xfrm>
        </p:spPr>
        <p:txBody>
          <a:bodyPr/>
          <a:lstStyle/>
          <a:p>
            <a:r>
              <a:rPr lang="en-US" dirty="0" smtClean="0"/>
              <a:t>Ratio of 3He(</a:t>
            </a:r>
            <a:r>
              <a:rPr lang="en-US" dirty="0" err="1" smtClean="0"/>
              <a:t>e,e’p</a:t>
            </a:r>
            <a:r>
              <a:rPr lang="en-US" dirty="0" smtClean="0"/>
              <a:t>) to 3H(</a:t>
            </a:r>
            <a:r>
              <a:rPr lang="en-US" dirty="0" err="1" smtClean="0"/>
              <a:t>e,e’p</a:t>
            </a:r>
            <a:r>
              <a:rPr lang="en-US" dirty="0" smtClean="0"/>
              <a:t>) is two . . . isn’t it?!</a:t>
            </a:r>
          </a:p>
          <a:p>
            <a:r>
              <a:rPr lang="en-US" dirty="0" smtClean="0"/>
              <a:t>But when looking at heavy nuclei we have seen </a:t>
            </a:r>
            <a:r>
              <a:rPr lang="en-US" dirty="0" err="1" smtClean="0"/>
              <a:t>np</a:t>
            </a:r>
            <a:r>
              <a:rPr lang="en-US" dirty="0" smtClean="0"/>
              <a:t> pair dominance at high momentum. </a:t>
            </a:r>
            <a:endParaRPr lang="en-US" dirty="0"/>
          </a:p>
        </p:txBody>
      </p:sp>
      <p:pic>
        <p:nvPicPr>
          <p:cNvPr id="4" name="Picture 3" descr="Np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15" y="2559801"/>
            <a:ext cx="7334785" cy="315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759966"/>
            <a:ext cx="37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Hen et al., Science </a:t>
            </a:r>
            <a:r>
              <a:rPr lang="en-US" b="1" dirty="0" smtClean="0"/>
              <a:t>346</a:t>
            </a:r>
            <a:r>
              <a:rPr lang="en-US" dirty="0" smtClean="0"/>
              <a:t> (2014) 614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7-28 at 10.0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7" y="1447800"/>
            <a:ext cx="7225603" cy="501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8"/>
            <a:ext cx="9144000" cy="1064322"/>
          </a:xfrm>
        </p:spPr>
        <p:txBody>
          <a:bodyPr>
            <a:noAutofit/>
          </a:bodyPr>
          <a:lstStyle/>
          <a:p>
            <a:r>
              <a:rPr lang="en-US" sz="3200" dirty="0"/>
              <a:t>Proton and Neutron Momentum Distributions in </a:t>
            </a:r>
            <a:r>
              <a:rPr lang="en-US" sz="3200" i="1" dirty="0"/>
              <a:t>A</a:t>
            </a:r>
            <a:r>
              <a:rPr lang="en-US" sz="3200" dirty="0"/>
              <a:t>=3 Asymmetric </a:t>
            </a:r>
            <a:r>
              <a:rPr lang="en-US" sz="3200" dirty="0" smtClean="0"/>
              <a:t>Nuclei (JLab-12-13-012)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5469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First direct test</a:t>
            </a:r>
          </a:p>
          <a:p>
            <a:pPr algn="ctr"/>
            <a:r>
              <a:rPr lang="en-US" sz="2000" b="1" dirty="0" smtClean="0"/>
              <a:t>of calculated </a:t>
            </a:r>
          </a:p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istributions.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6797" y="1066800"/>
            <a:ext cx="554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Spokespersons: O. Hen, L. Weinstein, S. </a:t>
            </a:r>
            <a:r>
              <a:rPr lang="en-US" dirty="0" err="1" smtClean="0"/>
              <a:t>Gilad</a:t>
            </a:r>
            <a:r>
              <a:rPr lang="en-US" dirty="0" smtClean="0"/>
              <a:t>, W. </a:t>
            </a:r>
            <a:r>
              <a:rPr lang="en-US" dirty="0" err="1" smtClean="0"/>
              <a:t>Boeglin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0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30238"/>
          </a:xfrm>
        </p:spPr>
        <p:txBody>
          <a:bodyPr rIns="169698">
            <a:normAutofit fontScale="90000"/>
          </a:bodyPr>
          <a:lstStyle/>
          <a:p>
            <a:pPr eaLnBrk="1" hangingPunct="1"/>
            <a:r>
              <a:rPr lang="en-US" dirty="0">
                <a:latin typeface="Trebuchet MS" charset="0"/>
              </a:rPr>
              <a:t> E</a:t>
            </a:r>
            <a:r>
              <a:rPr lang="en-US" dirty="0" smtClean="0">
                <a:latin typeface="Trebuchet MS" charset="0"/>
              </a:rPr>
              <a:t>vidence for short-range correlations</a:t>
            </a:r>
            <a:endParaRPr lang="en-US" dirty="0">
              <a:latin typeface="Trebuchet MS" charset="0"/>
            </a:endParaRPr>
          </a:p>
        </p:txBody>
      </p:sp>
      <p:sp>
        <p:nvSpPr>
          <p:cNvPr id="17411" name="Rectangle 32"/>
          <p:cNvSpPr>
            <a:spLocks noChangeArrowheads="1"/>
          </p:cNvSpPr>
          <p:nvPr/>
        </p:nvSpPr>
        <p:spPr bwMode="auto">
          <a:xfrm>
            <a:off x="693738" y="941388"/>
            <a:ext cx="52705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>
              <a:latin typeface="Arial" charset="0"/>
            </a:endParaRPr>
          </a:p>
        </p:txBody>
      </p:sp>
      <p:pic>
        <p:nvPicPr>
          <p:cNvPr id="1741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13899" r="54549" b="8122"/>
          <a:stretch>
            <a:fillRect/>
          </a:stretch>
        </p:blipFill>
        <p:spPr bwMode="auto">
          <a:xfrm>
            <a:off x="5181600" y="1062037"/>
            <a:ext cx="2862262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413" name="Group 22"/>
          <p:cNvGrpSpPr>
            <a:grpSpLocks/>
          </p:cNvGrpSpPr>
          <p:nvPr/>
        </p:nvGrpSpPr>
        <p:grpSpPr bwMode="auto">
          <a:xfrm>
            <a:off x="304800" y="741363"/>
            <a:ext cx="4495801" cy="5741987"/>
            <a:chOff x="4602236" y="774700"/>
            <a:chExt cx="4495564" cy="5742333"/>
          </a:xfrm>
        </p:grpSpPr>
        <p:pic>
          <p:nvPicPr>
            <p:cNvPr id="17415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" t="17313" b="17685"/>
            <a:stretch>
              <a:fillRect/>
            </a:stretch>
          </p:blipFill>
          <p:spPr bwMode="auto">
            <a:xfrm rot="5400000">
              <a:off x="4616241" y="1295685"/>
              <a:ext cx="4183037" cy="42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1"/>
            <p:cNvSpPr>
              <a:spLocks/>
            </p:cNvSpPr>
            <p:nvPr/>
          </p:nvSpPr>
          <p:spPr bwMode="auto">
            <a:xfrm>
              <a:off x="5300699" y="5567651"/>
              <a:ext cx="3512953" cy="49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>
                <a:defRPr/>
              </a:pPr>
              <a:r>
                <a:rPr lang="en-US" sz="1600" b="1" dirty="0">
                  <a:solidFill>
                    <a:srgbClr val="2E3192"/>
                  </a:solidFill>
                  <a:latin typeface="Arial" charset="0"/>
                  <a:ea typeface="+mn-ea"/>
                  <a:cs typeface="Arial" charset="0"/>
                  <a:sym typeface="Arial" charset="0"/>
                </a:rPr>
                <a:t>High momentum tails should yield </a:t>
              </a:r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+mn-ea"/>
                  <a:cs typeface="Arial" charset="0"/>
                  <a:sym typeface="Arial" charset="0"/>
                </a:rPr>
                <a:t>constant ratio </a:t>
              </a:r>
              <a:r>
                <a:rPr lang="en-US" sz="1600" b="1" dirty="0">
                  <a:solidFill>
                    <a:srgbClr val="2E3192"/>
                  </a:solidFill>
                  <a:latin typeface="Arial" charset="0"/>
                  <a:ea typeface="+mn-ea"/>
                  <a:cs typeface="Arial" charset="0"/>
                  <a:sym typeface="Arial" charset="0"/>
                </a:rPr>
                <a:t>if SRC-dominated</a:t>
              </a:r>
            </a:p>
          </p:txBody>
        </p:sp>
        <p:sp>
          <p:nvSpPr>
            <p:cNvPr id="17417" name="Line 32"/>
            <p:cNvSpPr>
              <a:spLocks noChangeShapeType="1"/>
            </p:cNvSpPr>
            <p:nvPr/>
          </p:nvSpPr>
          <p:spPr bwMode="auto">
            <a:xfrm rot="10800000" flipH="1">
              <a:off x="7052435" y="4343400"/>
              <a:ext cx="904875" cy="1147762"/>
            </a:xfrm>
            <a:prstGeom prst="line">
              <a:avLst/>
            </a:prstGeom>
            <a:noFill/>
            <a:ln w="12700">
              <a:solidFill>
                <a:srgbClr val="2E319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33"/>
            <p:cNvSpPr>
              <a:spLocks noChangeShapeType="1"/>
            </p:cNvSpPr>
            <p:nvPr/>
          </p:nvSpPr>
          <p:spPr bwMode="auto">
            <a:xfrm flipH="1">
              <a:off x="6486158" y="1085850"/>
              <a:ext cx="3175" cy="3846513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Rectangle 34"/>
            <p:cNvSpPr>
              <a:spLocks/>
            </p:cNvSpPr>
            <p:nvPr/>
          </p:nvSpPr>
          <p:spPr bwMode="auto">
            <a:xfrm>
              <a:off x="6275020" y="774700"/>
              <a:ext cx="414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b="1">
                  <a:solidFill>
                    <a:srgbClr val="FF00FF"/>
                  </a:solidFill>
                  <a:latin typeface="Arial" charset="0"/>
                  <a:cs typeface="Arial" charset="0"/>
                  <a:sym typeface="Arial" charset="0"/>
                </a:rPr>
                <a:t>QE</a:t>
              </a:r>
            </a:p>
          </p:txBody>
        </p:sp>
        <p:sp>
          <p:nvSpPr>
            <p:cNvPr id="17420" name="Line 36"/>
            <p:cNvSpPr>
              <a:spLocks noChangeShapeType="1"/>
            </p:cNvSpPr>
            <p:nvPr/>
          </p:nvSpPr>
          <p:spPr bwMode="auto">
            <a:xfrm rot="10800000" flipH="1">
              <a:off x="7073073" y="4343399"/>
              <a:ext cx="1230312" cy="1138237"/>
            </a:xfrm>
            <a:prstGeom prst="line">
              <a:avLst/>
            </a:prstGeom>
            <a:noFill/>
            <a:ln w="12700">
              <a:solidFill>
                <a:srgbClr val="2E319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38"/>
            <p:cNvSpPr>
              <a:spLocks noChangeShapeType="1"/>
            </p:cNvSpPr>
            <p:nvPr/>
          </p:nvSpPr>
          <p:spPr bwMode="auto">
            <a:xfrm rot="10800000" flipH="1">
              <a:off x="7052435" y="4424362"/>
              <a:ext cx="477838" cy="1066800"/>
            </a:xfrm>
            <a:prstGeom prst="line">
              <a:avLst/>
            </a:prstGeom>
            <a:noFill/>
            <a:ln w="12700">
              <a:solidFill>
                <a:srgbClr val="2E319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/>
            </p:cNvSpPr>
            <p:nvPr/>
          </p:nvSpPr>
          <p:spPr bwMode="auto">
            <a:xfrm>
              <a:off x="4602237" y="6270956"/>
              <a:ext cx="4495563" cy="2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defRPr/>
              </a:pP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Arial" charset="0"/>
                  <a:ea typeface="ＭＳ Ｐゴシック" pitchFamily="34" charset="-128"/>
                </a:rPr>
                <a:t>N. Fomin, et al., PRL 108 (2012) 092052</a:t>
              </a:r>
            </a:p>
            <a:p>
              <a:pPr marL="39688" algn="r">
                <a:defRPr/>
              </a:pPr>
              <a:endParaRPr lang="en-US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4953000" y="5334000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000" b="1" dirty="0">
                <a:solidFill>
                  <a:srgbClr val="151515"/>
                </a:solidFill>
                <a:ea typeface="Arial Unicode MS" charset="0"/>
                <a:cs typeface="Arial" charset="0"/>
                <a:sym typeface="Arial" charset="0"/>
              </a:rPr>
              <a:t>Ratio of cross sections shows a (Q</a:t>
            </a:r>
            <a:r>
              <a:rPr lang="en-US" sz="2000" b="1" baseline="30000" dirty="0">
                <a:solidFill>
                  <a:srgbClr val="151515"/>
                </a:solidFill>
                <a:ea typeface="Arial Unicode MS" charset="0"/>
                <a:cs typeface="Arial" charset="0"/>
                <a:sym typeface="Arial" charset="0"/>
              </a:rPr>
              <a:t>2</a:t>
            </a:r>
            <a:r>
              <a:rPr lang="en-US" sz="2000" b="1" dirty="0">
                <a:solidFill>
                  <a:srgbClr val="151515"/>
                </a:solidFill>
                <a:ea typeface="Arial Unicode MS" charset="0"/>
                <a:cs typeface="Arial" charset="0"/>
                <a:sym typeface="Arial" charset="0"/>
              </a:rPr>
              <a:t>-independent) plateau above  x ≈ 1.5, as expected in SRC picture</a:t>
            </a:r>
          </a:p>
        </p:txBody>
      </p:sp>
    </p:spTree>
    <p:extLst>
      <p:ext uri="{BB962C8B-B14F-4D97-AF65-F5344CB8AC3E}">
        <p14:creationId xmlns:p14="http://schemas.microsoft.com/office/powerpoint/2010/main" val="2386594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63725"/>
            <a:ext cx="3676650" cy="65087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828800"/>
            <a:ext cx="2778125" cy="6524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7"/>
          <p:cNvSpPr>
            <a:spLocks/>
          </p:cNvSpPr>
          <p:nvPr/>
        </p:nvSpPr>
        <p:spPr bwMode="auto">
          <a:xfrm>
            <a:off x="3048000" y="1143000"/>
            <a:ext cx="3060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dirty="0">
                <a:solidFill>
                  <a:srgbClr val="131313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Simple estimates for 2N-SRC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rot="10800000" flipH="1">
            <a:off x="6951663" y="1981200"/>
            <a:ext cx="306387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rot="10800000" flipH="1">
            <a:off x="6951663" y="2286000"/>
            <a:ext cx="306387" cy="10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Rectangle 14"/>
          <p:cNvSpPr>
            <a:spLocks/>
          </p:cNvSpPr>
          <p:nvPr/>
        </p:nvSpPr>
        <p:spPr bwMode="auto">
          <a:xfrm>
            <a:off x="1295400" y="1524000"/>
            <a:ext cx="21018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 dirty="0" err="1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Isospin</a:t>
            </a:r>
            <a:r>
              <a:rPr lang="en-US" sz="1700" b="1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 independent</a:t>
            </a:r>
          </a:p>
        </p:txBody>
      </p:sp>
      <p:sp>
        <p:nvSpPr>
          <p:cNvPr id="19465" name="Rectangle 15"/>
          <p:cNvSpPr>
            <a:spLocks/>
          </p:cNvSpPr>
          <p:nvPr/>
        </p:nvSpPr>
        <p:spPr bwMode="auto">
          <a:xfrm>
            <a:off x="5297488" y="1524000"/>
            <a:ext cx="28860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rPr>
              <a:t>Full n-p dominance (no T=1)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93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ea typeface="+mj-ea"/>
              </a:rPr>
              <a:t>Isospin</a:t>
            </a:r>
            <a:r>
              <a:rPr lang="en-US" altLang="en-US" sz="3600" b="1" dirty="0" smtClean="0">
                <a:ea typeface="+mj-ea"/>
              </a:rPr>
              <a:t> structure </a:t>
            </a:r>
            <a:r>
              <a:rPr lang="en-US" altLang="en-US" sz="3600" b="1" dirty="0" smtClean="0"/>
              <a:t>of 2N-SRC</a:t>
            </a:r>
            <a:r>
              <a:rPr lang="en-US" altLang="en-US" sz="3600" b="1" dirty="0" smtClean="0">
                <a:ea typeface="+mj-ea"/>
              </a:rPr>
              <a:t> (</a:t>
            </a:r>
            <a:r>
              <a:rPr lang="en-US" altLang="en-US" sz="3600" b="1" dirty="0" smtClean="0">
                <a:ea typeface="+mj-ea"/>
              </a:rPr>
              <a:t>JLab E12-11-112)</a:t>
            </a: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411163" y="688976"/>
            <a:ext cx="5599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 smtClean="0">
                <a:solidFill>
                  <a:schemeClr val="bg2">
                    <a:lumMod val="10000"/>
                  </a:schemeClr>
                </a:solidFill>
                <a:ea typeface="+mn-ea"/>
              </a:rPr>
              <a:t>Spokespersons: P</a:t>
            </a:r>
            <a:r>
              <a:rPr lang="en-US" altLang="en-US" sz="1600" dirty="0" smtClean="0">
                <a:solidFill>
                  <a:schemeClr val="bg2">
                    <a:lumMod val="10000"/>
                  </a:schemeClr>
                </a:solidFill>
                <a:ea typeface="+mn-ea"/>
              </a:rPr>
              <a:t>. </a:t>
            </a:r>
            <a:r>
              <a:rPr lang="en-US" altLang="en-US" sz="1600" dirty="0" smtClean="0">
                <a:solidFill>
                  <a:schemeClr val="bg2">
                    <a:lumMod val="10000"/>
                  </a:schemeClr>
                </a:solidFill>
                <a:ea typeface="+mn-ea"/>
              </a:rPr>
              <a:t>Solvignon, J. Arrington, D. Day, D. Higinbotham</a:t>
            </a:r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029200" cy="38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3429000"/>
            <a:ext cx="350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9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Deep Inelastic Scattering (probing </a:t>
            </a:r>
            <a:r>
              <a:rPr lang="en-US" sz="3600" dirty="0" err="1" smtClean="0"/>
              <a:t>partons</a:t>
            </a:r>
            <a:r>
              <a:rPr lang="en-US" sz="3600" dirty="0" smtClean="0"/>
              <a:t>)  </a:t>
            </a:r>
            <a:endParaRPr lang="en-US" sz="3600" dirty="0"/>
          </a:p>
        </p:txBody>
      </p:sp>
      <p:pic>
        <p:nvPicPr>
          <p:cNvPr id="4" name="Picture 3" descr="Ronald-Koeman-sco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pic>
        <p:nvPicPr>
          <p:cNvPr id="5" name="Picture 4" descr="blue-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609600" cy="619874"/>
          </a:xfrm>
          <a:prstGeom prst="rect">
            <a:avLst/>
          </a:prstGeom>
        </p:spPr>
      </p:pic>
      <p:pic>
        <p:nvPicPr>
          <p:cNvPr id="7" name="Picture 6" descr="orange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90611"/>
            <a:ext cx="609600" cy="609600"/>
          </a:xfrm>
          <a:prstGeom prst="rect">
            <a:avLst/>
          </a:prstGeom>
        </p:spPr>
      </p:pic>
      <p:pic>
        <p:nvPicPr>
          <p:cNvPr id="3" name="Picture 2" descr="di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066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35843</TotalTime>
  <Words>698</Words>
  <Application>Microsoft Macintosh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New Insights Into the EMC Effect</vt:lpstr>
      <vt:lpstr>Elastic Scattering (nucleons stay together)</vt:lpstr>
      <vt:lpstr>Elastic 3He/3H Ratio</vt:lpstr>
      <vt:lpstr>Quasi-Elastic Scattering (knock nucleon out)  </vt:lpstr>
      <vt:lpstr>Quasi-Elastic Knock-out Measurement</vt:lpstr>
      <vt:lpstr>Proton and Neutron Momentum Distributions in A=3 Asymmetric Nuclei (JLab-12-13-012)</vt:lpstr>
      <vt:lpstr> Evidence for short-range correlations</vt:lpstr>
      <vt:lpstr>Isospin structure of 2N-SRC (JLab E12-11-112)</vt:lpstr>
      <vt:lpstr>Deep Inelastic Scattering (probing partons)  </vt:lpstr>
      <vt:lpstr>F2n/F2p, d/u ratios and A1 for x→1</vt:lpstr>
      <vt:lpstr>Current neutron to proton structure function ratio</vt:lpstr>
      <vt:lpstr>Measurement of the deep inelastic ratios from A=3 nuclei (JLab-E12-06-118)</vt:lpstr>
      <vt:lpstr>Summary</vt:lpstr>
      <vt:lpstr>Ronald Koeman After His 1992  Game Winning Score   European Cup Final 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Higinbotham</dc:creator>
  <cp:lastModifiedBy>Douglas Higinbotham</cp:lastModifiedBy>
  <cp:revision>383</cp:revision>
  <cp:lastPrinted>2012-08-15T18:26:48Z</cp:lastPrinted>
  <dcterms:created xsi:type="dcterms:W3CDTF">2013-04-29T14:35:57Z</dcterms:created>
  <dcterms:modified xsi:type="dcterms:W3CDTF">2015-09-13T23:43:49Z</dcterms:modified>
</cp:coreProperties>
</file>