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23" r:id="rId3"/>
    <p:sldId id="270" r:id="rId4"/>
    <p:sldId id="284" r:id="rId5"/>
    <p:sldId id="280" r:id="rId6"/>
    <p:sldId id="281" r:id="rId7"/>
    <p:sldId id="282" r:id="rId8"/>
    <p:sldId id="258" r:id="rId9"/>
    <p:sldId id="266" r:id="rId10"/>
    <p:sldId id="268" r:id="rId11"/>
    <p:sldId id="265" r:id="rId12"/>
    <p:sldId id="269" r:id="rId13"/>
    <p:sldId id="261" r:id="rId14"/>
    <p:sldId id="262" r:id="rId15"/>
    <p:sldId id="260" r:id="rId16"/>
    <p:sldId id="271" r:id="rId17"/>
    <p:sldId id="285" r:id="rId18"/>
    <p:sldId id="324" r:id="rId19"/>
    <p:sldId id="325"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275" r:id="rId43"/>
    <p:sldId id="274" r:id="rId44"/>
    <p:sldId id="277" r:id="rId45"/>
    <p:sldId id="27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AD135CA-88FB-4E81-98C4-2FAC9ED8982A}">
          <p14:sldIdLst>
            <p14:sldId id="256"/>
            <p14:sldId id="323"/>
            <p14:sldId id="270"/>
          </p14:sldIdLst>
        </p14:section>
        <p14:section name="Installation and procedures" id="{A7529558-DB20-48C0-B436-D067B37E1A17}">
          <p14:sldIdLst>
            <p14:sldId id="284"/>
            <p14:sldId id="280"/>
            <p14:sldId id="281"/>
            <p14:sldId id="282"/>
          </p14:sldIdLst>
        </p14:section>
        <p14:section name="T2 release" id="{9D10A5FC-F441-4EFE-BEC0-877837DC8D3C}">
          <p14:sldIdLst>
            <p14:sldId id="258"/>
            <p14:sldId id="266"/>
            <p14:sldId id="268"/>
            <p14:sldId id="265"/>
            <p14:sldId id="269"/>
          </p14:sldIdLst>
        </p14:section>
        <p14:section name="Protection systems" id="{11FC0C1D-3744-4CDE-9136-C9A3E6CEFE7D}">
          <p14:sldIdLst>
            <p14:sldId id="261"/>
            <p14:sldId id="262"/>
            <p14:sldId id="260"/>
            <p14:sldId id="271"/>
            <p14:sldId id="285"/>
            <p14:sldId id="324"/>
            <p14:sldId id="325"/>
          </p14:sldIdLst>
        </p14:section>
        <p14:section name="Backup" id="{30823E66-AC18-427B-9B44-5F83E76C2677}">
          <p14:sldIdLst>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Lst>
        </p14:section>
        <p14:section name="Assy fill ship" id="{97DB279D-C705-4337-802C-5B9318DDD92E}">
          <p14:sldIdLst>
            <p14:sldId id="275"/>
            <p14:sldId id="274"/>
            <p14:sldId id="277"/>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1" clrIdx="0">
    <p:extLst>
      <p:ext uri="{19B8F6BF-5375-455C-9EA6-DF929625EA0E}">
        <p15:presenceInfo xmlns:p15="http://schemas.microsoft.com/office/powerpoint/2012/main" userId="4a043dc1c27c84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6" autoAdjust="0"/>
    <p:restoredTop sz="86400" autoAdjust="0"/>
  </p:normalViewPr>
  <p:slideViewPr>
    <p:cSldViewPr>
      <p:cViewPr varScale="1">
        <p:scale>
          <a:sx n="100" d="100"/>
          <a:sy n="100" d="100"/>
        </p:scale>
        <p:origin x="160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15T18:30:16.933" idx="1">
    <p:pos x="2349" y="3600"/>
    <p:text>Where does exhaust flow go from the meter</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2C0648-A871-4518-9FDC-BF4D3696508E}" type="datetimeFigureOut">
              <a:rPr lang="en-US" smtClean="0"/>
              <a:t>12/6/2015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7E4D8-5643-4927-B8E3-5A675056F16C}" type="slidenum">
              <a:rPr lang="en-US" smtClean="0"/>
              <a:t>‹#›</a:t>
            </a:fld>
            <a:endParaRPr lang="en-US"/>
          </a:p>
        </p:txBody>
      </p:sp>
    </p:spTree>
    <p:extLst>
      <p:ext uri="{BB962C8B-B14F-4D97-AF65-F5344CB8AC3E}">
        <p14:creationId xmlns:p14="http://schemas.microsoft.com/office/powerpoint/2010/main" val="1220332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B36C7-BD80-43EC-95C6-3FC3AE795F54}"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8DDB4-C2EB-4313-8795-703AEA65009B}" type="slidenum">
              <a:rPr lang="en-US" smtClean="0"/>
              <a:t>‹#›</a:t>
            </a:fld>
            <a:endParaRPr lang="en-US"/>
          </a:p>
        </p:txBody>
      </p:sp>
    </p:spTree>
    <p:extLst>
      <p:ext uri="{BB962C8B-B14F-4D97-AF65-F5344CB8AC3E}">
        <p14:creationId xmlns:p14="http://schemas.microsoft.com/office/powerpoint/2010/main" val="98133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8964B4-5D7F-4D3D-A4DA-F55AB039BAF8}"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86110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BE0DE-25FB-4A4A-B0F2-74B5421DCA11}"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77920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C4F9F-4DF2-410A-8DC2-493AB854AEAF}"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1884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A3F1E-9626-48C5-AF7A-70B29F40B357}"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372933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8BA95-4406-4D5E-B909-8338184D8E58}"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379005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6830DA-9A5C-47B2-9C2E-0B10DDBAF0B8}"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228979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D1CA46-9ECD-416F-9145-EAE851501CE3}" type="datetime1">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331899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D910C-6A2C-4DFF-B437-EC829A90540A}" type="datetime1">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419483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2C84A-0F1D-4FAD-8C96-63F1359D39D1}" type="datetime1">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201177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96F10-9E9D-4D12-805E-4640C5F7423E}"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312832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806D5-7C66-4369-B410-1431F068A62D}"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8D6AA-EBA2-4B19-99C5-3315A16C2C4F}" type="slidenum">
              <a:rPr lang="en-US" smtClean="0"/>
              <a:t>‹#›</a:t>
            </a:fld>
            <a:endParaRPr lang="en-US"/>
          </a:p>
        </p:txBody>
      </p:sp>
    </p:spTree>
    <p:extLst>
      <p:ext uri="{BB962C8B-B14F-4D97-AF65-F5344CB8AC3E}">
        <p14:creationId xmlns:p14="http://schemas.microsoft.com/office/powerpoint/2010/main" val="235075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75764-5DF6-4ADD-A10B-9456BA467698}" type="datetime1">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8D6AA-EBA2-4B19-99C5-3315A16C2C4F}" type="slidenum">
              <a:rPr lang="en-US" smtClean="0"/>
              <a:t>‹#›</a:t>
            </a:fld>
            <a:endParaRPr lang="en-US"/>
          </a:p>
        </p:txBody>
      </p:sp>
    </p:spTree>
    <p:extLst>
      <p:ext uri="{BB962C8B-B14F-4D97-AF65-F5344CB8AC3E}">
        <p14:creationId xmlns:p14="http://schemas.microsoft.com/office/powerpoint/2010/main" val="263285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Visio_Drawing3.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Hall A Tritium Target</a:t>
            </a:r>
            <a:br>
              <a:rPr lang="en-US" dirty="0" smtClean="0"/>
            </a:br>
            <a:r>
              <a:rPr lang="en-US" dirty="0" smtClean="0"/>
              <a:t>Safety</a:t>
            </a:r>
            <a:endParaRPr lang="en-US" dirty="0"/>
          </a:p>
        </p:txBody>
      </p:sp>
      <p:sp>
        <p:nvSpPr>
          <p:cNvPr id="3" name="Subtitle 2"/>
          <p:cNvSpPr>
            <a:spLocks noGrp="1"/>
          </p:cNvSpPr>
          <p:nvPr>
            <p:ph type="subTitle" idx="1"/>
          </p:nvPr>
        </p:nvSpPr>
        <p:spPr/>
        <p:txBody>
          <a:bodyPr/>
          <a:lstStyle/>
          <a:p>
            <a:r>
              <a:rPr lang="en-US" dirty="0" smtClean="0"/>
              <a:t>Dave Meekins</a:t>
            </a:r>
          </a:p>
          <a:p>
            <a:r>
              <a:rPr lang="en-US" dirty="0" smtClean="0"/>
              <a:t>December 7, </a:t>
            </a:r>
            <a:r>
              <a:rPr lang="en-US" dirty="0" smtClean="0"/>
              <a:t>2015</a:t>
            </a:r>
          </a:p>
        </p:txBody>
      </p:sp>
      <p:sp>
        <p:nvSpPr>
          <p:cNvPr id="4" name="Slide Number Placeholder 3"/>
          <p:cNvSpPr>
            <a:spLocks noGrp="1"/>
          </p:cNvSpPr>
          <p:nvPr>
            <p:ph type="sldNum" sz="quarter" idx="12"/>
          </p:nvPr>
        </p:nvSpPr>
        <p:spPr/>
        <p:txBody>
          <a:bodyPr/>
          <a:lstStyle/>
          <a:p>
            <a:fld id="{8018D6AA-EBA2-4B19-99C5-3315A16C2C4F}" type="slidenum">
              <a:rPr lang="en-US" smtClean="0"/>
              <a:t>1</a:t>
            </a:fld>
            <a:endParaRPr lang="en-US"/>
          </a:p>
        </p:txBody>
      </p:sp>
    </p:spTree>
    <p:extLst>
      <p:ext uri="{BB962C8B-B14F-4D97-AF65-F5344CB8AC3E}">
        <p14:creationId xmlns:p14="http://schemas.microsoft.com/office/powerpoint/2010/main" val="624445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TED Plume Centerline with Distance </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10</a:t>
            </a:fld>
            <a:endParaRPr lang="en-US"/>
          </a:p>
        </p:txBody>
      </p:sp>
      <p:pic>
        <p:nvPicPr>
          <p:cNvPr id="5" name="Picture 4"/>
          <p:cNvPicPr/>
          <p:nvPr/>
        </p:nvPicPr>
        <p:blipFill>
          <a:blip r:embed="rId2"/>
          <a:stretch>
            <a:fillRect/>
          </a:stretch>
        </p:blipFill>
        <p:spPr>
          <a:xfrm>
            <a:off x="457200" y="1033780"/>
            <a:ext cx="8610600" cy="5687695"/>
          </a:xfrm>
          <a:prstGeom prst="rect">
            <a:avLst/>
          </a:prstGeom>
        </p:spPr>
      </p:pic>
    </p:spTree>
    <p:extLst>
      <p:ext uri="{BB962C8B-B14F-4D97-AF65-F5344CB8AC3E}">
        <p14:creationId xmlns:p14="http://schemas.microsoft.com/office/powerpoint/2010/main" val="3640282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Release (20m)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371" y="1600200"/>
            <a:ext cx="7461258" cy="4525963"/>
          </a:xfrm>
        </p:spPr>
      </p:pic>
      <p:sp>
        <p:nvSpPr>
          <p:cNvPr id="4" name="Slide Number Placeholder 3"/>
          <p:cNvSpPr>
            <a:spLocks noGrp="1"/>
          </p:cNvSpPr>
          <p:nvPr>
            <p:ph type="sldNum" sz="quarter" idx="12"/>
          </p:nvPr>
        </p:nvSpPr>
        <p:spPr/>
        <p:txBody>
          <a:bodyPr/>
          <a:lstStyle/>
          <a:p>
            <a:fld id="{8018D6AA-EBA2-4B19-99C5-3315A16C2C4F}" type="slidenum">
              <a:rPr lang="en-US" smtClean="0"/>
              <a:t>11</a:t>
            </a:fld>
            <a:endParaRPr lang="en-US"/>
          </a:p>
        </p:txBody>
      </p:sp>
    </p:spTree>
    <p:extLst>
      <p:ext uri="{BB962C8B-B14F-4D97-AF65-F5344CB8AC3E}">
        <p14:creationId xmlns:p14="http://schemas.microsoft.com/office/powerpoint/2010/main" val="2503242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Tritium Release Summary</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Extensive measures have been taken to prevent releases.</a:t>
            </a:r>
          </a:p>
          <a:p>
            <a:pPr lvl="1"/>
            <a:r>
              <a:rPr lang="en-US" dirty="0" smtClean="0"/>
              <a:t>Case 3) Presents a controlled release</a:t>
            </a:r>
          </a:p>
          <a:p>
            <a:pPr lvl="1"/>
            <a:r>
              <a:rPr lang="en-US" dirty="0" smtClean="0">
                <a:solidFill>
                  <a:srgbClr val="FF0000"/>
                </a:solidFill>
              </a:rPr>
              <a:t>Operational containment levels 2 and 3 only catch T2 for a controlled release.</a:t>
            </a:r>
          </a:p>
          <a:p>
            <a:r>
              <a:rPr lang="en-US" dirty="0" smtClean="0"/>
              <a:t>All cases lower than required limits.</a:t>
            </a:r>
          </a:p>
          <a:p>
            <a:pPr lvl="1"/>
            <a:r>
              <a:rPr lang="en-US" dirty="0" smtClean="0"/>
              <a:t>5 rem to workers</a:t>
            </a:r>
          </a:p>
          <a:p>
            <a:pPr lvl="1"/>
            <a:r>
              <a:rPr lang="en-US" dirty="0" smtClean="0"/>
              <a:t>10 mrem at 300m</a:t>
            </a:r>
          </a:p>
          <a:p>
            <a:r>
              <a:rPr lang="en-US" dirty="0" smtClean="0">
                <a:solidFill>
                  <a:srgbClr val="00B050"/>
                </a:solidFill>
              </a:rPr>
              <a:t>Case 2 release will not happen if Hall A ramp protocols are in place and followed.</a:t>
            </a:r>
          </a:p>
        </p:txBody>
      </p:sp>
      <p:sp>
        <p:nvSpPr>
          <p:cNvPr id="4" name="Slide Number Placeholder 3"/>
          <p:cNvSpPr>
            <a:spLocks noGrp="1"/>
          </p:cNvSpPr>
          <p:nvPr>
            <p:ph type="sldNum" sz="quarter" idx="12"/>
          </p:nvPr>
        </p:nvSpPr>
        <p:spPr/>
        <p:txBody>
          <a:bodyPr/>
          <a:lstStyle/>
          <a:p>
            <a:fld id="{8018D6AA-EBA2-4B19-99C5-3315A16C2C4F}" type="slidenum">
              <a:rPr lang="en-US" smtClean="0"/>
              <a:t>12</a:t>
            </a:fld>
            <a:endParaRPr lang="en-US"/>
          </a:p>
        </p:txBody>
      </p:sp>
    </p:spTree>
    <p:extLst>
      <p:ext uri="{BB962C8B-B14F-4D97-AF65-F5344CB8AC3E}">
        <p14:creationId xmlns:p14="http://schemas.microsoft.com/office/powerpoint/2010/main" val="2765099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Tritium Monitors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Flow through ion chamber design</a:t>
            </a:r>
          </a:p>
          <a:p>
            <a:r>
              <a:rPr lang="en-US" dirty="0" smtClean="0"/>
              <a:t>Cannot be located in Hall with beam on</a:t>
            </a:r>
          </a:p>
          <a:p>
            <a:r>
              <a:rPr lang="en-US" dirty="0" smtClean="0"/>
              <a:t>Fixed monitor must be located remotely</a:t>
            </a:r>
          </a:p>
          <a:p>
            <a:pPr lvl="1"/>
            <a:r>
              <a:rPr lang="en-US" dirty="0" smtClean="0"/>
              <a:t>Draw air from Hall A</a:t>
            </a:r>
          </a:p>
          <a:p>
            <a:pPr lvl="1"/>
            <a:r>
              <a:rPr lang="en-US" dirty="0" smtClean="0"/>
              <a:t>Response time ~10 s</a:t>
            </a:r>
          </a:p>
          <a:p>
            <a:r>
              <a:rPr lang="en-US" dirty="0" smtClean="0"/>
              <a:t>Portable/hand held monitors required for all accesses.</a:t>
            </a:r>
          </a:p>
          <a:p>
            <a:pPr lvl="1"/>
            <a:r>
              <a:rPr lang="en-US" dirty="0" smtClean="0"/>
              <a:t>Program for calibration and maintenance</a:t>
            </a:r>
          </a:p>
          <a:p>
            <a:r>
              <a:rPr lang="en-US" dirty="0" smtClean="0"/>
              <a:t>Training for operation of handheld monitors steps to take if alarms</a:t>
            </a:r>
          </a:p>
          <a:p>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13</a:t>
            </a:fld>
            <a:endParaRPr lang="en-US"/>
          </a:p>
        </p:txBody>
      </p:sp>
    </p:spTree>
    <p:extLst>
      <p:ext uri="{BB962C8B-B14F-4D97-AF65-F5344CB8AC3E}">
        <p14:creationId xmlns:p14="http://schemas.microsoft.com/office/powerpoint/2010/main" val="2965607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Machine Fast Shut Down (FSD)</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Multiple FSDs </a:t>
            </a:r>
          </a:p>
          <a:p>
            <a:pPr lvl="1"/>
            <a:r>
              <a:rPr lang="en-US" dirty="0" smtClean="0"/>
              <a:t>Target control system (motion/temperature)</a:t>
            </a:r>
          </a:p>
          <a:p>
            <a:pPr lvl="1"/>
            <a:r>
              <a:rPr lang="en-US" dirty="0" smtClean="0"/>
              <a:t>Beamline protection (ION chambers</a:t>
            </a:r>
          </a:p>
          <a:p>
            <a:pPr lvl="1"/>
            <a:r>
              <a:rPr lang="en-US" dirty="0" smtClean="0"/>
              <a:t>Tritium monitoring system</a:t>
            </a:r>
          </a:p>
          <a:p>
            <a:pPr lvl="1"/>
            <a:r>
              <a:rPr lang="en-US" dirty="0" smtClean="0"/>
              <a:t>Steering and raster</a:t>
            </a:r>
          </a:p>
          <a:p>
            <a:r>
              <a:rPr lang="en-US" dirty="0" smtClean="0"/>
              <a:t>Typical time for FSD to act is less than 10 </a:t>
            </a:r>
            <a:r>
              <a:rPr lang="en-US" dirty="0" err="1" smtClean="0"/>
              <a:t>ms</a:t>
            </a:r>
            <a:endParaRPr lang="en-US" dirty="0" smtClean="0"/>
          </a:p>
          <a:p>
            <a:r>
              <a:rPr lang="en-US" dirty="0" smtClean="0"/>
              <a:t>Target system has only “new” FSDs</a:t>
            </a:r>
          </a:p>
          <a:p>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14</a:t>
            </a:fld>
            <a:endParaRPr lang="en-US"/>
          </a:p>
        </p:txBody>
      </p:sp>
    </p:spTree>
    <p:extLst>
      <p:ext uri="{BB962C8B-B14F-4D97-AF65-F5344CB8AC3E}">
        <p14:creationId xmlns:p14="http://schemas.microsoft.com/office/powerpoint/2010/main" val="177451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18D6AA-EBA2-4B19-99C5-3315A16C2C4F}" type="slidenum">
              <a:rPr lang="en-US" smtClean="0"/>
              <a:t>15</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344339979"/>
              </p:ext>
            </p:extLst>
          </p:nvPr>
        </p:nvGraphicFramePr>
        <p:xfrm>
          <a:off x="1219200" y="381000"/>
          <a:ext cx="6553200" cy="5745163"/>
        </p:xfrm>
        <a:graphic>
          <a:graphicData uri="http://schemas.openxmlformats.org/presentationml/2006/ole">
            <mc:AlternateContent xmlns:mc="http://schemas.openxmlformats.org/markup-compatibility/2006">
              <mc:Choice xmlns:v="urn:schemas-microsoft-com:vml" Requires="v">
                <p:oleObj spid="_x0000_s6188" name="Visio" r:id="rId3" imgW="4153027" imgH="3838643" progId="Visio.Drawing.15">
                  <p:embed/>
                </p:oleObj>
              </mc:Choice>
              <mc:Fallback>
                <p:oleObj name="Visio" r:id="rId3" imgW="4153027" imgH="3838643" progId="Visio.Drawing.15">
                  <p:embed/>
                  <p:pic>
                    <p:nvPicPr>
                      <p:cNvPr id="0" name=""/>
                      <p:cNvPicPr/>
                      <p:nvPr/>
                    </p:nvPicPr>
                    <p:blipFill>
                      <a:blip r:embed="rId4"/>
                      <a:stretch>
                        <a:fillRect/>
                      </a:stretch>
                    </p:blipFill>
                    <p:spPr>
                      <a:xfrm>
                        <a:off x="1219200" y="381000"/>
                        <a:ext cx="6553200" cy="5745163"/>
                      </a:xfrm>
                      <a:prstGeom prst="rect">
                        <a:avLst/>
                      </a:prstGeom>
                    </p:spPr>
                  </p:pic>
                </p:oleObj>
              </mc:Fallback>
            </mc:AlternateContent>
          </a:graphicData>
        </a:graphic>
      </p:graphicFrame>
    </p:spTree>
    <p:extLst>
      <p:ext uri="{BB962C8B-B14F-4D97-AF65-F5344CB8AC3E}">
        <p14:creationId xmlns:p14="http://schemas.microsoft.com/office/powerpoint/2010/main" val="1413814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5"/>
            <a:ext cx="8229600" cy="639762"/>
          </a:xfrm>
        </p:spPr>
        <p:txBody>
          <a:bodyPr>
            <a:normAutofit fontScale="90000"/>
          </a:bodyPr>
          <a:lstStyle/>
          <a:p>
            <a:r>
              <a:rPr lang="en-US" dirty="0" smtClean="0"/>
              <a:t>Exhaust System Activation</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16</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664565220"/>
              </p:ext>
            </p:extLst>
          </p:nvPr>
        </p:nvGraphicFramePr>
        <p:xfrm>
          <a:off x="1238250" y="914400"/>
          <a:ext cx="6667500" cy="5211763"/>
        </p:xfrm>
        <a:graphic>
          <a:graphicData uri="http://schemas.openxmlformats.org/presentationml/2006/ole">
            <mc:AlternateContent xmlns:mc="http://schemas.openxmlformats.org/markup-compatibility/2006">
              <mc:Choice xmlns:v="urn:schemas-microsoft-com:vml" Requires="v">
                <p:oleObj spid="_x0000_s7212" name="Visio" r:id="rId3" imgW="5105349" imgH="3991111" progId="Visio.Drawing.15">
                  <p:embed/>
                </p:oleObj>
              </mc:Choice>
              <mc:Fallback>
                <p:oleObj name="Visio" r:id="rId3" imgW="5105349" imgH="3991111" progId="Visio.Drawing.15">
                  <p:embed/>
                  <p:pic>
                    <p:nvPicPr>
                      <p:cNvPr id="0" name=""/>
                      <p:cNvPicPr/>
                      <p:nvPr/>
                    </p:nvPicPr>
                    <p:blipFill>
                      <a:blip r:embed="rId4"/>
                      <a:stretch>
                        <a:fillRect/>
                      </a:stretch>
                    </p:blipFill>
                    <p:spPr>
                      <a:xfrm>
                        <a:off x="1238250" y="914400"/>
                        <a:ext cx="6667500" cy="5211763"/>
                      </a:xfrm>
                      <a:prstGeom prst="rect">
                        <a:avLst/>
                      </a:prstGeom>
                    </p:spPr>
                  </p:pic>
                </p:oleObj>
              </mc:Fallback>
            </mc:AlternateContent>
          </a:graphicData>
        </a:graphic>
      </p:graphicFrame>
    </p:spTree>
    <p:extLst>
      <p:ext uri="{BB962C8B-B14F-4D97-AF65-F5344CB8AC3E}">
        <p14:creationId xmlns:p14="http://schemas.microsoft.com/office/powerpoint/2010/main" val="3096712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Vacuum Fault System</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17</a:t>
            </a:fld>
            <a:endParaRPr lang="en-US"/>
          </a:p>
        </p:txBody>
      </p:sp>
      <p:graphicFrame>
        <p:nvGraphicFramePr>
          <p:cNvPr id="5" name="Content Placeholder 4"/>
          <p:cNvGraphicFramePr>
            <a:graphicFrameLocks noGrp="1" noChangeAspect="1"/>
          </p:cNvGraphicFramePr>
          <p:nvPr>
            <p:ph idx="1"/>
            <p:extLst/>
          </p:nvPr>
        </p:nvGraphicFramePr>
        <p:xfrm>
          <a:off x="4368800" y="1334293"/>
          <a:ext cx="4298950" cy="4525963"/>
        </p:xfrm>
        <a:graphic>
          <a:graphicData uri="http://schemas.openxmlformats.org/presentationml/2006/ole">
            <mc:AlternateContent xmlns:mc="http://schemas.openxmlformats.org/markup-compatibility/2006">
              <mc:Choice xmlns:v="urn:schemas-microsoft-com:vml" Requires="v">
                <p:oleObj spid="_x0000_s9252" name="Visio" r:id="rId3" imgW="3600412" imgH="3790882" progId="Visio.Drawing.15">
                  <p:embed/>
                </p:oleObj>
              </mc:Choice>
              <mc:Fallback>
                <p:oleObj name="Visio" r:id="rId3" imgW="3600412" imgH="3790882" progId="Visio.Drawing.15">
                  <p:embed/>
                  <p:pic>
                    <p:nvPicPr>
                      <p:cNvPr id="0" name=""/>
                      <p:cNvPicPr/>
                      <p:nvPr/>
                    </p:nvPicPr>
                    <p:blipFill>
                      <a:blip r:embed="rId4"/>
                      <a:stretch>
                        <a:fillRect/>
                      </a:stretch>
                    </p:blipFill>
                    <p:spPr>
                      <a:xfrm>
                        <a:off x="4368800" y="1334293"/>
                        <a:ext cx="4298950" cy="4525963"/>
                      </a:xfrm>
                      <a:prstGeom prst="rect">
                        <a:avLst/>
                      </a:prstGeom>
                    </p:spPr>
                  </p:pic>
                </p:oleObj>
              </mc:Fallback>
            </mc:AlternateContent>
          </a:graphicData>
        </a:graphic>
      </p:graphicFrame>
      <p:sp>
        <p:nvSpPr>
          <p:cNvPr id="6" name="TextBox 5"/>
          <p:cNvSpPr txBox="1"/>
          <p:nvPr/>
        </p:nvSpPr>
        <p:spPr>
          <a:xfrm>
            <a:off x="609600" y="1524000"/>
            <a:ext cx="3581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FSD issued on all faults</a:t>
            </a:r>
          </a:p>
          <a:p>
            <a:pPr marL="285750" indent="-285750">
              <a:buFont typeface="Arial" panose="020B0604020202020204" pitchFamily="34" charset="0"/>
              <a:buChar char="•"/>
            </a:pPr>
            <a:r>
              <a:rPr lang="en-US" dirty="0" smtClean="0"/>
              <a:t>Getter operates on cold cathode failure</a:t>
            </a:r>
          </a:p>
          <a:p>
            <a:pPr marL="285750" indent="-285750">
              <a:buFont typeface="Arial" panose="020B0604020202020204" pitchFamily="34" charset="0"/>
              <a:buChar char="•"/>
            </a:pPr>
            <a:r>
              <a:rPr lang="en-US" dirty="0" smtClean="0"/>
              <a:t>Pressure switch closes main turbo valves</a:t>
            </a:r>
          </a:p>
          <a:p>
            <a:pPr marL="285750" indent="-285750">
              <a:buFont typeface="Arial" panose="020B0604020202020204" pitchFamily="34" charset="0"/>
              <a:buChar char="•"/>
            </a:pPr>
            <a:r>
              <a:rPr lang="en-US" dirty="0" smtClean="0"/>
              <a:t>Flow switch on water cooling for Be window</a:t>
            </a:r>
          </a:p>
          <a:p>
            <a:pPr marL="285750" indent="-285750">
              <a:buFont typeface="Arial" panose="020B0604020202020204" pitchFamily="34" charset="0"/>
              <a:buChar char="•"/>
            </a:pPr>
            <a:r>
              <a:rPr lang="en-US" dirty="0" smtClean="0"/>
              <a:t>All faults trip alarms on UI</a:t>
            </a:r>
          </a:p>
          <a:p>
            <a:pPr marL="285750" indent="-285750">
              <a:buFont typeface="Arial" panose="020B0604020202020204" pitchFamily="34" charset="0"/>
              <a:buChar char="•"/>
            </a:pPr>
            <a:r>
              <a:rPr lang="en-US" dirty="0" smtClean="0"/>
              <a:t>Pressure events trip heater power.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6752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Collaborators on shift </a:t>
            </a:r>
          </a:p>
          <a:p>
            <a:pPr lvl="1"/>
            <a:r>
              <a:rPr lang="en-US" dirty="0" smtClean="0"/>
              <a:t>Specialized T2 training</a:t>
            </a:r>
          </a:p>
          <a:p>
            <a:pPr lvl="1"/>
            <a:r>
              <a:rPr lang="en-US" dirty="0" smtClean="0"/>
              <a:t>Target operators need specific training</a:t>
            </a:r>
          </a:p>
          <a:p>
            <a:r>
              <a:rPr lang="en-US" dirty="0" smtClean="0"/>
              <a:t>Collaborators entering the Hall</a:t>
            </a:r>
          </a:p>
          <a:p>
            <a:pPr lvl="1"/>
            <a:r>
              <a:rPr lang="en-US" dirty="0" smtClean="0"/>
              <a:t>T2 access training</a:t>
            </a:r>
          </a:p>
          <a:p>
            <a:pPr lvl="1"/>
            <a:r>
              <a:rPr lang="en-US" dirty="0" smtClean="0"/>
              <a:t>Possibly Rad Worker II</a:t>
            </a:r>
          </a:p>
          <a:p>
            <a:pPr lvl="1"/>
            <a:r>
              <a:rPr lang="en-US" dirty="0" smtClean="0"/>
              <a:t>Specific task training may be required (e.g. work on Big Bite)</a:t>
            </a:r>
          </a:p>
        </p:txBody>
      </p:sp>
      <p:sp>
        <p:nvSpPr>
          <p:cNvPr id="4" name="Slide Number Placeholder 3"/>
          <p:cNvSpPr>
            <a:spLocks noGrp="1"/>
          </p:cNvSpPr>
          <p:nvPr>
            <p:ph type="sldNum" sz="quarter" idx="12"/>
          </p:nvPr>
        </p:nvSpPr>
        <p:spPr/>
        <p:txBody>
          <a:bodyPr/>
          <a:lstStyle/>
          <a:p>
            <a:fld id="{8018D6AA-EBA2-4B19-99C5-3315A16C2C4F}" type="slidenum">
              <a:rPr lang="en-US" smtClean="0"/>
              <a:t>18</a:t>
            </a:fld>
            <a:endParaRPr lang="en-US"/>
          </a:p>
        </p:txBody>
      </p:sp>
    </p:spTree>
    <p:extLst>
      <p:ext uri="{BB962C8B-B14F-4D97-AF65-F5344CB8AC3E}">
        <p14:creationId xmlns:p14="http://schemas.microsoft.com/office/powerpoint/2010/main" val="1937201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Reviews</a:t>
            </a:r>
            <a:endParaRPr lang="en-US" dirty="0"/>
          </a:p>
        </p:txBody>
      </p:sp>
      <p:sp>
        <p:nvSpPr>
          <p:cNvPr id="3" name="Content Placeholder 2"/>
          <p:cNvSpPr>
            <a:spLocks noGrp="1"/>
          </p:cNvSpPr>
          <p:nvPr>
            <p:ph idx="1"/>
          </p:nvPr>
        </p:nvSpPr>
        <p:spPr/>
        <p:txBody>
          <a:bodyPr/>
          <a:lstStyle/>
          <a:p>
            <a:r>
              <a:rPr lang="en-US" dirty="0" smtClean="0"/>
              <a:t>Initial review of target concept - 6/3/2010</a:t>
            </a:r>
          </a:p>
          <a:p>
            <a:r>
              <a:rPr lang="en-US" dirty="0" smtClean="0"/>
              <a:t>Review of target – 9/15/2015</a:t>
            </a:r>
          </a:p>
          <a:p>
            <a:r>
              <a:rPr lang="en-US" dirty="0" smtClean="0"/>
              <a:t>ERR – 3/16/2016</a:t>
            </a:r>
          </a:p>
          <a:p>
            <a:r>
              <a:rPr lang="en-US" dirty="0" smtClean="0"/>
              <a:t>Checkout review – 9/1/2016</a:t>
            </a:r>
          </a:p>
          <a:p>
            <a:endParaRPr lang="en-US" dirty="0"/>
          </a:p>
          <a:p>
            <a:r>
              <a:rPr lang="en-US" dirty="0" smtClean="0"/>
              <a:t>PS calculations complete 2/1/2016</a:t>
            </a:r>
          </a:p>
          <a:p>
            <a:pPr lvl="1"/>
            <a:r>
              <a:rPr lang="en-US" dirty="0" smtClean="0"/>
              <a:t>Peer review/Tech review</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19</a:t>
            </a:fld>
            <a:endParaRPr lang="en-US"/>
          </a:p>
        </p:txBody>
      </p:sp>
    </p:spTree>
    <p:extLst>
      <p:ext uri="{BB962C8B-B14F-4D97-AF65-F5344CB8AC3E}">
        <p14:creationId xmlns:p14="http://schemas.microsoft.com/office/powerpoint/2010/main" val="360130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Overview</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Tritium containment</a:t>
            </a:r>
          </a:p>
          <a:p>
            <a:r>
              <a:rPr lang="en-US" dirty="0" smtClean="0"/>
              <a:t>Procedures</a:t>
            </a:r>
          </a:p>
          <a:p>
            <a:r>
              <a:rPr lang="en-US" dirty="0" smtClean="0"/>
              <a:t>Tritium Release</a:t>
            </a:r>
          </a:p>
          <a:p>
            <a:r>
              <a:rPr lang="en-US" dirty="0" smtClean="0"/>
              <a:t>Tritium Detection/Monitoring</a:t>
            </a:r>
          </a:p>
          <a:p>
            <a:r>
              <a:rPr lang="en-US" dirty="0" smtClean="0"/>
              <a:t>Interlocks</a:t>
            </a:r>
          </a:p>
          <a:p>
            <a:r>
              <a:rPr lang="en-US" dirty="0" smtClean="0"/>
              <a:t>Training</a:t>
            </a:r>
          </a:p>
          <a:p>
            <a:r>
              <a:rPr lang="en-US" dirty="0" smtClean="0"/>
              <a:t>Reviews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a:t>
            </a:fld>
            <a:endParaRPr lang="en-US"/>
          </a:p>
        </p:txBody>
      </p:sp>
    </p:spTree>
    <p:extLst>
      <p:ext uri="{BB962C8B-B14F-4D97-AF65-F5344CB8AC3E}">
        <p14:creationId xmlns:p14="http://schemas.microsoft.com/office/powerpoint/2010/main" val="2877419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Failure Modes</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The following Failure Modes are identified</a:t>
            </a:r>
          </a:p>
          <a:p>
            <a:pPr lvl="1"/>
            <a:r>
              <a:rPr lang="en-US" dirty="0" smtClean="0"/>
              <a:t>Containment failure levels 1,2,3</a:t>
            </a:r>
          </a:p>
          <a:p>
            <a:pPr lvl="1"/>
            <a:r>
              <a:rPr lang="en-US" dirty="0" smtClean="0"/>
              <a:t>Power Failure</a:t>
            </a:r>
          </a:p>
          <a:p>
            <a:pPr lvl="1"/>
            <a:r>
              <a:rPr lang="en-US" dirty="0" smtClean="0"/>
              <a:t>Beam Steering Failure</a:t>
            </a:r>
          </a:p>
          <a:p>
            <a:pPr lvl="1"/>
            <a:r>
              <a:rPr lang="en-US" dirty="0" smtClean="0"/>
              <a:t>Raster Failure</a:t>
            </a:r>
          </a:p>
          <a:p>
            <a:pPr lvl="1"/>
            <a:r>
              <a:rPr lang="en-US" dirty="0" smtClean="0"/>
              <a:t>Tritium Monitor Failure</a:t>
            </a:r>
          </a:p>
          <a:p>
            <a:pPr lvl="1"/>
            <a:r>
              <a:rPr lang="en-US" dirty="0" smtClean="0"/>
              <a:t>Control System Failure</a:t>
            </a:r>
          </a:p>
          <a:p>
            <a:pPr lvl="1"/>
            <a:r>
              <a:rPr lang="en-US" dirty="0" smtClean="0"/>
              <a:t>ESR Failure</a:t>
            </a:r>
          </a:p>
          <a:p>
            <a:pPr lvl="1"/>
            <a:r>
              <a:rPr lang="en-US" dirty="0" smtClean="0"/>
              <a:t>Exhaust System Failure</a:t>
            </a:r>
          </a:p>
          <a:p>
            <a:pPr lvl="1"/>
            <a:r>
              <a:rPr lang="en-US" dirty="0" smtClean="0"/>
              <a:t>Fire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20</a:t>
            </a:fld>
            <a:endParaRPr lang="en-US"/>
          </a:p>
        </p:txBody>
      </p:sp>
    </p:spTree>
    <p:extLst>
      <p:ext uri="{BB962C8B-B14F-4D97-AF65-F5344CB8AC3E}">
        <p14:creationId xmlns:p14="http://schemas.microsoft.com/office/powerpoint/2010/main" val="3751954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Effects of Power Failure</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smtClean="0"/>
              <a:t>Beam FSD is issued</a:t>
            </a:r>
          </a:p>
          <a:p>
            <a:r>
              <a:rPr lang="en-US" dirty="0" smtClean="0"/>
              <a:t>Control system in Counting House allows</a:t>
            </a:r>
          </a:p>
          <a:p>
            <a:pPr lvl="1"/>
            <a:r>
              <a:rPr lang="en-US" dirty="0" smtClean="0"/>
              <a:t>closure of JT valves open warm return</a:t>
            </a:r>
          </a:p>
          <a:p>
            <a:pPr lvl="1"/>
            <a:r>
              <a:rPr lang="en-US" dirty="0" smtClean="0"/>
              <a:t> Disables heater power</a:t>
            </a:r>
          </a:p>
          <a:p>
            <a:r>
              <a:rPr lang="en-US" dirty="0" smtClean="0"/>
              <a:t>Exhaust system is on backup power</a:t>
            </a:r>
          </a:p>
          <a:p>
            <a:r>
              <a:rPr lang="en-US" dirty="0" smtClean="0"/>
              <a:t>Tritium monitors on backup power</a:t>
            </a:r>
          </a:p>
          <a:p>
            <a:r>
              <a:rPr lang="en-US" dirty="0" smtClean="0"/>
              <a:t>At least on ramp door is closed.</a:t>
            </a:r>
          </a:p>
          <a:p>
            <a:r>
              <a:rPr lang="en-US" dirty="0" smtClean="0"/>
              <a:t>Target slowly warms up</a:t>
            </a:r>
          </a:p>
          <a:p>
            <a:r>
              <a:rPr lang="en-US" dirty="0" smtClean="0"/>
              <a:t>Vacuum in chamber slowly rises</a:t>
            </a:r>
          </a:p>
          <a:p>
            <a:r>
              <a:rPr lang="en-US" dirty="0" smtClean="0"/>
              <a:t>NEG pump needs to be regenerated on startup</a:t>
            </a:r>
          </a:p>
          <a:p>
            <a:r>
              <a:rPr lang="en-US" dirty="0" smtClean="0"/>
              <a:t>Power to vacuum gauges trip</a:t>
            </a:r>
          </a:p>
          <a:p>
            <a:r>
              <a:rPr lang="en-US" dirty="0" smtClean="0"/>
              <a:t>3 layers of containment intact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21</a:t>
            </a:fld>
            <a:endParaRPr lang="en-US"/>
          </a:p>
        </p:txBody>
      </p:sp>
    </p:spTree>
    <p:extLst>
      <p:ext uri="{BB962C8B-B14F-4D97-AF65-F5344CB8AC3E}">
        <p14:creationId xmlns:p14="http://schemas.microsoft.com/office/powerpoint/2010/main" val="3216746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Cells in chamber have less than 10 </a:t>
            </a:r>
            <a:r>
              <a:rPr lang="en-US" dirty="0" err="1" smtClean="0"/>
              <a:t>stp</a:t>
            </a:r>
            <a:r>
              <a:rPr lang="en-US" dirty="0" smtClean="0"/>
              <a:t> liters of flammable gas</a:t>
            </a:r>
          </a:p>
          <a:p>
            <a:r>
              <a:rPr lang="en-US" dirty="0" smtClean="0"/>
              <a:t>Flammable material near chamber is very limited.</a:t>
            </a:r>
          </a:p>
          <a:p>
            <a:r>
              <a:rPr lang="en-US" dirty="0" smtClean="0"/>
              <a:t>Flammable material in Hall is limited</a:t>
            </a:r>
          </a:p>
          <a:p>
            <a:r>
              <a:rPr lang="en-US" dirty="0" smtClean="0"/>
              <a:t>Chamber isolates (for some time) cells from possible flames</a:t>
            </a:r>
          </a:p>
          <a:p>
            <a:r>
              <a:rPr lang="en-US" dirty="0" smtClean="0"/>
              <a:t>Emergency crews can access Hall</a:t>
            </a:r>
          </a:p>
          <a:p>
            <a:r>
              <a:rPr lang="en-US" dirty="0" smtClean="0"/>
              <a:t>Smoke removal system shall be activated as required.</a:t>
            </a:r>
          </a:p>
          <a:p>
            <a:r>
              <a:rPr lang="en-US" dirty="0" smtClean="0"/>
              <a:t>May loose containment for long term exposure to fire</a:t>
            </a:r>
          </a:p>
        </p:txBody>
      </p:sp>
      <p:sp>
        <p:nvSpPr>
          <p:cNvPr id="4" name="Slide Number Placeholder 3"/>
          <p:cNvSpPr>
            <a:spLocks noGrp="1"/>
          </p:cNvSpPr>
          <p:nvPr>
            <p:ph type="sldNum" sz="quarter" idx="12"/>
          </p:nvPr>
        </p:nvSpPr>
        <p:spPr/>
        <p:txBody>
          <a:bodyPr/>
          <a:lstStyle/>
          <a:p>
            <a:fld id="{8018D6AA-EBA2-4B19-99C5-3315A16C2C4F}" type="slidenum">
              <a:rPr lang="en-US" smtClean="0"/>
              <a:t>22</a:t>
            </a:fld>
            <a:endParaRPr lang="en-US"/>
          </a:p>
        </p:txBody>
      </p:sp>
    </p:spTree>
    <p:extLst>
      <p:ext uri="{BB962C8B-B14F-4D97-AF65-F5344CB8AC3E}">
        <p14:creationId xmlns:p14="http://schemas.microsoft.com/office/powerpoint/2010/main" val="443667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from ESR Failure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Minimal effects</a:t>
            </a:r>
          </a:p>
          <a:p>
            <a:r>
              <a:rPr lang="en-US" dirty="0" smtClean="0"/>
              <a:t>Target system alarms</a:t>
            </a:r>
          </a:p>
          <a:p>
            <a:pPr lvl="1"/>
            <a:r>
              <a:rPr lang="en-US" dirty="0" smtClean="0"/>
              <a:t>Redundant Temp monitors trip FSD</a:t>
            </a:r>
          </a:p>
          <a:p>
            <a:r>
              <a:rPr lang="en-US" dirty="0" smtClean="0"/>
              <a:t>Operator will receive instructions from ESR on call</a:t>
            </a:r>
          </a:p>
          <a:p>
            <a:pPr lvl="1"/>
            <a:r>
              <a:rPr lang="en-US" dirty="0" smtClean="0"/>
              <a:t>Operator calls experts</a:t>
            </a:r>
          </a:p>
          <a:p>
            <a:r>
              <a:rPr lang="en-US" dirty="0" smtClean="0"/>
              <a:t>Target slowly warms up</a:t>
            </a:r>
          </a:p>
          <a:p>
            <a:r>
              <a:rPr lang="en-US" dirty="0" smtClean="0"/>
              <a:t>System shall be placed in standby until ESR recovery process is complete</a:t>
            </a:r>
          </a:p>
          <a:p>
            <a:r>
              <a:rPr lang="en-US" dirty="0" smtClean="0"/>
              <a:t>Vacuum may rise and activate NEG pump</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23</a:t>
            </a:fld>
            <a:endParaRPr lang="en-US"/>
          </a:p>
        </p:txBody>
      </p:sp>
    </p:spTree>
    <p:extLst>
      <p:ext uri="{BB962C8B-B14F-4D97-AF65-F5344CB8AC3E}">
        <p14:creationId xmlns:p14="http://schemas.microsoft.com/office/powerpoint/2010/main" val="2825799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Beam Steering Failure</a:t>
            </a:r>
            <a:endParaRPr lang="en-US" dirty="0"/>
          </a:p>
        </p:txBody>
      </p:sp>
      <p:sp>
        <p:nvSpPr>
          <p:cNvPr id="3" name="Content Placeholder 2"/>
          <p:cNvSpPr>
            <a:spLocks noGrp="1"/>
          </p:cNvSpPr>
          <p:nvPr>
            <p:ph idx="1"/>
          </p:nvPr>
        </p:nvSpPr>
        <p:spPr/>
        <p:txBody>
          <a:bodyPr/>
          <a:lstStyle/>
          <a:p>
            <a:r>
              <a:rPr lang="en-US" dirty="0" smtClean="0"/>
              <a:t>Small errors only effect data</a:t>
            </a:r>
          </a:p>
          <a:p>
            <a:r>
              <a:rPr lang="en-US" dirty="0" smtClean="0"/>
              <a:t>Larger errors:</a:t>
            </a:r>
          </a:p>
          <a:p>
            <a:pPr lvl="1"/>
            <a:r>
              <a:rPr lang="en-US" dirty="0" smtClean="0"/>
              <a:t>Beam will impact the collimator(s)</a:t>
            </a:r>
          </a:p>
          <a:p>
            <a:pPr lvl="1"/>
            <a:r>
              <a:rPr lang="en-US" dirty="0" smtClean="0"/>
              <a:t>Trip ION chambers and issue FSD</a:t>
            </a:r>
          </a:p>
          <a:p>
            <a:r>
              <a:rPr lang="en-US" dirty="0" smtClean="0"/>
              <a:t>Collimators may heat unacceptably if steering is not corrected (beam removed)</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24</a:t>
            </a:fld>
            <a:endParaRPr lang="en-US"/>
          </a:p>
        </p:txBody>
      </p:sp>
    </p:spTree>
    <p:extLst>
      <p:ext uri="{BB962C8B-B14F-4D97-AF65-F5344CB8AC3E}">
        <p14:creationId xmlns:p14="http://schemas.microsoft.com/office/powerpoint/2010/main" val="1205145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Raster Failure</a:t>
            </a:r>
            <a:endParaRPr lang="en-US" dirty="0"/>
          </a:p>
        </p:txBody>
      </p:sp>
      <p:sp>
        <p:nvSpPr>
          <p:cNvPr id="3" name="Content Placeholder 2"/>
          <p:cNvSpPr>
            <a:spLocks noGrp="1"/>
          </p:cNvSpPr>
          <p:nvPr>
            <p:ph idx="1"/>
          </p:nvPr>
        </p:nvSpPr>
        <p:spPr/>
        <p:txBody>
          <a:bodyPr/>
          <a:lstStyle/>
          <a:p>
            <a:r>
              <a:rPr lang="en-US" dirty="0" smtClean="0"/>
              <a:t>Short term effects on cell are acceptable</a:t>
            </a:r>
            <a:endParaRPr lang="en-US" dirty="0"/>
          </a:p>
          <a:p>
            <a:r>
              <a:rPr lang="en-US" dirty="0" smtClean="0"/>
              <a:t>Raster comparator card trip FSD on any parameter no inside acceptable limits</a:t>
            </a:r>
          </a:p>
          <a:p>
            <a:pPr lvl="1"/>
            <a:r>
              <a:rPr lang="en-US" dirty="0" smtClean="0"/>
              <a:t>Current (over/under)</a:t>
            </a:r>
          </a:p>
          <a:p>
            <a:pPr lvl="1"/>
            <a:r>
              <a:rPr lang="en-US" dirty="0" smtClean="0"/>
              <a:t>Size (over/under)</a:t>
            </a:r>
          </a:p>
          <a:p>
            <a:r>
              <a:rPr lang="en-US" dirty="0" smtClean="0"/>
              <a:t>Algorithm programs card for</a:t>
            </a:r>
          </a:p>
          <a:p>
            <a:pPr lvl="1"/>
            <a:r>
              <a:rPr lang="en-US" dirty="0" smtClean="0"/>
              <a:t>Size</a:t>
            </a:r>
          </a:p>
          <a:p>
            <a:pPr lvl="1"/>
            <a:r>
              <a:rPr lang="en-US" dirty="0" smtClean="0"/>
              <a:t>Energy etc.</a:t>
            </a:r>
          </a:p>
        </p:txBody>
      </p:sp>
      <p:sp>
        <p:nvSpPr>
          <p:cNvPr id="4" name="Slide Number Placeholder 3"/>
          <p:cNvSpPr>
            <a:spLocks noGrp="1"/>
          </p:cNvSpPr>
          <p:nvPr>
            <p:ph type="sldNum" sz="quarter" idx="12"/>
          </p:nvPr>
        </p:nvSpPr>
        <p:spPr/>
        <p:txBody>
          <a:bodyPr/>
          <a:lstStyle/>
          <a:p>
            <a:fld id="{8018D6AA-EBA2-4B19-99C5-3315A16C2C4F}" type="slidenum">
              <a:rPr lang="en-US" smtClean="0"/>
              <a:t>25</a:t>
            </a:fld>
            <a:endParaRPr lang="en-US"/>
          </a:p>
        </p:txBody>
      </p:sp>
    </p:spTree>
    <p:extLst>
      <p:ext uri="{BB962C8B-B14F-4D97-AF65-F5344CB8AC3E}">
        <p14:creationId xmlns:p14="http://schemas.microsoft.com/office/powerpoint/2010/main" val="506329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Control System Failure</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dirty="0" smtClean="0"/>
              <a:t>Computer control (EPICS) may fail from power failure or network failure or IOC failure</a:t>
            </a:r>
          </a:p>
          <a:p>
            <a:r>
              <a:rPr lang="en-US" dirty="0" smtClean="0"/>
              <a:t>Hardware interlocks are redundant and independent of control system</a:t>
            </a:r>
          </a:p>
          <a:p>
            <a:r>
              <a:rPr lang="en-US" dirty="0" smtClean="0"/>
              <a:t>Operator shall reboot and call experts if needed</a:t>
            </a:r>
          </a:p>
          <a:p>
            <a:r>
              <a:rPr lang="en-US" dirty="0" smtClean="0"/>
              <a:t>Target may “freeze”</a:t>
            </a:r>
          </a:p>
          <a:p>
            <a:r>
              <a:rPr lang="en-US" dirty="0" smtClean="0"/>
              <a:t>Backup “manual” </a:t>
            </a:r>
            <a:r>
              <a:rPr lang="en-US" dirty="0"/>
              <a:t>controls </a:t>
            </a:r>
            <a:r>
              <a:rPr lang="en-US" dirty="0" smtClean="0"/>
              <a:t>in counting house operator can prevent freezing by closing JT.</a:t>
            </a:r>
          </a:p>
          <a:p>
            <a:r>
              <a:rPr lang="en-US" dirty="0" smtClean="0"/>
              <a:t>Beam FSD is tripped for temperatures out of limits</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26</a:t>
            </a:fld>
            <a:endParaRPr lang="en-US"/>
          </a:p>
        </p:txBody>
      </p:sp>
    </p:spTree>
    <p:extLst>
      <p:ext uri="{BB962C8B-B14F-4D97-AF65-F5344CB8AC3E}">
        <p14:creationId xmlns:p14="http://schemas.microsoft.com/office/powerpoint/2010/main" val="4162764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Exhaust system failure</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Exhaust system is integral part of containment layer 3.</a:t>
            </a:r>
          </a:p>
          <a:p>
            <a:pPr lvl="1"/>
            <a:r>
              <a:rPr lang="en-US" dirty="0" smtClean="0"/>
              <a:t>Slow ground level release is possible should Layer 1 and 2 fail simultaneously.</a:t>
            </a:r>
          </a:p>
          <a:p>
            <a:r>
              <a:rPr lang="en-US" dirty="0" smtClean="0"/>
              <a:t>Shall be on backup power</a:t>
            </a:r>
          </a:p>
          <a:p>
            <a:r>
              <a:rPr lang="en-US" dirty="0" smtClean="0"/>
              <a:t>System to be tested once/month</a:t>
            </a:r>
          </a:p>
          <a:p>
            <a:r>
              <a:rPr lang="en-US" dirty="0" smtClean="0"/>
              <a:t>Mechanical failure</a:t>
            </a:r>
          </a:p>
          <a:p>
            <a:pPr lvl="1"/>
            <a:r>
              <a:rPr lang="en-US" dirty="0" smtClean="0"/>
              <a:t>Spare motor replacement may take days.</a:t>
            </a:r>
          </a:p>
          <a:p>
            <a:r>
              <a:rPr lang="en-US" dirty="0" smtClean="0"/>
              <a:t>Smoke removal system can clear Hall but stack height is low (exit velocity will be high)</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27</a:t>
            </a:fld>
            <a:endParaRPr lang="en-US"/>
          </a:p>
        </p:txBody>
      </p:sp>
    </p:spTree>
    <p:extLst>
      <p:ext uri="{BB962C8B-B14F-4D97-AF65-F5344CB8AC3E}">
        <p14:creationId xmlns:p14="http://schemas.microsoft.com/office/powerpoint/2010/main" val="816854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Tritium Monitor Failure</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Both handheld and fixed monitoring in place during access.</a:t>
            </a:r>
          </a:p>
          <a:p>
            <a:r>
              <a:rPr lang="en-US" dirty="0" smtClean="0"/>
              <a:t>Power to fixed monitor is on backup</a:t>
            </a:r>
          </a:p>
          <a:p>
            <a:r>
              <a:rPr lang="en-US" dirty="0" smtClean="0"/>
              <a:t>Failure will activate the exhaust system</a:t>
            </a:r>
          </a:p>
          <a:p>
            <a:pPr lvl="1"/>
            <a:r>
              <a:rPr lang="en-US" dirty="0" smtClean="0"/>
              <a:t>The failure shall be addressed and corrected as needed.</a:t>
            </a:r>
          </a:p>
          <a:p>
            <a:r>
              <a:rPr lang="en-US" dirty="0" smtClean="0"/>
              <a:t>Beam operations shall be suspended while monitor is repaired.</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28</a:t>
            </a:fld>
            <a:endParaRPr lang="en-US"/>
          </a:p>
        </p:txBody>
      </p:sp>
    </p:spTree>
    <p:extLst>
      <p:ext uri="{BB962C8B-B14F-4D97-AF65-F5344CB8AC3E}">
        <p14:creationId xmlns:p14="http://schemas.microsoft.com/office/powerpoint/2010/main" val="1209653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Containment Level 1 Failure</a:t>
            </a: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r>
              <a:rPr lang="en-US" dirty="0" smtClean="0"/>
              <a:t>Cell failure while in chamber</a:t>
            </a:r>
          </a:p>
          <a:p>
            <a:pPr lvl="1"/>
            <a:r>
              <a:rPr lang="en-US" dirty="0" smtClean="0"/>
              <a:t>Vacuum monitor trips</a:t>
            </a:r>
          </a:p>
          <a:p>
            <a:pPr lvl="1"/>
            <a:r>
              <a:rPr lang="en-US" dirty="0" smtClean="0"/>
              <a:t>NEG pump is activated (some T2 captured)</a:t>
            </a:r>
          </a:p>
          <a:p>
            <a:pPr lvl="2"/>
            <a:r>
              <a:rPr lang="en-US" dirty="0" smtClean="0"/>
              <a:t>Recovery by SRS may be possible.</a:t>
            </a:r>
          </a:p>
          <a:p>
            <a:pPr lvl="1"/>
            <a:r>
              <a:rPr lang="en-US" dirty="0" smtClean="0"/>
              <a:t>FSD is tripped</a:t>
            </a:r>
          </a:p>
          <a:p>
            <a:pPr lvl="1"/>
            <a:r>
              <a:rPr lang="en-US" dirty="0" smtClean="0"/>
              <a:t>T2 is piped to stack for a period before large valves close</a:t>
            </a:r>
          </a:p>
          <a:p>
            <a:pPr lvl="1"/>
            <a:r>
              <a:rPr lang="en-US" dirty="0" smtClean="0">
                <a:solidFill>
                  <a:srgbClr val="FF0000"/>
                </a:solidFill>
              </a:rPr>
              <a:t>Stacked release</a:t>
            </a:r>
          </a:p>
          <a:p>
            <a:r>
              <a:rPr lang="en-US" dirty="0" smtClean="0"/>
              <a:t>Cell failure while installing/removing</a:t>
            </a:r>
          </a:p>
          <a:p>
            <a:pPr lvl="1"/>
            <a:r>
              <a:rPr lang="en-US" dirty="0" smtClean="0"/>
              <a:t>Exhaust system is on, T2 is carried through the hut into the chamber and out stack.</a:t>
            </a:r>
          </a:p>
          <a:p>
            <a:pPr lvl="1"/>
            <a:r>
              <a:rPr lang="en-US" dirty="0" smtClean="0">
                <a:solidFill>
                  <a:srgbClr val="FF0000"/>
                </a:solidFill>
              </a:rPr>
              <a:t>Stacked release</a:t>
            </a:r>
          </a:p>
          <a:p>
            <a:r>
              <a:rPr lang="en-US" dirty="0" smtClean="0"/>
              <a:t>Cell failure while shipping</a:t>
            </a:r>
          </a:p>
          <a:p>
            <a:pPr lvl="1"/>
            <a:r>
              <a:rPr lang="en-US" dirty="0" smtClean="0"/>
              <a:t>Intermediate vessel will capture T2. Space is sampled prior to opening for cell removal.</a:t>
            </a:r>
          </a:p>
          <a:p>
            <a:pPr lvl="1"/>
            <a:r>
              <a:rPr lang="en-US" dirty="0" smtClean="0"/>
              <a:t>Vessels are sent to SRS for recovery </a:t>
            </a:r>
          </a:p>
          <a:p>
            <a:pPr lvl="1"/>
            <a:r>
              <a:rPr lang="en-US" dirty="0" smtClean="0">
                <a:solidFill>
                  <a:srgbClr val="00B050"/>
                </a:solidFill>
              </a:rPr>
              <a:t>Minimal T2 release.</a:t>
            </a:r>
          </a:p>
        </p:txBody>
      </p:sp>
      <p:sp>
        <p:nvSpPr>
          <p:cNvPr id="4" name="Slide Number Placeholder 3"/>
          <p:cNvSpPr>
            <a:spLocks noGrp="1"/>
          </p:cNvSpPr>
          <p:nvPr>
            <p:ph type="sldNum" sz="quarter" idx="12"/>
          </p:nvPr>
        </p:nvSpPr>
        <p:spPr/>
        <p:txBody>
          <a:bodyPr/>
          <a:lstStyle/>
          <a:p>
            <a:fld id="{8018D6AA-EBA2-4B19-99C5-3315A16C2C4F}" type="slidenum">
              <a:rPr lang="en-US" smtClean="0"/>
              <a:t>29</a:t>
            </a:fld>
            <a:endParaRPr lang="en-US"/>
          </a:p>
        </p:txBody>
      </p:sp>
    </p:spTree>
    <p:extLst>
      <p:ext uri="{BB962C8B-B14F-4D97-AF65-F5344CB8AC3E}">
        <p14:creationId xmlns:p14="http://schemas.microsoft.com/office/powerpoint/2010/main" val="1981040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Tritium </a:t>
            </a:r>
            <a:r>
              <a:rPr lang="en-US" dirty="0" smtClean="0"/>
              <a:t>Containment/Confinement</a:t>
            </a:r>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r>
              <a:rPr lang="en-US" dirty="0" smtClean="0"/>
              <a:t>Three levels of containment for all conditions</a:t>
            </a:r>
          </a:p>
          <a:p>
            <a:pPr lvl="1"/>
            <a:r>
              <a:rPr lang="en-US" dirty="0" smtClean="0"/>
              <a:t>Except short period while chamber is being closed</a:t>
            </a:r>
          </a:p>
          <a:p>
            <a:r>
              <a:rPr lang="en-US" dirty="0" smtClean="0"/>
              <a:t>Shipping</a:t>
            </a:r>
          </a:p>
          <a:p>
            <a:pPr lvl="1"/>
            <a:r>
              <a:rPr lang="en-US" dirty="0" smtClean="0"/>
              <a:t>1)  Cell with covers installed</a:t>
            </a:r>
          </a:p>
          <a:p>
            <a:pPr lvl="1"/>
            <a:r>
              <a:rPr lang="en-US" dirty="0" smtClean="0"/>
              <a:t>2)  Intermediate vessel</a:t>
            </a:r>
          </a:p>
          <a:p>
            <a:pPr lvl="1"/>
            <a:r>
              <a:rPr lang="en-US" dirty="0" smtClean="0"/>
              <a:t>3)  Shipping container</a:t>
            </a:r>
          </a:p>
          <a:p>
            <a:r>
              <a:rPr lang="en-US" dirty="0" smtClean="0"/>
              <a:t>Installation/removal</a:t>
            </a:r>
          </a:p>
          <a:p>
            <a:pPr lvl="1"/>
            <a:r>
              <a:rPr lang="en-US" dirty="0" smtClean="0"/>
              <a:t>1) Cell with covers</a:t>
            </a:r>
          </a:p>
          <a:p>
            <a:pPr lvl="1"/>
            <a:r>
              <a:rPr lang="en-US" dirty="0"/>
              <a:t>2</a:t>
            </a:r>
            <a:r>
              <a:rPr lang="en-US" dirty="0" smtClean="0"/>
              <a:t>)  Transfer Hut</a:t>
            </a:r>
          </a:p>
          <a:p>
            <a:pPr lvl="1"/>
            <a:r>
              <a:rPr lang="en-US" dirty="0" smtClean="0"/>
              <a:t>3)  Hall A</a:t>
            </a:r>
          </a:p>
          <a:p>
            <a:r>
              <a:rPr lang="en-US" dirty="0" smtClean="0"/>
              <a:t>General Operations</a:t>
            </a:r>
          </a:p>
          <a:p>
            <a:pPr lvl="1"/>
            <a:r>
              <a:rPr lang="en-US" dirty="0" smtClean="0"/>
              <a:t>1)  Cell (no covers)</a:t>
            </a:r>
          </a:p>
          <a:p>
            <a:pPr lvl="1"/>
            <a:r>
              <a:rPr lang="en-US" dirty="0" smtClean="0"/>
              <a:t>2)  Scattering chamber</a:t>
            </a:r>
          </a:p>
          <a:p>
            <a:pPr lvl="1"/>
            <a:r>
              <a:rPr lang="en-US" dirty="0" smtClean="0"/>
              <a:t>3)  Hall A</a:t>
            </a:r>
          </a:p>
          <a:p>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3</a:t>
            </a:fld>
            <a:endParaRPr lang="en-US"/>
          </a:p>
        </p:txBody>
      </p:sp>
    </p:spTree>
    <p:extLst>
      <p:ext uri="{BB962C8B-B14F-4D97-AF65-F5344CB8AC3E}">
        <p14:creationId xmlns:p14="http://schemas.microsoft.com/office/powerpoint/2010/main" val="3516328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Containment Level </a:t>
            </a:r>
            <a:r>
              <a:rPr lang="en-US" dirty="0" smtClean="0"/>
              <a:t>2 </a:t>
            </a:r>
            <a:r>
              <a:rPr lang="en-US" dirty="0"/>
              <a:t>Failure</a:t>
            </a: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dirty="0" smtClean="0"/>
              <a:t>Chamber failure:</a:t>
            </a:r>
          </a:p>
          <a:p>
            <a:pPr lvl="1"/>
            <a:r>
              <a:rPr lang="en-US" dirty="0" smtClean="0"/>
              <a:t>Vacuum alarms will trip FSD and activate exhaust system for a full failure</a:t>
            </a:r>
          </a:p>
          <a:p>
            <a:pPr lvl="1"/>
            <a:r>
              <a:rPr lang="en-US" dirty="0" smtClean="0"/>
              <a:t>Low pressure failure will trip FSD and activate alarms on UI.</a:t>
            </a:r>
          </a:p>
          <a:p>
            <a:pPr lvl="1"/>
            <a:r>
              <a:rPr lang="en-US" dirty="0" smtClean="0">
                <a:solidFill>
                  <a:srgbClr val="FF0000"/>
                </a:solidFill>
              </a:rPr>
              <a:t>Fails for a brief time during installation/removal prior to closing chamber</a:t>
            </a:r>
          </a:p>
          <a:p>
            <a:pPr lvl="1"/>
            <a:r>
              <a:rPr lang="en-US" dirty="0" smtClean="0">
                <a:solidFill>
                  <a:srgbClr val="00B050"/>
                </a:solidFill>
              </a:rPr>
              <a:t>Tritium Not released</a:t>
            </a:r>
          </a:p>
          <a:p>
            <a:r>
              <a:rPr lang="en-US" dirty="0" smtClean="0"/>
              <a:t>Hut failure (while installing/removing cell)</a:t>
            </a:r>
          </a:p>
          <a:p>
            <a:pPr lvl="1"/>
            <a:r>
              <a:rPr lang="en-US" dirty="0"/>
              <a:t> </a:t>
            </a:r>
            <a:r>
              <a:rPr lang="en-US" dirty="0" smtClean="0"/>
              <a:t>Can happen when exhaust fails or breach</a:t>
            </a:r>
          </a:p>
          <a:p>
            <a:pPr lvl="1"/>
            <a:r>
              <a:rPr lang="en-US" dirty="0" smtClean="0"/>
              <a:t>Breach can be quickly repaired</a:t>
            </a:r>
          </a:p>
          <a:p>
            <a:pPr lvl="1"/>
            <a:r>
              <a:rPr lang="en-US" dirty="0" smtClean="0"/>
              <a:t>Cell shall be returned to intermediate vessel promptly</a:t>
            </a:r>
          </a:p>
          <a:p>
            <a:pPr lvl="1"/>
            <a:r>
              <a:rPr lang="en-US" dirty="0">
                <a:solidFill>
                  <a:srgbClr val="00B050"/>
                </a:solidFill>
              </a:rPr>
              <a:t>Tritium Not </a:t>
            </a:r>
            <a:r>
              <a:rPr lang="en-US" dirty="0" smtClean="0">
                <a:solidFill>
                  <a:srgbClr val="00B050"/>
                </a:solidFill>
              </a:rPr>
              <a:t>released</a:t>
            </a:r>
            <a:endParaRPr lang="en-US" dirty="0" smtClean="0"/>
          </a:p>
          <a:p>
            <a:r>
              <a:rPr lang="en-US" dirty="0" smtClean="0"/>
              <a:t>Intermediate vessel failure (while shipping)</a:t>
            </a:r>
          </a:p>
          <a:p>
            <a:pPr lvl="1"/>
            <a:r>
              <a:rPr lang="en-US" dirty="0">
                <a:solidFill>
                  <a:srgbClr val="00B050"/>
                </a:solidFill>
              </a:rPr>
              <a:t>Tritium Not </a:t>
            </a:r>
            <a:r>
              <a:rPr lang="en-US" dirty="0" smtClean="0">
                <a:solidFill>
                  <a:srgbClr val="00B050"/>
                </a:solidFill>
              </a:rPr>
              <a:t>released</a:t>
            </a:r>
          </a:p>
          <a:p>
            <a:pPr lvl="1"/>
            <a:r>
              <a:rPr lang="en-US" dirty="0" smtClean="0">
                <a:solidFill>
                  <a:srgbClr val="0070C0"/>
                </a:solidFill>
              </a:rPr>
              <a:t>Extremely unlikely</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30</a:t>
            </a:fld>
            <a:endParaRPr lang="en-US"/>
          </a:p>
        </p:txBody>
      </p:sp>
    </p:spTree>
    <p:extLst>
      <p:ext uri="{BB962C8B-B14F-4D97-AF65-F5344CB8AC3E}">
        <p14:creationId xmlns:p14="http://schemas.microsoft.com/office/powerpoint/2010/main" val="1895941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Containment Level </a:t>
            </a:r>
            <a:r>
              <a:rPr lang="en-US" dirty="0" smtClean="0"/>
              <a:t>3 </a:t>
            </a:r>
            <a:r>
              <a:rPr lang="en-US" dirty="0"/>
              <a:t>Failure</a:t>
            </a: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dirty="0" smtClean="0"/>
              <a:t>Hall A containment failure</a:t>
            </a:r>
          </a:p>
          <a:p>
            <a:pPr lvl="1"/>
            <a:r>
              <a:rPr lang="en-US" dirty="0" smtClean="0"/>
              <a:t>Exhaust system failure</a:t>
            </a:r>
          </a:p>
          <a:p>
            <a:pPr lvl="2"/>
            <a:r>
              <a:rPr lang="en-US" dirty="0" smtClean="0"/>
              <a:t>Backup power and motor</a:t>
            </a:r>
          </a:p>
          <a:p>
            <a:pPr lvl="1"/>
            <a:r>
              <a:rPr lang="en-US" dirty="0" smtClean="0"/>
              <a:t>Procedural failure with truck ramp doors</a:t>
            </a:r>
          </a:p>
          <a:p>
            <a:pPr lvl="2"/>
            <a:r>
              <a:rPr lang="en-US" dirty="0" smtClean="0"/>
              <a:t>CANS systems and procedures/training</a:t>
            </a:r>
          </a:p>
          <a:p>
            <a:pPr lvl="1"/>
            <a:r>
              <a:rPr lang="en-US" dirty="0" smtClean="0"/>
              <a:t>Can be rapidly detected and repaired</a:t>
            </a:r>
          </a:p>
          <a:p>
            <a:pPr lvl="1"/>
            <a:r>
              <a:rPr lang="en-US" dirty="0">
                <a:solidFill>
                  <a:srgbClr val="00B050"/>
                </a:solidFill>
              </a:rPr>
              <a:t>Tritium Not released</a:t>
            </a:r>
          </a:p>
          <a:p>
            <a:r>
              <a:rPr lang="en-US" dirty="0" smtClean="0"/>
              <a:t>Fire Conditions:</a:t>
            </a:r>
          </a:p>
          <a:p>
            <a:pPr lvl="1"/>
            <a:r>
              <a:rPr lang="en-US" dirty="0" smtClean="0">
                <a:solidFill>
                  <a:srgbClr val="FF0000"/>
                </a:solidFill>
              </a:rPr>
              <a:t>Tritium may be released with long term fire exposure</a:t>
            </a:r>
          </a:p>
          <a:p>
            <a:r>
              <a:rPr lang="en-US" dirty="0" smtClean="0"/>
              <a:t>Shipping container failure</a:t>
            </a:r>
          </a:p>
          <a:p>
            <a:pPr lvl="1"/>
            <a:r>
              <a:rPr lang="en-US" dirty="0" smtClean="0"/>
              <a:t>Should be obvious from physical condition</a:t>
            </a:r>
          </a:p>
          <a:p>
            <a:pPr lvl="1"/>
            <a:r>
              <a:rPr lang="en-US" dirty="0" smtClean="0">
                <a:solidFill>
                  <a:srgbClr val="00B050"/>
                </a:solidFill>
              </a:rPr>
              <a:t>T2 should not be released</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31</a:t>
            </a:fld>
            <a:endParaRPr lang="en-US"/>
          </a:p>
        </p:txBody>
      </p:sp>
    </p:spTree>
    <p:extLst>
      <p:ext uri="{BB962C8B-B14F-4D97-AF65-F5344CB8AC3E}">
        <p14:creationId xmlns:p14="http://schemas.microsoft.com/office/powerpoint/2010/main" val="3054316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Containment </a:t>
            </a:r>
            <a:r>
              <a:rPr lang="en-US" dirty="0"/>
              <a:t>Level </a:t>
            </a:r>
            <a:r>
              <a:rPr lang="en-US" dirty="0" smtClean="0"/>
              <a:t>Failure</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Vessel, chamber and Hall A fail</a:t>
            </a:r>
          </a:p>
          <a:p>
            <a:pPr lvl="1"/>
            <a:r>
              <a:rPr lang="en-US" dirty="0" smtClean="0">
                <a:solidFill>
                  <a:srgbClr val="FF0000"/>
                </a:solidFill>
              </a:rPr>
              <a:t>Worst case ground level release</a:t>
            </a:r>
          </a:p>
          <a:p>
            <a:pPr lvl="1"/>
            <a:r>
              <a:rPr lang="en-US" dirty="0" smtClean="0">
                <a:solidFill>
                  <a:srgbClr val="00B0F0"/>
                </a:solidFill>
              </a:rPr>
              <a:t>1.5 rem for workers 0.4 </a:t>
            </a:r>
            <a:r>
              <a:rPr lang="en-US" dirty="0" err="1" smtClean="0">
                <a:solidFill>
                  <a:srgbClr val="00B0F0"/>
                </a:solidFill>
              </a:rPr>
              <a:t>mrem</a:t>
            </a:r>
            <a:r>
              <a:rPr lang="en-US" dirty="0" smtClean="0">
                <a:solidFill>
                  <a:srgbClr val="00B0F0"/>
                </a:solidFill>
              </a:rPr>
              <a:t> at 300m</a:t>
            </a:r>
          </a:p>
          <a:p>
            <a:r>
              <a:rPr lang="en-US" dirty="0" smtClean="0"/>
              <a:t>Vessel and chamber fail</a:t>
            </a:r>
          </a:p>
          <a:p>
            <a:pPr lvl="1"/>
            <a:r>
              <a:rPr lang="en-US" dirty="0" smtClean="0"/>
              <a:t>Foreign object puncture</a:t>
            </a:r>
          </a:p>
          <a:p>
            <a:pPr lvl="1"/>
            <a:r>
              <a:rPr lang="en-US" dirty="0" smtClean="0"/>
              <a:t>Release to Hall </a:t>
            </a:r>
            <a:r>
              <a:rPr lang="en-US" dirty="0" smtClean="0">
                <a:solidFill>
                  <a:srgbClr val="FF0000"/>
                </a:solidFill>
              </a:rPr>
              <a:t>worker exposure 1.2 rem</a:t>
            </a:r>
          </a:p>
          <a:p>
            <a:pPr lvl="1"/>
            <a:r>
              <a:rPr lang="en-US" dirty="0" smtClean="0">
                <a:solidFill>
                  <a:srgbClr val="00B050"/>
                </a:solidFill>
              </a:rPr>
              <a:t>Controlled release of T2 through stack</a:t>
            </a:r>
          </a:p>
          <a:p>
            <a:pPr lvl="1"/>
            <a:r>
              <a:rPr lang="en-US" dirty="0" smtClean="0"/>
              <a:t>24 </a:t>
            </a:r>
            <a:r>
              <a:rPr lang="en-US" dirty="0" err="1" smtClean="0"/>
              <a:t>hr</a:t>
            </a:r>
            <a:r>
              <a:rPr lang="en-US" dirty="0" smtClean="0"/>
              <a:t> to remove T2 in Hall to levels below 1% of DAC (TGT-CALC-103-004)</a:t>
            </a:r>
          </a:p>
          <a:p>
            <a:pPr lvl="1"/>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32</a:t>
            </a:fld>
            <a:endParaRPr lang="en-US"/>
          </a:p>
        </p:txBody>
      </p:sp>
    </p:spTree>
    <p:extLst>
      <p:ext uri="{BB962C8B-B14F-4D97-AF65-F5344CB8AC3E}">
        <p14:creationId xmlns:p14="http://schemas.microsoft.com/office/powerpoint/2010/main" val="3310750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Acknowledgements</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JLAB:  K. Welch, V. </a:t>
            </a:r>
            <a:r>
              <a:rPr lang="en-US" dirty="0" err="1" smtClean="0"/>
              <a:t>Vylet</a:t>
            </a:r>
            <a:r>
              <a:rPr lang="en-US" dirty="0" smtClean="0"/>
              <a:t>, Y. Roblin</a:t>
            </a:r>
          </a:p>
          <a:p>
            <a:r>
              <a:rPr lang="en-US" dirty="0" smtClean="0"/>
              <a:t>SRS/SRNL:  </a:t>
            </a:r>
            <a:r>
              <a:rPr lang="en-US" dirty="0" err="1" smtClean="0"/>
              <a:t>T.McGee</a:t>
            </a:r>
            <a:r>
              <a:rPr lang="en-US" dirty="0" smtClean="0"/>
              <a:t>, J. </a:t>
            </a:r>
            <a:r>
              <a:rPr lang="en-US" dirty="0" err="1" smtClean="0"/>
              <a:t>Novajosky</a:t>
            </a:r>
            <a:r>
              <a:rPr lang="en-US" dirty="0" smtClean="0"/>
              <a:t>, H. </a:t>
            </a:r>
            <a:r>
              <a:rPr lang="en-US" dirty="0" err="1" smtClean="0"/>
              <a:t>Nigg</a:t>
            </a:r>
            <a:r>
              <a:rPr lang="en-US" dirty="0" smtClean="0"/>
              <a:t>, M Morgan, A Duncan, G. Howard…</a:t>
            </a:r>
          </a:p>
          <a:p>
            <a:r>
              <a:rPr lang="en-US" dirty="0" smtClean="0"/>
              <a:t>NIST:  R. Ricker</a:t>
            </a:r>
          </a:p>
          <a:p>
            <a:r>
              <a:rPr lang="en-US" dirty="0" smtClean="0"/>
              <a:t>Sandia:  B. </a:t>
            </a:r>
            <a:r>
              <a:rPr lang="en-US" dirty="0" err="1" smtClean="0"/>
              <a:t>Somerday</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33</a:t>
            </a:fld>
            <a:endParaRPr lang="en-US"/>
          </a:p>
        </p:txBody>
      </p:sp>
    </p:spTree>
    <p:extLst>
      <p:ext uri="{BB962C8B-B14F-4D97-AF65-F5344CB8AC3E}">
        <p14:creationId xmlns:p14="http://schemas.microsoft.com/office/powerpoint/2010/main" val="2976067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Pre-Installation Plan</a:t>
            </a:r>
            <a:endParaRPr lang="en-US" dirty="0"/>
          </a:p>
        </p:txBody>
      </p:sp>
      <p:sp>
        <p:nvSpPr>
          <p:cNvPr id="3" name="Content Placeholder 2"/>
          <p:cNvSpPr>
            <a:spLocks noGrp="1"/>
          </p:cNvSpPr>
          <p:nvPr>
            <p:ph idx="1"/>
          </p:nvPr>
        </p:nvSpPr>
        <p:spPr>
          <a:xfrm>
            <a:off x="457200" y="1295400"/>
            <a:ext cx="8229600" cy="4830763"/>
          </a:xfrm>
        </p:spPr>
        <p:txBody>
          <a:bodyPr>
            <a:normAutofit fontScale="62500" lnSpcReduction="20000"/>
          </a:bodyPr>
          <a:lstStyle/>
          <a:p>
            <a:r>
              <a:rPr lang="en-US" dirty="0" smtClean="0"/>
              <a:t>Test/assemble per procedure</a:t>
            </a:r>
          </a:p>
          <a:p>
            <a:r>
              <a:rPr lang="en-US" dirty="0" smtClean="0"/>
              <a:t>Perform all examinations and tests required by B31.3 on </a:t>
            </a:r>
            <a:r>
              <a:rPr lang="en-US" dirty="0" err="1" smtClean="0"/>
              <a:t>cryosystem</a:t>
            </a:r>
            <a:endParaRPr lang="en-US" dirty="0" smtClean="0"/>
          </a:p>
          <a:p>
            <a:r>
              <a:rPr lang="en-US" dirty="0" smtClean="0"/>
              <a:t>Install and test exhaust system (all speeds)</a:t>
            </a:r>
          </a:p>
          <a:p>
            <a:pPr lvl="1"/>
            <a:r>
              <a:rPr lang="en-US" dirty="0" smtClean="0"/>
              <a:t>Interlock testing not required until Aug 2016.</a:t>
            </a:r>
          </a:p>
          <a:p>
            <a:pPr lvl="1"/>
            <a:r>
              <a:rPr lang="en-US" dirty="0" smtClean="0"/>
              <a:t>Install backup power/test</a:t>
            </a:r>
          </a:p>
          <a:p>
            <a:r>
              <a:rPr lang="en-US" dirty="0" smtClean="0"/>
              <a:t>Install access platform</a:t>
            </a:r>
          </a:p>
          <a:p>
            <a:r>
              <a:rPr lang="en-US" dirty="0" smtClean="0"/>
              <a:t>Test install Hut (June 2016)</a:t>
            </a:r>
          </a:p>
          <a:p>
            <a:pPr lvl="1"/>
            <a:r>
              <a:rPr lang="en-US" dirty="0" smtClean="0"/>
              <a:t>Check flow train and remove hut</a:t>
            </a:r>
          </a:p>
          <a:p>
            <a:r>
              <a:rPr lang="en-US" dirty="0" smtClean="0"/>
              <a:t>Install target on pivot as usual and align</a:t>
            </a:r>
          </a:p>
          <a:p>
            <a:r>
              <a:rPr lang="en-US" dirty="0" smtClean="0"/>
              <a:t>Check/test T2 alarm system</a:t>
            </a:r>
          </a:p>
          <a:p>
            <a:r>
              <a:rPr lang="en-US" dirty="0" smtClean="0"/>
              <a:t>Check/test vacuum fault system</a:t>
            </a:r>
          </a:p>
          <a:p>
            <a:r>
              <a:rPr lang="en-US" dirty="0" smtClean="0"/>
              <a:t>Test all interlocks on exhaust system</a:t>
            </a:r>
          </a:p>
          <a:p>
            <a:r>
              <a:rPr lang="en-US" dirty="0" smtClean="0"/>
              <a:t>Check/test FSD system</a:t>
            </a:r>
          </a:p>
          <a:p>
            <a:r>
              <a:rPr lang="en-US" dirty="0" smtClean="0"/>
              <a:t>Install Hut and check flow (low speed)</a:t>
            </a:r>
          </a:p>
          <a:p>
            <a:r>
              <a:rPr lang="en-US" dirty="0" smtClean="0"/>
              <a:t>Install cell</a:t>
            </a:r>
          </a:p>
          <a:p>
            <a:endParaRPr lang="en-US" dirty="0" smtClean="0"/>
          </a:p>
        </p:txBody>
      </p:sp>
      <p:sp>
        <p:nvSpPr>
          <p:cNvPr id="4" name="Slide Number Placeholder 3"/>
          <p:cNvSpPr>
            <a:spLocks noGrp="1"/>
          </p:cNvSpPr>
          <p:nvPr>
            <p:ph type="sldNum" sz="quarter" idx="12"/>
          </p:nvPr>
        </p:nvSpPr>
        <p:spPr/>
        <p:txBody>
          <a:bodyPr/>
          <a:lstStyle/>
          <a:p>
            <a:fld id="{8018D6AA-EBA2-4B19-99C5-3315A16C2C4F}" type="slidenum">
              <a:rPr lang="en-US" smtClean="0"/>
              <a:t>34</a:t>
            </a:fld>
            <a:endParaRPr lang="en-US"/>
          </a:p>
        </p:txBody>
      </p:sp>
    </p:spTree>
    <p:extLst>
      <p:ext uri="{BB962C8B-B14F-4D97-AF65-F5344CB8AC3E}">
        <p14:creationId xmlns:p14="http://schemas.microsoft.com/office/powerpoint/2010/main" val="3490157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Installation Procedure Outline</a:t>
            </a:r>
            <a:endParaRPr lang="en-US" dirty="0"/>
          </a:p>
        </p:txBody>
      </p:sp>
      <p:sp>
        <p:nvSpPr>
          <p:cNvPr id="3" name="Content Placeholder 2"/>
          <p:cNvSpPr>
            <a:spLocks noGrp="1"/>
          </p:cNvSpPr>
          <p:nvPr>
            <p:ph idx="1"/>
          </p:nvPr>
        </p:nvSpPr>
        <p:spPr>
          <a:xfrm>
            <a:off x="457200" y="990600"/>
            <a:ext cx="8229600" cy="5135563"/>
          </a:xfrm>
        </p:spPr>
        <p:txBody>
          <a:bodyPr>
            <a:normAutofit fontScale="55000" lnSpcReduction="20000"/>
          </a:bodyPr>
          <a:lstStyle/>
          <a:p>
            <a:pPr lvl="0"/>
            <a:r>
              <a:rPr lang="en-US" dirty="0"/>
              <a:t>All pre-installation tasks shall be performed including the placement of tools and materials in preparation for cell installation or removal. A special tritium </a:t>
            </a:r>
            <a:r>
              <a:rPr lang="en-US" dirty="0" smtClean="0"/>
              <a:t>target </a:t>
            </a:r>
            <a:r>
              <a:rPr lang="en-US" dirty="0"/>
              <a:t>tool box shall be maintained for this specific purpose and no other, </a:t>
            </a:r>
            <a:r>
              <a:rPr lang="en-US" dirty="0" smtClean="0"/>
              <a:t>by the </a:t>
            </a:r>
            <a:r>
              <a:rPr lang="en-US" dirty="0"/>
              <a:t>JLAB Target Group.</a:t>
            </a:r>
          </a:p>
          <a:p>
            <a:pPr lvl="0"/>
            <a:r>
              <a:rPr lang="en-US" dirty="0">
                <a:solidFill>
                  <a:srgbClr val="00B050"/>
                </a:solidFill>
              </a:rPr>
              <a:t>The exhaust system shall be activated at low speed </a:t>
            </a:r>
            <a:r>
              <a:rPr lang="en-US" dirty="0" smtClean="0">
                <a:solidFill>
                  <a:srgbClr val="00B050"/>
                </a:solidFill>
              </a:rPr>
              <a:t>and flow shall be verified.</a:t>
            </a:r>
          </a:p>
          <a:p>
            <a:pPr lvl="0"/>
            <a:r>
              <a:rPr lang="en-US" dirty="0" smtClean="0"/>
              <a:t>The </a:t>
            </a:r>
            <a:r>
              <a:rPr lang="en-US" dirty="0"/>
              <a:t>shipping container holding the cell shall be placed in the handling hut.</a:t>
            </a:r>
          </a:p>
          <a:p>
            <a:pPr lvl="0"/>
            <a:r>
              <a:rPr lang="en-US" dirty="0">
                <a:solidFill>
                  <a:srgbClr val="FF0000"/>
                </a:solidFill>
              </a:rPr>
              <a:t>The Hall shall be placed in controlled access. This includes a full sweep and key access.</a:t>
            </a:r>
          </a:p>
          <a:p>
            <a:pPr lvl="0"/>
            <a:r>
              <a:rPr lang="en-US" dirty="0"/>
              <a:t>Entrance to the Hall shall only be allowed for personnel directly involved in the installation/removal process.</a:t>
            </a:r>
          </a:p>
          <a:p>
            <a:pPr lvl="0"/>
            <a:r>
              <a:rPr lang="en-US" dirty="0" smtClean="0"/>
              <a:t>These </a:t>
            </a:r>
            <a:r>
              <a:rPr lang="en-US" dirty="0"/>
              <a:t>activities shall be 100% covered by RadCon operating under a specific RWP.</a:t>
            </a:r>
          </a:p>
          <a:p>
            <a:pPr lvl="0"/>
            <a:r>
              <a:rPr lang="en-US" dirty="0"/>
              <a:t>Upon completion of the cell installation, the team closing the chamber may enter the hall to perform this specific task while being supported by RadCon and the Target Group.</a:t>
            </a:r>
          </a:p>
          <a:p>
            <a:pPr lvl="0"/>
            <a:r>
              <a:rPr lang="en-US" dirty="0"/>
              <a:t>The JLAB DA shall be responsible for the cell installation removal.</a:t>
            </a:r>
          </a:p>
          <a:p>
            <a:pPr lvl="0"/>
            <a:r>
              <a:rPr lang="en-US" dirty="0"/>
              <a:t>Once the chamber is sealed and vacuum is established the Hall may be returned to restricted access.</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35</a:t>
            </a:fld>
            <a:endParaRPr lang="en-US"/>
          </a:p>
        </p:txBody>
      </p:sp>
    </p:spTree>
    <p:extLst>
      <p:ext uri="{BB962C8B-B14F-4D97-AF65-F5344CB8AC3E}">
        <p14:creationId xmlns:p14="http://schemas.microsoft.com/office/powerpoint/2010/main" val="1994676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dirty="0" smtClean="0"/>
              <a:t>Installation Procedure</a:t>
            </a:r>
            <a:endParaRPr lang="en-US" dirty="0"/>
          </a:p>
        </p:txBody>
      </p:sp>
      <p:sp>
        <p:nvSpPr>
          <p:cNvPr id="3" name="Content Placeholder 2"/>
          <p:cNvSpPr>
            <a:spLocks noGrp="1"/>
          </p:cNvSpPr>
          <p:nvPr>
            <p:ph idx="1"/>
          </p:nvPr>
        </p:nvSpPr>
        <p:spPr>
          <a:xfrm>
            <a:off x="429768" y="685800"/>
            <a:ext cx="8229600" cy="5670550"/>
          </a:xfrm>
        </p:spPr>
        <p:txBody>
          <a:bodyPr>
            <a:noAutofit/>
          </a:bodyPr>
          <a:lstStyle/>
          <a:p>
            <a:pPr lvl="0"/>
            <a:r>
              <a:rPr lang="en-US" sz="1200" dirty="0"/>
              <a:t>Assemble and attach the large access platform to the beam left of the scattering chamber.</a:t>
            </a:r>
          </a:p>
          <a:p>
            <a:pPr lvl="0"/>
            <a:r>
              <a:rPr lang="en-US" sz="1200" dirty="0"/>
              <a:t>Attach the hut adapter to the chamber.</a:t>
            </a:r>
          </a:p>
          <a:p>
            <a:pPr lvl="0"/>
            <a:r>
              <a:rPr lang="en-US" sz="1200" dirty="0"/>
              <a:t>Ensure that the motion system set for “tritium in” position and deenergize system.</a:t>
            </a:r>
          </a:p>
          <a:p>
            <a:pPr lvl="0"/>
            <a:r>
              <a:rPr lang="en-US" sz="1200" dirty="0"/>
              <a:t>Assemble the handling hut and attach to the adapter.</a:t>
            </a:r>
          </a:p>
          <a:p>
            <a:pPr lvl="0"/>
            <a:r>
              <a:rPr lang="en-US" sz="1200" dirty="0"/>
              <a:t>Connect the scattering chamber large access port located above the beam left thin window to the tritium exhaust system.</a:t>
            </a:r>
          </a:p>
          <a:p>
            <a:pPr lvl="0"/>
            <a:r>
              <a:rPr lang="en-US" sz="1200" dirty="0"/>
              <a:t>Activate the tritium exhaust system into the flow such that the air velocity at the face of the hut adapter is at least 140 fpm.</a:t>
            </a:r>
          </a:p>
          <a:p>
            <a:pPr lvl="0"/>
            <a:r>
              <a:rPr lang="en-US" sz="1200" dirty="0"/>
              <a:t>Ensure that Hall A is placed in controlled access.</a:t>
            </a:r>
          </a:p>
          <a:p>
            <a:pPr lvl="1"/>
            <a:r>
              <a:rPr lang="en-US" sz="1050" dirty="0"/>
              <a:t>At this point only essential personnel shall be allowed in the hall.</a:t>
            </a:r>
          </a:p>
          <a:p>
            <a:pPr lvl="0"/>
            <a:r>
              <a:rPr lang="en-US" sz="1200" dirty="0"/>
              <a:t>Move the tritium cell and it shipping containers to the inside of the handling hut. </a:t>
            </a:r>
          </a:p>
          <a:p>
            <a:pPr lvl="0"/>
            <a:r>
              <a:rPr lang="en-US" sz="1200" dirty="0"/>
              <a:t>Remove the intermediate vessel from the Type A shipping container.</a:t>
            </a:r>
          </a:p>
          <a:p>
            <a:pPr lvl="0"/>
            <a:r>
              <a:rPr lang="en-US" sz="1200" dirty="0"/>
              <a:t>Remove the Type A shipping container from the handling hut.</a:t>
            </a:r>
          </a:p>
          <a:p>
            <a:pPr lvl="0"/>
            <a:r>
              <a:rPr lang="en-US" sz="1200" dirty="0">
                <a:solidFill>
                  <a:srgbClr val="FF0000"/>
                </a:solidFill>
              </a:rPr>
              <a:t>Sample the space inside the intermediate vessel to ensure tritium has not been released from the primary containment, the tritium cell.</a:t>
            </a:r>
          </a:p>
          <a:p>
            <a:pPr lvl="0"/>
            <a:r>
              <a:rPr lang="en-US" sz="1200" dirty="0"/>
              <a:t>If the sample tritium level is acceptable continue. Otherwise, return the intermediate vessel Type A shipping container and return to SRTE.</a:t>
            </a:r>
          </a:p>
          <a:p>
            <a:pPr lvl="0"/>
            <a:r>
              <a:rPr lang="en-US" sz="1200" dirty="0"/>
              <a:t>Install the tritium cell in the scattering chamber by following the next steps.</a:t>
            </a:r>
          </a:p>
          <a:p>
            <a:pPr lvl="1"/>
            <a:r>
              <a:rPr lang="en-US" sz="1050" dirty="0"/>
              <a:t>Remove the valve in covers and screws from the beam left main body shipping cover.</a:t>
            </a:r>
          </a:p>
          <a:p>
            <a:pPr lvl="1"/>
            <a:r>
              <a:rPr lang="en-US" sz="1050" dirty="0"/>
              <a:t>Remove the entrance window plug.</a:t>
            </a:r>
          </a:p>
          <a:p>
            <a:pPr lvl="1"/>
            <a:r>
              <a:rPr lang="en-US" sz="1050" dirty="0"/>
              <a:t>Install the small cell mounted collimator.</a:t>
            </a:r>
          </a:p>
          <a:p>
            <a:pPr lvl="1"/>
            <a:r>
              <a:rPr lang="en-US" sz="1050" dirty="0"/>
              <a:t>Install alignment pins in the cell.</a:t>
            </a:r>
          </a:p>
          <a:p>
            <a:pPr lvl="1"/>
            <a:r>
              <a:rPr lang="en-US" sz="1050" dirty="0"/>
              <a:t>Attach a cell to the copper heat sink in the appropriate location and secure with bolts tightened to 140 in-lbf.</a:t>
            </a:r>
          </a:p>
          <a:p>
            <a:pPr lvl="1"/>
            <a:r>
              <a:rPr lang="en-US" sz="1050" dirty="0"/>
              <a:t>Remove the beam left shipping cover and the cover on the exit of the main body.</a:t>
            </a:r>
          </a:p>
          <a:p>
            <a:pPr lvl="0"/>
            <a:r>
              <a:rPr lang="en-US" sz="1200" dirty="0"/>
              <a:t>Once a cell is installed inside the scattering chamber the hut and adapter may be removed from the side of the chamber.</a:t>
            </a:r>
          </a:p>
          <a:p>
            <a:pPr lvl="0"/>
            <a:r>
              <a:rPr lang="en-US" sz="1200" dirty="0"/>
              <a:t>The ventilation system shall be kept on until the window cover rollup system is attached.</a:t>
            </a:r>
          </a:p>
          <a:p>
            <a:pPr lvl="0"/>
            <a:r>
              <a:rPr lang="en-US" sz="1200" dirty="0"/>
              <a:t>Initiate the vacuum system ensure that pump down progressing appropriately.</a:t>
            </a:r>
          </a:p>
          <a:p>
            <a:pPr lvl="0"/>
            <a:r>
              <a:rPr lang="en-US" sz="1200" dirty="0"/>
              <a:t>The Hall may now be taken into restricted access.</a:t>
            </a:r>
          </a:p>
          <a:p>
            <a:endParaRPr lang="en-US" sz="1100" dirty="0"/>
          </a:p>
        </p:txBody>
      </p:sp>
      <p:sp>
        <p:nvSpPr>
          <p:cNvPr id="4" name="Slide Number Placeholder 3"/>
          <p:cNvSpPr>
            <a:spLocks noGrp="1"/>
          </p:cNvSpPr>
          <p:nvPr>
            <p:ph type="sldNum" sz="quarter" idx="12"/>
          </p:nvPr>
        </p:nvSpPr>
        <p:spPr/>
        <p:txBody>
          <a:bodyPr/>
          <a:lstStyle/>
          <a:p>
            <a:fld id="{8018D6AA-EBA2-4B19-99C5-3315A16C2C4F}" type="slidenum">
              <a:rPr lang="en-US" smtClean="0"/>
              <a:t>36</a:t>
            </a:fld>
            <a:endParaRPr lang="en-US"/>
          </a:p>
        </p:txBody>
      </p:sp>
    </p:spTree>
    <p:extLst>
      <p:ext uri="{BB962C8B-B14F-4D97-AF65-F5344CB8AC3E}">
        <p14:creationId xmlns:p14="http://schemas.microsoft.com/office/powerpoint/2010/main" val="2389153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smtClean="0"/>
              <a:t>Case 1: Maximum Expected Dose to Worker in Hall</a:t>
            </a:r>
            <a:endParaRPr lang="en-US" sz="3600"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dirty="0" smtClean="0"/>
              <a:t>Primary (cell) and Secondary (chamber) containment breached 1100 Ci release to Hall</a:t>
            </a:r>
          </a:p>
          <a:p>
            <a:r>
              <a:rPr lang="en-US" dirty="0" smtClean="0"/>
              <a:t>Exhaust system does not function</a:t>
            </a:r>
          </a:p>
          <a:p>
            <a:r>
              <a:rPr lang="en-US" dirty="0" smtClean="0"/>
              <a:t>Tritium alarm/leak detected workers leave in ten minutes</a:t>
            </a:r>
          </a:p>
          <a:p>
            <a:r>
              <a:rPr lang="en-US" dirty="0" smtClean="0">
                <a:solidFill>
                  <a:srgbClr val="FF0000"/>
                </a:solidFill>
              </a:rPr>
              <a:t>5% conversion to HTO </a:t>
            </a:r>
          </a:p>
          <a:p>
            <a:r>
              <a:rPr lang="en-US" dirty="0" smtClean="0"/>
              <a:t>T2 is assumed to expand to chamber (1900 L)</a:t>
            </a:r>
          </a:p>
          <a:p>
            <a:r>
              <a:rPr lang="en-US" dirty="0" smtClean="0"/>
              <a:t>Worker exposed to this concentration for full 10 min.</a:t>
            </a:r>
          </a:p>
          <a:p>
            <a:r>
              <a:rPr lang="en-US" dirty="0" smtClean="0"/>
              <a:t>Calculation details given in TGT-CALC-103-004</a:t>
            </a:r>
          </a:p>
          <a:p>
            <a:r>
              <a:rPr lang="en-US" dirty="0" smtClean="0">
                <a:solidFill>
                  <a:srgbClr val="00B050"/>
                </a:solidFill>
              </a:rPr>
              <a:t>Maximum expected dose to worker is 1.2 rem</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37</a:t>
            </a:fld>
            <a:endParaRPr lang="en-US"/>
          </a:p>
        </p:txBody>
      </p:sp>
    </p:spTree>
    <p:extLst>
      <p:ext uri="{BB962C8B-B14F-4D97-AF65-F5344CB8AC3E}">
        <p14:creationId xmlns:p14="http://schemas.microsoft.com/office/powerpoint/2010/main" val="2390309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Case 2: Uncontrolled Release Ground Level (Truck Ramp Exit)</a:t>
            </a:r>
            <a:endParaRPr lang="en-US" sz="3200"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smtClean="0"/>
              <a:t>Assumes that the release is 1100 Ci of HT with 10% HTO</a:t>
            </a:r>
          </a:p>
          <a:p>
            <a:r>
              <a:rPr lang="en-US" dirty="0" smtClean="0"/>
              <a:t>Release is at ground level</a:t>
            </a:r>
          </a:p>
          <a:p>
            <a:r>
              <a:rPr lang="en-US" dirty="0" smtClean="0"/>
              <a:t>Modeled using </a:t>
            </a:r>
            <a:r>
              <a:rPr lang="en-US" dirty="0" err="1" smtClean="0"/>
              <a:t>HotSpot</a:t>
            </a:r>
            <a:endParaRPr lang="en-US" dirty="0" smtClean="0"/>
          </a:p>
          <a:p>
            <a:pPr lvl="1"/>
            <a:r>
              <a:rPr lang="en-US" dirty="0" smtClean="0"/>
              <a:t>Stability Class F</a:t>
            </a:r>
          </a:p>
          <a:p>
            <a:pPr lvl="1"/>
            <a:r>
              <a:rPr lang="en-US" dirty="0" smtClean="0"/>
              <a:t>Wind directed at closest boundary</a:t>
            </a:r>
          </a:p>
          <a:p>
            <a:pPr lvl="1"/>
            <a:r>
              <a:rPr lang="en-US" dirty="0" smtClean="0"/>
              <a:t>1 day exposure time</a:t>
            </a:r>
          </a:p>
          <a:p>
            <a:r>
              <a:rPr lang="en-US" dirty="0" smtClean="0">
                <a:solidFill>
                  <a:srgbClr val="FF0000"/>
                </a:solidFill>
              </a:rPr>
              <a:t>Max expected dose at top of ramp 1.5 rem</a:t>
            </a:r>
          </a:p>
          <a:p>
            <a:r>
              <a:rPr lang="en-US" dirty="0" smtClean="0">
                <a:solidFill>
                  <a:srgbClr val="00B050"/>
                </a:solidFill>
              </a:rPr>
              <a:t>Max expected dose at 300m 4.8 mrem</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8018D6AA-EBA2-4B19-99C5-3315A16C2C4F}" type="slidenum">
              <a:rPr lang="en-US" smtClean="0"/>
              <a:t>38</a:t>
            </a:fld>
            <a:endParaRPr lang="en-US"/>
          </a:p>
        </p:txBody>
      </p:sp>
    </p:spTree>
    <p:extLst>
      <p:ext uri="{BB962C8B-B14F-4D97-AF65-F5344CB8AC3E}">
        <p14:creationId xmlns:p14="http://schemas.microsoft.com/office/powerpoint/2010/main" val="2424243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18D6AA-EBA2-4B19-99C5-3315A16C2C4F}" type="slidenum">
              <a:rPr lang="en-US" smtClean="0"/>
              <a:t>39</a:t>
            </a:fld>
            <a:endParaRPr lang="en-US"/>
          </a:p>
        </p:txBody>
      </p:sp>
      <p:pic>
        <p:nvPicPr>
          <p:cNvPr id="5" name="Picture 4"/>
          <p:cNvPicPr/>
          <p:nvPr/>
        </p:nvPicPr>
        <p:blipFill>
          <a:blip r:embed="rId2"/>
          <a:stretch>
            <a:fillRect/>
          </a:stretch>
        </p:blipFill>
        <p:spPr>
          <a:xfrm>
            <a:off x="762000" y="1219200"/>
            <a:ext cx="7924800" cy="4924425"/>
          </a:xfrm>
          <a:prstGeom prst="rect">
            <a:avLst/>
          </a:prstGeom>
        </p:spPr>
      </p:pic>
      <p:sp>
        <p:nvSpPr>
          <p:cNvPr id="6" name="TextBox 5"/>
          <p:cNvSpPr txBox="1"/>
          <p:nvPr/>
        </p:nvSpPr>
        <p:spPr>
          <a:xfrm>
            <a:off x="1524000" y="381000"/>
            <a:ext cx="6400800" cy="369332"/>
          </a:xfrm>
          <a:prstGeom prst="rect">
            <a:avLst/>
          </a:prstGeom>
          <a:noFill/>
        </p:spPr>
        <p:txBody>
          <a:bodyPr wrap="square" rtlCol="0">
            <a:spAutoFit/>
          </a:bodyPr>
          <a:lstStyle/>
          <a:p>
            <a:pPr algn="ctr"/>
            <a:r>
              <a:rPr lang="en-US" dirty="0" smtClean="0"/>
              <a:t>TED plume centerline with distance</a:t>
            </a:r>
            <a:endParaRPr lang="en-US" dirty="0"/>
          </a:p>
        </p:txBody>
      </p:sp>
    </p:spTree>
    <p:extLst>
      <p:ext uri="{BB962C8B-B14F-4D97-AF65-F5344CB8AC3E}">
        <p14:creationId xmlns:p14="http://schemas.microsoft.com/office/powerpoint/2010/main" val="132764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Procedures to be Developed</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4</a:t>
            </a:fld>
            <a:endParaRPr lang="en-US"/>
          </a:p>
        </p:txBody>
      </p:sp>
      <p:sp>
        <p:nvSpPr>
          <p:cNvPr id="8" name="Rectangle 4"/>
          <p:cNvSpPr>
            <a:spLocks noGrp="1" noChangeArrowheads="1"/>
          </p:cNvSpPr>
          <p:nvPr>
            <p:ph idx="1"/>
          </p:nvPr>
        </p:nvSpPr>
        <p:spPr bwMode="auto">
          <a:xfrm>
            <a:off x="457200" y="988459"/>
            <a:ext cx="80772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F</a:t>
            </a: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SD checkout procedure</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Modified to include FSDs from tritium target which are additional to the standard cryogenic target FSDs.</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Hall checklist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Hut installation and removal</a:t>
            </a:r>
            <a:endParaRPr kumimoji="0" lang="en-US" altLang="en-US" sz="900" b="0"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Tritium target installation and removal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Tritium cell inspection and assembly procedure.</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Procedure is complete and shall be filed in Document Control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Component cleaning procedure</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procedure is complete and shall be filed in Document Control.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T2 Exhaust testing procedure</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procedure is required to ensure that the exhaust system is functioning correctly in all modes. It shall be filed in Document Control.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Access to Hall A</a:t>
            </a:r>
            <a:endParaRPr kumimoji="0" lang="en-US" altLang="en-US" sz="900" b="0" i="0" u="none" strike="noStrike" cap="none" normalizeH="0" baseline="0" dirty="0" smtClean="0">
              <a:ln>
                <a:noFill/>
              </a:ln>
              <a:solidFill>
                <a:srgbClr val="0070C0"/>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Restricted access to Hall A shall be limited to personnel with specific tritium training. </a:t>
            </a:r>
            <a:endParaRPr kumimoji="0" lang="en-US" altLang="en-US" sz="9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Controlled access to Hall shall be similar to the current Controlled Access protocols. </a:t>
            </a:r>
            <a:endParaRPr kumimoji="0" lang="en-US" altLang="en-US" sz="9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procedures shall be filed as part of the Experimental Physics Documents (e.g. COO, ESAD, RSAD, etc.).</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Target operating procedures. </a:t>
            </a:r>
            <a:endParaRPr kumimoji="0" lang="en-US" altLang="en-US" sz="900" b="0"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T2 alarm checkout procedures</a:t>
            </a:r>
          </a:p>
        </p:txBody>
      </p:sp>
    </p:spTree>
    <p:extLst>
      <p:ext uri="{BB962C8B-B14F-4D97-AF65-F5344CB8AC3E}">
        <p14:creationId xmlns:p14="http://schemas.microsoft.com/office/powerpoint/2010/main" val="2903984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Ground level release at ramp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371" y="1600200"/>
            <a:ext cx="7461258" cy="4525963"/>
          </a:xfrm>
        </p:spPr>
      </p:pic>
      <p:sp>
        <p:nvSpPr>
          <p:cNvPr id="4" name="Slide Number Placeholder 3"/>
          <p:cNvSpPr>
            <a:spLocks noGrp="1"/>
          </p:cNvSpPr>
          <p:nvPr>
            <p:ph type="sldNum" sz="quarter" idx="12"/>
          </p:nvPr>
        </p:nvSpPr>
        <p:spPr/>
        <p:txBody>
          <a:bodyPr/>
          <a:lstStyle/>
          <a:p>
            <a:fld id="{8018D6AA-EBA2-4B19-99C5-3315A16C2C4F}" type="slidenum">
              <a:rPr lang="en-US" smtClean="0"/>
              <a:t>40</a:t>
            </a:fld>
            <a:endParaRPr lang="en-US"/>
          </a:p>
        </p:txBody>
      </p:sp>
    </p:spTree>
    <p:extLst>
      <p:ext uri="{BB962C8B-B14F-4D97-AF65-F5344CB8AC3E}">
        <p14:creationId xmlns:p14="http://schemas.microsoft.com/office/powerpoint/2010/main" val="3922160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Case 4)  Cell handling release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Hut is installed on chamber adapter</a:t>
            </a:r>
          </a:p>
          <a:p>
            <a:r>
              <a:rPr lang="en-US" dirty="0" smtClean="0"/>
              <a:t>Exhaust is continuously on low for all handling operations</a:t>
            </a:r>
          </a:p>
          <a:p>
            <a:r>
              <a:rPr lang="en-US" dirty="0" smtClean="0"/>
              <a:t>150 fpm across all openings prevents T2 loss</a:t>
            </a:r>
          </a:p>
          <a:p>
            <a:r>
              <a:rPr lang="en-US" dirty="0" smtClean="0"/>
              <a:t>T2 drawn from workers through chamber up stack</a:t>
            </a:r>
          </a:p>
          <a:p>
            <a:r>
              <a:rPr lang="en-US" dirty="0" smtClean="0"/>
              <a:t>Exposure less than Case 1 and Case 3 applies.</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41</a:t>
            </a:fld>
            <a:endParaRPr lang="en-US"/>
          </a:p>
        </p:txBody>
      </p:sp>
    </p:spTree>
    <p:extLst>
      <p:ext uri="{BB962C8B-B14F-4D97-AF65-F5344CB8AC3E}">
        <p14:creationId xmlns:p14="http://schemas.microsoft.com/office/powerpoint/2010/main" val="2141991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Assembly and Testing at JLAB</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smtClean="0"/>
              <a:t>Each component shall be cleaned and inspected for defects and dimensional tolerance</a:t>
            </a:r>
          </a:p>
          <a:p>
            <a:r>
              <a:rPr lang="en-US" dirty="0" smtClean="0"/>
              <a:t>The cell shall be assembled (no covers) documented on assembly/test form</a:t>
            </a:r>
          </a:p>
          <a:p>
            <a:r>
              <a:rPr lang="en-US" dirty="0" smtClean="0"/>
              <a:t>Leak testing (per Code) at 550 psi He reverse mode.</a:t>
            </a:r>
          </a:p>
          <a:p>
            <a:r>
              <a:rPr lang="en-US" dirty="0" smtClean="0"/>
              <a:t>Close valve and check leak thru in reverse mode.</a:t>
            </a:r>
          </a:p>
          <a:p>
            <a:r>
              <a:rPr lang="en-US" dirty="0" smtClean="0"/>
              <a:t>Install covers and test to 1100 psi</a:t>
            </a:r>
          </a:p>
          <a:p>
            <a:r>
              <a:rPr lang="en-US" dirty="0" smtClean="0"/>
              <a:t>Meets Code requirements</a:t>
            </a:r>
          </a:p>
          <a:p>
            <a:pPr lvl="1"/>
            <a:r>
              <a:rPr lang="en-US" dirty="0" smtClean="0"/>
              <a:t>110% design pressure</a:t>
            </a:r>
          </a:p>
          <a:p>
            <a:r>
              <a:rPr lang="en-US" dirty="0" smtClean="0"/>
              <a:t>Assemble with valve covers insert into intermediate vessel (IV)</a:t>
            </a:r>
          </a:p>
          <a:p>
            <a:r>
              <a:rPr lang="en-US" dirty="0" smtClean="0"/>
              <a:t>Load IV into shipping container</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42</a:t>
            </a:fld>
            <a:endParaRPr lang="en-US"/>
          </a:p>
        </p:txBody>
      </p:sp>
    </p:spTree>
    <p:extLst>
      <p:ext uri="{BB962C8B-B14F-4D97-AF65-F5344CB8AC3E}">
        <p14:creationId xmlns:p14="http://schemas.microsoft.com/office/powerpoint/2010/main" val="1667742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Filling/Shipping</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Filling to occur at SRTE in glove box with covers installed</a:t>
            </a:r>
          </a:p>
          <a:p>
            <a:r>
              <a:rPr lang="en-US" dirty="0" err="1" smtClean="0"/>
              <a:t>Decon</a:t>
            </a:r>
            <a:r>
              <a:rPr lang="en-US" dirty="0" smtClean="0"/>
              <a:t> and package per SRTE requirements</a:t>
            </a:r>
          </a:p>
          <a:p>
            <a:pPr lvl="1"/>
            <a:r>
              <a:rPr lang="en-US" dirty="0" smtClean="0"/>
              <a:t>Process can take 2-3 weeks.</a:t>
            </a:r>
          </a:p>
          <a:p>
            <a:pPr lvl="1"/>
            <a:r>
              <a:rPr lang="en-US" dirty="0" smtClean="0"/>
              <a:t>Ensure heat strapping in place</a:t>
            </a:r>
          </a:p>
          <a:p>
            <a:r>
              <a:rPr lang="en-US" dirty="0" smtClean="0"/>
              <a:t>Ship to JLAB</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43</a:t>
            </a:fld>
            <a:endParaRPr lang="en-US"/>
          </a:p>
        </p:txBody>
      </p:sp>
    </p:spTree>
    <p:extLst>
      <p:ext uri="{BB962C8B-B14F-4D97-AF65-F5344CB8AC3E}">
        <p14:creationId xmlns:p14="http://schemas.microsoft.com/office/powerpoint/2010/main" val="89892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Intermediate Vessel</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5000" r="31482"/>
          <a:stretch/>
        </p:blipFill>
        <p:spPr>
          <a:xfrm>
            <a:off x="5093208" y="1462954"/>
            <a:ext cx="3581400" cy="4208318"/>
          </a:xfrm>
        </p:spPr>
      </p:pic>
      <p:sp>
        <p:nvSpPr>
          <p:cNvPr id="4" name="Slide Number Placeholder 3"/>
          <p:cNvSpPr>
            <a:spLocks noGrp="1"/>
          </p:cNvSpPr>
          <p:nvPr>
            <p:ph type="sldNum" sz="quarter" idx="12"/>
          </p:nvPr>
        </p:nvSpPr>
        <p:spPr/>
        <p:txBody>
          <a:bodyPr/>
          <a:lstStyle/>
          <a:p>
            <a:fld id="{8018D6AA-EBA2-4B19-99C5-3315A16C2C4F}" type="slidenum">
              <a:rPr lang="en-US" smtClean="0"/>
              <a:t>44</a:t>
            </a:fld>
            <a:endParaRPr lang="en-US"/>
          </a:p>
        </p:txBody>
      </p:sp>
      <p:sp>
        <p:nvSpPr>
          <p:cNvPr id="6" name="TextBox 5"/>
          <p:cNvSpPr txBox="1"/>
          <p:nvPr/>
        </p:nvSpPr>
        <p:spPr>
          <a:xfrm>
            <a:off x="457200" y="1535788"/>
            <a:ext cx="4191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10 inch Pipe</a:t>
            </a:r>
          </a:p>
          <a:p>
            <a:pPr marL="285750" indent="-285750">
              <a:buFont typeface="Arial" panose="020B0604020202020204" pitchFamily="34" charset="0"/>
              <a:buChar char="•"/>
            </a:pPr>
            <a:r>
              <a:rPr lang="en-US" dirty="0" smtClean="0"/>
              <a:t>Cell hangs from top flange</a:t>
            </a:r>
          </a:p>
          <a:p>
            <a:pPr marL="285750" indent="-285750">
              <a:buFont typeface="Arial" panose="020B0604020202020204" pitchFamily="34" charset="0"/>
              <a:buChar char="•"/>
            </a:pPr>
            <a:r>
              <a:rPr lang="en-US" dirty="0" smtClean="0"/>
              <a:t>Filled with foam</a:t>
            </a:r>
          </a:p>
          <a:p>
            <a:pPr marL="285750" indent="-285750">
              <a:buFont typeface="Arial" panose="020B0604020202020204" pitchFamily="34" charset="0"/>
              <a:buChar char="•"/>
            </a:pPr>
            <a:r>
              <a:rPr lang="en-US" dirty="0" smtClean="0"/>
              <a:t>Sample ports for testing internal space</a:t>
            </a:r>
          </a:p>
          <a:p>
            <a:pPr marL="285750" indent="-285750">
              <a:buFont typeface="Arial" panose="020B0604020202020204" pitchFamily="34" charset="0"/>
              <a:buChar char="•"/>
            </a:pPr>
            <a:r>
              <a:rPr lang="en-US" dirty="0" smtClean="0"/>
              <a:t>Provides secondary containment while shipping.</a:t>
            </a:r>
          </a:p>
          <a:p>
            <a:pPr marL="285750" indent="-285750">
              <a:buFont typeface="Arial" panose="020B0604020202020204" pitchFamily="34" charset="0"/>
              <a:buChar char="•"/>
            </a:pPr>
            <a:r>
              <a:rPr lang="en-US" dirty="0" smtClean="0"/>
              <a:t>Not DOT certified</a:t>
            </a:r>
            <a:endParaRPr lang="en-US" dirty="0"/>
          </a:p>
        </p:txBody>
      </p:sp>
      <p:cxnSp>
        <p:nvCxnSpPr>
          <p:cNvPr id="8" name="Straight Connector 7"/>
          <p:cNvCxnSpPr/>
          <p:nvPr/>
        </p:nvCxnSpPr>
        <p:spPr>
          <a:xfrm flipV="1">
            <a:off x="4876800" y="4191000"/>
            <a:ext cx="14478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1535788"/>
            <a:ext cx="1104900" cy="369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468618" y="5224281"/>
            <a:ext cx="5715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12436" y="1197666"/>
            <a:ext cx="1143000" cy="646331"/>
          </a:xfrm>
          <a:prstGeom prst="rect">
            <a:avLst/>
          </a:prstGeom>
          <a:noFill/>
        </p:spPr>
        <p:txBody>
          <a:bodyPr wrap="square" rtlCol="0">
            <a:spAutoFit/>
          </a:bodyPr>
          <a:lstStyle/>
          <a:p>
            <a:r>
              <a:rPr lang="en-US" dirty="0" smtClean="0"/>
              <a:t>SAMPLE PORTS</a:t>
            </a:r>
            <a:endParaRPr lang="en-US" dirty="0"/>
          </a:p>
        </p:txBody>
      </p:sp>
      <p:sp>
        <p:nvSpPr>
          <p:cNvPr id="14" name="TextBox 13"/>
          <p:cNvSpPr txBox="1"/>
          <p:nvPr/>
        </p:nvSpPr>
        <p:spPr>
          <a:xfrm>
            <a:off x="4261104" y="4925156"/>
            <a:ext cx="1447800" cy="369332"/>
          </a:xfrm>
          <a:prstGeom prst="rect">
            <a:avLst/>
          </a:prstGeom>
          <a:noFill/>
        </p:spPr>
        <p:txBody>
          <a:bodyPr wrap="square" rtlCol="0">
            <a:spAutoFit/>
          </a:bodyPr>
          <a:lstStyle/>
          <a:p>
            <a:r>
              <a:rPr lang="en-US" dirty="0" smtClean="0"/>
              <a:t>CELL</a:t>
            </a:r>
            <a:endParaRPr lang="en-US" dirty="0"/>
          </a:p>
        </p:txBody>
      </p:sp>
      <p:sp>
        <p:nvSpPr>
          <p:cNvPr id="15" name="TextBox 14"/>
          <p:cNvSpPr txBox="1"/>
          <p:nvPr/>
        </p:nvSpPr>
        <p:spPr>
          <a:xfrm>
            <a:off x="5753100" y="5774294"/>
            <a:ext cx="1600200" cy="369332"/>
          </a:xfrm>
          <a:prstGeom prst="rect">
            <a:avLst/>
          </a:prstGeom>
          <a:noFill/>
        </p:spPr>
        <p:txBody>
          <a:bodyPr wrap="square" rtlCol="0">
            <a:spAutoFit/>
          </a:bodyPr>
          <a:lstStyle/>
          <a:p>
            <a:r>
              <a:rPr lang="en-US" dirty="0" smtClean="0"/>
              <a:t>CF FLANGE</a:t>
            </a:r>
            <a:endParaRPr lang="en-US" dirty="0"/>
          </a:p>
        </p:txBody>
      </p:sp>
    </p:spTree>
    <p:extLst>
      <p:ext uri="{BB962C8B-B14F-4D97-AF65-F5344CB8AC3E}">
        <p14:creationId xmlns:p14="http://schemas.microsoft.com/office/powerpoint/2010/main" val="2203516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Shipping Container</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3000" y="1371600"/>
            <a:ext cx="2761906" cy="4525963"/>
          </a:xfrm>
        </p:spPr>
      </p:pic>
      <p:sp>
        <p:nvSpPr>
          <p:cNvPr id="4" name="Slide Number Placeholder 3"/>
          <p:cNvSpPr>
            <a:spLocks noGrp="1"/>
          </p:cNvSpPr>
          <p:nvPr>
            <p:ph type="sldNum" sz="quarter" idx="12"/>
          </p:nvPr>
        </p:nvSpPr>
        <p:spPr/>
        <p:txBody>
          <a:bodyPr/>
          <a:lstStyle/>
          <a:p>
            <a:fld id="{8018D6AA-EBA2-4B19-99C5-3315A16C2C4F}" type="slidenum">
              <a:rPr lang="en-US" smtClean="0"/>
              <a:t>45</a:t>
            </a:fld>
            <a:endParaRPr lang="en-US"/>
          </a:p>
        </p:txBody>
      </p:sp>
      <p:sp>
        <p:nvSpPr>
          <p:cNvPr id="6" name="TextBox 5"/>
          <p:cNvSpPr txBox="1"/>
          <p:nvPr/>
        </p:nvSpPr>
        <p:spPr>
          <a:xfrm>
            <a:off x="685800" y="1752600"/>
            <a:ext cx="3810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Alloy Product Corp.</a:t>
            </a:r>
          </a:p>
          <a:p>
            <a:pPr marL="285750" indent="-285750">
              <a:buFont typeface="Arial" panose="020B0604020202020204" pitchFamily="34" charset="0"/>
              <a:buChar char="•"/>
            </a:pPr>
            <a:r>
              <a:rPr lang="en-US" dirty="0" smtClean="0"/>
              <a:t>55 Gal DOT/UN vessel</a:t>
            </a:r>
          </a:p>
          <a:p>
            <a:pPr marL="285750" indent="-285750">
              <a:buFont typeface="Arial" panose="020B0604020202020204" pitchFamily="34" charset="0"/>
              <a:buChar char="•"/>
            </a:pPr>
            <a:r>
              <a:rPr lang="en-US" dirty="0" smtClean="0"/>
              <a:t>24 in ID</a:t>
            </a:r>
          </a:p>
          <a:p>
            <a:pPr marL="285750" indent="-285750">
              <a:buFont typeface="Arial" panose="020B0604020202020204" pitchFamily="34" charset="0"/>
              <a:buChar char="•"/>
            </a:pPr>
            <a:r>
              <a:rPr lang="en-US" dirty="0" smtClean="0"/>
              <a:t>Flanged top</a:t>
            </a:r>
          </a:p>
          <a:p>
            <a:pPr marL="285750" indent="-285750">
              <a:buFont typeface="Arial" panose="020B0604020202020204" pitchFamily="34" charset="0"/>
              <a:buChar char="•"/>
            </a:pPr>
            <a:r>
              <a:rPr lang="en-US" dirty="0" smtClean="0"/>
              <a:t>Can this be made a Type A container?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Containment Level 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Working with DOE SRS ORNL for other solutions</a:t>
            </a:r>
            <a:endParaRPr lang="en-US" dirty="0"/>
          </a:p>
        </p:txBody>
      </p:sp>
    </p:spTree>
    <p:extLst>
      <p:ext uri="{BB962C8B-B14F-4D97-AF65-F5344CB8AC3E}">
        <p14:creationId xmlns:p14="http://schemas.microsoft.com/office/powerpoint/2010/main" val="1548181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Truck Ramp Protocols</a:t>
            </a:r>
            <a:endParaRPr lang="en-US" dirty="0"/>
          </a:p>
        </p:txBody>
      </p:sp>
      <p:sp>
        <p:nvSpPr>
          <p:cNvPr id="3" name="Content Placeholder 2"/>
          <p:cNvSpPr>
            <a:spLocks noGrp="1"/>
          </p:cNvSpPr>
          <p:nvPr>
            <p:ph idx="1"/>
          </p:nvPr>
        </p:nvSpPr>
        <p:spPr>
          <a:xfrm>
            <a:off x="457200" y="1066800"/>
            <a:ext cx="8229600" cy="5059363"/>
          </a:xfrm>
        </p:spPr>
        <p:txBody>
          <a:bodyPr>
            <a:normAutofit fontScale="55000" lnSpcReduction="20000"/>
          </a:bodyPr>
          <a:lstStyle/>
          <a:p>
            <a:pPr lvl="0"/>
            <a:r>
              <a:rPr lang="en-US" dirty="0"/>
              <a:t>At the start of this procedure all ramp doors shall be closed.</a:t>
            </a:r>
          </a:p>
          <a:p>
            <a:pPr lvl="0"/>
            <a:r>
              <a:rPr lang="en-US" dirty="0"/>
              <a:t>For loads entering the Hall:</a:t>
            </a:r>
          </a:p>
          <a:p>
            <a:pPr lvl="1"/>
            <a:r>
              <a:rPr lang="en-US" dirty="0"/>
              <a:t>The top ramp door shall be opened by personnel located on the inside of the ramp.</a:t>
            </a:r>
          </a:p>
          <a:p>
            <a:pPr lvl="1"/>
            <a:r>
              <a:rPr lang="en-US" dirty="0"/>
              <a:t>The vehicle carrying this load shall enter the truck ramp.</a:t>
            </a:r>
          </a:p>
          <a:p>
            <a:pPr lvl="1"/>
            <a:r>
              <a:rPr lang="en-US" dirty="0"/>
              <a:t>The upper door shall be closed and the load carried to the bottom of the ramp.</a:t>
            </a:r>
          </a:p>
          <a:p>
            <a:pPr lvl="1"/>
            <a:r>
              <a:rPr lang="en-US" dirty="0"/>
              <a:t>The lower door shall be opened.</a:t>
            </a:r>
          </a:p>
          <a:p>
            <a:pPr lvl="2"/>
            <a:r>
              <a:rPr lang="en-US" dirty="0"/>
              <a:t>This activates the high speed exhaust system which should provide sufficient noise to ensure a strong desire to reclose the lower door.</a:t>
            </a:r>
          </a:p>
          <a:p>
            <a:pPr lvl="1"/>
            <a:r>
              <a:rPr lang="en-US" dirty="0"/>
              <a:t>If the lower door can be closed (i.e. the truck is not stuck half way) then it shall.</a:t>
            </a:r>
          </a:p>
          <a:p>
            <a:pPr lvl="1"/>
            <a:r>
              <a:rPr lang="en-US" dirty="0"/>
              <a:t>The load shall be brought into the Hall and unloaded promptly and safely.</a:t>
            </a:r>
          </a:p>
          <a:p>
            <a:pPr lvl="1"/>
            <a:r>
              <a:rPr lang="en-US" dirty="0"/>
              <a:t>Once the load is removed the truck shall exit the Hall Promptly and the lower door closed.</a:t>
            </a:r>
          </a:p>
          <a:p>
            <a:pPr lvl="1"/>
            <a:r>
              <a:rPr lang="en-US" dirty="0"/>
              <a:t>The truck may proceed to the top of the ramp where the upper door is opened temporarily to allow its passage.</a:t>
            </a:r>
          </a:p>
          <a:p>
            <a:pPr lvl="0"/>
            <a:r>
              <a:rPr lang="en-US" dirty="0"/>
              <a:t>For loads leaving the Hall the truck shall enter as above. Upon reaching the interior of the Hall it shall be loaded promptly and exit the Hall forthwith using the same procedure as above.</a:t>
            </a:r>
          </a:p>
          <a:p>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5</a:t>
            </a:fld>
            <a:endParaRPr lang="en-US"/>
          </a:p>
        </p:txBody>
      </p:sp>
    </p:spTree>
    <p:extLst>
      <p:ext uri="{BB962C8B-B14F-4D97-AF65-F5344CB8AC3E}">
        <p14:creationId xmlns:p14="http://schemas.microsoft.com/office/powerpoint/2010/main" val="171131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Controlled Access Procedure Outline</a:t>
            </a:r>
            <a:endParaRPr lang="en-US" dirty="0"/>
          </a:p>
        </p:txBody>
      </p:sp>
      <p:sp>
        <p:nvSpPr>
          <p:cNvPr id="3" name="Content Placeholder 2"/>
          <p:cNvSpPr>
            <a:spLocks noGrp="1"/>
          </p:cNvSpPr>
          <p:nvPr>
            <p:ph idx="1"/>
          </p:nvPr>
        </p:nvSpPr>
        <p:spPr>
          <a:xfrm>
            <a:off x="457200" y="990600"/>
            <a:ext cx="8229600" cy="5486400"/>
          </a:xfrm>
        </p:spPr>
        <p:txBody>
          <a:bodyPr>
            <a:noAutofit/>
          </a:bodyPr>
          <a:lstStyle/>
          <a:p>
            <a:pPr lvl="0"/>
            <a:r>
              <a:rPr lang="en-US" sz="1600" dirty="0" smtClean="0">
                <a:solidFill>
                  <a:srgbClr val="FF0000"/>
                </a:solidFill>
              </a:rPr>
              <a:t>Ensure </a:t>
            </a:r>
            <a:r>
              <a:rPr lang="en-US" sz="1600" dirty="0" smtClean="0">
                <a:solidFill>
                  <a:srgbClr val="FF0000"/>
                </a:solidFill>
              </a:rPr>
              <a:t>Target is in Home Position</a:t>
            </a:r>
          </a:p>
          <a:p>
            <a:pPr lvl="0"/>
            <a:r>
              <a:rPr lang="en-US" sz="1600" dirty="0" smtClean="0"/>
              <a:t>Make </a:t>
            </a:r>
            <a:r>
              <a:rPr lang="en-US" sz="1600" dirty="0"/>
              <a:t>entry as required with the additional training requirements for tritium.</a:t>
            </a:r>
          </a:p>
          <a:p>
            <a:pPr lvl="0"/>
            <a:r>
              <a:rPr lang="en-US" sz="1600" dirty="0"/>
              <a:t>Ensure that ARM/RadCon has handheld TAM (tritium air monitor). The maintenance of these monitors is the purview of the RadCon group.</a:t>
            </a:r>
          </a:p>
          <a:p>
            <a:pPr lvl="0"/>
            <a:r>
              <a:rPr lang="en-US" sz="1600" dirty="0"/>
              <a:t>All large truck ramp doors shall remain closed during this access</a:t>
            </a:r>
          </a:p>
          <a:p>
            <a:pPr lvl="0"/>
            <a:r>
              <a:rPr lang="en-US" sz="1600" dirty="0"/>
              <a:t>Access is allowed to the Hall if an acceptable level of tritium is detected. Note that it is assumed that there will be some airborne tritium from normal beam operations present in the Hall. </a:t>
            </a:r>
          </a:p>
          <a:p>
            <a:pPr lvl="0"/>
            <a:r>
              <a:rPr lang="en-US" sz="1600" dirty="0"/>
              <a:t>If unacceptable levels of tritium are found then exit immediately and inform RadCon. Activate the exhaust system and await further instructions. All personnel on the access team shall be enrolled in the bio-assay program.</a:t>
            </a:r>
          </a:p>
          <a:p>
            <a:pPr lvl="0"/>
            <a:r>
              <a:rPr lang="en-US" sz="1600" dirty="0"/>
              <a:t>The following activities are not allowed during a controlled </a:t>
            </a:r>
            <a:r>
              <a:rPr lang="en-US" sz="1600" dirty="0" smtClean="0"/>
              <a:t>access:</a:t>
            </a:r>
            <a:endParaRPr lang="en-US" sz="1600" dirty="0"/>
          </a:p>
          <a:p>
            <a:pPr lvl="1"/>
            <a:r>
              <a:rPr lang="en-US" sz="1600" dirty="0"/>
              <a:t>Forklift operations</a:t>
            </a:r>
          </a:p>
          <a:p>
            <a:pPr lvl="1"/>
            <a:r>
              <a:rPr lang="en-US" sz="1600" dirty="0"/>
              <a:t>Lift operations within 20 </a:t>
            </a:r>
            <a:r>
              <a:rPr lang="en-US" sz="1600" dirty="0" err="1"/>
              <a:t>ft</a:t>
            </a:r>
            <a:r>
              <a:rPr lang="en-US" sz="1600" dirty="0"/>
              <a:t> of the pivot</a:t>
            </a:r>
          </a:p>
          <a:p>
            <a:pPr lvl="1"/>
            <a:r>
              <a:rPr lang="en-US" sz="1600" dirty="0"/>
              <a:t>Crane operations</a:t>
            </a:r>
          </a:p>
          <a:p>
            <a:pPr lvl="1"/>
            <a:r>
              <a:rPr lang="en-US" sz="1600" dirty="0"/>
              <a:t>Heavy work (other than diagnostic and tuning) within 20 </a:t>
            </a:r>
            <a:r>
              <a:rPr lang="en-US" sz="1600" dirty="0" err="1"/>
              <a:t>ft</a:t>
            </a:r>
            <a:r>
              <a:rPr lang="en-US" sz="1600" dirty="0"/>
              <a:t> of the pivot.</a:t>
            </a:r>
          </a:p>
          <a:p>
            <a:pPr lvl="0"/>
            <a:r>
              <a:rPr lang="en-US" sz="1600" dirty="0">
                <a:solidFill>
                  <a:srgbClr val="FF0000"/>
                </a:solidFill>
              </a:rPr>
              <a:t>Should the TAM alarm at any point during the access, all personnel shall promptly leave the Hall and activate the exhaust system. Notify RadCon for further requirements.</a:t>
            </a:r>
          </a:p>
          <a:p>
            <a:r>
              <a:rPr lang="en-US" sz="1600" dirty="0"/>
              <a:t>Should power fail, all personnel shall promptly leave the Hall.</a:t>
            </a:r>
          </a:p>
        </p:txBody>
      </p:sp>
      <p:sp>
        <p:nvSpPr>
          <p:cNvPr id="4" name="Slide Number Placeholder 3"/>
          <p:cNvSpPr>
            <a:spLocks noGrp="1"/>
          </p:cNvSpPr>
          <p:nvPr>
            <p:ph type="sldNum" sz="quarter" idx="12"/>
          </p:nvPr>
        </p:nvSpPr>
        <p:spPr/>
        <p:txBody>
          <a:bodyPr/>
          <a:lstStyle/>
          <a:p>
            <a:fld id="{8018D6AA-EBA2-4B19-99C5-3315A16C2C4F}" type="slidenum">
              <a:rPr lang="en-US" smtClean="0"/>
              <a:t>6</a:t>
            </a:fld>
            <a:endParaRPr lang="en-US"/>
          </a:p>
        </p:txBody>
      </p:sp>
    </p:spTree>
    <p:extLst>
      <p:ext uri="{BB962C8B-B14F-4D97-AF65-F5344CB8AC3E}">
        <p14:creationId xmlns:p14="http://schemas.microsoft.com/office/powerpoint/2010/main" val="2273181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Restricted Access Procedure Outline</a:t>
            </a:r>
            <a:endParaRPr lang="en-US"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lvl="0"/>
            <a:r>
              <a:rPr lang="en-US" dirty="0"/>
              <a:t>The access to the Hall shall be controlled through the CANS system.</a:t>
            </a:r>
          </a:p>
          <a:p>
            <a:pPr lvl="0"/>
            <a:r>
              <a:rPr lang="en-US" dirty="0"/>
              <a:t>Truck ramp protocols as described above shall be followed.</a:t>
            </a:r>
          </a:p>
          <a:p>
            <a:pPr lvl="0"/>
            <a:r>
              <a:rPr lang="en-US" dirty="0"/>
              <a:t>To change to or from controlled access the scattering chamber window covers shall be </a:t>
            </a:r>
            <a:r>
              <a:rPr lang="en-US" dirty="0" smtClean="0"/>
              <a:t>removed/installed</a:t>
            </a:r>
            <a:r>
              <a:rPr lang="en-US" dirty="0"/>
              <a:t>.</a:t>
            </a:r>
          </a:p>
          <a:p>
            <a:pPr lvl="0"/>
            <a:r>
              <a:rPr lang="en-US" dirty="0">
                <a:solidFill>
                  <a:srgbClr val="00B050"/>
                </a:solidFill>
              </a:rPr>
              <a:t>All work within 20 </a:t>
            </a:r>
            <a:r>
              <a:rPr lang="en-US" dirty="0" err="1">
                <a:solidFill>
                  <a:srgbClr val="00B050"/>
                </a:solidFill>
              </a:rPr>
              <a:t>ft</a:t>
            </a:r>
            <a:r>
              <a:rPr lang="en-US" dirty="0">
                <a:solidFill>
                  <a:srgbClr val="00B050"/>
                </a:solidFill>
              </a:rPr>
              <a:t> of the pivot shall be “covered” by a handheld TAM monitor.</a:t>
            </a:r>
          </a:p>
          <a:p>
            <a:pPr lvl="0"/>
            <a:r>
              <a:rPr lang="en-US" dirty="0"/>
              <a:t>At least </a:t>
            </a:r>
            <a:r>
              <a:rPr lang="en-US" dirty="0" smtClean="0"/>
              <a:t>one </a:t>
            </a:r>
            <a:r>
              <a:rPr lang="en-US" dirty="0"/>
              <a:t>TAM shall be available at the entrance of the Hall for access.</a:t>
            </a:r>
          </a:p>
          <a:p>
            <a:pPr lvl="0"/>
            <a:r>
              <a:rPr lang="en-US" dirty="0" smtClean="0"/>
              <a:t>When personnel are in Hall this TAM </a:t>
            </a:r>
            <a:r>
              <a:rPr lang="en-US" dirty="0"/>
              <a:t>must remain located near the pivot. It shall be maintained by the RadCon group.</a:t>
            </a:r>
          </a:p>
          <a:p>
            <a:pPr lvl="0"/>
            <a:r>
              <a:rPr lang="en-US" dirty="0"/>
              <a:t>Should power fail, all personnel shall promptly leave the Hall.</a:t>
            </a:r>
          </a:p>
          <a:p>
            <a:r>
              <a:rPr lang="en-US" dirty="0">
                <a:solidFill>
                  <a:srgbClr val="FF0000"/>
                </a:solidFill>
              </a:rPr>
              <a:t>Heavy work (crane operations, operations requiring hand tool work directly on the chamber, fork lift operations etc.) performed within 20 </a:t>
            </a:r>
            <a:r>
              <a:rPr lang="en-US" dirty="0" err="1">
                <a:solidFill>
                  <a:srgbClr val="FF0000"/>
                </a:solidFill>
              </a:rPr>
              <a:t>ft</a:t>
            </a:r>
            <a:r>
              <a:rPr lang="en-US" dirty="0">
                <a:solidFill>
                  <a:srgbClr val="FF0000"/>
                </a:solidFill>
              </a:rPr>
              <a:t> of the chamber shall be governed by an </a:t>
            </a:r>
            <a:r>
              <a:rPr lang="en-US" dirty="0" smtClean="0">
                <a:solidFill>
                  <a:srgbClr val="FF0000"/>
                </a:solidFill>
              </a:rPr>
              <a:t>RWP and specific procedures. Specialized training/briefings required.</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018D6AA-EBA2-4B19-99C5-3315A16C2C4F}" type="slidenum">
              <a:rPr lang="en-US" smtClean="0"/>
              <a:t>7</a:t>
            </a:fld>
            <a:endParaRPr lang="en-US"/>
          </a:p>
        </p:txBody>
      </p:sp>
    </p:spTree>
    <p:extLst>
      <p:ext uri="{BB962C8B-B14F-4D97-AF65-F5344CB8AC3E}">
        <p14:creationId xmlns:p14="http://schemas.microsoft.com/office/powerpoint/2010/main" val="3693783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Tritium Release Models</a:t>
            </a:r>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r>
              <a:rPr lang="en-US" dirty="0" smtClean="0"/>
              <a:t>3 scenarios have been developed</a:t>
            </a:r>
          </a:p>
          <a:p>
            <a:pPr lvl="1"/>
            <a:r>
              <a:rPr lang="en-US" dirty="0" smtClean="0"/>
              <a:t>1)  Cell/chamber </a:t>
            </a:r>
            <a:r>
              <a:rPr lang="en-US" dirty="0"/>
              <a:t>failure with worker fully exposed in </a:t>
            </a:r>
            <a:r>
              <a:rPr lang="en-US" dirty="0" smtClean="0"/>
              <a:t>Hall (outside Hall A exposures in Case 2 and 3)</a:t>
            </a:r>
          </a:p>
          <a:p>
            <a:pPr lvl="1"/>
            <a:r>
              <a:rPr lang="en-US" dirty="0" smtClean="0"/>
              <a:t>2)  Cell failure with no containment and release to Hall A truck ramp</a:t>
            </a:r>
          </a:p>
          <a:p>
            <a:pPr lvl="1"/>
            <a:r>
              <a:rPr lang="en-US" dirty="0" smtClean="0"/>
              <a:t>3)  Contained release with Tritium stacked</a:t>
            </a:r>
          </a:p>
          <a:p>
            <a:pPr lvl="1"/>
            <a:r>
              <a:rPr lang="en-US" dirty="0" smtClean="0"/>
              <a:t>4)  Release while handling cell</a:t>
            </a:r>
          </a:p>
          <a:p>
            <a:r>
              <a:rPr lang="en-US" dirty="0" smtClean="0"/>
              <a:t>All scenarios consider 1090 Ci</a:t>
            </a:r>
          </a:p>
          <a:p>
            <a:r>
              <a:rPr lang="en-US" dirty="0" smtClean="0"/>
              <a:t>Immediate 10% conversion of T2 to HTO in atmosphere is assumed (Pan and </a:t>
            </a:r>
            <a:r>
              <a:rPr lang="en-US" dirty="0" err="1" smtClean="0"/>
              <a:t>Rigdon</a:t>
            </a:r>
            <a:r>
              <a:rPr lang="en-US" dirty="0" smtClean="0"/>
              <a:t>)</a:t>
            </a:r>
          </a:p>
          <a:p>
            <a:pPr lvl="1"/>
            <a:r>
              <a:rPr lang="en-US" dirty="0" smtClean="0"/>
              <a:t>Dose from HTO is 10000 times HT</a:t>
            </a:r>
          </a:p>
          <a:p>
            <a:r>
              <a:rPr lang="en-US" dirty="0" smtClean="0"/>
              <a:t>Immediate 5% conversion to HTO is assumed for in Hall </a:t>
            </a:r>
            <a:r>
              <a:rPr lang="en-US" dirty="0" smtClean="0"/>
              <a:t>release</a:t>
            </a:r>
          </a:p>
          <a:p>
            <a:r>
              <a:rPr lang="en-US" dirty="0" smtClean="0"/>
              <a:t>Case (3) is discussed here. Other cases can be found on wiki</a:t>
            </a:r>
            <a:endParaRPr lang="en-US" dirty="0"/>
          </a:p>
        </p:txBody>
      </p:sp>
      <p:sp>
        <p:nvSpPr>
          <p:cNvPr id="4" name="Slide Number Placeholder 3"/>
          <p:cNvSpPr>
            <a:spLocks noGrp="1"/>
          </p:cNvSpPr>
          <p:nvPr>
            <p:ph type="sldNum" sz="quarter" idx="12"/>
          </p:nvPr>
        </p:nvSpPr>
        <p:spPr/>
        <p:txBody>
          <a:bodyPr/>
          <a:lstStyle/>
          <a:p>
            <a:fld id="{8018D6AA-EBA2-4B19-99C5-3315A16C2C4F}" type="slidenum">
              <a:rPr lang="en-US" smtClean="0"/>
              <a:t>8</a:t>
            </a:fld>
            <a:endParaRPr lang="en-US"/>
          </a:p>
        </p:txBody>
      </p:sp>
    </p:spTree>
    <p:extLst>
      <p:ext uri="{BB962C8B-B14F-4D97-AF65-F5344CB8AC3E}">
        <p14:creationId xmlns:p14="http://schemas.microsoft.com/office/powerpoint/2010/main" val="1173646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Case 3: </a:t>
            </a:r>
            <a:r>
              <a:rPr lang="en-US" sz="3200" dirty="0"/>
              <a:t>C</a:t>
            </a:r>
            <a:r>
              <a:rPr lang="en-US" sz="3200" dirty="0" smtClean="0"/>
              <a:t>ontrolled Through Stack</a:t>
            </a:r>
            <a:endParaRPr lang="en-US" sz="3200"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Assumes that the release is 1100 Ci of HT with 10% HTO</a:t>
            </a:r>
          </a:p>
          <a:p>
            <a:r>
              <a:rPr lang="en-US" dirty="0" smtClean="0"/>
              <a:t>Can come from chamber or Hall but does go through the exhaust.</a:t>
            </a:r>
          </a:p>
          <a:p>
            <a:r>
              <a:rPr lang="en-US" dirty="0" smtClean="0"/>
              <a:t>Release is at 20m above grade at boundary</a:t>
            </a:r>
          </a:p>
          <a:p>
            <a:r>
              <a:rPr lang="en-US" dirty="0" smtClean="0"/>
              <a:t>Modeled using </a:t>
            </a:r>
            <a:r>
              <a:rPr lang="en-US" dirty="0" err="1" smtClean="0"/>
              <a:t>HotSpot</a:t>
            </a:r>
            <a:endParaRPr lang="en-US" dirty="0" smtClean="0"/>
          </a:p>
          <a:p>
            <a:pPr lvl="1"/>
            <a:r>
              <a:rPr lang="en-US" dirty="0" smtClean="0"/>
              <a:t>Stability Class F</a:t>
            </a:r>
          </a:p>
          <a:p>
            <a:pPr lvl="1"/>
            <a:r>
              <a:rPr lang="en-US" dirty="0" smtClean="0"/>
              <a:t>Wind directed at closest boundary</a:t>
            </a:r>
          </a:p>
          <a:p>
            <a:pPr lvl="1"/>
            <a:r>
              <a:rPr lang="en-US" dirty="0" smtClean="0"/>
              <a:t>1 day exposure time</a:t>
            </a:r>
          </a:p>
          <a:p>
            <a:r>
              <a:rPr lang="en-US" dirty="0" smtClean="0">
                <a:solidFill>
                  <a:srgbClr val="FF0000"/>
                </a:solidFill>
              </a:rPr>
              <a:t>Max expected dose 1 mrem.</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018D6AA-EBA2-4B19-99C5-3315A16C2C4F}" type="slidenum">
              <a:rPr lang="en-US" smtClean="0"/>
              <a:t>9</a:t>
            </a:fld>
            <a:endParaRPr lang="en-US"/>
          </a:p>
        </p:txBody>
      </p:sp>
    </p:spTree>
    <p:extLst>
      <p:ext uri="{BB962C8B-B14F-4D97-AF65-F5344CB8AC3E}">
        <p14:creationId xmlns:p14="http://schemas.microsoft.com/office/powerpoint/2010/main" val="2341989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4636</TotalTime>
  <Words>3146</Words>
  <Application>Microsoft Office PowerPoint</Application>
  <PresentationFormat>On-screen Show (4:3)</PresentationFormat>
  <Paragraphs>442</Paragraphs>
  <Slides>45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Calibri</vt:lpstr>
      <vt:lpstr>Symbol</vt:lpstr>
      <vt:lpstr>Times New Roman</vt:lpstr>
      <vt:lpstr>Office Theme</vt:lpstr>
      <vt:lpstr>Visio</vt:lpstr>
      <vt:lpstr>Hall A Tritium Target Safety</vt:lpstr>
      <vt:lpstr>Overview</vt:lpstr>
      <vt:lpstr>Tritium Containment/Confinement</vt:lpstr>
      <vt:lpstr>Procedures to be Developed</vt:lpstr>
      <vt:lpstr>Truck Ramp Protocols</vt:lpstr>
      <vt:lpstr>Controlled Access Procedure Outline</vt:lpstr>
      <vt:lpstr>Restricted Access Procedure Outline</vt:lpstr>
      <vt:lpstr>Tritium Release Models</vt:lpstr>
      <vt:lpstr>Case 3: Controlled Through Stack</vt:lpstr>
      <vt:lpstr>TED Plume Centerline with Distance </vt:lpstr>
      <vt:lpstr>Stack Release (20m)</vt:lpstr>
      <vt:lpstr>Tritium Release Summary</vt:lpstr>
      <vt:lpstr>Tritium Monitors</vt:lpstr>
      <vt:lpstr>Machine Fast Shut Down (FSD)</vt:lpstr>
      <vt:lpstr>PowerPoint Presentation</vt:lpstr>
      <vt:lpstr>Exhaust System Activation</vt:lpstr>
      <vt:lpstr>Vacuum Fault System</vt:lpstr>
      <vt:lpstr>Training</vt:lpstr>
      <vt:lpstr>Reviews</vt:lpstr>
      <vt:lpstr>Failure Modes</vt:lpstr>
      <vt:lpstr>Effects of Power Failure</vt:lpstr>
      <vt:lpstr>Fire</vt:lpstr>
      <vt:lpstr>Effects from ESR Failure</vt:lpstr>
      <vt:lpstr>Effects of Beam Steering Failure</vt:lpstr>
      <vt:lpstr>Effects of Raster Failure</vt:lpstr>
      <vt:lpstr>Control System Failure</vt:lpstr>
      <vt:lpstr>Exhaust system failure</vt:lpstr>
      <vt:lpstr>Tritium Monitor Failure</vt:lpstr>
      <vt:lpstr>Containment Level 1 Failure</vt:lpstr>
      <vt:lpstr>Containment Level 2 Failure</vt:lpstr>
      <vt:lpstr>Containment Level 3 Failure</vt:lpstr>
      <vt:lpstr>Multiple Containment Level Failure</vt:lpstr>
      <vt:lpstr>Acknowledgements</vt:lpstr>
      <vt:lpstr>Pre-Installation Plan</vt:lpstr>
      <vt:lpstr>Installation Procedure Outline</vt:lpstr>
      <vt:lpstr>Installation Procedure</vt:lpstr>
      <vt:lpstr>Case 1: Maximum Expected Dose to Worker in Hall</vt:lpstr>
      <vt:lpstr>Case 2: Uncontrolled Release Ground Level (Truck Ramp Exit)</vt:lpstr>
      <vt:lpstr>PowerPoint Presentation</vt:lpstr>
      <vt:lpstr>Ground level release at ramp</vt:lpstr>
      <vt:lpstr>Case 4)  Cell handling release</vt:lpstr>
      <vt:lpstr>Assembly and Testing at JLAB</vt:lpstr>
      <vt:lpstr>Filling/Shipping</vt:lpstr>
      <vt:lpstr>Intermediate Vessel</vt:lpstr>
      <vt:lpstr>Shipping Container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A Tritium Target</dc:title>
  <dc:creator>David Meekins</dc:creator>
  <cp:lastModifiedBy>dmeekins10@gmail.com</cp:lastModifiedBy>
  <cp:revision>151</cp:revision>
  <dcterms:created xsi:type="dcterms:W3CDTF">2015-09-10T11:54:59Z</dcterms:created>
  <dcterms:modified xsi:type="dcterms:W3CDTF">2015-12-07T01:36:47Z</dcterms:modified>
</cp:coreProperties>
</file>