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67" r:id="rId7"/>
    <p:sldId id="286" r:id="rId8"/>
    <p:sldId id="268" r:id="rId9"/>
    <p:sldId id="287" r:id="rId10"/>
    <p:sldId id="271" r:id="rId11"/>
    <p:sldId id="290" r:id="rId12"/>
    <p:sldId id="289" r:id="rId13"/>
    <p:sldId id="288" r:id="rId14"/>
    <p:sldId id="291" r:id="rId15"/>
    <p:sldId id="292" r:id="rId16"/>
    <p:sldId id="293" r:id="rId17"/>
    <p:sldId id="269" r:id="rId18"/>
    <p:sldId id="273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8" autoAdjust="0"/>
    <p:restoredTop sz="94660"/>
  </p:normalViewPr>
  <p:slideViewPr>
    <p:cSldViewPr snapToGrid="0">
      <p:cViewPr varScale="1">
        <p:scale>
          <a:sx n="84" d="100"/>
          <a:sy n="84" d="100"/>
        </p:scale>
        <p:origin x="91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4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5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8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4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8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9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3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4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2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E31E8-D7C1-45FD-BECB-2E932B32485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3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4450" y="1122363"/>
            <a:ext cx="9620250" cy="2387600"/>
          </a:xfrm>
        </p:spPr>
        <p:txBody>
          <a:bodyPr/>
          <a:lstStyle/>
          <a:p>
            <a:r>
              <a:rPr lang="en-US" dirty="0" smtClean="0"/>
              <a:t>K</a:t>
            </a:r>
            <a:r>
              <a:rPr lang="en-US" baseline="30000" dirty="0" smtClean="0"/>
              <a:t>0</a:t>
            </a:r>
            <a:r>
              <a:rPr lang="en-US" dirty="0" smtClean="0"/>
              <a:t>L CPS Meeting </a:t>
            </a:r>
            <a:r>
              <a:rPr lang="en-US" dirty="0" smtClean="0"/>
              <a:t>May</a:t>
            </a:r>
            <a:r>
              <a:rPr lang="en-US" dirty="0" smtClean="0"/>
              <a:t> 1, 2023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P. Degtiarenko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Dose Rates Inside the CPS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200000">
            <a:off x="-2589025" y="2929694"/>
            <a:ext cx="6430337" cy="853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Power deposition along the CPS core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94" y="310896"/>
            <a:ext cx="11086465" cy="626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2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Dose Rates Inside the CPS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200000">
            <a:off x="-2589025" y="2929694"/>
            <a:ext cx="6430337" cy="853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Power deposition along the CPS core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55" y="329184"/>
            <a:ext cx="10933719" cy="616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4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Dose Rates Inside the CPS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200000">
            <a:off x="-2589025" y="2929694"/>
            <a:ext cx="6430337" cy="853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Power deposition along the CPS core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2848"/>
            <a:ext cx="11004640" cy="620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8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Dose Rates Inside the CPS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200000">
            <a:off x="-2589025" y="2929694"/>
            <a:ext cx="6430337" cy="853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Power deposition along the CPS core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20040"/>
            <a:ext cx="11216659" cy="631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9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Dose Rates </a:t>
            </a:r>
            <a:r>
              <a:rPr lang="en-US" b="1" dirty="0"/>
              <a:t>i</a:t>
            </a:r>
            <a:r>
              <a:rPr lang="en-US" b="1" dirty="0" smtClean="0"/>
              <a:t>nside the CPS along Beam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1" y="219456"/>
            <a:ext cx="11635918" cy="6564163"/>
          </a:xfrm>
        </p:spPr>
      </p:pic>
    </p:spTree>
    <p:extLst>
      <p:ext uri="{BB962C8B-B14F-4D97-AF65-F5344CB8AC3E}">
        <p14:creationId xmlns:p14="http://schemas.microsoft.com/office/powerpoint/2010/main" val="243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8"/>
            <a:ext cx="10515600" cy="9037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Over 98% of the full CPS power left in absorber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1658" y="1045029"/>
            <a:ext cx="3035431" cy="536519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~Uniform along z</a:t>
            </a:r>
          </a:p>
          <a:p>
            <a:r>
              <a:rPr lang="en-US" dirty="0" smtClean="0"/>
              <a:t>Concentrated at the wedge tip</a:t>
            </a:r>
          </a:p>
          <a:p>
            <a:r>
              <a:rPr lang="en-US" dirty="0" smtClean="0"/>
              <a:t>No first-order cascade products go along the photon beam line</a:t>
            </a:r>
          </a:p>
          <a:p>
            <a:r>
              <a:rPr lang="en-US" dirty="0" smtClean="0"/>
              <a:t>Symmetric power deposition in </a:t>
            </a:r>
            <a:r>
              <a:rPr lang="en-US" dirty="0" err="1" smtClean="0"/>
              <a:t>x,y</a:t>
            </a:r>
            <a:r>
              <a:rPr lang="en-US" dirty="0" smtClean="0"/>
              <a:t> below and around the </a:t>
            </a:r>
            <a:r>
              <a:rPr lang="en-US" dirty="0" smtClean="0"/>
              <a:t>tip</a:t>
            </a:r>
          </a:p>
          <a:p>
            <a:r>
              <a:rPr lang="en-US" dirty="0" smtClean="0"/>
              <a:t>Uniformity can be fine tuned using magnetic field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223" y="1024029"/>
            <a:ext cx="7680577" cy="538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2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621" y="141288"/>
            <a:ext cx="11274457" cy="9037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Maximum power density, y &lt; -2 cm 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w</a:t>
            </a:r>
            <a:r>
              <a:rPr lang="en-US" dirty="0" smtClean="0"/>
              <a:t> &lt; 0.25 mm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1085" y="1356113"/>
            <a:ext cx="3035431" cy="471474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Max </a:t>
            </a:r>
            <a:r>
              <a:rPr lang="en-US" dirty="0" smtClean="0"/>
              <a:t>~5 </a:t>
            </a:r>
            <a:r>
              <a:rPr lang="en-US" dirty="0" smtClean="0"/>
              <a:t>kW/cm</a:t>
            </a:r>
            <a:r>
              <a:rPr lang="en-US" baseline="30000" dirty="0" smtClean="0"/>
              <a:t>3</a:t>
            </a:r>
          </a:p>
          <a:p>
            <a:r>
              <a:rPr lang="en-US" dirty="0" smtClean="0"/>
              <a:t>Location z ~45 cm</a:t>
            </a:r>
          </a:p>
          <a:p>
            <a:r>
              <a:rPr lang="en-US" dirty="0" smtClean="0"/>
              <a:t>Radial (around the wedge tip) distribution can be used for the temperature </a:t>
            </a:r>
            <a:r>
              <a:rPr lang="en-US" dirty="0" smtClean="0"/>
              <a:t>evaluation</a:t>
            </a:r>
          </a:p>
          <a:p>
            <a:r>
              <a:rPr lang="en-US" dirty="0" smtClean="0"/>
              <a:t>Max. power density at the tip </a:t>
            </a:r>
            <a:r>
              <a:rPr lang="en-US" smtClean="0"/>
              <a:t>doesn’t necessarily </a:t>
            </a:r>
            <a:r>
              <a:rPr lang="en-US" dirty="0" smtClean="0"/>
              <a:t>correspond to max. temperature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962" y="1045030"/>
            <a:ext cx="7720614" cy="550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7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54259"/>
          </a:xfrm>
        </p:spPr>
        <p:txBody>
          <a:bodyPr/>
          <a:lstStyle/>
          <a:p>
            <a:pPr algn="ctr"/>
            <a:r>
              <a:rPr lang="en-US" dirty="0" smtClean="0"/>
              <a:t>Original </a:t>
            </a:r>
            <a:r>
              <a:rPr lang="en-US" dirty="0" smtClean="0"/>
              <a:t>Features </a:t>
            </a:r>
            <a:r>
              <a:rPr lang="en-US" dirty="0" smtClean="0">
                <a:solidFill>
                  <a:srgbClr val="FF0000"/>
                </a:solidFill>
              </a:rPr>
              <a:t>– Fall’2022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4259"/>
            <a:ext cx="10753725" cy="297875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First magnet is away from high radiation</a:t>
            </a:r>
          </a:p>
          <a:p>
            <a:r>
              <a:rPr lang="en-US" dirty="0" smtClean="0"/>
              <a:t>Distance to allow main beam to get away from the photon line</a:t>
            </a:r>
          </a:p>
          <a:p>
            <a:r>
              <a:rPr lang="en-US" dirty="0" smtClean="0"/>
              <a:t>Beam entry chamber, direct cascade products not visible in the photon line</a:t>
            </a:r>
          </a:p>
          <a:p>
            <a:r>
              <a:rPr lang="en-US" dirty="0" smtClean="0"/>
              <a:t>Second magnet not used</a:t>
            </a:r>
          </a:p>
          <a:p>
            <a:r>
              <a:rPr lang="en-US" dirty="0" smtClean="0"/>
              <a:t>Essentially full energy absorption in the dump</a:t>
            </a:r>
          </a:p>
          <a:p>
            <a:r>
              <a:rPr lang="en-US" dirty="0" smtClean="0"/>
              <a:t>Dense </a:t>
            </a:r>
            <a:r>
              <a:rPr lang="en-US" dirty="0" err="1" smtClean="0"/>
              <a:t>CuW</a:t>
            </a:r>
            <a:r>
              <a:rPr lang="en-US" dirty="0" smtClean="0"/>
              <a:t> shielding material to minimize total weight</a:t>
            </a:r>
          </a:p>
          <a:p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800573"/>
            <a:ext cx="10515600" cy="754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New </a:t>
            </a:r>
            <a:r>
              <a:rPr lang="en-US" dirty="0" smtClean="0"/>
              <a:t>Features</a:t>
            </a:r>
            <a:r>
              <a:rPr lang="en-US" dirty="0">
                <a:solidFill>
                  <a:srgbClr val="FF0000"/>
                </a:solidFill>
              </a:rPr>
              <a:t> – </a:t>
            </a:r>
            <a:r>
              <a:rPr lang="en-US" dirty="0" smtClean="0">
                <a:solidFill>
                  <a:srgbClr val="FF0000"/>
                </a:solidFill>
              </a:rPr>
              <a:t>December 2022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554832"/>
            <a:ext cx="10753725" cy="20738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Shorter design with higher </a:t>
            </a:r>
            <a:r>
              <a:rPr lang="en-US" dirty="0" err="1" smtClean="0"/>
              <a:t>BdL</a:t>
            </a:r>
            <a:r>
              <a:rPr lang="en-US" dirty="0" smtClean="0"/>
              <a:t> in the first magnet </a:t>
            </a:r>
          </a:p>
          <a:p>
            <a:r>
              <a:rPr lang="en-US" dirty="0" smtClean="0"/>
              <a:t>Wedge shape of the beam entry chamber to better dissipate beam power</a:t>
            </a:r>
          </a:p>
          <a:p>
            <a:r>
              <a:rPr lang="en-US" dirty="0" smtClean="0"/>
              <a:t>Combination of the shielding materials to optimize between the cost and weight (lower densities result in larger total weight)</a:t>
            </a:r>
          </a:p>
        </p:txBody>
      </p:sp>
    </p:spTree>
    <p:extLst>
      <p:ext uri="{BB962C8B-B14F-4D97-AF65-F5344CB8AC3E}">
        <p14:creationId xmlns:p14="http://schemas.microsoft.com/office/powerpoint/2010/main" val="351042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Absorber Design </a:t>
            </a:r>
            <a:r>
              <a:rPr lang="en-US" dirty="0" smtClean="0"/>
              <a:t>Update </a:t>
            </a:r>
            <a:r>
              <a:rPr lang="en-US" dirty="0">
                <a:solidFill>
                  <a:srgbClr val="FF0000"/>
                </a:solidFill>
              </a:rPr>
              <a:t>– December 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66850"/>
            <a:ext cx="10753725" cy="4972050"/>
          </a:xfrm>
        </p:spPr>
        <p:txBody>
          <a:bodyPr/>
          <a:lstStyle/>
          <a:p>
            <a:r>
              <a:rPr lang="en-US" dirty="0" smtClean="0"/>
              <a:t>The proposed solution for the Absorber combines:</a:t>
            </a:r>
          </a:p>
          <a:p>
            <a:pPr lvl="1"/>
            <a:r>
              <a:rPr lang="en-US" dirty="0" smtClean="0"/>
              <a:t>The entrance chamber in the shape of a wedge</a:t>
            </a:r>
          </a:p>
          <a:p>
            <a:pPr lvl="1"/>
            <a:r>
              <a:rPr lang="en-US" dirty="0" smtClean="0"/>
              <a:t>The main beam energy deposition is along the tip of the wedge</a:t>
            </a:r>
          </a:p>
          <a:p>
            <a:pPr lvl="1"/>
            <a:r>
              <a:rPr lang="en-US" dirty="0" smtClean="0"/>
              <a:t>The first part of the photon beam channel follows the wedge chamber</a:t>
            </a:r>
          </a:p>
          <a:p>
            <a:pPr lvl="1"/>
            <a:r>
              <a:rPr lang="en-US" dirty="0" smtClean="0"/>
              <a:t>First-order E-M cascade products in the dump chamber cannot go along the photon channel, limiting the radiation streaming along the channel</a:t>
            </a:r>
          </a:p>
          <a:p>
            <a:r>
              <a:rPr lang="en-US" dirty="0" smtClean="0"/>
              <a:t>Suggested to be built out of two left/right symmetric half-cylinders</a:t>
            </a:r>
          </a:p>
          <a:p>
            <a:r>
              <a:rPr lang="en-US" dirty="0" smtClean="0"/>
              <a:t>The entrance cavity and the photon line machined out of flat surfaces</a:t>
            </a:r>
          </a:p>
          <a:p>
            <a:r>
              <a:rPr lang="en-US" dirty="0" smtClean="0"/>
              <a:t>When assembled, the absorber operates similarly to JLab beam dumps</a:t>
            </a:r>
          </a:p>
          <a:p>
            <a:r>
              <a:rPr lang="en-US" dirty="0" smtClean="0"/>
              <a:t>Absorbs bulk of the power (currently over 98% of all CPS power)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8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Design Update </a:t>
            </a:r>
            <a:r>
              <a:rPr lang="en-US" dirty="0">
                <a:solidFill>
                  <a:srgbClr val="FF0000"/>
                </a:solidFill>
              </a:rPr>
              <a:t>– </a:t>
            </a:r>
            <a:r>
              <a:rPr lang="en-US" dirty="0" smtClean="0">
                <a:solidFill>
                  <a:srgbClr val="FF0000"/>
                </a:solidFill>
              </a:rPr>
              <a:t>April 2023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66850"/>
            <a:ext cx="10753725" cy="4972050"/>
          </a:xfrm>
        </p:spPr>
        <p:txBody>
          <a:bodyPr/>
          <a:lstStyle/>
          <a:p>
            <a:r>
              <a:rPr lang="en-US" dirty="0" smtClean="0"/>
              <a:t>Replacing the first dense </a:t>
            </a:r>
            <a:r>
              <a:rPr lang="en-US" dirty="0" err="1" smtClean="0"/>
              <a:t>CuW</a:t>
            </a:r>
            <a:r>
              <a:rPr lang="en-US" dirty="0" smtClean="0"/>
              <a:t> layer with lead</a:t>
            </a:r>
          </a:p>
          <a:p>
            <a:r>
              <a:rPr lang="en-US" dirty="0" smtClean="0"/>
              <a:t>Use rectangular outer shape of the absorber to fill the rectangular space in the steel baseplate and rectangular enclosure</a:t>
            </a:r>
            <a:endParaRPr lang="en-US" dirty="0" smtClean="0"/>
          </a:p>
          <a:p>
            <a:r>
              <a:rPr lang="en-US" dirty="0" smtClean="0"/>
              <a:t>Implement longer magnet with lower field at 12 GeV, with the option to increase the field for runs at 20-24 GeV</a:t>
            </a:r>
          </a:p>
          <a:p>
            <a:r>
              <a:rPr lang="en-US" dirty="0" smtClean="0"/>
              <a:t>Expanding rectangular photon exit channel for simpler machining and to avoid local scattering of the very forward energetic photons originating in the radiator – decreasing local radiation loads</a:t>
            </a:r>
            <a:endParaRPr lang="en-US" dirty="0" smtClean="0"/>
          </a:p>
          <a:p>
            <a:r>
              <a:rPr lang="en-US" dirty="0" smtClean="0"/>
              <a:t>Modified FLUKA model implemented and run at 12 and 24 GeV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694" y="1843715"/>
            <a:ext cx="8526174" cy="4774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7096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December 2022 Conceptual </a:t>
            </a:r>
            <a:r>
              <a:rPr lang="en-US" b="1" dirty="0" smtClean="0"/>
              <a:t>Design </a:t>
            </a:r>
            <a:r>
              <a:rPr lang="en-US" b="1" dirty="0" smtClean="0"/>
              <a:t>Update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085" y="970961"/>
            <a:ext cx="11280839" cy="5222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Density Color Map         </a:t>
            </a:r>
            <a:r>
              <a:rPr lang="en-US" dirty="0" err="1" smtClean="0"/>
              <a:t>WPowder</a:t>
            </a:r>
            <a:r>
              <a:rPr lang="en-US" dirty="0" smtClean="0"/>
              <a:t>              Iron              Barite            </a:t>
            </a:r>
            <a:r>
              <a:rPr lang="en-US" dirty="0" err="1" smtClean="0"/>
              <a:t>Sr</a:t>
            </a:r>
            <a:r>
              <a:rPr lang="en-US" dirty="0" smtClean="0"/>
              <a:t>/Fe/O/Al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Lead</a:t>
            </a:r>
          </a:p>
          <a:p>
            <a:pPr marL="0" indent="0">
              <a:buNone/>
            </a:pPr>
            <a:r>
              <a:rPr lang="en-US" dirty="0" smtClean="0"/>
              <a:t>Stainless</a:t>
            </a:r>
          </a:p>
          <a:p>
            <a:pPr marL="0" indent="0">
              <a:buNone/>
            </a:pPr>
            <a:r>
              <a:rPr lang="en-US" dirty="0" smtClean="0"/>
              <a:t>Iron</a:t>
            </a:r>
          </a:p>
          <a:p>
            <a:pPr marL="0" indent="0">
              <a:buNone/>
            </a:pPr>
            <a:r>
              <a:rPr lang="en-US" dirty="0" smtClean="0"/>
              <a:t>Copper</a:t>
            </a:r>
          </a:p>
          <a:p>
            <a:pPr marL="0" indent="0">
              <a:buNone/>
            </a:pPr>
            <a:r>
              <a:rPr lang="en-US" dirty="0" err="1" smtClean="0"/>
              <a:t>CuW</a:t>
            </a:r>
            <a:r>
              <a:rPr lang="en-US" dirty="0" smtClean="0"/>
              <a:t> alloy</a:t>
            </a:r>
          </a:p>
          <a:p>
            <a:pPr marL="0" indent="0">
              <a:buNone/>
            </a:pPr>
            <a:r>
              <a:rPr lang="en-US" dirty="0" smtClean="0"/>
              <a:t>Water</a:t>
            </a:r>
          </a:p>
          <a:p>
            <a:pPr marL="0" indent="0">
              <a:buNone/>
            </a:pPr>
            <a:r>
              <a:rPr lang="en-US" dirty="0"/>
              <a:t>Borated Poly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0526221" y="1395167"/>
            <a:ext cx="126068" cy="2614755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463423" y="1395167"/>
            <a:ext cx="509755" cy="1116921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646231" y="1395167"/>
            <a:ext cx="746076" cy="1361397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41733" y="1395167"/>
            <a:ext cx="2242579" cy="2403110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222745" y="2566901"/>
            <a:ext cx="3428130" cy="143305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222745" y="2710206"/>
            <a:ext cx="4352370" cy="817869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698170" y="3260016"/>
            <a:ext cx="4007531" cy="737484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547446" y="4046233"/>
            <a:ext cx="5036234" cy="222720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889090" y="4238753"/>
            <a:ext cx="2900080" cy="528765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326382" y="4287782"/>
            <a:ext cx="5165858" cy="1027796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252505" y="5831552"/>
            <a:ext cx="3035932" cy="276721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6332562" y="6400802"/>
            <a:ext cx="1686220" cy="369332"/>
            <a:chOff x="6332562" y="6400802"/>
            <a:chExt cx="1686220" cy="369332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6332562" y="6452834"/>
              <a:ext cx="16862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904888" y="6400802"/>
              <a:ext cx="540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 m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 rot="16200000">
            <a:off x="10928016" y="3006982"/>
            <a:ext cx="1686220" cy="540936"/>
            <a:chOff x="6332562" y="5969060"/>
            <a:chExt cx="1686220" cy="585784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6332562" y="6452834"/>
              <a:ext cx="16862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 rot="5400000">
              <a:off x="7461318" y="6077286"/>
              <a:ext cx="58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1m</a:t>
              </a:r>
              <a:endParaRPr lang="en-US" dirty="0"/>
            </a:p>
          </p:txBody>
        </p:sp>
      </p:grpSp>
      <p:cxnSp>
        <p:nvCxnSpPr>
          <p:cNvPr id="56" name="Straight Arrow Connector 55"/>
          <p:cNvCxnSpPr/>
          <p:nvPr/>
        </p:nvCxnSpPr>
        <p:spPr>
          <a:xfrm>
            <a:off x="1065913" y="3782177"/>
            <a:ext cx="3184540" cy="159406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1547446" y="4091940"/>
            <a:ext cx="2376854" cy="177013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04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510" y="1650942"/>
            <a:ext cx="10058400" cy="50133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085" y="970961"/>
            <a:ext cx="11280839" cy="5222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Density Color Map        </a:t>
            </a:r>
            <a:r>
              <a:rPr lang="en-US" dirty="0" smtClean="0">
                <a:solidFill>
                  <a:srgbClr val="0070C0"/>
                </a:solidFill>
              </a:rPr>
              <a:t>      </a:t>
            </a:r>
            <a:r>
              <a:rPr lang="en-US" dirty="0" smtClean="0"/>
              <a:t>Lead </a:t>
            </a:r>
            <a:r>
              <a:rPr lang="en-US" dirty="0" smtClean="0"/>
              <a:t>              </a:t>
            </a:r>
            <a:r>
              <a:rPr lang="en-US" dirty="0" smtClean="0"/>
              <a:t>Iron              Barite            </a:t>
            </a:r>
            <a:r>
              <a:rPr lang="en-US" dirty="0" err="1" smtClean="0"/>
              <a:t>Sr</a:t>
            </a:r>
            <a:r>
              <a:rPr lang="en-US" dirty="0" smtClean="0"/>
              <a:t>/Fe/O/Al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Lead</a:t>
            </a:r>
          </a:p>
          <a:p>
            <a:pPr marL="0" indent="0">
              <a:buNone/>
            </a:pPr>
            <a:r>
              <a:rPr lang="en-US" dirty="0" smtClean="0"/>
              <a:t>Stainless</a:t>
            </a:r>
          </a:p>
          <a:p>
            <a:pPr marL="0" indent="0">
              <a:buNone/>
            </a:pPr>
            <a:r>
              <a:rPr lang="en-US" dirty="0" smtClean="0"/>
              <a:t>Iron</a:t>
            </a:r>
          </a:p>
          <a:p>
            <a:pPr marL="0" indent="0">
              <a:buNone/>
            </a:pPr>
            <a:r>
              <a:rPr lang="en-US" dirty="0" smtClean="0"/>
              <a:t>Copper</a:t>
            </a:r>
          </a:p>
          <a:p>
            <a:pPr marL="0" indent="0">
              <a:buNone/>
            </a:pPr>
            <a:r>
              <a:rPr lang="en-US" dirty="0" err="1" smtClean="0"/>
              <a:t>CuW</a:t>
            </a:r>
            <a:r>
              <a:rPr lang="en-US" dirty="0" smtClean="0"/>
              <a:t> alloy</a:t>
            </a:r>
          </a:p>
          <a:p>
            <a:pPr marL="0" indent="0">
              <a:buNone/>
            </a:pPr>
            <a:r>
              <a:rPr lang="en-US" dirty="0" smtClean="0"/>
              <a:t>Water</a:t>
            </a:r>
          </a:p>
          <a:p>
            <a:pPr marL="0" indent="0">
              <a:buNone/>
            </a:pPr>
            <a:r>
              <a:rPr lang="en-US" dirty="0"/>
              <a:t>Borated </a:t>
            </a:r>
            <a:r>
              <a:rPr lang="en-US" dirty="0" smtClean="0"/>
              <a:t>Poly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7096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April</a:t>
            </a:r>
            <a:r>
              <a:rPr lang="en-US" b="1" dirty="0" smtClean="0"/>
              <a:t>’2023 Conceptual </a:t>
            </a:r>
            <a:r>
              <a:rPr lang="en-US" b="1" dirty="0" smtClean="0"/>
              <a:t>Design </a:t>
            </a:r>
            <a:r>
              <a:rPr lang="en-US" b="1" dirty="0" smtClean="0"/>
              <a:t>Update 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0526221" y="1395167"/>
            <a:ext cx="126068" cy="2614755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463423" y="1395167"/>
            <a:ext cx="509755" cy="1116921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646231" y="1395167"/>
            <a:ext cx="727867" cy="1303745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41733" y="1395167"/>
            <a:ext cx="2242579" cy="2403110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222745" y="2710206"/>
            <a:ext cx="4352370" cy="817869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689598" y="3223219"/>
            <a:ext cx="4007531" cy="737484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547446" y="4038373"/>
            <a:ext cx="5036234" cy="222720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889090" y="4238753"/>
            <a:ext cx="2900080" cy="528765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341371" y="4296385"/>
            <a:ext cx="5163502" cy="995253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224007" y="5835112"/>
            <a:ext cx="3048931" cy="344772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6095999" y="6460219"/>
            <a:ext cx="1850137" cy="369332"/>
            <a:chOff x="6332562" y="6400802"/>
            <a:chExt cx="1686220" cy="369332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6332562" y="6452834"/>
              <a:ext cx="16862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904888" y="6400802"/>
              <a:ext cx="540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 m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 rot="16200000">
            <a:off x="10966890" y="3045856"/>
            <a:ext cx="1608472" cy="540936"/>
            <a:chOff x="6332562" y="5969060"/>
            <a:chExt cx="1686220" cy="585784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6332562" y="6452834"/>
              <a:ext cx="16862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 rot="5400000">
              <a:off x="7461318" y="6077286"/>
              <a:ext cx="58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1m</a:t>
              </a:r>
              <a:endParaRPr lang="en-US" dirty="0"/>
            </a:p>
          </p:txBody>
        </p:sp>
      </p:grpSp>
      <p:cxnSp>
        <p:nvCxnSpPr>
          <p:cNvPr id="56" name="Straight Arrow Connector 55"/>
          <p:cNvCxnSpPr/>
          <p:nvPr/>
        </p:nvCxnSpPr>
        <p:spPr>
          <a:xfrm>
            <a:off x="1065913" y="3782177"/>
            <a:ext cx="3184540" cy="159406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1547446" y="4037354"/>
            <a:ext cx="1110737" cy="231600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3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CPS Assembly: Beam Line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820" y="1633601"/>
            <a:ext cx="9144000" cy="4784595"/>
          </a:xfrm>
        </p:spPr>
      </p:pic>
    </p:spTree>
    <p:extLst>
      <p:ext uri="{BB962C8B-B14F-4D97-AF65-F5344CB8AC3E}">
        <p14:creationId xmlns:p14="http://schemas.microsoft.com/office/powerpoint/2010/main" val="334654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CPS Assembly: Beam Line + Core Layers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820" y="1624457"/>
            <a:ext cx="9144000" cy="4784595"/>
          </a:xfrm>
        </p:spPr>
      </p:pic>
    </p:spTree>
    <p:extLst>
      <p:ext uri="{BB962C8B-B14F-4D97-AF65-F5344CB8AC3E}">
        <p14:creationId xmlns:p14="http://schemas.microsoft.com/office/powerpoint/2010/main" val="72526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CPS Assembly: All layers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60449"/>
            <a:ext cx="9144000" cy="4784595"/>
          </a:xfrm>
        </p:spPr>
      </p:pic>
    </p:spTree>
    <p:extLst>
      <p:ext uri="{BB962C8B-B14F-4D97-AF65-F5344CB8AC3E}">
        <p14:creationId xmlns:p14="http://schemas.microsoft.com/office/powerpoint/2010/main" val="117716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9" ma:contentTypeDescription="Create a new document." ma:contentTypeScope="" ma:versionID="59fae69376e3a927b0e945ef105d3c3d">
  <xsd:schema xmlns:xsd="http://www.w3.org/2001/XMLSchema" xmlns:xs="http://www.w3.org/2001/XMLSchema" xmlns:p="http://schemas.microsoft.com/office/2006/metadata/properties" xmlns:ns3="426b74de-0581-4e94-90c0-1abf6215444e" xmlns:ns4="dcff909e-542d-4672-8557-4ef8d9009dce" targetNamespace="http://schemas.microsoft.com/office/2006/metadata/properties" ma:root="true" ma:fieldsID="ebf6611702a66eacf3281a4508b6384d" ns3:_="" ns4:_=""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52D492-AB9D-40A5-8738-715F444445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B4B8E5-C1DF-4047-9F8A-352EBDE30E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487CC9-7192-49A4-AC60-7EE2C7277A6D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cff909e-542d-4672-8557-4ef8d9009dce"/>
    <ds:schemaRef ds:uri="http://purl.org/dc/elements/1.1/"/>
    <ds:schemaRef ds:uri="426b74de-0581-4e94-90c0-1abf6215444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32236</TotalTime>
  <Words>538</Words>
  <Application>Microsoft Office PowerPoint</Application>
  <PresentationFormat>Widescreen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K0L CPS Meeting May 1, 2023</vt:lpstr>
      <vt:lpstr>Original Features – Fall’2022</vt:lpstr>
      <vt:lpstr>Absorber Design Update – December 2022</vt:lpstr>
      <vt:lpstr>Design Update – April 2023</vt:lpstr>
      <vt:lpstr>December 2022 Conceptual Design Update </vt:lpstr>
      <vt:lpstr>April’2023 Conceptual Design Update </vt:lpstr>
      <vt:lpstr>CPS Assembly: Beam Line</vt:lpstr>
      <vt:lpstr>CPS Assembly: Beam Line + Core Layers</vt:lpstr>
      <vt:lpstr>CPS Assembly: All layers</vt:lpstr>
      <vt:lpstr>Dose Rates Inside the CPS</vt:lpstr>
      <vt:lpstr>Dose Rates Inside the CPS</vt:lpstr>
      <vt:lpstr>Dose Rates Inside the CPS</vt:lpstr>
      <vt:lpstr>Dose Rates Inside the CPS</vt:lpstr>
      <vt:lpstr>Dose Rates inside the CPS along Beam</vt:lpstr>
      <vt:lpstr>Over 98% of the full CPS power left in absorber</vt:lpstr>
      <vt:lpstr>Maximum power density, y &lt; -2 cm , rw &lt; 0.25 mm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WENDY and NDX at the Boundary</dc:title>
  <dc:creator>Pavel Degtiarenko</dc:creator>
  <cp:lastModifiedBy>Pavel Degtiarenko</cp:lastModifiedBy>
  <cp:revision>89</cp:revision>
  <dcterms:created xsi:type="dcterms:W3CDTF">2021-10-28T13:00:31Z</dcterms:created>
  <dcterms:modified xsi:type="dcterms:W3CDTF">2023-05-01T20:23:04Z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