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385" r:id="rId2"/>
    <p:sldId id="438" r:id="rId3"/>
    <p:sldId id="518" r:id="rId4"/>
    <p:sldId id="505" r:id="rId5"/>
    <p:sldId id="550" r:id="rId6"/>
    <p:sldId id="756" r:id="rId7"/>
    <p:sldId id="552" r:id="rId8"/>
    <p:sldId id="522" r:id="rId9"/>
    <p:sldId id="555" r:id="rId10"/>
    <p:sldId id="583" r:id="rId11"/>
    <p:sldId id="584" r:id="rId12"/>
    <p:sldId id="558" r:id="rId13"/>
    <p:sldId id="574" r:id="rId14"/>
    <p:sldId id="572" r:id="rId15"/>
    <p:sldId id="561" r:id="rId16"/>
    <p:sldId id="562" r:id="rId17"/>
    <p:sldId id="575" r:id="rId18"/>
    <p:sldId id="580" r:id="rId19"/>
    <p:sldId id="563" r:id="rId20"/>
    <p:sldId id="564" r:id="rId21"/>
    <p:sldId id="565" r:id="rId22"/>
    <p:sldId id="566" r:id="rId23"/>
    <p:sldId id="581" r:id="rId24"/>
    <p:sldId id="567" r:id="rId25"/>
    <p:sldId id="568" r:id="rId26"/>
    <p:sldId id="582" r:id="rId27"/>
    <p:sldId id="579" r:id="rId28"/>
    <p:sldId id="585" r:id="rId29"/>
    <p:sldId id="569" r:id="rId30"/>
    <p:sldId id="553" r:id="rId31"/>
    <p:sldId id="535" r:id="rId32"/>
    <p:sldId id="586" r:id="rId33"/>
    <p:sldId id="485" r:id="rId34"/>
    <p:sldId id="507" r:id="rId35"/>
    <p:sldId id="515" r:id="rId36"/>
    <p:sldId id="516" r:id="rId37"/>
    <p:sldId id="544" r:id="rId38"/>
    <p:sldId id="1029" r:id="rId39"/>
    <p:sldId id="808" r:id="rId40"/>
    <p:sldId id="693" r:id="rId41"/>
    <p:sldId id="717" r:id="rId42"/>
    <p:sldId id="1031" r:id="rId43"/>
    <p:sldId id="1013" r:id="rId44"/>
    <p:sldId id="69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33CC"/>
    <a:srgbClr val="990099"/>
    <a:srgbClr val="6C006C"/>
    <a:srgbClr val="0000D6"/>
    <a:srgbClr val="0033CC"/>
    <a:srgbClr val="00CCFF"/>
    <a:srgbClr val="800080"/>
    <a:srgbClr val="0000FF"/>
    <a:srgbClr val="56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246" autoAdjust="0"/>
    <p:restoredTop sz="97482" autoAdjust="0"/>
  </p:normalViewPr>
  <p:slideViewPr>
    <p:cSldViewPr>
      <p:cViewPr varScale="1">
        <p:scale>
          <a:sx n="70" d="100"/>
          <a:sy n="70" d="100"/>
        </p:scale>
        <p:origin x="57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99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606398-4C8B-42CA-BEED-C94AB713B66C}" type="datetimeFigureOut">
              <a:rPr lang="en-US" smtClean="0"/>
              <a:pPr/>
              <a:t>6/2/2018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Igor Strakovsky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891252-1A15-4E64-ACCD-99ED45384CA5}" type="slidenum">
              <a:rPr lang="en-US" smtClean="0"/>
              <a:pPr/>
              <a:t>‹#›</a:t>
            </a:fld>
            <a:endParaRPr lang="en-US" dirty="0"/>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162DA4-69D6-4F33-96F3-C557D3C96E5A}" type="datetimeFigureOut">
              <a:rPr lang="en-US" smtClean="0"/>
              <a:pPr/>
              <a:t>6/2/2018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Igor Strakovsky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70F350-45D8-45FF-8AB8-28CEED5396FF}" type="slidenum">
              <a:rPr lang="en-US" smtClean="0"/>
              <a:pPr/>
              <a:t>‹#›</a:t>
            </a:fld>
            <a:endParaRPr lang="en-US" dirty="0"/>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19</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22</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25</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3</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31</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33</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37</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70F350-45D8-45FF-8AB8-28CEED5396FF}"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dirty="0"/>
              <a:t>Igor Strakovsky</a:t>
            </a:r>
          </a:p>
        </p:txBody>
      </p:sp>
    </p:spTree>
    <p:extLst>
      <p:ext uri="{BB962C8B-B14F-4D97-AF65-F5344CB8AC3E}">
        <p14:creationId xmlns:p14="http://schemas.microsoft.com/office/powerpoint/2010/main" val="48189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4</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39</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extLst>
      <p:ext uri="{BB962C8B-B14F-4D97-AF65-F5344CB8AC3E}">
        <p14:creationId xmlns:p14="http://schemas.microsoft.com/office/powerpoint/2010/main" val="3490038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70F350-45D8-45FF-8AB8-28CEED5396FF}" type="slidenum">
              <a:rPr lang="en-US" smtClean="0"/>
              <a:pPr/>
              <a:t>40</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extLst>
      <p:ext uri="{BB962C8B-B14F-4D97-AF65-F5344CB8AC3E}">
        <p14:creationId xmlns:p14="http://schemas.microsoft.com/office/powerpoint/2010/main" val="2946182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extLst>
      <p:ext uri="{BB962C8B-B14F-4D97-AF65-F5344CB8AC3E}">
        <p14:creationId xmlns:p14="http://schemas.microsoft.com/office/powerpoint/2010/main" val="2100724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42</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extLst>
      <p:ext uri="{BB962C8B-B14F-4D97-AF65-F5344CB8AC3E}">
        <p14:creationId xmlns:p14="http://schemas.microsoft.com/office/powerpoint/2010/main" val="1031992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70F350-45D8-45FF-8AB8-28CEED5396FF}" type="slidenum">
              <a:rPr lang="en-US" smtClean="0"/>
              <a:pPr/>
              <a:t>43</a:t>
            </a:fld>
            <a:endParaRPr lang="en-US" dirty="0"/>
          </a:p>
        </p:txBody>
      </p:sp>
      <p:sp>
        <p:nvSpPr>
          <p:cNvPr id="5" name="Footer Placeholder 4"/>
          <p:cNvSpPr>
            <a:spLocks noGrp="1"/>
          </p:cNvSpPr>
          <p:nvPr>
            <p:ph type="ftr" sz="quarter" idx="11"/>
          </p:nvPr>
        </p:nvSpPr>
        <p:spPr/>
        <p:txBody>
          <a:bodyPr/>
          <a:lstStyle/>
          <a:p>
            <a:r>
              <a:rPr lang="en-US" dirty="0"/>
              <a:t>Igor Strakovsky</a:t>
            </a:r>
          </a:p>
        </p:txBody>
      </p:sp>
    </p:spTree>
    <p:extLst>
      <p:ext uri="{BB962C8B-B14F-4D97-AF65-F5344CB8AC3E}">
        <p14:creationId xmlns:p14="http://schemas.microsoft.com/office/powerpoint/2010/main" val="1014510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44</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extLst>
      <p:ext uri="{BB962C8B-B14F-4D97-AF65-F5344CB8AC3E}">
        <p14:creationId xmlns:p14="http://schemas.microsoft.com/office/powerpoint/2010/main" val="373030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5</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70F350-45D8-45FF-8AB8-28CEED5396FF}" type="slidenum">
              <a:rPr lang="en-US" smtClean="0"/>
              <a:pPr/>
              <a:t>6</a:t>
            </a:fld>
            <a:endParaRPr lang="en-US" dirty="0"/>
          </a:p>
        </p:txBody>
      </p:sp>
      <p:sp>
        <p:nvSpPr>
          <p:cNvPr id="5" name="Footer Placeholder 4"/>
          <p:cNvSpPr>
            <a:spLocks noGrp="1"/>
          </p:cNvSpPr>
          <p:nvPr>
            <p:ph type="ftr" sz="quarter" idx="11"/>
          </p:nvPr>
        </p:nvSpPr>
        <p:spPr/>
        <p:txBody>
          <a:bodyPr/>
          <a:lstStyle/>
          <a:p>
            <a:r>
              <a:rPr lang="en-US" dirty="0"/>
              <a:t>Igor Strakovsky</a:t>
            </a:r>
          </a:p>
        </p:txBody>
      </p:sp>
    </p:spTree>
    <p:extLst>
      <p:ext uri="{BB962C8B-B14F-4D97-AF65-F5344CB8AC3E}">
        <p14:creationId xmlns:p14="http://schemas.microsoft.com/office/powerpoint/2010/main" val="929210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8</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9</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70F350-45D8-45FF-8AB8-28CEED5396FF}"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a:t>Igor Strakovsky</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5A89C6-3C10-484B-B261-27BE3AD3EEA5}" type="datetime1">
              <a:rPr lang="en-US" smtClean="0"/>
              <a:pPr/>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97377-C0E3-4994-A435-DD1DEF2E8B05}" type="datetime1">
              <a:rPr lang="en-US" smtClean="0"/>
              <a:pPr/>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557BF5-BF05-4F27-8E86-17DE1C2C2019}" type="datetime1">
              <a:rPr lang="en-US" smtClean="0"/>
              <a:pPr/>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76E056-EA0D-4311-9C0D-9CB07D88295C}" type="datetime1">
              <a:rPr lang="en-US" smtClean="0"/>
              <a:pPr/>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DBCDC-2329-4D7C-AC5E-26F72D039F67}" type="datetime1">
              <a:rPr lang="en-US" smtClean="0"/>
              <a:pPr/>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E8D9A5-BE55-41F3-AE3C-3497F44CE322}" type="datetime1">
              <a:rPr lang="en-US" smtClean="0"/>
              <a:pPr/>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D92098-90F2-4C97-84BE-09198443ACC8}" type="datetime1">
              <a:rPr lang="en-US" smtClean="0"/>
              <a:pPr/>
              <a:t>6/2/2018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785F8-3700-40DD-9B13-7DE920C629DD}" type="datetime1">
              <a:rPr lang="en-US" smtClean="0"/>
              <a:pPr/>
              <a:t>6/2/2018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637FD-1457-4596-A103-BEC56FADE0C1}" type="datetime1">
              <a:rPr lang="en-US" smtClean="0"/>
              <a:pPr/>
              <a:t>6/2/2018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A5B960-EE04-46AF-BC64-12F5ACF2D8E6}" type="datetime1">
              <a:rPr lang="en-US" smtClean="0"/>
              <a:pPr/>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942C98-40BF-4471-B159-F73C6290740F}" type="datetime1">
              <a:rPr lang="en-US" smtClean="0"/>
              <a:pPr/>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9F895D-2C1A-46A8-B40B-B14E50EBC3D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3E1A7-BD9A-4834-BA30-E9CD04B28143}" type="datetime1">
              <a:rPr lang="en-US" smtClean="0"/>
              <a:pPr/>
              <a:t>6/2/2018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F895D-2C1A-46A8-B40B-B14E50EBC3D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8.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oleObject" Target="../embeddings/oleObject18.bin"/><Relationship Id="rId9"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2.png"/><Relationship Id="rId11"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oleObject" Target="../embeddings/oleObject21.bin"/><Relationship Id="rId4" Type="http://schemas.openxmlformats.org/officeDocument/2006/relationships/oleObject" Target="../embeddings/oleObject20.bin"/><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png"/><Relationship Id="rId3" Type="http://schemas.openxmlformats.org/officeDocument/2006/relationships/notesSlide" Target="../notesSlides/notesSlide10.xml"/><Relationship Id="rId7" Type="http://schemas.openxmlformats.org/officeDocument/2006/relationships/image" Target="../media/image46.png"/><Relationship Id="rId12"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5.png"/><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oleObject" Target="../embeddings/oleObject22.bin"/><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oleObject" Target="../embeddings/oleObject24.bin"/><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0.png"/><Relationship Id="rId11"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oleObject" Target="../embeddings/oleObject25.bin"/><Relationship Id="rId4" Type="http://schemas.openxmlformats.org/officeDocument/2006/relationships/image" Target="../media/image1.png"/><Relationship Id="rId9" Type="http://schemas.openxmlformats.org/officeDocument/2006/relationships/image" Target="../media/image53.jpe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56.png"/><Relationship Id="rId11" Type="http://schemas.openxmlformats.org/officeDocument/2006/relationships/image" Target="../media/image57.png"/><Relationship Id="rId5" Type="http://schemas.openxmlformats.org/officeDocument/2006/relationships/image" Target="../media/image55.png"/><Relationship Id="rId10" Type="http://schemas.openxmlformats.org/officeDocument/2006/relationships/image" Target="../media/image1.png"/><Relationship Id="rId4" Type="http://schemas.openxmlformats.org/officeDocument/2006/relationships/image" Target="../media/image54.jpeg"/><Relationship Id="rId9" Type="http://schemas.openxmlformats.org/officeDocument/2006/relationships/oleObject" Target="../embeddings/oleObject27.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2.xml"/><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58.png"/><Relationship Id="rId5" Type="http://schemas.openxmlformats.org/officeDocument/2006/relationships/image" Target="../media/image2.png"/><Relationship Id="rId4" Type="http://schemas.openxmlformats.org/officeDocument/2006/relationships/oleObject" Target="../embeddings/oleObject28.bin"/><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oleObject" Target="../embeddings/oleObject30.bin"/><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22.png"/><Relationship Id="rId5" Type="http://schemas.openxmlformats.org/officeDocument/2006/relationships/image" Target="../media/image60.png"/><Relationship Id="rId4" Type="http://schemas.openxmlformats.org/officeDocument/2006/relationships/image" Target="../media/image2.pn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65.png"/><Relationship Id="rId11" Type="http://schemas.openxmlformats.org/officeDocument/2006/relationships/oleObject" Target="../embeddings/oleObject33.bin"/><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13.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68.png"/><Relationship Id="rId5" Type="http://schemas.openxmlformats.org/officeDocument/2006/relationships/image" Target="../media/image1.png"/><Relationship Id="rId4" Type="http://schemas.openxmlformats.org/officeDocument/2006/relationships/oleObject" Target="../embeddings/oleObject34.bin"/><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14.xml"/><Relationship Id="rId7" Type="http://schemas.openxmlformats.org/officeDocument/2006/relationships/image" Target="../media/image71.png"/><Relationship Id="rId12"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2.png"/><Relationship Id="rId10" Type="http://schemas.openxmlformats.org/officeDocument/2006/relationships/image" Target="../media/image72.png"/><Relationship Id="rId4" Type="http://schemas.openxmlformats.org/officeDocument/2006/relationships/oleObject" Target="../embeddings/oleObject36.bin"/><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15.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75.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77.png"/><Relationship Id="rId4" Type="http://schemas.openxmlformats.org/officeDocument/2006/relationships/oleObject" Target="../embeddings/oleObject38.bin"/><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61.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oleObject" Target="../embeddings/oleObject40.bin"/><Relationship Id="rId9"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6.xml"/><Relationship Id="rId7"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1.png"/><Relationship Id="rId4" Type="http://schemas.openxmlformats.org/officeDocument/2006/relationships/image" Target="../media/image80.png"/><Relationship Id="rId9" Type="http://schemas.openxmlformats.org/officeDocument/2006/relationships/oleObject" Target="../embeddings/oleObject43.bin"/></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7.xml"/><Relationship Id="rId7"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83.png"/><Relationship Id="rId5" Type="http://schemas.openxmlformats.org/officeDocument/2006/relationships/image" Target="../media/image1.png"/><Relationship Id="rId4" Type="http://schemas.openxmlformats.org/officeDocument/2006/relationships/oleObject" Target="../embeddings/oleObject44.bin"/></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8.xml"/><Relationship Id="rId7"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oleObject" Target="../embeddings/oleObject46.bin"/><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3" Type="http://schemas.openxmlformats.org/officeDocument/2006/relationships/notesSlide" Target="../notesSlides/notesSlide19.xml"/><Relationship Id="rId7" Type="http://schemas.openxmlformats.org/officeDocument/2006/relationships/image" Target="../media/image86.png"/><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85.png"/><Relationship Id="rId11" Type="http://schemas.openxmlformats.org/officeDocument/2006/relationships/oleObject" Target="../embeddings/oleObject49.bin"/><Relationship Id="rId5" Type="http://schemas.openxmlformats.org/officeDocument/2006/relationships/image" Target="../media/image2.png"/><Relationship Id="rId10" Type="http://schemas.openxmlformats.org/officeDocument/2006/relationships/image" Target="../media/image89.png"/><Relationship Id="rId4" Type="http://schemas.openxmlformats.org/officeDocument/2006/relationships/oleObject" Target="../embeddings/oleObject48.bin"/><Relationship Id="rId9" Type="http://schemas.openxmlformats.org/officeDocument/2006/relationships/image" Target="../media/image88.png"/><Relationship Id="rId1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20.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51.bin"/><Relationship Id="rId5" Type="http://schemas.openxmlformats.org/officeDocument/2006/relationships/image" Target="../media/image1.png"/><Relationship Id="rId4" Type="http://schemas.openxmlformats.org/officeDocument/2006/relationships/oleObject" Target="../embeddings/oleObject50.bin"/></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1.xml"/><Relationship Id="rId7" Type="http://schemas.openxmlformats.org/officeDocument/2006/relationships/oleObject" Target="../embeddings/oleObject53.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92.png"/><Relationship Id="rId5" Type="http://schemas.openxmlformats.org/officeDocument/2006/relationships/image" Target="../media/image1.png"/><Relationship Id="rId4" Type="http://schemas.openxmlformats.org/officeDocument/2006/relationships/oleObject" Target="../embeddings/oleObject52.bin"/><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22.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55.bin"/><Relationship Id="rId11" Type="http://schemas.openxmlformats.org/officeDocument/2006/relationships/image" Target="../media/image97.jpeg"/><Relationship Id="rId5" Type="http://schemas.openxmlformats.org/officeDocument/2006/relationships/image" Target="../media/image1.png"/><Relationship Id="rId10" Type="http://schemas.openxmlformats.org/officeDocument/2006/relationships/image" Target="../media/image96.png"/><Relationship Id="rId4" Type="http://schemas.openxmlformats.org/officeDocument/2006/relationships/oleObject" Target="../embeddings/oleObject54.bin"/><Relationship Id="rId9"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102.png"/><Relationship Id="rId3" Type="http://schemas.openxmlformats.org/officeDocument/2006/relationships/notesSlide" Target="../notesSlides/notesSlide23.xml"/><Relationship Id="rId7" Type="http://schemas.openxmlformats.org/officeDocument/2006/relationships/image" Target="../media/image29.png"/><Relationship Id="rId12"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2.png"/><Relationship Id="rId11" Type="http://schemas.openxmlformats.org/officeDocument/2006/relationships/image" Target="../media/image100.png"/><Relationship Id="rId5" Type="http://schemas.openxmlformats.org/officeDocument/2006/relationships/oleObject" Target="../embeddings/oleObject56.bin"/><Relationship Id="rId10"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png"/><Relationship Id="rId14"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oleObject" Target="../embeddings/oleObject5.bin"/><Relationship Id="rId9"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24.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embeddings/oleObject59.bin"/><Relationship Id="rId5" Type="http://schemas.openxmlformats.org/officeDocument/2006/relationships/image" Target="../media/image1.png"/><Relationship Id="rId4" Type="http://schemas.openxmlformats.org/officeDocument/2006/relationships/oleObject" Target="../embeddings/oleObject58.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notesSlide" Target="../notesSlides/notesSlide25.xml"/><Relationship Id="rId7"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105.png"/><Relationship Id="rId5" Type="http://schemas.openxmlformats.org/officeDocument/2006/relationships/image" Target="../media/image1.png"/><Relationship Id="rId4" Type="http://schemas.openxmlformats.org/officeDocument/2006/relationships/oleObject" Target="../embeddings/oleObject60.bin"/><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26.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oleObject" Target="../embeddings/oleObject63.bin"/><Relationship Id="rId5" Type="http://schemas.openxmlformats.org/officeDocument/2006/relationships/image" Target="../media/image1.png"/><Relationship Id="rId4" Type="http://schemas.openxmlformats.org/officeDocument/2006/relationships/oleObject" Target="../embeddings/oleObject62.bin"/></Relationships>
</file>

<file path=ppt/slides/_rels/slide3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1.png"/><Relationship Id="rId3" Type="http://schemas.openxmlformats.org/officeDocument/2006/relationships/notesSlide" Target="../notesSlides/notesSlide27.xml"/><Relationship Id="rId7" Type="http://schemas.openxmlformats.org/officeDocument/2006/relationships/image" Target="../media/image72.png"/><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108.png"/><Relationship Id="rId11" Type="http://schemas.openxmlformats.org/officeDocument/2006/relationships/oleObject" Target="../embeddings/oleObject65.bin"/><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oleObject" Target="../embeddings/oleObject64.bin"/><Relationship Id="rId9"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pn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67.bin"/><Relationship Id="rId5" Type="http://schemas.openxmlformats.org/officeDocument/2006/relationships/image" Target="../media/image1.png"/><Relationship Id="rId4" Type="http://schemas.openxmlformats.org/officeDocument/2006/relationships/oleObject" Target="../embeddings/oleObject66.bin"/><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image" Target="../media/image114.png"/><Relationship Id="rId7"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115.jpeg"/><Relationship Id="rId5" Type="http://schemas.openxmlformats.org/officeDocument/2006/relationships/image" Target="../media/image1.png"/><Relationship Id="rId4" Type="http://schemas.openxmlformats.org/officeDocument/2006/relationships/oleObject" Target="../embeddings/oleObject68.bin"/><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7.jpeg"/><Relationship Id="rId7"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1.png"/><Relationship Id="rId5" Type="http://schemas.openxmlformats.org/officeDocument/2006/relationships/oleObject" Target="../embeddings/oleObject70.bin"/><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8.xml"/><Relationship Id="rId7" Type="http://schemas.openxmlformats.org/officeDocument/2006/relationships/oleObject" Target="../embeddings/oleObject73.bin"/><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1.png"/><Relationship Id="rId5" Type="http://schemas.openxmlformats.org/officeDocument/2006/relationships/oleObject" Target="../embeddings/oleObject72.bin"/><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9.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oleObject" Target="../embeddings/oleObject74.bin"/></Relationships>
</file>

<file path=ppt/slides/_rels/slide3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3.png"/><Relationship Id="rId3" Type="http://schemas.openxmlformats.org/officeDocument/2006/relationships/notesSlide" Target="../notesSlides/notesSlide30.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png"/><Relationship Id="rId1" Type="http://schemas.openxmlformats.org/officeDocument/2006/relationships/vmlDrawing" Target="../drawings/vmlDrawing39.vml"/><Relationship Id="rId6" Type="http://schemas.openxmlformats.org/officeDocument/2006/relationships/image" Target="../media/image120.png"/><Relationship Id="rId11" Type="http://schemas.microsoft.com/office/2007/relationships/hdphoto" Target="../media/hdphoto9.wdp"/><Relationship Id="rId5" Type="http://schemas.openxmlformats.org/officeDocument/2006/relationships/image" Target="../media/image2.png"/><Relationship Id="rId15" Type="http://schemas.openxmlformats.org/officeDocument/2006/relationships/oleObject" Target="../embeddings/oleObject1.bin"/><Relationship Id="rId10" Type="http://schemas.openxmlformats.org/officeDocument/2006/relationships/image" Target="../media/image122.png"/><Relationship Id="rId4" Type="http://schemas.openxmlformats.org/officeDocument/2006/relationships/oleObject" Target="../embeddings/oleObject75.bin"/><Relationship Id="rId9" Type="http://schemas.microsoft.com/office/2007/relationships/hdphoto" Target="../media/hdphoto8.wdp"/><Relationship Id="rId14"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oleObject" Target="../embeddings/oleObject8.bin"/><Relationship Id="rId3" Type="http://schemas.openxmlformats.org/officeDocument/2006/relationships/notesSlide" Target="../notesSlides/notesSlide3.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oleObject" Target="../embeddings/oleObject7.bin"/><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31.xml"/><Relationship Id="rId7" Type="http://schemas.openxmlformats.org/officeDocument/2006/relationships/image" Target="../media/image124.png"/><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29.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oleObject" Target="../embeddings/oleObject76.bin"/><Relationship Id="rId9"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15.wdp"/><Relationship Id="rId18" Type="http://schemas.openxmlformats.org/officeDocument/2006/relationships/oleObject" Target="../embeddings/oleObject1.bin"/><Relationship Id="rId3" Type="http://schemas.openxmlformats.org/officeDocument/2006/relationships/notesSlide" Target="../notesSlides/notesSlide32.xml"/><Relationship Id="rId7" Type="http://schemas.openxmlformats.org/officeDocument/2006/relationships/image" Target="../media/image2.png"/><Relationship Id="rId12" Type="http://schemas.openxmlformats.org/officeDocument/2006/relationships/image" Target="../media/image128.png"/><Relationship Id="rId17" Type="http://schemas.microsoft.com/office/2007/relationships/hdphoto" Target="../media/hdphoto16.wdp"/><Relationship Id="rId2" Type="http://schemas.openxmlformats.org/officeDocument/2006/relationships/slideLayout" Target="../slideLayouts/slideLayout7.xml"/><Relationship Id="rId16" Type="http://schemas.openxmlformats.org/officeDocument/2006/relationships/image" Target="../media/image130.png"/><Relationship Id="rId1" Type="http://schemas.openxmlformats.org/officeDocument/2006/relationships/vmlDrawing" Target="../drawings/vmlDrawing41.vml"/><Relationship Id="rId6" Type="http://schemas.openxmlformats.org/officeDocument/2006/relationships/oleObject" Target="../embeddings/oleObject77.bin"/><Relationship Id="rId11" Type="http://schemas.microsoft.com/office/2007/relationships/hdphoto" Target="../media/hdphoto14.wdp"/><Relationship Id="rId5" Type="http://schemas.microsoft.com/office/2007/relationships/hdphoto" Target="../media/hdphoto12.wdp"/><Relationship Id="rId15" Type="http://schemas.openxmlformats.org/officeDocument/2006/relationships/image" Target="../media/image129.png"/><Relationship Id="rId10" Type="http://schemas.openxmlformats.org/officeDocument/2006/relationships/image" Target="../media/image127.png"/><Relationship Id="rId19" Type="http://schemas.openxmlformats.org/officeDocument/2006/relationships/image" Target="../media/image1.png"/><Relationship Id="rId4" Type="http://schemas.openxmlformats.org/officeDocument/2006/relationships/image" Target="../media/image125.png"/><Relationship Id="rId9" Type="http://schemas.microsoft.com/office/2007/relationships/hdphoto" Target="../media/hdphoto13.wdp"/><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33.png"/><Relationship Id="rId18" Type="http://schemas.openxmlformats.org/officeDocument/2006/relationships/oleObject" Target="../embeddings/oleObject1.bin"/><Relationship Id="rId3" Type="http://schemas.openxmlformats.org/officeDocument/2006/relationships/notesSlide" Target="../notesSlides/notesSlide33.xml"/><Relationship Id="rId7" Type="http://schemas.microsoft.com/office/2007/relationships/hdphoto" Target="../media/hdphoto17.wdp"/><Relationship Id="rId12" Type="http://schemas.microsoft.com/office/2007/relationships/hdphoto" Target="../media/hdphoto5.wdp"/><Relationship Id="rId17" Type="http://schemas.openxmlformats.org/officeDocument/2006/relationships/image" Target="../media/image14.png"/><Relationship Id="rId2" Type="http://schemas.openxmlformats.org/officeDocument/2006/relationships/slideLayout" Target="../slideLayouts/slideLayout7.xml"/><Relationship Id="rId16" Type="http://schemas.microsoft.com/office/2007/relationships/hdphoto" Target="../media/hdphoto20.wdp"/><Relationship Id="rId1" Type="http://schemas.openxmlformats.org/officeDocument/2006/relationships/vmlDrawing" Target="../drawings/vmlDrawing42.vml"/><Relationship Id="rId6" Type="http://schemas.openxmlformats.org/officeDocument/2006/relationships/image" Target="../media/image131.png"/><Relationship Id="rId11"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image" Target="../media/image134.png"/><Relationship Id="rId10" Type="http://schemas.microsoft.com/office/2007/relationships/hdphoto" Target="../media/hdphoto18.wdp"/><Relationship Id="rId19" Type="http://schemas.openxmlformats.org/officeDocument/2006/relationships/image" Target="../media/image1.png"/><Relationship Id="rId4" Type="http://schemas.openxmlformats.org/officeDocument/2006/relationships/oleObject" Target="../embeddings/oleObject78.bin"/><Relationship Id="rId9" Type="http://schemas.openxmlformats.org/officeDocument/2006/relationships/image" Target="../media/image132.png"/><Relationship Id="rId14" Type="http://schemas.microsoft.com/office/2007/relationships/hdphoto" Target="../media/hdphoto19.wdp"/></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4.xml"/><Relationship Id="rId7" Type="http://schemas.microsoft.com/office/2007/relationships/hdphoto" Target="../media/hdphoto21.wdp"/><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135.png"/><Relationship Id="rId5" Type="http://schemas.openxmlformats.org/officeDocument/2006/relationships/image" Target="../media/image2.png"/><Relationship Id="rId4" Type="http://schemas.openxmlformats.org/officeDocument/2006/relationships/oleObject" Target="../embeddings/oleObject74.bin"/><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35.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24.png"/><Relationship Id="rId11"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oleObject" Target="../embeddings/oleObject1.bin"/><Relationship Id="rId4" Type="http://schemas.openxmlformats.org/officeDocument/2006/relationships/oleObject" Target="../embeddings/oleObject79.bin"/><Relationship Id="rId9" Type="http://schemas.microsoft.com/office/2007/relationships/hdphoto" Target="../media/hdphoto22.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8.png"/><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7.png"/><Relationship Id="rId11" Type="http://schemas.openxmlformats.org/officeDocument/2006/relationships/oleObject" Target="../embeddings/oleObject10.bin"/><Relationship Id="rId5" Type="http://schemas.openxmlformats.org/officeDocument/2006/relationships/image" Target="../media/image16.png"/><Relationship Id="rId10"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png"/><Relationship Id="rId18" Type="http://schemas.microsoft.com/office/2007/relationships/hdphoto" Target="../media/hdphoto5.wdp"/><Relationship Id="rId3" Type="http://schemas.openxmlformats.org/officeDocument/2006/relationships/notesSlide" Target="../notesSlides/notesSlide5.xml"/><Relationship Id="rId21" Type="http://schemas.openxmlformats.org/officeDocument/2006/relationships/image" Target="../media/image28.png"/><Relationship Id="rId7" Type="http://schemas.microsoft.com/office/2007/relationships/hdphoto" Target="../media/hdphoto2.wdp"/><Relationship Id="rId12" Type="http://schemas.openxmlformats.org/officeDocument/2006/relationships/oleObject" Target="../embeddings/oleObject11.bin"/><Relationship Id="rId17" Type="http://schemas.openxmlformats.org/officeDocument/2006/relationships/image" Target="../media/image26.png"/><Relationship Id="rId2" Type="http://schemas.openxmlformats.org/officeDocument/2006/relationships/slideLayout" Target="../slideLayouts/slideLayout7.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vmlDrawing" Target="../drawings/vmlDrawing6.vml"/><Relationship Id="rId6" Type="http://schemas.openxmlformats.org/officeDocument/2006/relationships/image" Target="../media/image21.png"/><Relationship Id="rId11"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25.png"/><Relationship Id="rId23" Type="http://schemas.openxmlformats.org/officeDocument/2006/relationships/image" Target="../media/image29.png"/><Relationship Id="rId10" Type="http://schemas.microsoft.com/office/2007/relationships/hdphoto" Target="../media/hdphoto3.wdp"/><Relationship Id="rId19"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14.png"/><Relationship Id="rId22"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jpeg"/><Relationship Id="rId3" Type="http://schemas.openxmlformats.org/officeDocument/2006/relationships/oleObject" Target="../embeddings/oleObject12.bin"/><Relationship Id="rId7" Type="http://schemas.openxmlformats.org/officeDocument/2006/relationships/image" Target="../media/image32.jpeg"/><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1.png"/><Relationship Id="rId11" Type="http://schemas.openxmlformats.org/officeDocument/2006/relationships/oleObject" Target="../embeddings/oleObject13.bin"/><Relationship Id="rId5" Type="http://schemas.openxmlformats.org/officeDocument/2006/relationships/image" Target="../media/image30.png"/><Relationship Id="rId10" Type="http://schemas.openxmlformats.org/officeDocument/2006/relationships/image" Target="../media/image33.jpeg"/><Relationship Id="rId4" Type="http://schemas.openxmlformats.org/officeDocument/2006/relationships/image" Target="../media/image2.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png"/><Relationship Id="rId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7.xml"/><Relationship Id="rId7" Type="http://schemas.openxmlformats.org/officeDocument/2006/relationships/image" Target="../media/image36.png"/><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4.png"/><Relationship Id="rId11" Type="http://schemas.openxmlformats.org/officeDocument/2006/relationships/oleObject" Target="../embeddings/oleObject17.bin"/><Relationship Id="rId5" Type="http://schemas.openxmlformats.org/officeDocument/2006/relationships/image" Target="../media/image2.png"/><Relationship Id="rId10" Type="http://schemas.openxmlformats.org/officeDocument/2006/relationships/image" Target="../media/image39.png"/><Relationship Id="rId4" Type="http://schemas.openxmlformats.org/officeDocument/2006/relationships/oleObject" Target="../embeddings/oleObject16.bin"/><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219200" y="6172200"/>
            <a:ext cx="3587200" cy="338554"/>
          </a:xfrm>
          <a:prstGeom prst="rect">
            <a:avLst/>
          </a:prstGeom>
          <a:solidFill>
            <a:schemeClr val="accent3">
              <a:lumMod val="60000"/>
              <a:lumOff val="40000"/>
            </a:schemeClr>
          </a:solidFill>
        </p:spPr>
        <p:txBody>
          <a:bodyPr wrap="none">
            <a:spAutoFit/>
          </a:bodyPr>
          <a:lstStyle/>
          <a:p>
            <a:r>
              <a:rPr lang="en-US" sz="1600" b="1" dirty="0">
                <a:solidFill>
                  <a:srgbClr val="FF0000"/>
                </a:solidFill>
              </a:rPr>
              <a:t>   135</a:t>
            </a:r>
            <a:r>
              <a:rPr lang="en-US" sz="1600" b="1" dirty="0"/>
              <a:t> endorsers from </a:t>
            </a:r>
            <a:r>
              <a:rPr lang="en-US" sz="1600" b="1" dirty="0">
                <a:solidFill>
                  <a:srgbClr val="FF0000"/>
                </a:solidFill>
              </a:rPr>
              <a:t>77</a:t>
            </a:r>
            <a:r>
              <a:rPr lang="en-US" sz="1600" b="1" dirty="0"/>
              <a:t> labs worldwide</a:t>
            </a:r>
          </a:p>
        </p:txBody>
      </p:sp>
      <p:sp>
        <p:nvSpPr>
          <p:cNvPr id="7173" name="Rectangle 2"/>
          <p:cNvSpPr>
            <a:spLocks noGrp="1" noChangeArrowheads="1"/>
          </p:cNvSpPr>
          <p:nvPr>
            <p:ph type="title" idx="4294967295"/>
          </p:nvPr>
        </p:nvSpPr>
        <p:spPr>
          <a:xfrm>
            <a:off x="0" y="0"/>
            <a:ext cx="9144000" cy="1066800"/>
          </a:xfrm>
          <a:solidFill>
            <a:schemeClr val="bg1"/>
          </a:solidFill>
          <a:ln>
            <a:solidFill>
              <a:schemeClr val="bg1"/>
            </a:solidFill>
          </a:ln>
        </p:spPr>
        <p:txBody>
          <a:bodyPr>
            <a:noAutofit/>
          </a:bodyPr>
          <a:lstStyle/>
          <a:p>
            <a:r>
              <a:rPr lang="en-US" sz="5400" b="1" dirty="0">
                <a:solidFill>
                  <a:srgbClr val="3333CC"/>
                </a:solidFill>
                <a:latin typeface="Monotype Corsiva" pitchFamily="66" charset="0"/>
              </a:rPr>
              <a:t> </a:t>
            </a:r>
            <a:r>
              <a:rPr lang="en-US" dirty="0">
                <a:solidFill>
                  <a:srgbClr val="3333CC"/>
                </a:solidFill>
                <a:latin typeface="Monotype Corsiva" panose="03010101010201010101" pitchFamily="66" charset="0"/>
              </a:rPr>
              <a:t>Physics</a:t>
            </a:r>
            <a:r>
              <a:rPr lang="en-US" dirty="0">
                <a:latin typeface="Monotype Corsiva" panose="03010101010201010101" pitchFamily="66" charset="0"/>
              </a:rPr>
              <a:t> </a:t>
            </a:r>
            <a:r>
              <a:rPr lang="en-US" dirty="0">
                <a:solidFill>
                  <a:srgbClr val="FF9900"/>
                </a:solidFill>
                <a:latin typeface="Monotype Corsiva" panose="03010101010201010101" pitchFamily="66" charset="0"/>
              </a:rPr>
              <a:t>Opportunities</a:t>
            </a:r>
            <a:r>
              <a:rPr lang="en-US" dirty="0">
                <a:latin typeface="Monotype Corsiva" panose="03010101010201010101" pitchFamily="66" charset="0"/>
              </a:rPr>
              <a:t> with </a:t>
            </a:r>
            <a:r>
              <a:rPr lang="en-US" dirty="0">
                <a:solidFill>
                  <a:srgbClr val="FF0000"/>
                </a:solidFill>
                <a:latin typeface="Monotype Corsiva" panose="03010101010201010101" pitchFamily="66" charset="0"/>
              </a:rPr>
              <a:t>Meson</a:t>
            </a:r>
            <a:r>
              <a:rPr lang="en-US" dirty="0">
                <a:latin typeface="Monotype Corsiva" panose="03010101010201010101" pitchFamily="66" charset="0"/>
              </a:rPr>
              <a:t> </a:t>
            </a:r>
            <a:r>
              <a:rPr lang="en-US" dirty="0">
                <a:solidFill>
                  <a:srgbClr val="00B050"/>
                </a:solidFill>
                <a:latin typeface="Monotype Corsiva" panose="03010101010201010101" pitchFamily="66" charset="0"/>
              </a:rPr>
              <a:t>Beams</a:t>
            </a:r>
            <a:endParaRPr lang="de-DE" b="1" dirty="0">
              <a:solidFill>
                <a:srgbClr val="00B050"/>
              </a:solidFill>
              <a:latin typeface="Monotype Corsiva" panose="03010101010201010101" pitchFamily="66" charset="0"/>
            </a:endParaRPr>
          </a:p>
        </p:txBody>
      </p:sp>
      <p:sp>
        <p:nvSpPr>
          <p:cNvPr id="7174" name="Text Box 3"/>
          <p:cNvSpPr txBox="1">
            <a:spLocks noChangeArrowheads="1"/>
          </p:cNvSpPr>
          <p:nvPr/>
        </p:nvSpPr>
        <p:spPr bwMode="auto">
          <a:xfrm>
            <a:off x="2039938" y="2833688"/>
            <a:ext cx="184150" cy="396875"/>
          </a:xfrm>
          <a:prstGeom prst="rect">
            <a:avLst/>
          </a:prstGeom>
          <a:noFill/>
          <a:ln w="9525">
            <a:noFill/>
            <a:miter lim="800000"/>
            <a:headEnd/>
            <a:tailEnd/>
          </a:ln>
        </p:spPr>
        <p:txBody>
          <a:bodyPr wrap="none">
            <a:spAutoFit/>
          </a:bodyPr>
          <a:lstStyle/>
          <a:p>
            <a:endParaRPr lang="en-US" sz="2000">
              <a:solidFill>
                <a:schemeClr val="tx1"/>
              </a:solidFill>
              <a:latin typeface="Times New Roman" pitchFamily="18" charset="0"/>
            </a:endParaRPr>
          </a:p>
        </p:txBody>
      </p:sp>
      <p:sp>
        <p:nvSpPr>
          <p:cNvPr id="7176" name="Text Box 5"/>
          <p:cNvSpPr txBox="1">
            <a:spLocks noChangeArrowheads="1"/>
          </p:cNvSpPr>
          <p:nvPr/>
        </p:nvSpPr>
        <p:spPr bwMode="auto">
          <a:xfrm>
            <a:off x="4937125" y="4098925"/>
            <a:ext cx="184150" cy="946150"/>
          </a:xfrm>
          <a:prstGeom prst="rect">
            <a:avLst/>
          </a:prstGeom>
          <a:noFill/>
          <a:ln w="9525">
            <a:noFill/>
            <a:miter lim="800000"/>
            <a:headEnd/>
            <a:tailEnd/>
          </a:ln>
        </p:spPr>
        <p:txBody>
          <a:bodyPr wrap="none">
            <a:spAutoFit/>
          </a:bodyPr>
          <a:lstStyle/>
          <a:p>
            <a:endParaRPr lang="en-US">
              <a:latin typeface="Symbol" pitchFamily="18" charset="2"/>
            </a:endParaRPr>
          </a:p>
          <a:p>
            <a:endParaRPr lang="en-US"/>
          </a:p>
        </p:txBody>
      </p:sp>
      <p:sp>
        <p:nvSpPr>
          <p:cNvPr id="7178" name="Text Box 7"/>
          <p:cNvSpPr txBox="1">
            <a:spLocks noChangeArrowheads="1"/>
          </p:cNvSpPr>
          <p:nvPr/>
        </p:nvSpPr>
        <p:spPr bwMode="auto">
          <a:xfrm>
            <a:off x="1050925" y="6016625"/>
            <a:ext cx="184150" cy="519113"/>
          </a:xfrm>
          <a:prstGeom prst="rect">
            <a:avLst/>
          </a:prstGeom>
          <a:noFill/>
          <a:ln w="9525">
            <a:noFill/>
            <a:miter lim="800000"/>
            <a:headEnd/>
            <a:tailEnd/>
          </a:ln>
        </p:spPr>
        <p:txBody>
          <a:bodyPr wrap="none">
            <a:spAutoFit/>
          </a:bodyPr>
          <a:lstStyle/>
          <a:p>
            <a:endParaRPr lang="en-US"/>
          </a:p>
        </p:txBody>
      </p:sp>
      <p:sp>
        <p:nvSpPr>
          <p:cNvPr id="7179" name="Text Box 8"/>
          <p:cNvSpPr txBox="1">
            <a:spLocks noChangeArrowheads="1"/>
          </p:cNvSpPr>
          <p:nvPr/>
        </p:nvSpPr>
        <p:spPr bwMode="auto">
          <a:xfrm>
            <a:off x="7296150" y="6613525"/>
            <a:ext cx="184150" cy="244475"/>
          </a:xfrm>
          <a:prstGeom prst="rect">
            <a:avLst/>
          </a:prstGeom>
          <a:noFill/>
          <a:ln w="9525">
            <a:noFill/>
            <a:miter lim="800000"/>
            <a:headEnd/>
            <a:tailEnd/>
          </a:ln>
        </p:spPr>
        <p:txBody>
          <a:bodyPr wrap="none">
            <a:spAutoFit/>
          </a:bodyPr>
          <a:lstStyle/>
          <a:p>
            <a:endParaRPr lang="en-US" sz="1000" b="1">
              <a:solidFill>
                <a:schemeClr val="tx1"/>
              </a:solidFill>
            </a:endParaRPr>
          </a:p>
        </p:txBody>
      </p:sp>
      <p:sp>
        <p:nvSpPr>
          <p:cNvPr id="7180" name="Text Box 9"/>
          <p:cNvSpPr txBox="1">
            <a:spLocks noChangeArrowheads="1"/>
          </p:cNvSpPr>
          <p:nvPr/>
        </p:nvSpPr>
        <p:spPr bwMode="auto">
          <a:xfrm>
            <a:off x="7505700" y="6613525"/>
            <a:ext cx="184150" cy="244475"/>
          </a:xfrm>
          <a:prstGeom prst="rect">
            <a:avLst/>
          </a:prstGeom>
          <a:noFill/>
          <a:ln w="9525">
            <a:noFill/>
            <a:miter lim="800000"/>
            <a:headEnd/>
            <a:tailEnd/>
          </a:ln>
        </p:spPr>
        <p:txBody>
          <a:bodyPr wrap="none">
            <a:spAutoFit/>
          </a:bodyPr>
          <a:lstStyle/>
          <a:p>
            <a:endParaRPr lang="en-US" sz="1000" b="1">
              <a:solidFill>
                <a:schemeClr val="tx1"/>
              </a:solidFill>
            </a:endParaRPr>
          </a:p>
        </p:txBody>
      </p:sp>
      <p:sp>
        <p:nvSpPr>
          <p:cNvPr id="7181" name="Text Box 10"/>
          <p:cNvSpPr txBox="1">
            <a:spLocks noChangeArrowheads="1"/>
          </p:cNvSpPr>
          <p:nvPr/>
        </p:nvSpPr>
        <p:spPr bwMode="auto">
          <a:xfrm>
            <a:off x="7464425" y="6613525"/>
            <a:ext cx="184150" cy="244475"/>
          </a:xfrm>
          <a:prstGeom prst="rect">
            <a:avLst/>
          </a:prstGeom>
          <a:noFill/>
          <a:ln w="9525">
            <a:noFill/>
            <a:miter lim="800000"/>
            <a:headEnd/>
            <a:tailEnd/>
          </a:ln>
        </p:spPr>
        <p:txBody>
          <a:bodyPr wrap="none">
            <a:spAutoFit/>
          </a:bodyPr>
          <a:lstStyle/>
          <a:p>
            <a:endParaRPr lang="en-US" sz="1000" b="1">
              <a:solidFill>
                <a:schemeClr val="tx1"/>
              </a:solidFill>
            </a:endParaRPr>
          </a:p>
        </p:txBody>
      </p:sp>
      <p:sp>
        <p:nvSpPr>
          <p:cNvPr id="7182" name="Text Box 11"/>
          <p:cNvSpPr txBox="1">
            <a:spLocks noChangeArrowheads="1"/>
          </p:cNvSpPr>
          <p:nvPr/>
        </p:nvSpPr>
        <p:spPr bwMode="auto">
          <a:xfrm>
            <a:off x="4098925" y="5178425"/>
            <a:ext cx="184150" cy="519113"/>
          </a:xfrm>
          <a:prstGeom prst="rect">
            <a:avLst/>
          </a:prstGeom>
          <a:noFill/>
          <a:ln w="9525">
            <a:noFill/>
            <a:miter lim="800000"/>
            <a:headEnd/>
            <a:tailEnd/>
          </a:ln>
        </p:spPr>
        <p:txBody>
          <a:bodyPr wrap="none">
            <a:spAutoFit/>
          </a:bodyPr>
          <a:lstStyle/>
          <a:p>
            <a:endParaRPr lang="en-US"/>
          </a:p>
        </p:txBody>
      </p:sp>
      <p:sp>
        <p:nvSpPr>
          <p:cNvPr id="7183" name="Text Box 13"/>
          <p:cNvSpPr txBox="1">
            <a:spLocks noChangeArrowheads="1"/>
          </p:cNvSpPr>
          <p:nvPr/>
        </p:nvSpPr>
        <p:spPr bwMode="auto">
          <a:xfrm>
            <a:off x="5318125" y="3044825"/>
            <a:ext cx="184150" cy="519113"/>
          </a:xfrm>
          <a:prstGeom prst="rect">
            <a:avLst/>
          </a:prstGeom>
          <a:noFill/>
          <a:ln w="9525">
            <a:noFill/>
            <a:miter lim="800000"/>
            <a:headEnd/>
            <a:tailEnd/>
          </a:ln>
        </p:spPr>
        <p:txBody>
          <a:bodyPr wrap="none">
            <a:spAutoFit/>
          </a:bodyPr>
          <a:lstStyle/>
          <a:p>
            <a:endParaRPr lang="en-US"/>
          </a:p>
        </p:txBody>
      </p:sp>
      <p:sp>
        <p:nvSpPr>
          <p:cNvPr id="7185" name="Text Box 16"/>
          <p:cNvSpPr txBox="1">
            <a:spLocks noChangeArrowheads="1"/>
          </p:cNvSpPr>
          <p:nvPr/>
        </p:nvSpPr>
        <p:spPr bwMode="auto">
          <a:xfrm>
            <a:off x="898525" y="5711825"/>
            <a:ext cx="184150" cy="519113"/>
          </a:xfrm>
          <a:prstGeom prst="rect">
            <a:avLst/>
          </a:prstGeom>
          <a:noFill/>
          <a:ln w="9525">
            <a:noFill/>
            <a:miter lim="800000"/>
            <a:headEnd/>
            <a:tailEnd/>
          </a:ln>
        </p:spPr>
        <p:txBody>
          <a:bodyPr wrap="none">
            <a:spAutoFit/>
          </a:bodyPr>
          <a:lstStyle/>
          <a:p>
            <a:endParaRPr lang="en-US"/>
          </a:p>
        </p:txBody>
      </p:sp>
      <p:sp>
        <p:nvSpPr>
          <p:cNvPr id="7186" name="Rectangle 17"/>
          <p:cNvSpPr>
            <a:spLocks noChangeArrowheads="1"/>
          </p:cNvSpPr>
          <p:nvPr/>
        </p:nvSpPr>
        <p:spPr bwMode="auto">
          <a:xfrm>
            <a:off x="609600" y="60198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187" name="Text Box 19"/>
          <p:cNvSpPr txBox="1">
            <a:spLocks noChangeArrowheads="1"/>
          </p:cNvSpPr>
          <p:nvPr/>
        </p:nvSpPr>
        <p:spPr bwMode="auto">
          <a:xfrm>
            <a:off x="4595813" y="5257800"/>
            <a:ext cx="285750" cy="336550"/>
          </a:xfrm>
          <a:prstGeom prst="rect">
            <a:avLst/>
          </a:prstGeom>
          <a:noFill/>
          <a:ln w="9525">
            <a:noFill/>
            <a:miter lim="800000"/>
            <a:headEnd/>
            <a:tailEnd/>
          </a:ln>
        </p:spPr>
        <p:txBody>
          <a:bodyPr wrap="none">
            <a:spAutoFit/>
          </a:bodyPr>
          <a:lstStyle/>
          <a:p>
            <a:r>
              <a:rPr lang="en-US" sz="1600">
                <a:latin typeface="Times New Roman" pitchFamily="18" charset="0"/>
              </a:rPr>
              <a:t>  </a:t>
            </a:r>
          </a:p>
        </p:txBody>
      </p:sp>
      <p:sp>
        <p:nvSpPr>
          <p:cNvPr id="7188" name="Text Box 20"/>
          <p:cNvSpPr txBox="1">
            <a:spLocks noChangeArrowheads="1"/>
          </p:cNvSpPr>
          <p:nvPr/>
        </p:nvSpPr>
        <p:spPr bwMode="auto">
          <a:xfrm>
            <a:off x="4648200" y="6070600"/>
            <a:ext cx="234950" cy="336550"/>
          </a:xfrm>
          <a:prstGeom prst="rect">
            <a:avLst/>
          </a:prstGeom>
          <a:noFill/>
          <a:ln w="9525">
            <a:noFill/>
            <a:miter lim="800000"/>
            <a:headEnd/>
            <a:tailEnd/>
          </a:ln>
        </p:spPr>
        <p:txBody>
          <a:bodyPr wrap="none">
            <a:spAutoFit/>
          </a:bodyPr>
          <a:lstStyle/>
          <a:p>
            <a:r>
              <a:rPr lang="en-US" sz="1600">
                <a:latin typeface="Times New Roman" pitchFamily="18" charset="0"/>
              </a:rPr>
              <a:t> </a:t>
            </a:r>
            <a:endParaRPr lang="en-US" sz="2000" b="1">
              <a:solidFill>
                <a:schemeClr val="accent1"/>
              </a:solidFill>
              <a:latin typeface="Arial" pitchFamily="34" charset="0"/>
              <a:cs typeface="Arial" pitchFamily="34" charset="0"/>
            </a:endParaRPr>
          </a:p>
        </p:txBody>
      </p:sp>
      <p:sp>
        <p:nvSpPr>
          <p:cNvPr id="7189" name="Text Box 21"/>
          <p:cNvSpPr txBox="1">
            <a:spLocks noChangeArrowheads="1"/>
          </p:cNvSpPr>
          <p:nvPr/>
        </p:nvSpPr>
        <p:spPr bwMode="auto">
          <a:xfrm>
            <a:off x="3946525" y="5929313"/>
            <a:ext cx="184150" cy="581025"/>
          </a:xfrm>
          <a:prstGeom prst="rect">
            <a:avLst/>
          </a:prstGeom>
          <a:noFill/>
          <a:ln w="9525">
            <a:noFill/>
            <a:miter lim="800000"/>
            <a:headEnd/>
            <a:tailEnd/>
          </a:ln>
        </p:spPr>
        <p:txBody>
          <a:bodyPr wrap="none">
            <a:spAutoFit/>
          </a:bodyPr>
          <a:lstStyle/>
          <a:p>
            <a:endParaRPr lang="en-US" sz="1600">
              <a:latin typeface="Times New Roman" pitchFamily="18" charset="0"/>
            </a:endParaRPr>
          </a:p>
          <a:p>
            <a:endParaRPr lang="en-US" sz="1600">
              <a:latin typeface="Times New Roman" pitchFamily="18" charset="0"/>
            </a:endParaRPr>
          </a:p>
        </p:txBody>
      </p:sp>
      <p:sp>
        <p:nvSpPr>
          <p:cNvPr id="7190" name="Text Box 22"/>
          <p:cNvSpPr txBox="1">
            <a:spLocks noChangeArrowheads="1"/>
          </p:cNvSpPr>
          <p:nvPr/>
        </p:nvSpPr>
        <p:spPr bwMode="auto">
          <a:xfrm>
            <a:off x="898525" y="2816225"/>
            <a:ext cx="184150" cy="519113"/>
          </a:xfrm>
          <a:prstGeom prst="rect">
            <a:avLst/>
          </a:prstGeom>
          <a:noFill/>
          <a:ln w="9525">
            <a:noFill/>
            <a:miter lim="800000"/>
            <a:headEnd/>
            <a:tailEnd/>
          </a:ln>
        </p:spPr>
        <p:txBody>
          <a:bodyPr wrap="none">
            <a:spAutoFit/>
          </a:bodyPr>
          <a:lstStyle/>
          <a:p>
            <a:endParaRPr lang="en-US"/>
          </a:p>
        </p:txBody>
      </p:sp>
      <p:sp>
        <p:nvSpPr>
          <p:cNvPr id="7192" name="Text Box 24"/>
          <p:cNvSpPr txBox="1">
            <a:spLocks noChangeArrowheads="1"/>
          </p:cNvSpPr>
          <p:nvPr/>
        </p:nvSpPr>
        <p:spPr bwMode="auto">
          <a:xfrm>
            <a:off x="4175125" y="4187825"/>
            <a:ext cx="184150" cy="519113"/>
          </a:xfrm>
          <a:prstGeom prst="rect">
            <a:avLst/>
          </a:prstGeom>
          <a:noFill/>
          <a:ln w="9525">
            <a:noFill/>
            <a:miter lim="800000"/>
            <a:headEnd/>
            <a:tailEnd/>
          </a:ln>
        </p:spPr>
        <p:txBody>
          <a:bodyPr wrap="none">
            <a:spAutoFit/>
          </a:bodyPr>
          <a:lstStyle/>
          <a:p>
            <a:endParaRPr lang="en-US"/>
          </a:p>
        </p:txBody>
      </p:sp>
      <p:sp>
        <p:nvSpPr>
          <p:cNvPr id="7194" name="Text Box 28"/>
          <p:cNvSpPr txBox="1">
            <a:spLocks noChangeArrowheads="1"/>
          </p:cNvSpPr>
          <p:nvPr/>
        </p:nvSpPr>
        <p:spPr bwMode="auto">
          <a:xfrm>
            <a:off x="2879725" y="4721225"/>
            <a:ext cx="184150" cy="519113"/>
          </a:xfrm>
          <a:prstGeom prst="rect">
            <a:avLst/>
          </a:prstGeom>
          <a:noFill/>
          <a:ln w="9525">
            <a:noFill/>
            <a:miter lim="800000"/>
            <a:headEnd/>
            <a:tailEnd/>
          </a:ln>
        </p:spPr>
        <p:txBody>
          <a:bodyPr wrap="none">
            <a:spAutoFit/>
          </a:bodyPr>
          <a:lstStyle/>
          <a:p>
            <a:endParaRPr lang="en-US"/>
          </a:p>
        </p:txBody>
      </p:sp>
      <p:sp>
        <p:nvSpPr>
          <p:cNvPr id="7195" name="Text Box 30"/>
          <p:cNvSpPr txBox="1">
            <a:spLocks noChangeArrowheads="1"/>
          </p:cNvSpPr>
          <p:nvPr/>
        </p:nvSpPr>
        <p:spPr bwMode="auto">
          <a:xfrm>
            <a:off x="2117725" y="2511425"/>
            <a:ext cx="184150" cy="519113"/>
          </a:xfrm>
          <a:prstGeom prst="rect">
            <a:avLst/>
          </a:prstGeom>
          <a:noFill/>
          <a:ln w="9525">
            <a:noFill/>
            <a:miter lim="800000"/>
            <a:headEnd/>
            <a:tailEnd/>
          </a:ln>
        </p:spPr>
        <p:txBody>
          <a:bodyPr wrap="none">
            <a:spAutoFit/>
          </a:bodyPr>
          <a:lstStyle/>
          <a:p>
            <a:endParaRPr lang="en-US"/>
          </a:p>
        </p:txBody>
      </p:sp>
      <p:sp>
        <p:nvSpPr>
          <p:cNvPr id="7196" name="Text Box 31"/>
          <p:cNvSpPr txBox="1">
            <a:spLocks noChangeArrowheads="1"/>
          </p:cNvSpPr>
          <p:nvPr/>
        </p:nvSpPr>
        <p:spPr bwMode="auto">
          <a:xfrm>
            <a:off x="4876800" y="2667000"/>
            <a:ext cx="184150" cy="519113"/>
          </a:xfrm>
          <a:prstGeom prst="rect">
            <a:avLst/>
          </a:prstGeom>
          <a:noFill/>
          <a:ln w="9525">
            <a:noFill/>
            <a:miter lim="800000"/>
            <a:headEnd/>
            <a:tailEnd/>
          </a:ln>
        </p:spPr>
        <p:txBody>
          <a:bodyPr wrap="none">
            <a:spAutoFit/>
          </a:bodyPr>
          <a:lstStyle/>
          <a:p>
            <a:endParaRPr lang="en-US"/>
          </a:p>
        </p:txBody>
      </p:sp>
      <p:sp>
        <p:nvSpPr>
          <p:cNvPr id="7197" name="Text Box 33"/>
          <p:cNvSpPr txBox="1">
            <a:spLocks noChangeArrowheads="1"/>
          </p:cNvSpPr>
          <p:nvPr/>
        </p:nvSpPr>
        <p:spPr bwMode="auto">
          <a:xfrm>
            <a:off x="2498725" y="5407025"/>
            <a:ext cx="184150" cy="519113"/>
          </a:xfrm>
          <a:prstGeom prst="rect">
            <a:avLst/>
          </a:prstGeom>
          <a:noFill/>
          <a:ln w="9525">
            <a:noFill/>
            <a:miter lim="800000"/>
            <a:headEnd/>
            <a:tailEnd/>
          </a:ln>
        </p:spPr>
        <p:txBody>
          <a:bodyPr wrap="none">
            <a:spAutoFit/>
          </a:bodyPr>
          <a:lstStyle/>
          <a:p>
            <a:endParaRPr lang="en-US"/>
          </a:p>
        </p:txBody>
      </p:sp>
      <p:sp>
        <p:nvSpPr>
          <p:cNvPr id="7198" name="Text Box 35"/>
          <p:cNvSpPr txBox="1">
            <a:spLocks noChangeArrowheads="1"/>
          </p:cNvSpPr>
          <p:nvPr/>
        </p:nvSpPr>
        <p:spPr bwMode="auto">
          <a:xfrm>
            <a:off x="4708525" y="2663825"/>
            <a:ext cx="184150" cy="519113"/>
          </a:xfrm>
          <a:prstGeom prst="rect">
            <a:avLst/>
          </a:prstGeom>
          <a:noFill/>
          <a:ln w="9525">
            <a:noFill/>
            <a:miter lim="800000"/>
            <a:headEnd/>
            <a:tailEnd/>
          </a:ln>
        </p:spPr>
        <p:txBody>
          <a:bodyPr wrap="none">
            <a:spAutoFit/>
          </a:bodyPr>
          <a:lstStyle/>
          <a:p>
            <a:endParaRPr lang="en-US"/>
          </a:p>
        </p:txBody>
      </p:sp>
      <p:sp>
        <p:nvSpPr>
          <p:cNvPr id="7199" name="Text Box 37"/>
          <p:cNvSpPr txBox="1">
            <a:spLocks noChangeArrowheads="1"/>
          </p:cNvSpPr>
          <p:nvPr/>
        </p:nvSpPr>
        <p:spPr bwMode="auto">
          <a:xfrm>
            <a:off x="2574925" y="2282825"/>
            <a:ext cx="184150" cy="519113"/>
          </a:xfrm>
          <a:prstGeom prst="rect">
            <a:avLst/>
          </a:prstGeom>
          <a:noFill/>
          <a:ln w="9525">
            <a:noFill/>
            <a:miter lim="800000"/>
            <a:headEnd/>
            <a:tailEnd/>
          </a:ln>
        </p:spPr>
        <p:txBody>
          <a:bodyPr wrap="none">
            <a:spAutoFit/>
          </a:bodyPr>
          <a:lstStyle/>
          <a:p>
            <a:endParaRPr lang="en-US"/>
          </a:p>
        </p:txBody>
      </p:sp>
      <p:sp>
        <p:nvSpPr>
          <p:cNvPr id="7201" name="Text Box 43"/>
          <p:cNvSpPr txBox="1">
            <a:spLocks noChangeArrowheads="1"/>
          </p:cNvSpPr>
          <p:nvPr/>
        </p:nvSpPr>
        <p:spPr bwMode="auto">
          <a:xfrm>
            <a:off x="2574925" y="2587625"/>
            <a:ext cx="184150" cy="519113"/>
          </a:xfrm>
          <a:prstGeom prst="rect">
            <a:avLst/>
          </a:prstGeom>
          <a:noFill/>
          <a:ln w="9525">
            <a:noFill/>
            <a:miter lim="800000"/>
            <a:headEnd/>
            <a:tailEnd/>
          </a:ln>
        </p:spPr>
        <p:txBody>
          <a:bodyPr wrap="none">
            <a:spAutoFit/>
          </a:bodyPr>
          <a:lstStyle/>
          <a:p>
            <a:endParaRPr lang="en-US"/>
          </a:p>
        </p:txBody>
      </p:sp>
      <p:sp>
        <p:nvSpPr>
          <p:cNvPr id="7202" name="Rectangle 44"/>
          <p:cNvSpPr>
            <a:spLocks noChangeArrowheads="1"/>
          </p:cNvSpPr>
          <p:nvPr/>
        </p:nvSpPr>
        <p:spPr bwMode="auto">
          <a:xfrm>
            <a:off x="3200400" y="3200400"/>
            <a:ext cx="5334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7203" name="Text Box 56"/>
          <p:cNvSpPr txBox="1">
            <a:spLocks noChangeArrowheads="1"/>
          </p:cNvSpPr>
          <p:nvPr/>
        </p:nvSpPr>
        <p:spPr bwMode="auto">
          <a:xfrm>
            <a:off x="1203325" y="4645025"/>
            <a:ext cx="184150" cy="519113"/>
          </a:xfrm>
          <a:prstGeom prst="rect">
            <a:avLst/>
          </a:prstGeom>
          <a:noFill/>
          <a:ln w="9525">
            <a:noFill/>
            <a:miter lim="800000"/>
            <a:headEnd/>
            <a:tailEnd/>
          </a:ln>
        </p:spPr>
        <p:txBody>
          <a:bodyPr wrap="none">
            <a:spAutoFit/>
          </a:bodyPr>
          <a:lstStyle/>
          <a:p>
            <a:endParaRPr lang="en-US"/>
          </a:p>
        </p:txBody>
      </p:sp>
      <p:sp>
        <p:nvSpPr>
          <p:cNvPr id="7205" name="Text Box 63"/>
          <p:cNvSpPr txBox="1">
            <a:spLocks noChangeArrowheads="1"/>
          </p:cNvSpPr>
          <p:nvPr/>
        </p:nvSpPr>
        <p:spPr bwMode="auto">
          <a:xfrm>
            <a:off x="4327525" y="2587625"/>
            <a:ext cx="184150" cy="519113"/>
          </a:xfrm>
          <a:prstGeom prst="rect">
            <a:avLst/>
          </a:prstGeom>
          <a:noFill/>
          <a:ln w="9525">
            <a:noFill/>
            <a:miter lim="800000"/>
            <a:headEnd/>
            <a:tailEnd/>
          </a:ln>
        </p:spPr>
        <p:txBody>
          <a:bodyPr wrap="none">
            <a:spAutoFit/>
          </a:bodyPr>
          <a:lstStyle/>
          <a:p>
            <a:endParaRPr lang="en-US"/>
          </a:p>
        </p:txBody>
      </p:sp>
      <p:sp>
        <p:nvSpPr>
          <p:cNvPr id="7209" name="TextBox 42"/>
          <p:cNvSpPr txBox="1">
            <a:spLocks noChangeArrowheads="1"/>
          </p:cNvSpPr>
          <p:nvPr/>
        </p:nvSpPr>
        <p:spPr bwMode="auto">
          <a:xfrm>
            <a:off x="4191000" y="1981200"/>
            <a:ext cx="184150" cy="523875"/>
          </a:xfrm>
          <a:prstGeom prst="rect">
            <a:avLst/>
          </a:prstGeom>
          <a:noFill/>
          <a:ln w="9525">
            <a:noFill/>
            <a:miter lim="800000"/>
            <a:headEnd/>
            <a:tailEnd/>
          </a:ln>
        </p:spPr>
        <p:txBody>
          <a:bodyPr wrap="none">
            <a:spAutoFit/>
          </a:bodyPr>
          <a:lstStyle/>
          <a:p>
            <a:endParaRPr lang="en-US"/>
          </a:p>
        </p:txBody>
      </p:sp>
      <p:sp>
        <p:nvSpPr>
          <p:cNvPr id="38" name="Rectangle 37"/>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b="1" dirty="0">
              <a:solidFill>
                <a:schemeClr val="tx2">
                  <a:lumMod val="50000"/>
                </a:schemeClr>
              </a:solidFill>
            </a:endParaRPr>
          </a:p>
        </p:txBody>
      </p:sp>
      <p:sp>
        <p:nvSpPr>
          <p:cNvPr id="42" name="Rectangle 41"/>
          <p:cNvSpPr/>
          <p:nvPr/>
        </p:nvSpPr>
        <p:spPr>
          <a:xfrm>
            <a:off x="3085640" y="6581001"/>
            <a:ext cx="2839880" cy="276999"/>
          </a:xfrm>
          <a:prstGeom prst="rect">
            <a:avLst/>
          </a:prstGeom>
        </p:spPr>
        <p:txBody>
          <a:bodyPr wrap="none">
            <a:spAutoFit/>
          </a:bodyPr>
          <a:lstStyle/>
          <a:p>
            <a:pPr algn="ctr"/>
            <a:r>
              <a:rPr lang="en-US" sz="1200" b="1" dirty="0"/>
              <a:t>MESON 2018, Krakow, Poland, June, 2018</a:t>
            </a:r>
          </a:p>
        </p:txBody>
      </p:sp>
      <p:sp>
        <p:nvSpPr>
          <p:cNvPr id="43" name="Rectangle 42"/>
          <p:cNvSpPr/>
          <p:nvPr/>
        </p:nvSpPr>
        <p:spPr>
          <a:xfrm>
            <a:off x="1905000" y="1752600"/>
            <a:ext cx="5715000" cy="1200329"/>
          </a:xfrm>
          <a:prstGeom prst="rect">
            <a:avLst/>
          </a:prstGeom>
        </p:spPr>
        <p:txBody>
          <a:bodyPr wrap="square">
            <a:spAutoFit/>
          </a:bodyPr>
          <a:lstStyle/>
          <a:p>
            <a:pPr algn="ctr"/>
            <a:r>
              <a:rPr lang="en-US" sz="4000" b="1" dirty="0">
                <a:latin typeface="Monotype Corsiva" pitchFamily="66" charset="0"/>
              </a:rPr>
              <a:t>William Briscoe</a:t>
            </a:r>
          </a:p>
          <a:p>
            <a:pPr algn="ctr"/>
            <a:r>
              <a:rPr lang="en-US" sz="3200" b="1" dirty="0">
                <a:solidFill>
                  <a:srgbClr val="3333CC"/>
                </a:solidFill>
                <a:latin typeface="Monotype Corsiva" pitchFamily="66" charset="0"/>
              </a:rPr>
              <a:t>The George Washington University</a:t>
            </a:r>
          </a:p>
        </p:txBody>
      </p:sp>
      <p:graphicFrame>
        <p:nvGraphicFramePr>
          <p:cNvPr id="56325"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6345" name="Bitmap Image" r:id="rId3" imgW="10457143" imgH="7714286" progId="PBrush">
                  <p:embed/>
                </p:oleObj>
              </mc:Choice>
              <mc:Fallback>
                <p:oleObj name="Bitmap Image" r:id="rId3" imgW="10457143" imgH="7714286" progId="PBrush">
                  <p:embed/>
                  <p:pic>
                    <p:nvPicPr>
                      <p:cNvPr id="0"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 name="Picture 4"/>
          <p:cNvPicPr>
            <a:picLocks noChangeAspect="1" noChangeArrowheads="1"/>
          </p:cNvPicPr>
          <p:nvPr/>
        </p:nvPicPr>
        <p:blipFill>
          <a:blip r:embed="rId5" cstate="print">
            <a:lum bright="-15000" contrast="40000"/>
          </a:blip>
          <a:srcRect/>
          <a:stretch>
            <a:fillRect/>
          </a:stretch>
        </p:blipFill>
        <p:spPr bwMode="auto">
          <a:xfrm rot="20583127">
            <a:off x="782295" y="3465344"/>
            <a:ext cx="2198911" cy="255809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4" name="TextBox 43"/>
          <p:cNvSpPr txBox="1"/>
          <p:nvPr/>
        </p:nvSpPr>
        <p:spPr>
          <a:xfrm>
            <a:off x="3886200" y="3276600"/>
            <a:ext cx="184731" cy="369332"/>
          </a:xfrm>
          <a:prstGeom prst="rect">
            <a:avLst/>
          </a:prstGeom>
          <a:noFill/>
        </p:spPr>
        <p:txBody>
          <a:bodyPr wrap="none" rtlCol="0">
            <a:spAutoFit/>
          </a:bodyPr>
          <a:lstStyle/>
          <a:p>
            <a:endParaRPr lang="en-US" dirty="0"/>
          </a:p>
        </p:txBody>
      </p:sp>
      <p:sp>
        <p:nvSpPr>
          <p:cNvPr id="39" name="TextBox 38"/>
          <p:cNvSpPr txBox="1"/>
          <p:nvPr/>
        </p:nvSpPr>
        <p:spPr>
          <a:xfrm>
            <a:off x="5623718" y="3724215"/>
            <a:ext cx="2973891" cy="2062103"/>
          </a:xfrm>
          <a:prstGeom prst="rect">
            <a:avLst/>
          </a:prstGeom>
          <a:noFill/>
        </p:spPr>
        <p:txBody>
          <a:bodyPr wrap="none" rtlCol="0">
            <a:spAutoFit/>
          </a:bodyPr>
          <a:lstStyle/>
          <a:p>
            <a:r>
              <a:rPr lang="en-US" sz="1600" dirty="0">
                <a:solidFill>
                  <a:srgbClr val="FF0000"/>
                </a:solidFill>
                <a:latin typeface="Symbol" pitchFamily="18" charset="2"/>
              </a:rPr>
              <a:t>· </a:t>
            </a:r>
            <a:r>
              <a:rPr lang="en-US" sz="1600" dirty="0"/>
              <a:t>Hadron Spectroscopy.</a:t>
            </a:r>
          </a:p>
          <a:p>
            <a:r>
              <a:rPr lang="en-US" sz="1600" dirty="0">
                <a:solidFill>
                  <a:srgbClr val="FF0000"/>
                </a:solidFill>
                <a:latin typeface="Symbol" pitchFamily="18" charset="2"/>
              </a:rPr>
              <a:t>· </a:t>
            </a:r>
            <a:r>
              <a:rPr lang="en-US" sz="1600" dirty="0"/>
              <a:t>Opportunities with pion beams.</a:t>
            </a:r>
          </a:p>
          <a:p>
            <a:r>
              <a:rPr lang="en-US" sz="1600" dirty="0">
                <a:solidFill>
                  <a:srgbClr val="FF0000"/>
                </a:solidFill>
                <a:latin typeface="Symbol" pitchFamily="18" charset="2"/>
              </a:rPr>
              <a:t>· </a:t>
            </a:r>
            <a:r>
              <a:rPr lang="en-US" sz="1600" dirty="0"/>
              <a:t>Spectroscopy of hyperons.</a:t>
            </a:r>
          </a:p>
          <a:p>
            <a:r>
              <a:rPr lang="en-US" sz="1600" dirty="0">
                <a:solidFill>
                  <a:srgbClr val="FF0000"/>
                </a:solidFill>
                <a:latin typeface="Symbol" pitchFamily="18" charset="2"/>
              </a:rPr>
              <a:t>· </a:t>
            </a:r>
            <a:r>
              <a:rPr lang="en-US" sz="1600" dirty="0"/>
              <a:t>Meson spectroscopy.</a:t>
            </a:r>
          </a:p>
          <a:p>
            <a:r>
              <a:rPr lang="en-US" sz="1600" dirty="0">
                <a:solidFill>
                  <a:srgbClr val="FF0000"/>
                </a:solidFill>
                <a:latin typeface="Symbol" pitchFamily="18" charset="2"/>
              </a:rPr>
              <a:t>· </a:t>
            </a:r>
            <a:r>
              <a:rPr lang="en-US" sz="1600" dirty="0"/>
              <a:t>Lattice QCD.</a:t>
            </a:r>
          </a:p>
          <a:p>
            <a:r>
              <a:rPr lang="en-US" sz="1600" dirty="0">
                <a:solidFill>
                  <a:srgbClr val="FF0000"/>
                </a:solidFill>
                <a:latin typeface="Symbol" pitchFamily="18" charset="2"/>
              </a:rPr>
              <a:t>· </a:t>
            </a:r>
            <a:r>
              <a:rPr lang="en-US" sz="1600" dirty="0"/>
              <a:t>Physics opportunities.</a:t>
            </a:r>
          </a:p>
          <a:p>
            <a:r>
              <a:rPr lang="en-US" sz="1600" dirty="0">
                <a:solidFill>
                  <a:srgbClr val="FF0000"/>
                </a:solidFill>
                <a:latin typeface="Symbol" pitchFamily="18" charset="2"/>
              </a:rPr>
              <a:t>· </a:t>
            </a:r>
            <a:r>
              <a:rPr lang="en-US" sz="1600" dirty="0"/>
              <a:t>Summary.</a:t>
            </a:r>
          </a:p>
          <a:p>
            <a:r>
              <a:rPr lang="en-US" sz="1600" dirty="0">
                <a:solidFill>
                  <a:srgbClr val="FF0000"/>
                </a:solidFill>
                <a:latin typeface="Symbol" pitchFamily="18" charset="2"/>
              </a:rPr>
              <a:t>· </a:t>
            </a:r>
            <a:r>
              <a:rPr lang="en-US" sz="1600" dirty="0"/>
              <a:t>K-long Facility at </a:t>
            </a:r>
            <a:r>
              <a:rPr lang="en-US" sz="1600" dirty="0" err="1"/>
              <a:t>Jlab</a:t>
            </a:r>
            <a:r>
              <a:rPr lang="en-US" sz="1600" dirty="0"/>
              <a:t>.</a:t>
            </a:r>
          </a:p>
        </p:txBody>
      </p:sp>
      <p:graphicFrame>
        <p:nvGraphicFramePr>
          <p:cNvPr id="56326"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6346" name="Bitmap Image" r:id="rId6" imgW="1952898" imgH="2000000" progId="PBrush">
                  <p:embed/>
                </p:oleObj>
              </mc:Choice>
              <mc:Fallback>
                <p:oleObj name="Bitmap Image" r:id="rId6" imgW="1952898" imgH="2000000" progId="PBrus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Rectangle 45"/>
          <p:cNvSpPr/>
          <p:nvPr/>
        </p:nvSpPr>
        <p:spPr>
          <a:xfrm>
            <a:off x="7239000" y="6581001"/>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1</a:t>
            </a:fld>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graphicFrame>
        <p:nvGraphicFramePr>
          <p:cNvPr id="74754"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86100" name="Bitmap Image" r:id="rId4" imgW="1952898" imgH="2000000" progId="PBrush">
                  <p:embed/>
                </p:oleObj>
              </mc:Choice>
              <mc:Fallback>
                <p:oleObj name="Bitmap Image" r:id="rId4" imgW="1952898" imgH="2000000" progId="PBrush">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p:cNvSpPr/>
          <p:nvPr/>
        </p:nvSpPr>
        <p:spPr>
          <a:xfrm>
            <a:off x="0" y="0"/>
            <a:ext cx="9144000" cy="1138773"/>
          </a:xfrm>
          <a:prstGeom prst="rect">
            <a:avLst/>
          </a:prstGeom>
          <a:solidFill>
            <a:schemeClr val="bg1"/>
          </a:solidFill>
          <a:ln>
            <a:solidFill>
              <a:schemeClr val="bg1"/>
            </a:solidFill>
          </a:ln>
        </p:spPr>
        <p:txBody>
          <a:bodyPr wrap="square">
            <a:spAutoFit/>
          </a:bodyPr>
          <a:lstStyle/>
          <a:p>
            <a:pPr algn="r"/>
            <a:r>
              <a:rPr lang="en-US" sz="4000" dirty="0">
                <a:solidFill>
                  <a:srgbClr val="990099"/>
                </a:solidFill>
                <a:latin typeface="Monotype Corsiva" pitchFamily="66" charset="0"/>
              </a:rPr>
              <a:t>World</a:t>
            </a:r>
            <a:r>
              <a:rPr lang="en-US" sz="4000" dirty="0">
                <a:latin typeface="Monotype Corsiva" pitchFamily="66" charset="0"/>
              </a:rPr>
              <a:t> </a:t>
            </a:r>
            <a:r>
              <a:rPr lang="en-US" sz="4000" dirty="0">
                <a:solidFill>
                  <a:srgbClr val="FF9900"/>
                </a:solidFill>
                <a:latin typeface="Monotype Corsiva" pitchFamily="66" charset="0"/>
              </a:rPr>
              <a:t>Neutral</a:t>
            </a:r>
            <a:r>
              <a:rPr lang="en-US" sz="4000" dirty="0">
                <a:latin typeface="Monotype Corsiva" pitchFamily="66" charset="0"/>
              </a:rPr>
              <a:t> </a:t>
            </a:r>
            <a:r>
              <a:rPr lang="en-US" sz="3600" dirty="0">
                <a:latin typeface="Monotype Corsiva" pitchFamily="66" charset="0"/>
              </a:rPr>
              <a:t>&amp; </a:t>
            </a:r>
            <a:r>
              <a:rPr lang="en-US" sz="4000" dirty="0">
                <a:solidFill>
                  <a:srgbClr val="00B0F0"/>
                </a:solidFill>
                <a:latin typeface="Monotype Corsiva" pitchFamily="66" charset="0"/>
              </a:rPr>
              <a:t>Charged </a:t>
            </a:r>
            <a:r>
              <a:rPr lang="en-US" sz="4000" dirty="0" err="1">
                <a:solidFill>
                  <a:srgbClr val="FF0000"/>
                </a:solidFill>
                <a:latin typeface="Monotype Corsiva" pitchFamily="66" charset="0"/>
              </a:rPr>
              <a:t>PionPR</a:t>
            </a:r>
            <a:r>
              <a:rPr lang="en-US" sz="4000" dirty="0">
                <a:latin typeface="Monotype Corsiva" pitchFamily="66" charset="0"/>
              </a:rPr>
              <a:t> </a:t>
            </a:r>
            <a:r>
              <a:rPr lang="en-US" sz="3600" dirty="0">
                <a:solidFill>
                  <a:srgbClr val="0033CC"/>
                </a:solidFill>
                <a:latin typeface="Monotype Corsiva" pitchFamily="66" charset="0"/>
              </a:rPr>
              <a:t>Data</a:t>
            </a:r>
          </a:p>
          <a:p>
            <a:pPr algn="ctr"/>
            <a:endParaRPr lang="en-US" sz="1400" dirty="0">
              <a:solidFill>
                <a:schemeClr val="bg1"/>
              </a:solidFill>
              <a:latin typeface="Monotype Corsiva" pitchFamily="66" charset="0"/>
            </a:endParaRPr>
          </a:p>
          <a:p>
            <a:pPr algn="ctr"/>
            <a:endParaRPr lang="en-US" sz="1400" dirty="0">
              <a:solidFill>
                <a:schemeClr val="bg1"/>
              </a:solidFill>
              <a:latin typeface="Monotype Corsiva" pitchFamily="66" charset="0"/>
            </a:endParaRPr>
          </a:p>
        </p:txBody>
      </p:sp>
      <p:sp>
        <p:nvSpPr>
          <p:cNvPr id="39" name="Rectangle 38"/>
          <p:cNvSpPr/>
          <p:nvPr/>
        </p:nvSpPr>
        <p:spPr>
          <a:xfrm>
            <a:off x="3148263" y="6581001"/>
            <a:ext cx="2839880" cy="276999"/>
          </a:xfrm>
          <a:prstGeom prst="rect">
            <a:avLst/>
          </a:prstGeom>
        </p:spPr>
        <p:txBody>
          <a:bodyPr wrap="none">
            <a:spAutoFit/>
          </a:bodyPr>
          <a:lstStyle/>
          <a:p>
            <a:r>
              <a:rPr lang="en-US" sz="1200" b="1" dirty="0"/>
              <a:t>MESON 2018, Krakow, Poland, June, 2018</a:t>
            </a:r>
          </a:p>
        </p:txBody>
      </p:sp>
      <p:sp>
        <p:nvSpPr>
          <p:cNvPr id="36" name="Rectangle 35"/>
          <p:cNvSpPr/>
          <p:nvPr/>
        </p:nvSpPr>
        <p:spPr>
          <a:xfrm>
            <a:off x="6040265" y="838200"/>
            <a:ext cx="3103735" cy="307777"/>
          </a:xfrm>
          <a:prstGeom prst="rect">
            <a:avLst/>
          </a:prstGeom>
          <a:solidFill>
            <a:srgbClr val="FFFF00"/>
          </a:solidFill>
        </p:spPr>
        <p:txBody>
          <a:bodyPr wrap="none">
            <a:spAutoFit/>
          </a:bodyPr>
          <a:lstStyle/>
          <a:p>
            <a:pPr algn="ctr"/>
            <a:r>
              <a:rPr lang="en-US" sz="1400" b="1" dirty="0">
                <a:solidFill>
                  <a:srgbClr val="FF0000"/>
                </a:solidFill>
                <a:latin typeface="Comic Sans MS" pitchFamily="66" charset="0"/>
              </a:rPr>
              <a:t>SAID</a:t>
            </a:r>
            <a:r>
              <a:rPr lang="en-US" sz="1400" dirty="0">
                <a:latin typeface="Comic Sans MS" pitchFamily="66" charset="0"/>
              </a:rPr>
              <a:t>: http://gwdac.phys.gwu.edu/</a:t>
            </a:r>
            <a:endParaRPr lang="en-US" sz="1400" dirty="0"/>
          </a:p>
        </p:txBody>
      </p:sp>
      <p:sp>
        <p:nvSpPr>
          <p:cNvPr id="37" name="Rectangle 36"/>
          <p:cNvSpPr/>
          <p:nvPr/>
        </p:nvSpPr>
        <p:spPr>
          <a:xfrm>
            <a:off x="7239000" y="4114800"/>
            <a:ext cx="1752600" cy="914400"/>
          </a:xfrm>
          <a:prstGeom prst="rect">
            <a:avLst/>
          </a:prstGeom>
          <a:solidFill>
            <a:srgbClr val="FFFF00"/>
          </a:solidFill>
          <a:ln>
            <a:solidFill>
              <a:schemeClr val="bg1"/>
            </a:solidFill>
          </a:ln>
        </p:spPr>
        <p:txBody>
          <a:bodyPr wrap="square">
            <a:spAutoFit/>
          </a:bodyPr>
          <a:lstStyle/>
          <a:p>
            <a:r>
              <a:rPr lang="en-US" sz="1000" dirty="0">
                <a:solidFill>
                  <a:srgbClr val="FF0000"/>
                </a:solidFill>
                <a:latin typeface="Symbol" pitchFamily="18" charset="2"/>
              </a:rPr>
              <a:t>· </a:t>
            </a:r>
            <a:r>
              <a:rPr lang="en-US" sz="1000" b="1" dirty="0">
                <a:latin typeface="Comic Sans MS" pitchFamily="66" charset="0"/>
              </a:rPr>
              <a:t>The existing </a:t>
            </a:r>
            <a:r>
              <a:rPr lang="en-US" sz="1400" b="1" dirty="0" err="1">
                <a:solidFill>
                  <a:srgbClr val="0033CC"/>
                </a:solidFill>
                <a:effectLst>
                  <a:outerShdw blurRad="38100" dist="38100" dir="2700000" algn="tl">
                    <a:srgbClr val="000000">
                      <a:alpha val="43137"/>
                    </a:srgbClr>
                  </a:outerShdw>
                </a:effectLst>
                <a:latin typeface="Symbol" pitchFamily="18" charset="2"/>
              </a:rPr>
              <a:t>g</a:t>
            </a:r>
            <a:r>
              <a:rPr lang="en-US" sz="1400" b="1" dirty="0" err="1">
                <a:solidFill>
                  <a:srgbClr val="0033CC"/>
                </a:solidFill>
                <a:effectLst>
                  <a:outerShdw blurRad="38100" dist="38100" dir="2700000" algn="tl">
                    <a:srgbClr val="000000">
                      <a:alpha val="43137"/>
                    </a:srgbClr>
                  </a:outerShdw>
                </a:effectLst>
              </a:rPr>
              <a:t>n</a:t>
            </a:r>
            <a:r>
              <a:rPr lang="en-US" sz="14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400" b="1" dirty="0" err="1">
                <a:solidFill>
                  <a:srgbClr val="0033CC"/>
                </a:solidFill>
                <a:effectLst>
                  <a:outerShdw blurRad="38100" dist="38100" dir="2700000" algn="tl">
                    <a:srgbClr val="000000">
                      <a:alpha val="43137"/>
                    </a:srgbClr>
                  </a:outerShdw>
                </a:effectLst>
                <a:latin typeface="Symbol" pitchFamily="18" charset="2"/>
                <a:sym typeface="Wingdings" pitchFamily="2" charset="2"/>
              </a:rPr>
              <a:t>p</a:t>
            </a:r>
            <a:r>
              <a:rPr lang="en-US" sz="1400" b="1" baseline="30000" dirty="0">
                <a:solidFill>
                  <a:srgbClr val="0033CC"/>
                </a:solidFill>
                <a:effectLst>
                  <a:outerShdw blurRad="38100" dist="38100" dir="2700000" algn="tl">
                    <a:srgbClr val="000000">
                      <a:alpha val="43137"/>
                    </a:srgbClr>
                  </a:outerShdw>
                </a:effectLst>
                <a:latin typeface="Comic Sans MS" pitchFamily="66" charset="0"/>
                <a:sym typeface="Wingdings" pitchFamily="2" charset="2"/>
              </a:rPr>
              <a:t>-</a:t>
            </a:r>
            <a:r>
              <a:rPr lang="en-US" sz="1400" b="1" dirty="0">
                <a:solidFill>
                  <a:srgbClr val="0033CC"/>
                </a:solidFill>
                <a:effectLst>
                  <a:outerShdw blurRad="38100" dist="38100" dir="2700000" algn="tl">
                    <a:srgbClr val="000000">
                      <a:alpha val="43137"/>
                    </a:srgbClr>
                  </a:outerShdw>
                </a:effectLst>
                <a:sym typeface="Wingdings" pitchFamily="2" charset="2"/>
              </a:rPr>
              <a:t>p   </a:t>
            </a:r>
          </a:p>
          <a:p>
            <a:r>
              <a:rPr lang="en-US" sz="1000" b="1" dirty="0">
                <a:latin typeface="Comic Sans MS" pitchFamily="66" charset="0"/>
              </a:rPr>
              <a:t>  data contains mainly   </a:t>
            </a:r>
          </a:p>
          <a:p>
            <a:r>
              <a:rPr lang="en-US" sz="1000" b="1" dirty="0">
                <a:latin typeface="Comic Sans MS" pitchFamily="66" charset="0"/>
              </a:rPr>
              <a:t>  </a:t>
            </a:r>
            <a:r>
              <a:rPr lang="en-US" sz="1000" b="1" dirty="0" err="1">
                <a:latin typeface="Comic Sans MS" pitchFamily="66" charset="0"/>
              </a:rPr>
              <a:t>d</a:t>
            </a:r>
            <a:r>
              <a:rPr lang="en-US" sz="1000" b="1" dirty="0" err="1">
                <a:latin typeface="Symbol" pitchFamily="18" charset="2"/>
              </a:rPr>
              <a:t>s</a:t>
            </a:r>
            <a:r>
              <a:rPr lang="en-US" sz="1000" b="1" dirty="0">
                <a:latin typeface="Comic Sans MS" pitchFamily="66" charset="0"/>
              </a:rPr>
              <a:t>/</a:t>
            </a:r>
            <a:r>
              <a:rPr lang="en-US" sz="1000" b="1" dirty="0" err="1">
                <a:latin typeface="Comic Sans MS" pitchFamily="66" charset="0"/>
              </a:rPr>
              <a:t>d</a:t>
            </a:r>
            <a:r>
              <a:rPr lang="en-US" sz="1000" b="1" dirty="0" err="1">
                <a:latin typeface="Symbol" pitchFamily="18" charset="2"/>
              </a:rPr>
              <a:t>W</a:t>
            </a:r>
            <a:r>
              <a:rPr lang="en-US" sz="1000" b="1" dirty="0">
                <a:latin typeface="Comic Sans MS" pitchFamily="66" charset="0"/>
              </a:rPr>
              <a:t>,  </a:t>
            </a:r>
            <a:r>
              <a:rPr lang="en-US" sz="1000" b="1" dirty="0">
                <a:solidFill>
                  <a:srgbClr val="0000FF"/>
                </a:solidFill>
                <a:effectLst>
                  <a:outerShdw blurRad="38100" dist="38100" dir="2700000" algn="tl">
                    <a:srgbClr val="000000">
                      <a:alpha val="43137"/>
                    </a:srgbClr>
                  </a:outerShdw>
                </a:effectLst>
                <a:latin typeface="Comic Sans MS" pitchFamily="66" charset="0"/>
              </a:rPr>
              <a:t>15%</a:t>
            </a:r>
            <a:r>
              <a:rPr lang="en-US" sz="1000" b="1" dirty="0">
                <a:effectLst>
                  <a:outerShdw blurRad="38100" dist="38100" dir="2700000" algn="tl">
                    <a:srgbClr val="000000">
                      <a:alpha val="43137"/>
                    </a:srgbClr>
                  </a:outerShdw>
                </a:effectLst>
                <a:latin typeface="Comic Sans MS" pitchFamily="66" charset="0"/>
              </a:rPr>
              <a:t>  </a:t>
            </a:r>
            <a:r>
              <a:rPr lang="en-US" sz="1000" b="1" dirty="0">
                <a:latin typeface="Comic Sans MS" pitchFamily="66" charset="0"/>
              </a:rPr>
              <a:t>of which </a:t>
            </a:r>
          </a:p>
          <a:p>
            <a:r>
              <a:rPr lang="en-US" sz="1000" b="1" dirty="0">
                <a:latin typeface="Comic Sans MS" pitchFamily="66" charset="0"/>
              </a:rPr>
              <a:t>  are from </a:t>
            </a:r>
            <a:r>
              <a:rPr lang="en-US" sz="1000" b="1" dirty="0">
                <a:solidFill>
                  <a:srgbClr val="0000CC"/>
                </a:solidFill>
                <a:latin typeface="Comic Sans MS" pitchFamily="66" charset="0"/>
              </a:rPr>
              <a:t>polarized</a:t>
            </a:r>
            <a:r>
              <a:rPr lang="en-US" sz="1000" b="1" dirty="0">
                <a:latin typeface="Comic Sans MS" pitchFamily="66" charset="0"/>
              </a:rPr>
              <a:t>  </a:t>
            </a:r>
          </a:p>
          <a:p>
            <a:r>
              <a:rPr lang="en-US" sz="1000" b="1" dirty="0">
                <a:latin typeface="Comic Sans MS" pitchFamily="66" charset="0"/>
              </a:rPr>
              <a:t>  measurements.</a:t>
            </a:r>
          </a:p>
        </p:txBody>
      </p:sp>
      <p:sp>
        <p:nvSpPr>
          <p:cNvPr id="40" name="Oval 39"/>
          <p:cNvSpPr/>
          <p:nvPr/>
        </p:nvSpPr>
        <p:spPr>
          <a:xfrm>
            <a:off x="7924800" y="44196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6" name="Rectangle 45"/>
          <p:cNvSpPr/>
          <p:nvPr/>
        </p:nvSpPr>
        <p:spPr>
          <a:xfrm>
            <a:off x="1752600" y="762000"/>
            <a:ext cx="1362874" cy="369332"/>
          </a:xfrm>
          <a:prstGeom prst="rect">
            <a:avLst/>
          </a:prstGeom>
          <a:solidFill>
            <a:schemeClr val="tx2">
              <a:lumMod val="60000"/>
              <a:lumOff val="40000"/>
            </a:schemeClr>
          </a:solidFill>
        </p:spPr>
        <p:txBody>
          <a:bodyPr wrap="none">
            <a:spAutoFit/>
          </a:bodyPr>
          <a:lstStyle/>
          <a:p>
            <a:pPr algn="ctr"/>
            <a:r>
              <a:rPr lang="en-US" b="1" dirty="0">
                <a:solidFill>
                  <a:schemeClr val="bg1"/>
                </a:solidFill>
              </a:rPr>
              <a:t>W &lt; </a:t>
            </a:r>
            <a:r>
              <a:rPr lang="en-US" b="1" dirty="0">
                <a:solidFill>
                  <a:srgbClr val="FF9900"/>
                </a:solidFill>
              </a:rPr>
              <a:t>2.5</a:t>
            </a:r>
            <a:r>
              <a:rPr lang="en-US" b="1" dirty="0">
                <a:solidFill>
                  <a:schemeClr val="bg1"/>
                </a:solidFill>
              </a:rPr>
              <a:t> GeV</a:t>
            </a:r>
          </a:p>
        </p:txBody>
      </p:sp>
      <p:pic>
        <p:nvPicPr>
          <p:cNvPr id="59" name="Picture 3"/>
          <p:cNvPicPr>
            <a:picLocks noChangeAspect="1" noChangeArrowheads="1"/>
          </p:cNvPicPr>
          <p:nvPr/>
        </p:nvPicPr>
        <p:blipFill>
          <a:blip r:embed="rId6" cstate="print">
            <a:lum bright="-15000" contrast="40000"/>
          </a:blip>
          <a:srcRect/>
          <a:stretch>
            <a:fillRect/>
          </a:stretch>
        </p:blipFill>
        <p:spPr bwMode="auto">
          <a:xfrm>
            <a:off x="1" y="0"/>
            <a:ext cx="1768242" cy="1219199"/>
          </a:xfrm>
          <a:prstGeom prst="rect">
            <a:avLst/>
          </a:prstGeom>
          <a:noFill/>
          <a:ln w="9525">
            <a:noFill/>
            <a:miter lim="800000"/>
            <a:headEnd/>
            <a:tailEnd/>
          </a:ln>
        </p:spPr>
      </p:pic>
      <p:pic>
        <p:nvPicPr>
          <p:cNvPr id="248835" name="Picture 3"/>
          <p:cNvPicPr>
            <a:picLocks noChangeAspect="1" noChangeArrowheads="1"/>
          </p:cNvPicPr>
          <p:nvPr/>
        </p:nvPicPr>
        <p:blipFill>
          <a:blip r:embed="rId7" cstate="print">
            <a:lum bright="-15000" contrast="40000"/>
          </a:blip>
          <a:srcRect/>
          <a:stretch>
            <a:fillRect/>
          </a:stretch>
        </p:blipFill>
        <p:spPr bwMode="auto">
          <a:xfrm>
            <a:off x="1828800" y="1447800"/>
            <a:ext cx="5397189" cy="2514600"/>
          </a:xfrm>
          <a:prstGeom prst="rect">
            <a:avLst/>
          </a:prstGeom>
          <a:noFill/>
          <a:ln w="9525">
            <a:noFill/>
            <a:miter lim="800000"/>
            <a:headEnd/>
            <a:tailEnd/>
          </a:ln>
        </p:spPr>
      </p:pic>
      <p:pic>
        <p:nvPicPr>
          <p:cNvPr id="248836" name="Picture 4"/>
          <p:cNvPicPr>
            <a:picLocks noChangeAspect="1" noChangeArrowheads="1"/>
          </p:cNvPicPr>
          <p:nvPr/>
        </p:nvPicPr>
        <p:blipFill>
          <a:blip r:embed="rId8" cstate="print">
            <a:lum bright="-15000" contrast="40000"/>
          </a:blip>
          <a:srcRect/>
          <a:stretch>
            <a:fillRect/>
          </a:stretch>
        </p:blipFill>
        <p:spPr bwMode="auto">
          <a:xfrm>
            <a:off x="1828800" y="3962400"/>
            <a:ext cx="5410199" cy="2550648"/>
          </a:xfrm>
          <a:prstGeom prst="rect">
            <a:avLst/>
          </a:prstGeom>
          <a:noFill/>
          <a:ln w="9525">
            <a:noFill/>
            <a:miter lim="800000"/>
            <a:headEnd/>
            <a:tailEnd/>
          </a:ln>
        </p:spPr>
      </p:pic>
      <p:sp>
        <p:nvSpPr>
          <p:cNvPr id="67" name="TextBox 66"/>
          <p:cNvSpPr txBox="1"/>
          <p:nvPr/>
        </p:nvSpPr>
        <p:spPr>
          <a:xfrm>
            <a:off x="2590800" y="1219200"/>
            <a:ext cx="452368" cy="307777"/>
          </a:xfrm>
          <a:prstGeom prst="rect">
            <a:avLst/>
          </a:prstGeom>
          <a:noFill/>
          <a:ln>
            <a:solidFill>
              <a:schemeClr val="bg1"/>
            </a:solidFill>
          </a:ln>
        </p:spPr>
        <p:txBody>
          <a:bodyPr wrap="none" rtlCol="0">
            <a:spAutoFit/>
          </a:bodyPr>
          <a:lstStyle/>
          <a:p>
            <a:r>
              <a:rPr lang="en-US" sz="1400" b="1" dirty="0">
                <a:solidFill>
                  <a:srgbClr val="0000CC"/>
                </a:solidFill>
              </a:rPr>
              <a:t>Full</a:t>
            </a:r>
          </a:p>
        </p:txBody>
      </p:sp>
      <p:sp>
        <p:nvSpPr>
          <p:cNvPr id="68" name="TextBox 67"/>
          <p:cNvSpPr txBox="1"/>
          <p:nvPr/>
        </p:nvSpPr>
        <p:spPr>
          <a:xfrm>
            <a:off x="4343400" y="1219200"/>
            <a:ext cx="632224" cy="307777"/>
          </a:xfrm>
          <a:prstGeom prst="rect">
            <a:avLst/>
          </a:prstGeom>
          <a:noFill/>
          <a:ln>
            <a:solidFill>
              <a:schemeClr val="bg1"/>
            </a:solidFill>
          </a:ln>
        </p:spPr>
        <p:txBody>
          <a:bodyPr wrap="none" rtlCol="0">
            <a:spAutoFit/>
          </a:bodyPr>
          <a:lstStyle/>
          <a:p>
            <a:r>
              <a:rPr lang="en-US" sz="1400" b="1" dirty="0" err="1">
                <a:solidFill>
                  <a:srgbClr val="FF0000"/>
                </a:solidFill>
              </a:rPr>
              <a:t>UnPol</a:t>
            </a:r>
            <a:endParaRPr lang="en-US" sz="1400" b="1" dirty="0">
              <a:solidFill>
                <a:srgbClr val="FF0000"/>
              </a:solidFill>
            </a:endParaRPr>
          </a:p>
        </p:txBody>
      </p:sp>
      <p:sp>
        <p:nvSpPr>
          <p:cNvPr id="69" name="TextBox 68"/>
          <p:cNvSpPr txBox="1"/>
          <p:nvPr/>
        </p:nvSpPr>
        <p:spPr>
          <a:xfrm>
            <a:off x="6248400" y="1219200"/>
            <a:ext cx="419025" cy="307777"/>
          </a:xfrm>
          <a:prstGeom prst="rect">
            <a:avLst/>
          </a:prstGeom>
          <a:noFill/>
          <a:ln>
            <a:solidFill>
              <a:schemeClr val="bg1"/>
            </a:solidFill>
          </a:ln>
        </p:spPr>
        <p:txBody>
          <a:bodyPr wrap="none" rtlCol="0">
            <a:spAutoFit/>
          </a:bodyPr>
          <a:lstStyle/>
          <a:p>
            <a:r>
              <a:rPr lang="en-US" sz="1400" b="1" dirty="0" err="1">
                <a:solidFill>
                  <a:srgbClr val="009644"/>
                </a:solidFill>
              </a:rPr>
              <a:t>Pol</a:t>
            </a:r>
            <a:endParaRPr lang="en-US" sz="1400" b="1" dirty="0">
              <a:solidFill>
                <a:srgbClr val="009644"/>
              </a:solidFill>
            </a:endParaRPr>
          </a:p>
        </p:txBody>
      </p:sp>
      <p:sp>
        <p:nvSpPr>
          <p:cNvPr id="70" name="Right Arrow 69"/>
          <p:cNvSpPr/>
          <p:nvPr/>
        </p:nvSpPr>
        <p:spPr>
          <a:xfrm>
            <a:off x="304800" y="17526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CC"/>
              </a:solidFill>
              <a:latin typeface="Symbol" pitchFamily="18" charset="2"/>
            </a:endParaRPr>
          </a:p>
          <a:p>
            <a:pPr algn="ctr"/>
            <a:r>
              <a:rPr lang="en-US" b="1" dirty="0">
                <a:solidFill>
                  <a:srgbClr val="0000CC"/>
                </a:solidFill>
                <a:latin typeface="Symbol" pitchFamily="18" charset="2"/>
              </a:rPr>
              <a:t>g</a:t>
            </a:r>
            <a:r>
              <a:rPr lang="en-US" b="1" dirty="0">
                <a:solidFill>
                  <a:srgbClr val="0000CC"/>
                </a:solidFill>
              </a:rPr>
              <a:t>p</a:t>
            </a:r>
            <a:r>
              <a:rPr lang="en-US" b="1" dirty="0">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a:solidFill>
                  <a:srgbClr val="0000CC"/>
                </a:solidFill>
                <a:latin typeface="Symbol" pitchFamily="18" charset="2"/>
              </a:rPr>
              <a:t>0</a:t>
            </a:r>
            <a:r>
              <a:rPr lang="en-US" b="1" dirty="0">
                <a:solidFill>
                  <a:srgbClr val="0000CC"/>
                </a:solidFill>
                <a:sym typeface="Wingdings" pitchFamily="2" charset="2"/>
              </a:rPr>
              <a:t>p</a:t>
            </a:r>
            <a:endParaRPr lang="en-US" b="1" dirty="0">
              <a:solidFill>
                <a:srgbClr val="0000CC"/>
              </a:solidFill>
            </a:endParaRPr>
          </a:p>
          <a:p>
            <a:pPr algn="ctr"/>
            <a:endParaRPr lang="en-US" b="1" dirty="0">
              <a:solidFill>
                <a:srgbClr val="FF0000"/>
              </a:solidFill>
            </a:endParaRPr>
          </a:p>
        </p:txBody>
      </p:sp>
      <p:sp>
        <p:nvSpPr>
          <p:cNvPr id="71" name="Right Arrow 70"/>
          <p:cNvSpPr/>
          <p:nvPr/>
        </p:nvSpPr>
        <p:spPr>
          <a:xfrm>
            <a:off x="304800" y="28956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CC"/>
              </a:solidFill>
              <a:latin typeface="Symbol" pitchFamily="18" charset="2"/>
            </a:endParaRPr>
          </a:p>
          <a:p>
            <a:pPr algn="ctr"/>
            <a:r>
              <a:rPr lang="en-US" b="1" dirty="0" err="1">
                <a:solidFill>
                  <a:srgbClr val="0000CC"/>
                </a:solidFill>
                <a:latin typeface="Symbol" pitchFamily="18" charset="2"/>
              </a:rPr>
              <a:t>g</a:t>
            </a:r>
            <a:r>
              <a:rPr lang="en-US" b="1" dirty="0" err="1">
                <a:solidFill>
                  <a:srgbClr val="0000CC"/>
                </a:solidFill>
              </a:rPr>
              <a:t>p</a:t>
            </a:r>
            <a:r>
              <a:rPr lang="en-US"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err="1">
                <a:solidFill>
                  <a:srgbClr val="0000CC"/>
                </a:solidFill>
                <a:latin typeface="Symbol" pitchFamily="18" charset="2"/>
              </a:rPr>
              <a:t>+</a:t>
            </a:r>
            <a:r>
              <a:rPr lang="en-US" b="1" dirty="0" err="1">
                <a:solidFill>
                  <a:srgbClr val="0000CC"/>
                </a:solidFill>
                <a:sym typeface="Wingdings" pitchFamily="2" charset="2"/>
              </a:rPr>
              <a:t>n</a:t>
            </a:r>
            <a:endParaRPr lang="en-US" b="1" dirty="0">
              <a:solidFill>
                <a:srgbClr val="0000CC"/>
              </a:solidFill>
            </a:endParaRPr>
          </a:p>
          <a:p>
            <a:pPr algn="ctr"/>
            <a:endParaRPr lang="en-US" b="1" dirty="0">
              <a:solidFill>
                <a:srgbClr val="FF0000"/>
              </a:solidFill>
            </a:endParaRPr>
          </a:p>
        </p:txBody>
      </p:sp>
      <p:sp>
        <p:nvSpPr>
          <p:cNvPr id="72" name="Right Arrow 71"/>
          <p:cNvSpPr/>
          <p:nvPr/>
        </p:nvSpPr>
        <p:spPr>
          <a:xfrm>
            <a:off x="304800" y="41910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CC"/>
              </a:solidFill>
              <a:latin typeface="Symbol" pitchFamily="18" charset="2"/>
            </a:endParaRPr>
          </a:p>
          <a:p>
            <a:pPr algn="ctr"/>
            <a:r>
              <a:rPr lang="en-US" b="1" dirty="0" err="1">
                <a:solidFill>
                  <a:srgbClr val="0000CC"/>
                </a:solidFill>
                <a:latin typeface="Symbol" pitchFamily="18" charset="2"/>
              </a:rPr>
              <a:t>g</a:t>
            </a:r>
            <a:r>
              <a:rPr lang="en-US" b="1" dirty="0" err="1">
                <a:solidFill>
                  <a:srgbClr val="0000CC"/>
                </a:solidFill>
              </a:rPr>
              <a:t>n</a:t>
            </a:r>
            <a:r>
              <a:rPr lang="en-US"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a:solidFill>
                  <a:srgbClr val="0000CC"/>
                </a:solidFill>
                <a:latin typeface="Symbol" pitchFamily="18" charset="2"/>
                <a:sym typeface="Wingdings" pitchFamily="2" charset="2"/>
              </a:rPr>
              <a:t>-</a:t>
            </a:r>
            <a:r>
              <a:rPr lang="en-US" b="1" dirty="0">
                <a:solidFill>
                  <a:srgbClr val="0000CC"/>
                </a:solidFill>
                <a:sym typeface="Wingdings" pitchFamily="2" charset="2"/>
              </a:rPr>
              <a:t>p</a:t>
            </a:r>
            <a:endParaRPr lang="en-US" b="1" dirty="0">
              <a:solidFill>
                <a:srgbClr val="0000CC"/>
              </a:solidFill>
            </a:endParaRPr>
          </a:p>
          <a:p>
            <a:pPr algn="ctr"/>
            <a:endParaRPr lang="en-US" b="1" dirty="0">
              <a:solidFill>
                <a:srgbClr val="FF0000"/>
              </a:solidFill>
            </a:endParaRPr>
          </a:p>
        </p:txBody>
      </p:sp>
      <p:sp>
        <p:nvSpPr>
          <p:cNvPr id="73" name="Right Arrow 72"/>
          <p:cNvSpPr/>
          <p:nvPr/>
        </p:nvSpPr>
        <p:spPr>
          <a:xfrm>
            <a:off x="381000" y="54102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CC"/>
              </a:solidFill>
              <a:latin typeface="Symbol" pitchFamily="18" charset="2"/>
            </a:endParaRPr>
          </a:p>
          <a:p>
            <a:pPr algn="ctr"/>
            <a:r>
              <a:rPr lang="en-US" b="1" dirty="0">
                <a:solidFill>
                  <a:srgbClr val="0000CC"/>
                </a:solidFill>
                <a:latin typeface="Symbol" pitchFamily="18" charset="2"/>
              </a:rPr>
              <a:t>g</a:t>
            </a:r>
            <a:r>
              <a:rPr lang="en-US" b="1" dirty="0">
                <a:solidFill>
                  <a:srgbClr val="0000CC"/>
                </a:solidFill>
              </a:rPr>
              <a:t>n</a:t>
            </a:r>
            <a:r>
              <a:rPr lang="en-US" b="1" dirty="0">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a:solidFill>
                  <a:srgbClr val="0000CC"/>
                </a:solidFill>
                <a:latin typeface="Symbol" pitchFamily="18" charset="2"/>
                <a:sym typeface="Wingdings" pitchFamily="2" charset="2"/>
              </a:rPr>
              <a:t>0</a:t>
            </a:r>
            <a:r>
              <a:rPr lang="en-US" b="1" dirty="0">
                <a:solidFill>
                  <a:srgbClr val="0000CC"/>
                </a:solidFill>
                <a:sym typeface="Wingdings" pitchFamily="2" charset="2"/>
              </a:rPr>
              <a:t>n</a:t>
            </a:r>
            <a:endParaRPr lang="en-US" b="1" dirty="0">
              <a:solidFill>
                <a:srgbClr val="0000CC"/>
              </a:solidFill>
            </a:endParaRPr>
          </a:p>
          <a:p>
            <a:pPr algn="ctr"/>
            <a:endParaRPr lang="en-US" b="1" dirty="0">
              <a:solidFill>
                <a:srgbClr val="FF0000"/>
              </a:solidFill>
            </a:endParaRPr>
          </a:p>
        </p:txBody>
      </p:sp>
      <p:sp>
        <p:nvSpPr>
          <p:cNvPr id="24" name="Hexagon 23"/>
          <p:cNvSpPr/>
          <p:nvPr/>
        </p:nvSpPr>
        <p:spPr>
          <a:xfrm>
            <a:off x="2438400" y="1219200"/>
            <a:ext cx="685800" cy="304800"/>
          </a:xfrm>
          <a:prstGeom prst="hexagon">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4343400" y="1219200"/>
            <a:ext cx="685800" cy="304800"/>
          </a:xfrm>
          <a:prstGeom prst="hexagon">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p:cNvSpPr/>
          <p:nvPr/>
        </p:nvSpPr>
        <p:spPr>
          <a:xfrm>
            <a:off x="6096000" y="1219200"/>
            <a:ext cx="685800" cy="304800"/>
          </a:xfrm>
          <a:prstGeom prst="hexagon">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27715"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86101" name="Bitmap Image" r:id="rId9" imgW="10457143" imgH="7714286" progId="PBrush">
                  <p:embed/>
                </p:oleObj>
              </mc:Choice>
              <mc:Fallback>
                <p:oleObj name="Bitmap Image" r:id="rId9" imgW="10457143" imgH="7714286" progId="PBrush">
                  <p:embed/>
                  <p:pic>
                    <p:nvPicPr>
                      <p:cNvPr id="0"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Rectangle 26"/>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9" name="Rectangle 2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10</a:t>
            </a:fld>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graphicFrame>
        <p:nvGraphicFramePr>
          <p:cNvPr id="74754"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87122" name="Bitmap Image" r:id="rId4" imgW="1952898" imgH="2000000" progId="PBrush">
                  <p:embed/>
                </p:oleObj>
              </mc:Choice>
              <mc:Fallback>
                <p:oleObj name="Bitmap Image" r:id="rId4" imgW="1952898" imgH="2000000" progId="PBrush">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p:cNvSpPr/>
          <p:nvPr/>
        </p:nvSpPr>
        <p:spPr>
          <a:xfrm>
            <a:off x="0" y="0"/>
            <a:ext cx="9144000" cy="1138773"/>
          </a:xfrm>
          <a:prstGeom prst="rect">
            <a:avLst/>
          </a:prstGeom>
          <a:solidFill>
            <a:schemeClr val="bg1"/>
          </a:solidFill>
          <a:ln>
            <a:solidFill>
              <a:schemeClr val="bg1"/>
            </a:solidFill>
          </a:ln>
        </p:spPr>
        <p:txBody>
          <a:bodyPr wrap="square">
            <a:spAutoFit/>
          </a:bodyPr>
          <a:lstStyle/>
          <a:p>
            <a:pPr algn="r"/>
            <a:r>
              <a:rPr lang="en-US" sz="4000" dirty="0">
                <a:solidFill>
                  <a:srgbClr val="990099"/>
                </a:solidFill>
                <a:latin typeface="Monotype Corsiva" pitchFamily="66" charset="0"/>
              </a:rPr>
              <a:t>World</a:t>
            </a:r>
            <a:r>
              <a:rPr lang="en-US" sz="4000" dirty="0">
                <a:latin typeface="Monotype Corsiva" pitchFamily="66" charset="0"/>
              </a:rPr>
              <a:t> </a:t>
            </a:r>
            <a:r>
              <a:rPr lang="en-US" sz="4000" dirty="0">
                <a:solidFill>
                  <a:srgbClr val="FF0000"/>
                </a:solidFill>
                <a:latin typeface="Monotype Corsiva" pitchFamily="66" charset="0"/>
              </a:rPr>
              <a:t>Pion</a:t>
            </a:r>
            <a:r>
              <a:rPr lang="en-US" sz="4000" dirty="0">
                <a:latin typeface="Monotype Corsiva" pitchFamily="66" charset="0"/>
              </a:rPr>
              <a:t>-</a:t>
            </a:r>
            <a:r>
              <a:rPr lang="en-US" sz="4000" dirty="0">
                <a:solidFill>
                  <a:srgbClr val="00B050"/>
                </a:solidFill>
                <a:latin typeface="Monotype Corsiva" pitchFamily="66" charset="0"/>
              </a:rPr>
              <a:t>Nucleon</a:t>
            </a:r>
            <a:r>
              <a:rPr lang="en-US" sz="4000" dirty="0">
                <a:latin typeface="Monotype Corsiva" pitchFamily="66" charset="0"/>
              </a:rPr>
              <a:t> </a:t>
            </a:r>
            <a:r>
              <a:rPr lang="en-US" sz="4000" dirty="0">
                <a:solidFill>
                  <a:srgbClr val="FF9900"/>
                </a:solidFill>
                <a:latin typeface="Monotype Corsiva" pitchFamily="66" charset="0"/>
              </a:rPr>
              <a:t>Elastic</a:t>
            </a:r>
            <a:r>
              <a:rPr lang="en-US" sz="4000" dirty="0">
                <a:latin typeface="Monotype Corsiva" pitchFamily="66" charset="0"/>
              </a:rPr>
              <a:t> </a:t>
            </a:r>
            <a:r>
              <a:rPr lang="en-US" sz="4000" dirty="0">
                <a:solidFill>
                  <a:srgbClr val="0033CC"/>
                </a:solidFill>
                <a:latin typeface="Monotype Corsiva" pitchFamily="66" charset="0"/>
              </a:rPr>
              <a:t>Data</a:t>
            </a:r>
          </a:p>
          <a:p>
            <a:pPr algn="ctr"/>
            <a:endParaRPr lang="en-US" sz="1400" dirty="0">
              <a:solidFill>
                <a:schemeClr val="bg1"/>
              </a:solidFill>
              <a:latin typeface="Monotype Corsiva" pitchFamily="66" charset="0"/>
            </a:endParaRPr>
          </a:p>
          <a:p>
            <a:pPr algn="ctr"/>
            <a:endParaRPr lang="en-US" sz="1400" dirty="0">
              <a:solidFill>
                <a:schemeClr val="bg1"/>
              </a:solidFill>
              <a:latin typeface="Monotype Corsiva" pitchFamily="66" charset="0"/>
            </a:endParaRPr>
          </a:p>
        </p:txBody>
      </p:sp>
      <p:sp>
        <p:nvSpPr>
          <p:cNvPr id="39" name="Rectangle 38"/>
          <p:cNvSpPr/>
          <p:nvPr/>
        </p:nvSpPr>
        <p:spPr>
          <a:xfrm>
            <a:off x="3626880" y="6600781"/>
            <a:ext cx="2839880" cy="276999"/>
          </a:xfrm>
          <a:prstGeom prst="rect">
            <a:avLst/>
          </a:prstGeom>
        </p:spPr>
        <p:txBody>
          <a:bodyPr wrap="none">
            <a:spAutoFit/>
          </a:bodyPr>
          <a:lstStyle/>
          <a:p>
            <a:r>
              <a:rPr lang="en-US" sz="1200" b="1" dirty="0"/>
              <a:t>MESON 2018, Krakow, Poland, June, 2018</a:t>
            </a:r>
          </a:p>
        </p:txBody>
      </p:sp>
      <p:sp>
        <p:nvSpPr>
          <p:cNvPr id="36" name="Rectangle 35"/>
          <p:cNvSpPr/>
          <p:nvPr/>
        </p:nvSpPr>
        <p:spPr>
          <a:xfrm>
            <a:off x="6040265" y="838200"/>
            <a:ext cx="3103735" cy="307777"/>
          </a:xfrm>
          <a:prstGeom prst="rect">
            <a:avLst/>
          </a:prstGeom>
          <a:solidFill>
            <a:srgbClr val="FFFF00"/>
          </a:solidFill>
        </p:spPr>
        <p:txBody>
          <a:bodyPr wrap="none">
            <a:spAutoFit/>
          </a:bodyPr>
          <a:lstStyle/>
          <a:p>
            <a:pPr algn="ctr"/>
            <a:r>
              <a:rPr lang="en-US" sz="1400" b="1" dirty="0">
                <a:solidFill>
                  <a:srgbClr val="FF0000"/>
                </a:solidFill>
                <a:latin typeface="Comic Sans MS" pitchFamily="66" charset="0"/>
              </a:rPr>
              <a:t>SAID</a:t>
            </a:r>
            <a:r>
              <a:rPr lang="en-US" sz="1400" dirty="0">
                <a:latin typeface="Comic Sans MS" pitchFamily="66" charset="0"/>
              </a:rPr>
              <a:t>: http://gwdac.phys.gwu.edu/</a:t>
            </a:r>
            <a:endParaRPr lang="en-US" sz="1400" dirty="0"/>
          </a:p>
        </p:txBody>
      </p:sp>
      <p:sp>
        <p:nvSpPr>
          <p:cNvPr id="41" name="Right Arrow 40"/>
          <p:cNvSpPr/>
          <p:nvPr/>
        </p:nvSpPr>
        <p:spPr>
          <a:xfrm>
            <a:off x="228600" y="20574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CC"/>
                </a:solidFill>
                <a:latin typeface="Symbol" pitchFamily="18" charset="2"/>
              </a:rPr>
              <a:t>p</a:t>
            </a:r>
            <a:r>
              <a:rPr lang="en-US" b="1" baseline="30000" dirty="0" err="1">
                <a:solidFill>
                  <a:srgbClr val="0000CC"/>
                </a:solidFill>
              </a:rPr>
              <a:t>+</a:t>
            </a:r>
            <a:r>
              <a:rPr lang="en-US" b="1" dirty="0" err="1">
                <a:solidFill>
                  <a:srgbClr val="0000CC"/>
                </a:solidFill>
              </a:rPr>
              <a:t>p</a:t>
            </a:r>
            <a:r>
              <a:rPr lang="en-US"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err="1">
                <a:solidFill>
                  <a:srgbClr val="0000CC"/>
                </a:solidFill>
                <a:effectLst>
                  <a:outerShdw blurRad="38100" dist="38100" dir="2700000" algn="tl">
                    <a:srgbClr val="000000">
                      <a:alpha val="43137"/>
                    </a:srgbClr>
                  </a:outerShdw>
                </a:effectLst>
                <a:sym typeface="Wingdings" pitchFamily="2" charset="2"/>
              </a:rPr>
              <a:t>+</a:t>
            </a:r>
            <a:r>
              <a:rPr lang="en-US" b="1" dirty="0" err="1">
                <a:solidFill>
                  <a:srgbClr val="0000CC"/>
                </a:solidFill>
                <a:effectLst>
                  <a:outerShdw blurRad="38100" dist="38100" dir="2700000" algn="tl">
                    <a:srgbClr val="000000">
                      <a:alpha val="43137"/>
                    </a:srgbClr>
                  </a:outerShdw>
                </a:effectLst>
                <a:sym typeface="Wingdings" pitchFamily="2" charset="2"/>
              </a:rPr>
              <a:t>p</a:t>
            </a:r>
            <a:endParaRPr lang="en-US" b="1" dirty="0">
              <a:solidFill>
                <a:srgbClr val="0000CC"/>
              </a:solidFill>
            </a:endParaRPr>
          </a:p>
        </p:txBody>
      </p:sp>
      <p:sp>
        <p:nvSpPr>
          <p:cNvPr id="43" name="Right Arrow 42"/>
          <p:cNvSpPr/>
          <p:nvPr/>
        </p:nvSpPr>
        <p:spPr>
          <a:xfrm>
            <a:off x="228600" y="36576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CC"/>
              </a:solidFill>
              <a:latin typeface="Symbol" pitchFamily="18" charset="2"/>
            </a:endParaRPr>
          </a:p>
          <a:p>
            <a:pPr algn="ctr"/>
            <a:r>
              <a:rPr lang="en-US" b="1" dirty="0">
                <a:solidFill>
                  <a:srgbClr val="0000CC"/>
                </a:solidFill>
                <a:latin typeface="Symbol" pitchFamily="18" charset="2"/>
              </a:rPr>
              <a:t>p</a:t>
            </a:r>
            <a:r>
              <a:rPr lang="en-US" b="1" baseline="30000" dirty="0">
                <a:solidFill>
                  <a:srgbClr val="0000CC"/>
                </a:solidFill>
                <a:latin typeface="Symbol" pitchFamily="18" charset="2"/>
              </a:rPr>
              <a:t>-</a:t>
            </a:r>
            <a:r>
              <a:rPr lang="en-US" b="1" dirty="0" err="1">
                <a:solidFill>
                  <a:srgbClr val="0000CC"/>
                </a:solidFill>
              </a:rPr>
              <a:t>p</a:t>
            </a:r>
            <a:r>
              <a:rPr lang="en-US"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a:solidFill>
                  <a:srgbClr val="0000CC"/>
                </a:solidFill>
                <a:latin typeface="Symbol" pitchFamily="18" charset="2"/>
              </a:rPr>
              <a:t>-</a:t>
            </a:r>
            <a:r>
              <a:rPr lang="en-US" b="1" dirty="0">
                <a:solidFill>
                  <a:srgbClr val="0000CC"/>
                </a:solidFill>
                <a:effectLst>
                  <a:outerShdw blurRad="38100" dist="38100" dir="2700000" algn="tl">
                    <a:srgbClr val="000000">
                      <a:alpha val="43137"/>
                    </a:srgbClr>
                  </a:outerShdw>
                </a:effectLst>
                <a:sym typeface="Wingdings" pitchFamily="2" charset="2"/>
              </a:rPr>
              <a:t>p</a:t>
            </a:r>
            <a:endParaRPr lang="en-US" b="1" dirty="0">
              <a:solidFill>
                <a:srgbClr val="0000CC"/>
              </a:solidFill>
            </a:endParaRPr>
          </a:p>
          <a:p>
            <a:pPr algn="ctr"/>
            <a:endParaRPr lang="en-US" b="1" dirty="0">
              <a:solidFill>
                <a:srgbClr val="FF0000"/>
              </a:solidFill>
            </a:endParaRPr>
          </a:p>
        </p:txBody>
      </p:sp>
      <p:sp>
        <p:nvSpPr>
          <p:cNvPr id="45" name="Right Arrow 44"/>
          <p:cNvSpPr/>
          <p:nvPr/>
        </p:nvSpPr>
        <p:spPr>
          <a:xfrm>
            <a:off x="228600" y="52578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CC"/>
              </a:solidFill>
              <a:latin typeface="Symbol" pitchFamily="18" charset="2"/>
            </a:endParaRPr>
          </a:p>
          <a:p>
            <a:pPr algn="ctr"/>
            <a:r>
              <a:rPr lang="en-US" b="1" dirty="0">
                <a:solidFill>
                  <a:srgbClr val="0000CC"/>
                </a:solidFill>
                <a:latin typeface="Symbol" pitchFamily="18" charset="2"/>
              </a:rPr>
              <a:t>p</a:t>
            </a:r>
            <a:r>
              <a:rPr lang="en-US" b="1" baseline="30000" dirty="0">
                <a:solidFill>
                  <a:srgbClr val="0000CC"/>
                </a:solidFill>
                <a:latin typeface="Symbol" pitchFamily="18" charset="2"/>
              </a:rPr>
              <a:t>-</a:t>
            </a:r>
            <a:r>
              <a:rPr lang="en-US" b="1" dirty="0">
                <a:solidFill>
                  <a:srgbClr val="0000CC"/>
                </a:solidFill>
              </a:rPr>
              <a:t>p</a:t>
            </a:r>
            <a:r>
              <a:rPr lang="en-US" b="1" dirty="0">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a:solidFill>
                  <a:srgbClr val="0000CC"/>
                </a:solidFill>
                <a:latin typeface="Symbol" pitchFamily="18" charset="2"/>
              </a:rPr>
              <a:t>0</a:t>
            </a:r>
            <a:r>
              <a:rPr lang="en-US" b="1" dirty="0">
                <a:solidFill>
                  <a:srgbClr val="0000CC"/>
                </a:solidFill>
                <a:effectLst>
                  <a:outerShdw blurRad="38100" dist="38100" dir="2700000" algn="tl">
                    <a:srgbClr val="000000">
                      <a:alpha val="43137"/>
                    </a:srgbClr>
                  </a:outerShdw>
                </a:effectLst>
                <a:sym typeface="Wingdings" pitchFamily="2" charset="2"/>
              </a:rPr>
              <a:t>n</a:t>
            </a:r>
            <a:endParaRPr lang="en-US" b="1" dirty="0">
              <a:solidFill>
                <a:srgbClr val="0000CC"/>
              </a:solidFill>
            </a:endParaRPr>
          </a:p>
          <a:p>
            <a:pPr algn="ctr"/>
            <a:endParaRPr lang="en-US" b="1" dirty="0">
              <a:solidFill>
                <a:srgbClr val="00B050"/>
              </a:solidFill>
            </a:endParaRPr>
          </a:p>
        </p:txBody>
      </p:sp>
      <p:sp>
        <p:nvSpPr>
          <p:cNvPr id="46" name="Rectangle 45"/>
          <p:cNvSpPr/>
          <p:nvPr/>
        </p:nvSpPr>
        <p:spPr>
          <a:xfrm>
            <a:off x="1752600" y="762000"/>
            <a:ext cx="1362874" cy="369332"/>
          </a:xfrm>
          <a:prstGeom prst="rect">
            <a:avLst/>
          </a:prstGeom>
          <a:solidFill>
            <a:schemeClr val="tx2">
              <a:lumMod val="60000"/>
              <a:lumOff val="40000"/>
            </a:schemeClr>
          </a:solidFill>
        </p:spPr>
        <p:txBody>
          <a:bodyPr wrap="none">
            <a:spAutoFit/>
          </a:bodyPr>
          <a:lstStyle/>
          <a:p>
            <a:pPr algn="ctr"/>
            <a:r>
              <a:rPr lang="en-US" dirty="0">
                <a:solidFill>
                  <a:schemeClr val="bg1"/>
                </a:solidFill>
              </a:rPr>
              <a:t>W &lt; </a:t>
            </a:r>
            <a:r>
              <a:rPr lang="en-US" b="1" dirty="0">
                <a:solidFill>
                  <a:srgbClr val="FF9900"/>
                </a:solidFill>
              </a:rPr>
              <a:t>2.5 </a:t>
            </a:r>
            <a:r>
              <a:rPr lang="en-US" dirty="0">
                <a:solidFill>
                  <a:schemeClr val="bg1"/>
                </a:solidFill>
              </a:rPr>
              <a:t>GeV</a:t>
            </a:r>
          </a:p>
        </p:txBody>
      </p:sp>
      <p:pic>
        <p:nvPicPr>
          <p:cNvPr id="59" name="Picture 4"/>
          <p:cNvPicPr>
            <a:picLocks noChangeAspect="1" noChangeArrowheads="1"/>
          </p:cNvPicPr>
          <p:nvPr/>
        </p:nvPicPr>
        <p:blipFill>
          <a:blip r:embed="rId6" cstate="print">
            <a:lum bright="-15000" contrast="40000"/>
          </a:blip>
          <a:srcRect/>
          <a:stretch>
            <a:fillRect/>
          </a:stretch>
        </p:blipFill>
        <p:spPr bwMode="auto">
          <a:xfrm>
            <a:off x="1752600" y="1676400"/>
            <a:ext cx="6248400" cy="1470211"/>
          </a:xfrm>
          <a:prstGeom prst="rect">
            <a:avLst/>
          </a:prstGeom>
          <a:noFill/>
          <a:ln w="9525">
            <a:noFill/>
            <a:miter lim="800000"/>
            <a:headEnd/>
            <a:tailEnd/>
          </a:ln>
        </p:spPr>
      </p:pic>
      <p:pic>
        <p:nvPicPr>
          <p:cNvPr id="61" name="Picture 5"/>
          <p:cNvPicPr>
            <a:picLocks noChangeAspect="1" noChangeArrowheads="1"/>
          </p:cNvPicPr>
          <p:nvPr/>
        </p:nvPicPr>
        <p:blipFill>
          <a:blip r:embed="rId7" cstate="print">
            <a:lum bright="-15000" contrast="40000"/>
          </a:blip>
          <a:srcRect/>
          <a:stretch>
            <a:fillRect/>
          </a:stretch>
        </p:blipFill>
        <p:spPr bwMode="auto">
          <a:xfrm>
            <a:off x="1752600" y="3276600"/>
            <a:ext cx="6324600" cy="1526983"/>
          </a:xfrm>
          <a:prstGeom prst="rect">
            <a:avLst/>
          </a:prstGeom>
          <a:noFill/>
          <a:ln w="9525">
            <a:noFill/>
            <a:miter lim="800000"/>
            <a:headEnd/>
            <a:tailEnd/>
          </a:ln>
        </p:spPr>
      </p:pic>
      <p:pic>
        <p:nvPicPr>
          <p:cNvPr id="62" name="Picture 6"/>
          <p:cNvPicPr>
            <a:picLocks noChangeAspect="1" noChangeArrowheads="1"/>
          </p:cNvPicPr>
          <p:nvPr/>
        </p:nvPicPr>
        <p:blipFill>
          <a:blip r:embed="rId8" cstate="print">
            <a:lum bright="-15000" contrast="40000"/>
          </a:blip>
          <a:srcRect/>
          <a:stretch>
            <a:fillRect/>
          </a:stretch>
        </p:blipFill>
        <p:spPr bwMode="auto">
          <a:xfrm>
            <a:off x="1752600" y="4876800"/>
            <a:ext cx="6324600" cy="1529813"/>
          </a:xfrm>
          <a:prstGeom prst="rect">
            <a:avLst/>
          </a:prstGeom>
          <a:noFill/>
          <a:ln w="9525">
            <a:noFill/>
            <a:miter lim="800000"/>
            <a:headEnd/>
            <a:tailEnd/>
          </a:ln>
        </p:spPr>
      </p:pic>
      <p:sp>
        <p:nvSpPr>
          <p:cNvPr id="66" name="TextBox 65"/>
          <p:cNvSpPr txBox="1"/>
          <p:nvPr/>
        </p:nvSpPr>
        <p:spPr>
          <a:xfrm>
            <a:off x="2743200" y="1295400"/>
            <a:ext cx="489236" cy="338554"/>
          </a:xfrm>
          <a:prstGeom prst="rect">
            <a:avLst/>
          </a:prstGeom>
          <a:noFill/>
          <a:ln>
            <a:solidFill>
              <a:schemeClr val="bg1"/>
            </a:solidFill>
          </a:ln>
        </p:spPr>
        <p:txBody>
          <a:bodyPr wrap="none" rtlCol="0">
            <a:spAutoFit/>
          </a:bodyPr>
          <a:lstStyle/>
          <a:p>
            <a:r>
              <a:rPr lang="en-US" sz="1600" b="1" dirty="0">
                <a:solidFill>
                  <a:srgbClr val="0000CC"/>
                </a:solidFill>
              </a:rPr>
              <a:t>Full</a:t>
            </a:r>
          </a:p>
        </p:txBody>
      </p:sp>
      <p:sp>
        <p:nvSpPr>
          <p:cNvPr id="67" name="TextBox 66"/>
          <p:cNvSpPr txBox="1"/>
          <p:nvPr/>
        </p:nvSpPr>
        <p:spPr>
          <a:xfrm>
            <a:off x="4648200" y="1295400"/>
            <a:ext cx="695896" cy="338554"/>
          </a:xfrm>
          <a:prstGeom prst="rect">
            <a:avLst/>
          </a:prstGeom>
          <a:noFill/>
          <a:ln>
            <a:solidFill>
              <a:schemeClr val="bg1"/>
            </a:solidFill>
          </a:ln>
        </p:spPr>
        <p:txBody>
          <a:bodyPr wrap="none" rtlCol="0">
            <a:spAutoFit/>
          </a:bodyPr>
          <a:lstStyle/>
          <a:p>
            <a:r>
              <a:rPr lang="en-US" sz="1600" b="1" dirty="0" err="1">
                <a:solidFill>
                  <a:srgbClr val="FF0000"/>
                </a:solidFill>
              </a:rPr>
              <a:t>UnPol</a:t>
            </a:r>
            <a:endParaRPr lang="en-US" sz="1600" b="1" dirty="0">
              <a:solidFill>
                <a:srgbClr val="FF0000"/>
              </a:solidFill>
            </a:endParaRPr>
          </a:p>
        </p:txBody>
      </p:sp>
      <p:sp>
        <p:nvSpPr>
          <p:cNvPr id="68" name="TextBox 67"/>
          <p:cNvSpPr txBox="1"/>
          <p:nvPr/>
        </p:nvSpPr>
        <p:spPr>
          <a:xfrm>
            <a:off x="6781800" y="1295400"/>
            <a:ext cx="450636" cy="338554"/>
          </a:xfrm>
          <a:prstGeom prst="rect">
            <a:avLst/>
          </a:prstGeom>
          <a:noFill/>
          <a:ln>
            <a:solidFill>
              <a:schemeClr val="bg1"/>
            </a:solidFill>
          </a:ln>
        </p:spPr>
        <p:txBody>
          <a:bodyPr wrap="none" rtlCol="0">
            <a:spAutoFit/>
          </a:bodyPr>
          <a:lstStyle/>
          <a:p>
            <a:r>
              <a:rPr lang="en-US" sz="1600" b="1" dirty="0" err="1">
                <a:solidFill>
                  <a:srgbClr val="009644"/>
                </a:solidFill>
              </a:rPr>
              <a:t>Pol</a:t>
            </a:r>
            <a:endParaRPr lang="en-US" sz="1600" b="1" dirty="0">
              <a:solidFill>
                <a:srgbClr val="009644"/>
              </a:solidFill>
            </a:endParaRPr>
          </a:p>
        </p:txBody>
      </p:sp>
      <p:pic>
        <p:nvPicPr>
          <p:cNvPr id="247811" name="Picture 3"/>
          <p:cNvPicPr>
            <a:picLocks noChangeAspect="1" noChangeArrowheads="1"/>
          </p:cNvPicPr>
          <p:nvPr/>
        </p:nvPicPr>
        <p:blipFill>
          <a:blip r:embed="rId9" cstate="print">
            <a:lum bright="-15000" contrast="40000"/>
          </a:blip>
          <a:srcRect/>
          <a:stretch>
            <a:fillRect/>
          </a:stretch>
        </p:blipFill>
        <p:spPr bwMode="auto">
          <a:xfrm>
            <a:off x="1" y="0"/>
            <a:ext cx="1768242" cy="1219199"/>
          </a:xfrm>
          <a:prstGeom prst="rect">
            <a:avLst/>
          </a:prstGeom>
          <a:noFill/>
          <a:ln w="9525">
            <a:noFill/>
            <a:miter lim="800000"/>
            <a:headEnd/>
            <a:tailEnd/>
          </a:ln>
        </p:spPr>
      </p:pic>
      <p:sp>
        <p:nvSpPr>
          <p:cNvPr id="22" name="Hexagon 21"/>
          <p:cNvSpPr/>
          <p:nvPr/>
        </p:nvSpPr>
        <p:spPr>
          <a:xfrm>
            <a:off x="2667000" y="1295400"/>
            <a:ext cx="685800" cy="381000"/>
          </a:xfrm>
          <a:prstGeom prst="hexagon">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p:nvSpPr>
        <p:spPr>
          <a:xfrm>
            <a:off x="4648200" y="1295400"/>
            <a:ext cx="685800" cy="381000"/>
          </a:xfrm>
          <a:prstGeom prst="hexagon">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6705600" y="1295400"/>
            <a:ext cx="685800" cy="381000"/>
          </a:xfrm>
          <a:prstGeom prst="hexagon">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26691"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87123" name="Bitmap Image" r:id="rId10" imgW="10457143" imgH="7714286" progId="PBrush">
                  <p:embed/>
                </p:oleObj>
              </mc:Choice>
              <mc:Fallback>
                <p:oleObj name="Bitmap Image" r:id="rId10" imgW="10457143" imgH="7714286" progId="PBrush">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25"/>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8" name="Rectangle 27"/>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11</a:t>
            </a:fld>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9144000" cy="830997"/>
          </a:xfrm>
          <a:prstGeom prst="rect">
            <a:avLst/>
          </a:prstGeom>
          <a:solidFill>
            <a:schemeClr val="bg1"/>
          </a:solidFill>
        </p:spPr>
        <p:txBody>
          <a:bodyPr wrap="square" rtlCol="0">
            <a:spAutoFit/>
          </a:bodyPr>
          <a:lstStyle/>
          <a:p>
            <a:pPr algn="r"/>
            <a:r>
              <a:rPr lang="en-US" sz="4800" dirty="0">
                <a:solidFill>
                  <a:srgbClr val="990099"/>
                </a:solidFill>
                <a:latin typeface="Monotype Corsiva" pitchFamily="66" charset="0"/>
              </a:rPr>
              <a:t>Status</a:t>
            </a:r>
            <a:r>
              <a:rPr lang="en-US" sz="4800" dirty="0">
                <a:latin typeface="Monotype Corsiva" pitchFamily="66" charset="0"/>
              </a:rPr>
              <a:t> of </a:t>
            </a:r>
            <a:r>
              <a:rPr lang="en-US" sz="4800" dirty="0">
                <a:solidFill>
                  <a:srgbClr val="FF9900"/>
                </a:solidFill>
                <a:latin typeface="Monotype Corsiva" pitchFamily="66" charset="0"/>
              </a:rPr>
              <a:t>Data</a:t>
            </a:r>
            <a:r>
              <a:rPr lang="en-US" sz="4800" dirty="0">
                <a:latin typeface="Monotype Corsiva" pitchFamily="66" charset="0"/>
              </a:rPr>
              <a:t>  for </a:t>
            </a:r>
            <a:r>
              <a:rPr lang="en-US" sz="4800" dirty="0">
                <a:solidFill>
                  <a:srgbClr val="FF0000"/>
                </a:solidFill>
                <a:latin typeface="Monotype Corsiva" pitchFamily="66" charset="0"/>
              </a:rPr>
              <a:t>specific</a:t>
            </a:r>
            <a:r>
              <a:rPr lang="en-US" sz="4800" dirty="0">
                <a:latin typeface="Monotype Corsiva" pitchFamily="66" charset="0"/>
              </a:rPr>
              <a:t> </a:t>
            </a:r>
            <a:r>
              <a:rPr lang="en-US" sz="4800" dirty="0">
                <a:solidFill>
                  <a:srgbClr val="0033CC"/>
                </a:solidFill>
                <a:latin typeface="Monotype Corsiva" pitchFamily="66" charset="0"/>
              </a:rPr>
              <a:t>Reactions</a:t>
            </a: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25684"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381000" y="990600"/>
            <a:ext cx="6815135" cy="1292662"/>
          </a:xfrm>
          <a:prstGeom prst="rect">
            <a:avLst/>
          </a:prstGeom>
          <a:noFill/>
        </p:spPr>
        <p:txBody>
          <a:bodyPr wrap="none" rtlCol="0">
            <a:spAutoFit/>
          </a:bodyPr>
          <a:lstStyle/>
          <a:p>
            <a:r>
              <a:rPr lang="en-US" b="1" dirty="0">
                <a:solidFill>
                  <a:srgbClr val="FF0000"/>
                </a:solidFill>
                <a:latin typeface="Symbol" pitchFamily="18" charset="2"/>
              </a:rPr>
              <a:t>· </a:t>
            </a:r>
            <a:r>
              <a:rPr lang="en-US" dirty="0"/>
              <a:t>Measurements of final states involving single </a:t>
            </a:r>
            <a:r>
              <a:rPr lang="en-US" b="1" dirty="0" err="1">
                <a:solidFill>
                  <a:srgbClr val="0000CC"/>
                </a:solidFill>
              </a:rPr>
              <a:t>pseudoscalar</a:t>
            </a:r>
            <a:r>
              <a:rPr lang="en-US" dirty="0"/>
              <a:t> </a:t>
            </a:r>
            <a:r>
              <a:rPr lang="en-US" b="1" dirty="0">
                <a:solidFill>
                  <a:srgbClr val="0000CC"/>
                </a:solidFill>
              </a:rPr>
              <a:t>meson </a:t>
            </a:r>
            <a:r>
              <a:rPr lang="en-US" dirty="0"/>
              <a:t>&amp; </a:t>
            </a:r>
          </a:p>
          <a:p>
            <a:r>
              <a:rPr lang="en-US" dirty="0"/>
              <a:t>    </a:t>
            </a:r>
            <a:r>
              <a:rPr lang="en-US" b="1" dirty="0">
                <a:solidFill>
                  <a:srgbClr val="990099"/>
                </a:solidFill>
              </a:rPr>
              <a:t>spin</a:t>
            </a:r>
            <a:r>
              <a:rPr lang="en-US" dirty="0">
                <a:solidFill>
                  <a:srgbClr val="0000CC"/>
                </a:solidFill>
              </a:rPr>
              <a:t>-</a:t>
            </a:r>
            <a:r>
              <a:rPr lang="en-US" b="1" dirty="0">
                <a:solidFill>
                  <a:srgbClr val="0000CC"/>
                </a:solidFill>
              </a:rPr>
              <a:t>1/2</a:t>
            </a:r>
            <a:r>
              <a:rPr lang="en-US" dirty="0">
                <a:solidFill>
                  <a:srgbClr val="0000CC"/>
                </a:solidFill>
              </a:rPr>
              <a:t> </a:t>
            </a:r>
            <a:r>
              <a:rPr lang="en-US" b="1" dirty="0">
                <a:solidFill>
                  <a:srgbClr val="0000CC"/>
                </a:solidFill>
              </a:rPr>
              <a:t>baryon</a:t>
            </a:r>
            <a:r>
              <a:rPr lang="en-US" dirty="0">
                <a:solidFill>
                  <a:srgbClr val="0000CC"/>
                </a:solidFill>
              </a:rPr>
              <a:t> </a:t>
            </a:r>
            <a:r>
              <a:rPr lang="en-US" dirty="0"/>
              <a:t>are particularly important. </a:t>
            </a:r>
          </a:p>
          <a:p>
            <a:endParaRPr lang="en-US" dirty="0"/>
          </a:p>
          <a:p>
            <a:r>
              <a:rPr lang="en-US" b="1" dirty="0">
                <a:solidFill>
                  <a:srgbClr val="FF0000"/>
                </a:solidFill>
                <a:latin typeface="Symbol" pitchFamily="18" charset="2"/>
              </a:rPr>
              <a:t>· </a:t>
            </a:r>
            <a:r>
              <a:rPr lang="en-US" sz="2400" dirty="0">
                <a:latin typeface="Monotype Corsiva" pitchFamily="66" charset="0"/>
              </a:rPr>
              <a:t>Reactions involving </a:t>
            </a:r>
            <a:r>
              <a:rPr lang="en-US" sz="2400" b="1" i="1" dirty="0" err="1">
                <a:solidFill>
                  <a:srgbClr val="0000CC"/>
                </a:solidFill>
                <a:latin typeface="Symbol" pitchFamily="18" charset="2"/>
              </a:rPr>
              <a:t>p</a:t>
            </a:r>
            <a:r>
              <a:rPr lang="en-US" sz="2400" b="1" dirty="0" err="1">
                <a:solidFill>
                  <a:srgbClr val="0000CC"/>
                </a:solidFill>
                <a:latin typeface="Monotype Corsiva" pitchFamily="66" charset="0"/>
              </a:rPr>
              <a:t>N</a:t>
            </a:r>
            <a:r>
              <a:rPr lang="en-US" sz="2400" dirty="0">
                <a:latin typeface="Monotype Corsiva" pitchFamily="66" charset="0"/>
              </a:rPr>
              <a:t> channels include</a:t>
            </a:r>
            <a:r>
              <a:rPr lang="en-US" dirty="0"/>
              <a:t>:</a:t>
            </a:r>
          </a:p>
        </p:txBody>
      </p:sp>
      <p:pic>
        <p:nvPicPr>
          <p:cNvPr id="268291" name="Picture 3"/>
          <p:cNvPicPr>
            <a:picLocks noChangeAspect="1" noChangeArrowheads="1"/>
          </p:cNvPicPr>
          <p:nvPr/>
        </p:nvPicPr>
        <p:blipFill>
          <a:blip r:embed="rId6" cstate="print">
            <a:lum bright="-15000" contrast="40000"/>
          </a:blip>
          <a:srcRect/>
          <a:stretch>
            <a:fillRect/>
          </a:stretch>
        </p:blipFill>
        <p:spPr bwMode="auto">
          <a:xfrm>
            <a:off x="838200" y="2362200"/>
            <a:ext cx="1386068" cy="1303565"/>
          </a:xfrm>
          <a:prstGeom prst="rect">
            <a:avLst/>
          </a:prstGeom>
          <a:noFill/>
          <a:ln w="9525">
            <a:noFill/>
            <a:miter lim="800000"/>
            <a:headEnd/>
            <a:tailEnd/>
          </a:ln>
        </p:spPr>
      </p:pic>
      <p:pic>
        <p:nvPicPr>
          <p:cNvPr id="268292" name="Picture 4"/>
          <p:cNvPicPr>
            <a:picLocks noChangeAspect="1" noChangeArrowheads="1"/>
          </p:cNvPicPr>
          <p:nvPr/>
        </p:nvPicPr>
        <p:blipFill>
          <a:blip r:embed="rId7" cstate="print">
            <a:lum bright="-15000" contrast="40000"/>
          </a:blip>
          <a:srcRect/>
          <a:stretch>
            <a:fillRect/>
          </a:stretch>
        </p:blipFill>
        <p:spPr bwMode="auto">
          <a:xfrm>
            <a:off x="5105400" y="2514600"/>
            <a:ext cx="1314450" cy="914400"/>
          </a:xfrm>
          <a:prstGeom prst="rect">
            <a:avLst/>
          </a:prstGeom>
          <a:noFill/>
          <a:ln w="9525">
            <a:noFill/>
            <a:miter lim="800000"/>
            <a:headEnd/>
            <a:tailEnd/>
          </a:ln>
        </p:spPr>
      </p:pic>
      <p:pic>
        <p:nvPicPr>
          <p:cNvPr id="18" name="Picture 3"/>
          <p:cNvPicPr>
            <a:picLocks noChangeAspect="1" noChangeArrowheads="1"/>
          </p:cNvPicPr>
          <p:nvPr/>
        </p:nvPicPr>
        <p:blipFill>
          <a:blip r:embed="rId8" cstate="print"/>
          <a:srcRect/>
          <a:stretch>
            <a:fillRect/>
          </a:stretch>
        </p:blipFill>
        <p:spPr bwMode="auto">
          <a:xfrm>
            <a:off x="6629400" y="2438400"/>
            <a:ext cx="1745673" cy="1066800"/>
          </a:xfrm>
          <a:prstGeom prst="rect">
            <a:avLst/>
          </a:prstGeom>
          <a:noFill/>
          <a:ln w="9525">
            <a:noFill/>
            <a:miter lim="800000"/>
            <a:headEnd/>
            <a:tailEnd/>
          </a:ln>
        </p:spPr>
      </p:pic>
      <p:pic>
        <p:nvPicPr>
          <p:cNvPr id="19" name="Picture 5"/>
          <p:cNvPicPr>
            <a:picLocks noChangeAspect="1" noChangeArrowheads="1"/>
          </p:cNvPicPr>
          <p:nvPr/>
        </p:nvPicPr>
        <p:blipFill>
          <a:blip r:embed="rId9" cstate="print"/>
          <a:srcRect/>
          <a:stretch>
            <a:fillRect/>
          </a:stretch>
        </p:blipFill>
        <p:spPr bwMode="auto">
          <a:xfrm>
            <a:off x="2667000" y="2514600"/>
            <a:ext cx="1665232" cy="990600"/>
          </a:xfrm>
          <a:prstGeom prst="rect">
            <a:avLst/>
          </a:prstGeom>
          <a:noFill/>
          <a:ln w="9525">
            <a:noFill/>
            <a:miter lim="800000"/>
            <a:headEnd/>
            <a:tailEnd/>
          </a:ln>
        </p:spPr>
      </p:pic>
      <p:sp>
        <p:nvSpPr>
          <p:cNvPr id="20" name="TextBox 19"/>
          <p:cNvSpPr txBox="1"/>
          <p:nvPr/>
        </p:nvSpPr>
        <p:spPr>
          <a:xfrm>
            <a:off x="381000" y="3962400"/>
            <a:ext cx="8458200" cy="2308324"/>
          </a:xfrm>
          <a:prstGeom prst="rect">
            <a:avLst/>
          </a:prstGeom>
          <a:noFill/>
        </p:spPr>
        <p:txBody>
          <a:bodyPr wrap="square" rtlCol="0">
            <a:spAutoFit/>
          </a:bodyPr>
          <a:lstStyle/>
          <a:p>
            <a:r>
              <a:rPr lang="en-US" b="1" dirty="0">
                <a:solidFill>
                  <a:srgbClr val="FF0000"/>
                </a:solidFill>
                <a:latin typeface="Symbol" pitchFamily="18" charset="2"/>
              </a:rPr>
              <a:t>·        </a:t>
            </a:r>
            <a:r>
              <a:rPr lang="en-US" b="1" dirty="0" err="1">
                <a:solidFill>
                  <a:srgbClr val="0000CC"/>
                </a:solidFill>
                <a:latin typeface="Symbol" pitchFamily="18" charset="2"/>
              </a:rPr>
              <a:t>p</a:t>
            </a:r>
            <a:r>
              <a:rPr lang="en-US" b="1" dirty="0" err="1">
                <a:solidFill>
                  <a:srgbClr val="0000CC"/>
                </a:solidFill>
              </a:rPr>
              <a:t>N</a:t>
            </a:r>
            <a:r>
              <a:rPr lang="en-US" dirty="0"/>
              <a:t> elastic scattering data allowed establishment of </a:t>
            </a:r>
            <a:r>
              <a:rPr lang="en-US" b="1" dirty="0">
                <a:solidFill>
                  <a:srgbClr val="FF0000"/>
                </a:solidFill>
              </a:rPr>
              <a:t>4</a:t>
            </a:r>
            <a:r>
              <a:rPr lang="en-US" dirty="0"/>
              <a:t>-star resonances. </a:t>
            </a:r>
          </a:p>
          <a:p>
            <a:endParaRPr lang="en-US" dirty="0"/>
          </a:p>
          <a:p>
            <a:r>
              <a:rPr lang="en-US" b="1" dirty="0">
                <a:solidFill>
                  <a:srgbClr val="FF0000"/>
                </a:solidFill>
                <a:latin typeface="Symbol" pitchFamily="18" charset="2"/>
              </a:rPr>
              <a:t>· </a:t>
            </a:r>
            <a:r>
              <a:rPr lang="en-US" dirty="0"/>
              <a:t>Many of data were taken </a:t>
            </a:r>
            <a:r>
              <a:rPr lang="en-US" b="1" dirty="0">
                <a:solidFill>
                  <a:srgbClr val="990099"/>
                </a:solidFill>
              </a:rPr>
              <a:t>long ago </a:t>
            </a:r>
            <a:r>
              <a:rPr lang="en-US" dirty="0"/>
              <a:t>&amp; suffer from </a:t>
            </a:r>
            <a:r>
              <a:rPr lang="en-US" b="1" dirty="0">
                <a:solidFill>
                  <a:srgbClr val="990099"/>
                </a:solidFill>
              </a:rPr>
              <a:t>systematic</a:t>
            </a:r>
            <a:r>
              <a:rPr lang="en-US" dirty="0"/>
              <a:t> uncertainties. </a:t>
            </a:r>
          </a:p>
          <a:p>
            <a:endParaRPr lang="en-US" b="1" dirty="0">
              <a:solidFill>
                <a:srgbClr val="FF0000"/>
              </a:solidFill>
              <a:latin typeface="Symbol" pitchFamily="18" charset="2"/>
            </a:endParaRPr>
          </a:p>
          <a:p>
            <a:r>
              <a:rPr lang="en-US" b="1" dirty="0">
                <a:solidFill>
                  <a:srgbClr val="FF0000"/>
                </a:solidFill>
                <a:latin typeface="Symbol" pitchFamily="18" charset="2"/>
              </a:rPr>
              <a:t>·        </a:t>
            </a:r>
            <a:r>
              <a:rPr lang="en-US" dirty="0"/>
              <a:t>Available data for </a:t>
            </a:r>
            <a:r>
              <a:rPr lang="en-US" b="1" dirty="0" err="1">
                <a:solidFill>
                  <a:srgbClr val="0000CC"/>
                </a:solidFill>
                <a:latin typeface="Symbol" pitchFamily="18" charset="2"/>
              </a:rPr>
              <a:t>p</a:t>
            </a:r>
            <a:r>
              <a:rPr lang="en-US" b="1" dirty="0" err="1">
                <a:solidFill>
                  <a:srgbClr val="0000CC"/>
                </a:solidFill>
              </a:rPr>
              <a:t>N</a:t>
            </a:r>
            <a:r>
              <a:rPr lang="en-US" dirty="0"/>
              <a:t> elastic scattering are </a:t>
            </a:r>
            <a:r>
              <a:rPr lang="en-US" b="1" dirty="0">
                <a:solidFill>
                  <a:srgbClr val="0000CC"/>
                </a:solidFill>
              </a:rPr>
              <a:t>incomplete</a:t>
            </a:r>
            <a:r>
              <a:rPr lang="en-US" dirty="0"/>
              <a:t>.</a:t>
            </a:r>
          </a:p>
          <a:p>
            <a:endParaRPr lang="en-US" b="1" dirty="0">
              <a:solidFill>
                <a:srgbClr val="FF0000"/>
              </a:solidFill>
              <a:latin typeface="Symbol" pitchFamily="18" charset="2"/>
            </a:endParaRPr>
          </a:p>
          <a:p>
            <a:r>
              <a:rPr lang="en-US" b="1" dirty="0">
                <a:solidFill>
                  <a:srgbClr val="FF0000"/>
                </a:solidFill>
                <a:latin typeface="Symbol" pitchFamily="18" charset="2"/>
              </a:rPr>
              <a:t>· </a:t>
            </a:r>
            <a:r>
              <a:rPr lang="en-US" dirty="0"/>
              <a:t>Measurements of </a:t>
            </a:r>
            <a:r>
              <a:rPr lang="en-US" b="1" dirty="0">
                <a:solidFill>
                  <a:srgbClr val="FF0000"/>
                </a:solidFill>
              </a:rPr>
              <a:t>A</a:t>
            </a:r>
            <a:r>
              <a:rPr lang="en-US" b="1" dirty="0">
                <a:solidFill>
                  <a:srgbClr val="0000CC"/>
                </a:solidFill>
              </a:rPr>
              <a:t> </a:t>
            </a:r>
            <a:r>
              <a:rPr lang="en-US" dirty="0"/>
              <a:t>&amp; </a:t>
            </a:r>
            <a:r>
              <a:rPr lang="en-US" b="1" dirty="0">
                <a:solidFill>
                  <a:srgbClr val="FF0000"/>
                </a:solidFill>
              </a:rPr>
              <a:t>R</a:t>
            </a:r>
            <a:r>
              <a:rPr lang="en-US" dirty="0"/>
              <a:t> observables (limited number of data available) are needed </a:t>
            </a:r>
          </a:p>
          <a:p>
            <a:r>
              <a:rPr lang="en-US" dirty="0"/>
              <a:t>    to construct truly unbiased </a:t>
            </a:r>
            <a:r>
              <a:rPr lang="en-US" b="1" dirty="0">
                <a:solidFill>
                  <a:srgbClr val="FF0000"/>
                </a:solidFill>
              </a:rPr>
              <a:t>PW</a:t>
            </a:r>
            <a:r>
              <a:rPr lang="en-US" b="1" dirty="0">
                <a:solidFill>
                  <a:srgbClr val="0000CC"/>
                </a:solidFill>
              </a:rPr>
              <a:t> amplitudes</a:t>
            </a:r>
            <a:r>
              <a:rPr lang="en-US" dirty="0"/>
              <a:t>.</a:t>
            </a:r>
          </a:p>
        </p:txBody>
      </p:sp>
      <p:sp>
        <p:nvSpPr>
          <p:cNvPr id="24" name="Rounded Rectangle 23"/>
          <p:cNvSpPr/>
          <p:nvPr/>
        </p:nvSpPr>
        <p:spPr>
          <a:xfrm>
            <a:off x="381000" y="5638800"/>
            <a:ext cx="8229600" cy="685800"/>
          </a:xfrm>
          <a:prstGeom prst="roundRect">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2"/>
          <p:cNvPicPr>
            <a:picLocks noChangeAspect="1" noChangeArrowheads="1"/>
          </p:cNvPicPr>
          <p:nvPr/>
        </p:nvPicPr>
        <p:blipFill>
          <a:blip r:embed="rId10" cstate="print">
            <a:lum bright="-16000" contrast="23000"/>
          </a:blip>
          <a:srcRect/>
          <a:stretch>
            <a:fillRect/>
          </a:stretch>
        </p:blipFill>
        <p:spPr bwMode="auto">
          <a:xfrm>
            <a:off x="304800" y="4038600"/>
            <a:ext cx="707232" cy="228600"/>
          </a:xfrm>
          <a:prstGeom prst="rect">
            <a:avLst/>
          </a:prstGeom>
          <a:noFill/>
          <a:ln w="9525">
            <a:noFill/>
            <a:miter lim="800000"/>
            <a:headEnd/>
            <a:tailEnd/>
          </a:ln>
        </p:spPr>
      </p:pic>
      <p:pic>
        <p:nvPicPr>
          <p:cNvPr id="22" name="Picture 3"/>
          <p:cNvPicPr>
            <a:picLocks noChangeAspect="1" noChangeArrowheads="1"/>
          </p:cNvPicPr>
          <p:nvPr/>
        </p:nvPicPr>
        <p:blipFill>
          <a:blip r:embed="rId11" cstate="print">
            <a:lum bright="-15000" contrast="40000"/>
          </a:blip>
          <a:srcRect/>
          <a:stretch>
            <a:fillRect/>
          </a:stretch>
        </p:blipFill>
        <p:spPr bwMode="auto">
          <a:xfrm>
            <a:off x="304800" y="5029200"/>
            <a:ext cx="609599" cy="420317"/>
          </a:xfrm>
          <a:prstGeom prst="rect">
            <a:avLst/>
          </a:prstGeom>
          <a:noFill/>
          <a:ln w="9525">
            <a:noFill/>
            <a:miter lim="800000"/>
            <a:headEnd/>
            <a:tailEnd/>
          </a:ln>
        </p:spPr>
      </p:pic>
      <p:graphicFrame>
        <p:nvGraphicFramePr>
          <p:cNvPr id="62566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25685" name="Bitmap Image" r:id="rId12" imgW="10457143" imgH="7714286" progId="PBrush">
                  <p:embed/>
                </p:oleObj>
              </mc:Choice>
              <mc:Fallback>
                <p:oleObj name="Bitmap Image" r:id="rId12" imgW="10457143" imgH="7714286" progId="PBrush">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Rectangle 22"/>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5" name="Rectangle 24"/>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12</a:t>
            </a:fld>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2"/>
          <p:cNvSpPr>
            <a:spLocks noGrp="1" noChangeArrowheads="1"/>
          </p:cNvSpPr>
          <p:nvPr>
            <p:ph type="title" idx="4294967295"/>
          </p:nvPr>
        </p:nvSpPr>
        <p:spPr>
          <a:xfrm>
            <a:off x="0" y="0"/>
            <a:ext cx="9144000" cy="1066800"/>
          </a:xfrm>
          <a:solidFill>
            <a:schemeClr val="bg1"/>
          </a:solidFill>
        </p:spPr>
        <p:txBody>
          <a:bodyPr>
            <a:normAutofit fontScale="90000"/>
          </a:bodyPr>
          <a:lstStyle/>
          <a:p>
            <a:pPr algn="r" eaLnBrk="1" hangingPunct="1"/>
            <a:r>
              <a:rPr lang="de-DE" sz="4900" dirty="0">
                <a:solidFill>
                  <a:srgbClr val="FF0000"/>
                </a:solidFill>
                <a:latin typeface="Monotype Corsiva" pitchFamily="66" charset="0"/>
              </a:rPr>
              <a:t>New</a:t>
            </a:r>
            <a:r>
              <a:rPr lang="de-DE" sz="4900" dirty="0">
                <a:solidFill>
                  <a:srgbClr val="990099"/>
                </a:solidFill>
                <a:latin typeface="Monotype Corsiva" pitchFamily="66" charset="0"/>
              </a:rPr>
              <a:t> Observables</a:t>
            </a:r>
            <a:br>
              <a:rPr lang="en-US" sz="4900" dirty="0">
                <a:solidFill>
                  <a:srgbClr val="990099"/>
                </a:solidFill>
                <a:latin typeface="Comic Sans MS" pitchFamily="66" charset="0"/>
              </a:rPr>
            </a:br>
            <a:endParaRPr lang="en-US" sz="1600" dirty="0">
              <a:latin typeface="Comic Sans MS" pitchFamily="66" charset="0"/>
            </a:endParaRPr>
          </a:p>
        </p:txBody>
      </p:sp>
      <p:sp>
        <p:nvSpPr>
          <p:cNvPr id="5129" name="Text Box 5"/>
          <p:cNvSpPr txBox="1">
            <a:spLocks noChangeArrowheads="1"/>
          </p:cNvSpPr>
          <p:nvPr/>
        </p:nvSpPr>
        <p:spPr bwMode="auto">
          <a:xfrm>
            <a:off x="288925" y="4873625"/>
            <a:ext cx="184150" cy="519113"/>
          </a:xfrm>
          <a:prstGeom prst="rect">
            <a:avLst/>
          </a:prstGeom>
          <a:noFill/>
          <a:ln w="9525">
            <a:noFill/>
            <a:miter lim="800000"/>
            <a:headEnd/>
            <a:tailEnd/>
          </a:ln>
        </p:spPr>
        <p:txBody>
          <a:bodyPr wrap="none">
            <a:spAutoFit/>
          </a:bodyPr>
          <a:lstStyle/>
          <a:p>
            <a:endParaRPr lang="en-US"/>
          </a:p>
        </p:txBody>
      </p:sp>
      <p:sp>
        <p:nvSpPr>
          <p:cNvPr id="5130" name="Text Box 7"/>
          <p:cNvSpPr txBox="1">
            <a:spLocks noChangeArrowheads="1"/>
          </p:cNvSpPr>
          <p:nvPr/>
        </p:nvSpPr>
        <p:spPr bwMode="auto">
          <a:xfrm>
            <a:off x="5165725" y="2968625"/>
            <a:ext cx="184150" cy="519113"/>
          </a:xfrm>
          <a:prstGeom prst="rect">
            <a:avLst/>
          </a:prstGeom>
          <a:noFill/>
          <a:ln w="9525">
            <a:noFill/>
            <a:miter lim="800000"/>
            <a:headEnd/>
            <a:tailEnd/>
          </a:ln>
        </p:spPr>
        <p:txBody>
          <a:bodyPr wrap="none">
            <a:spAutoFit/>
          </a:bodyPr>
          <a:lstStyle/>
          <a:p>
            <a:endParaRPr lang="en-US"/>
          </a:p>
        </p:txBody>
      </p:sp>
      <p:sp>
        <p:nvSpPr>
          <p:cNvPr id="5131" name="Text Box 9"/>
          <p:cNvSpPr txBox="1">
            <a:spLocks noChangeArrowheads="1"/>
          </p:cNvSpPr>
          <p:nvPr/>
        </p:nvSpPr>
        <p:spPr bwMode="auto">
          <a:xfrm>
            <a:off x="5851525" y="4645025"/>
            <a:ext cx="184150" cy="519113"/>
          </a:xfrm>
          <a:prstGeom prst="rect">
            <a:avLst/>
          </a:prstGeom>
          <a:noFill/>
          <a:ln w="9525">
            <a:noFill/>
            <a:miter lim="800000"/>
            <a:headEnd/>
            <a:tailEnd/>
          </a:ln>
        </p:spPr>
        <p:txBody>
          <a:bodyPr wrap="none">
            <a:spAutoFit/>
          </a:bodyPr>
          <a:lstStyle/>
          <a:p>
            <a:endParaRPr lang="en-US"/>
          </a:p>
        </p:txBody>
      </p:sp>
      <p:sp>
        <p:nvSpPr>
          <p:cNvPr id="5142" name="Text Box 22"/>
          <p:cNvSpPr txBox="1">
            <a:spLocks noChangeArrowheads="1"/>
          </p:cNvSpPr>
          <p:nvPr/>
        </p:nvSpPr>
        <p:spPr bwMode="auto">
          <a:xfrm>
            <a:off x="4403725" y="1749425"/>
            <a:ext cx="184150" cy="519113"/>
          </a:xfrm>
          <a:prstGeom prst="rect">
            <a:avLst/>
          </a:prstGeom>
          <a:noFill/>
          <a:ln w="9525">
            <a:noFill/>
            <a:miter lim="800000"/>
            <a:headEnd/>
            <a:tailEnd/>
          </a:ln>
        </p:spPr>
        <p:txBody>
          <a:bodyPr wrap="none">
            <a:spAutoFit/>
          </a:bodyPr>
          <a:lstStyle/>
          <a:p>
            <a:endParaRPr lang="en-US"/>
          </a:p>
        </p:txBody>
      </p:sp>
      <p:sp>
        <p:nvSpPr>
          <p:cNvPr id="5144" name="Text Box 24"/>
          <p:cNvSpPr txBox="1">
            <a:spLocks noChangeArrowheads="1"/>
          </p:cNvSpPr>
          <p:nvPr/>
        </p:nvSpPr>
        <p:spPr bwMode="auto">
          <a:xfrm>
            <a:off x="4708525" y="3806825"/>
            <a:ext cx="184150" cy="519113"/>
          </a:xfrm>
          <a:prstGeom prst="rect">
            <a:avLst/>
          </a:prstGeom>
          <a:noFill/>
          <a:ln w="9525">
            <a:noFill/>
            <a:miter lim="800000"/>
            <a:headEnd/>
            <a:tailEnd/>
          </a:ln>
        </p:spPr>
        <p:txBody>
          <a:bodyPr wrap="none">
            <a:spAutoFit/>
          </a:bodyPr>
          <a:lstStyle/>
          <a:p>
            <a:endParaRPr lang="en-US"/>
          </a:p>
        </p:txBody>
      </p:sp>
      <p:sp>
        <p:nvSpPr>
          <p:cNvPr id="5146" name="Text Box 26"/>
          <p:cNvSpPr txBox="1">
            <a:spLocks noChangeArrowheads="1"/>
          </p:cNvSpPr>
          <p:nvPr/>
        </p:nvSpPr>
        <p:spPr bwMode="auto">
          <a:xfrm>
            <a:off x="3794125" y="3959225"/>
            <a:ext cx="184150" cy="519113"/>
          </a:xfrm>
          <a:prstGeom prst="rect">
            <a:avLst/>
          </a:prstGeom>
          <a:noFill/>
          <a:ln w="9525">
            <a:noFill/>
            <a:miter lim="800000"/>
            <a:headEnd/>
            <a:tailEnd/>
          </a:ln>
        </p:spPr>
        <p:txBody>
          <a:bodyPr wrap="none">
            <a:spAutoFit/>
          </a:bodyPr>
          <a:lstStyle/>
          <a:p>
            <a:endParaRPr lang="en-US"/>
          </a:p>
        </p:txBody>
      </p:sp>
      <p:sp>
        <p:nvSpPr>
          <p:cNvPr id="5148" name="Text Box 28"/>
          <p:cNvSpPr txBox="1">
            <a:spLocks noChangeArrowheads="1"/>
          </p:cNvSpPr>
          <p:nvPr/>
        </p:nvSpPr>
        <p:spPr bwMode="auto">
          <a:xfrm>
            <a:off x="4327525" y="3349625"/>
            <a:ext cx="184150" cy="519113"/>
          </a:xfrm>
          <a:prstGeom prst="rect">
            <a:avLst/>
          </a:prstGeom>
          <a:noFill/>
          <a:ln w="9525">
            <a:noFill/>
            <a:miter lim="800000"/>
            <a:headEnd/>
            <a:tailEnd/>
          </a:ln>
        </p:spPr>
        <p:txBody>
          <a:bodyPr wrap="none">
            <a:spAutoFit/>
          </a:bodyPr>
          <a:lstStyle/>
          <a:p>
            <a:endParaRPr lang="en-US"/>
          </a:p>
        </p:txBody>
      </p:sp>
      <p:sp>
        <p:nvSpPr>
          <p:cNvPr id="5150" name="Text Box 30"/>
          <p:cNvSpPr txBox="1">
            <a:spLocks noChangeArrowheads="1"/>
          </p:cNvSpPr>
          <p:nvPr/>
        </p:nvSpPr>
        <p:spPr bwMode="auto">
          <a:xfrm>
            <a:off x="4175125" y="3654425"/>
            <a:ext cx="184150" cy="519113"/>
          </a:xfrm>
          <a:prstGeom prst="rect">
            <a:avLst/>
          </a:prstGeom>
          <a:noFill/>
          <a:ln w="9525">
            <a:noFill/>
            <a:miter lim="800000"/>
            <a:headEnd/>
            <a:tailEnd/>
          </a:ln>
        </p:spPr>
        <p:txBody>
          <a:bodyPr wrap="none">
            <a:spAutoFit/>
          </a:bodyPr>
          <a:lstStyle/>
          <a:p>
            <a:endParaRPr lang="en-US"/>
          </a:p>
        </p:txBody>
      </p:sp>
      <p:sp>
        <p:nvSpPr>
          <p:cNvPr id="5152" name="Text Box 32"/>
          <p:cNvSpPr txBox="1">
            <a:spLocks noChangeArrowheads="1"/>
          </p:cNvSpPr>
          <p:nvPr/>
        </p:nvSpPr>
        <p:spPr bwMode="auto">
          <a:xfrm>
            <a:off x="3794125" y="3502025"/>
            <a:ext cx="184150" cy="519113"/>
          </a:xfrm>
          <a:prstGeom prst="rect">
            <a:avLst/>
          </a:prstGeom>
          <a:noFill/>
          <a:ln w="9525">
            <a:noFill/>
            <a:miter lim="800000"/>
            <a:headEnd/>
            <a:tailEnd/>
          </a:ln>
        </p:spPr>
        <p:txBody>
          <a:bodyPr wrap="none">
            <a:spAutoFit/>
          </a:bodyPr>
          <a:lstStyle/>
          <a:p>
            <a:endParaRPr lang="en-US"/>
          </a:p>
        </p:txBody>
      </p:sp>
      <p:sp>
        <p:nvSpPr>
          <p:cNvPr id="5154" name="Text Box 34"/>
          <p:cNvSpPr txBox="1">
            <a:spLocks noChangeArrowheads="1"/>
          </p:cNvSpPr>
          <p:nvPr/>
        </p:nvSpPr>
        <p:spPr bwMode="auto">
          <a:xfrm>
            <a:off x="441325" y="6016625"/>
            <a:ext cx="184150" cy="519113"/>
          </a:xfrm>
          <a:prstGeom prst="rect">
            <a:avLst/>
          </a:prstGeom>
          <a:noFill/>
          <a:ln w="9525">
            <a:noFill/>
            <a:miter lim="800000"/>
            <a:headEnd/>
            <a:tailEnd/>
          </a:ln>
        </p:spPr>
        <p:txBody>
          <a:bodyPr wrap="none">
            <a:spAutoFit/>
          </a:bodyPr>
          <a:lstStyle/>
          <a:p>
            <a:endParaRPr lang="en-US"/>
          </a:p>
        </p:txBody>
      </p:sp>
      <p:sp>
        <p:nvSpPr>
          <p:cNvPr id="5155" name="Text Box 36"/>
          <p:cNvSpPr txBox="1">
            <a:spLocks noChangeArrowheads="1"/>
          </p:cNvSpPr>
          <p:nvPr/>
        </p:nvSpPr>
        <p:spPr bwMode="auto">
          <a:xfrm>
            <a:off x="3336925" y="6092825"/>
            <a:ext cx="184150" cy="519113"/>
          </a:xfrm>
          <a:prstGeom prst="rect">
            <a:avLst/>
          </a:prstGeom>
          <a:noFill/>
          <a:ln w="9525">
            <a:noFill/>
            <a:miter lim="800000"/>
            <a:headEnd/>
            <a:tailEnd/>
          </a:ln>
        </p:spPr>
        <p:txBody>
          <a:bodyPr wrap="none">
            <a:spAutoFit/>
          </a:bodyPr>
          <a:lstStyle/>
          <a:p>
            <a:endParaRPr lang="en-US"/>
          </a:p>
        </p:txBody>
      </p:sp>
      <p:sp>
        <p:nvSpPr>
          <p:cNvPr id="5156" name="Text Box 38"/>
          <p:cNvSpPr txBox="1">
            <a:spLocks noChangeArrowheads="1"/>
          </p:cNvSpPr>
          <p:nvPr/>
        </p:nvSpPr>
        <p:spPr bwMode="auto">
          <a:xfrm>
            <a:off x="2971800" y="5943600"/>
            <a:ext cx="184150" cy="519113"/>
          </a:xfrm>
          <a:prstGeom prst="rect">
            <a:avLst/>
          </a:prstGeom>
          <a:noFill/>
          <a:ln w="9525">
            <a:noFill/>
            <a:miter lim="800000"/>
            <a:headEnd/>
            <a:tailEnd/>
          </a:ln>
        </p:spPr>
        <p:txBody>
          <a:bodyPr wrap="none">
            <a:spAutoFit/>
          </a:bodyPr>
          <a:lstStyle/>
          <a:p>
            <a:endParaRPr lang="en-US"/>
          </a:p>
        </p:txBody>
      </p:sp>
      <p:sp>
        <p:nvSpPr>
          <p:cNvPr id="5157" name="Text Box 40"/>
          <p:cNvSpPr txBox="1">
            <a:spLocks noChangeArrowheads="1"/>
          </p:cNvSpPr>
          <p:nvPr/>
        </p:nvSpPr>
        <p:spPr bwMode="auto">
          <a:xfrm>
            <a:off x="3032125" y="6016625"/>
            <a:ext cx="184150" cy="519113"/>
          </a:xfrm>
          <a:prstGeom prst="rect">
            <a:avLst/>
          </a:prstGeom>
          <a:noFill/>
          <a:ln w="9525">
            <a:noFill/>
            <a:miter lim="800000"/>
            <a:headEnd/>
            <a:tailEnd/>
          </a:ln>
        </p:spPr>
        <p:txBody>
          <a:bodyPr wrap="none">
            <a:spAutoFit/>
          </a:bodyPr>
          <a:lstStyle/>
          <a:p>
            <a:endParaRPr lang="en-US"/>
          </a:p>
        </p:txBody>
      </p:sp>
      <p:sp>
        <p:nvSpPr>
          <p:cNvPr id="5158" name="Text Box 42"/>
          <p:cNvSpPr txBox="1">
            <a:spLocks noChangeArrowheads="1"/>
          </p:cNvSpPr>
          <p:nvPr/>
        </p:nvSpPr>
        <p:spPr bwMode="auto">
          <a:xfrm>
            <a:off x="3336925" y="6169025"/>
            <a:ext cx="184150" cy="519113"/>
          </a:xfrm>
          <a:prstGeom prst="rect">
            <a:avLst/>
          </a:prstGeom>
          <a:noFill/>
          <a:ln w="9525">
            <a:noFill/>
            <a:miter lim="800000"/>
            <a:headEnd/>
            <a:tailEnd/>
          </a:ln>
        </p:spPr>
        <p:txBody>
          <a:bodyPr wrap="none">
            <a:spAutoFit/>
          </a:bodyPr>
          <a:lstStyle/>
          <a:p>
            <a:endParaRPr lang="en-US"/>
          </a:p>
        </p:txBody>
      </p:sp>
      <p:sp>
        <p:nvSpPr>
          <p:cNvPr id="5159" name="Text Box 44"/>
          <p:cNvSpPr txBox="1">
            <a:spLocks noChangeArrowheads="1"/>
          </p:cNvSpPr>
          <p:nvPr/>
        </p:nvSpPr>
        <p:spPr bwMode="auto">
          <a:xfrm>
            <a:off x="3108325" y="6169025"/>
            <a:ext cx="184150" cy="519113"/>
          </a:xfrm>
          <a:prstGeom prst="rect">
            <a:avLst/>
          </a:prstGeom>
          <a:noFill/>
          <a:ln w="9525">
            <a:noFill/>
            <a:miter lim="800000"/>
            <a:headEnd/>
            <a:tailEnd/>
          </a:ln>
        </p:spPr>
        <p:txBody>
          <a:bodyPr wrap="none">
            <a:spAutoFit/>
          </a:bodyPr>
          <a:lstStyle/>
          <a:p>
            <a:endParaRPr lang="en-US"/>
          </a:p>
        </p:txBody>
      </p:sp>
      <p:sp>
        <p:nvSpPr>
          <p:cNvPr id="5160" name="Text Box 46"/>
          <p:cNvSpPr txBox="1">
            <a:spLocks noChangeArrowheads="1"/>
          </p:cNvSpPr>
          <p:nvPr/>
        </p:nvSpPr>
        <p:spPr bwMode="auto">
          <a:xfrm>
            <a:off x="4800600" y="4267200"/>
            <a:ext cx="184150" cy="519113"/>
          </a:xfrm>
          <a:prstGeom prst="rect">
            <a:avLst/>
          </a:prstGeom>
          <a:noFill/>
          <a:ln w="9525">
            <a:noFill/>
            <a:miter lim="800000"/>
            <a:headEnd/>
            <a:tailEnd/>
          </a:ln>
        </p:spPr>
        <p:txBody>
          <a:bodyPr wrap="none">
            <a:spAutoFit/>
          </a:bodyPr>
          <a:lstStyle/>
          <a:p>
            <a:endParaRPr lang="en-US"/>
          </a:p>
        </p:txBody>
      </p:sp>
      <p:sp>
        <p:nvSpPr>
          <p:cNvPr id="60" name="Rectangle 59"/>
          <p:cNvSpPr/>
          <p:nvPr/>
        </p:nvSpPr>
        <p:spPr>
          <a:xfrm>
            <a:off x="4572000" y="1447800"/>
            <a:ext cx="4419600" cy="584775"/>
          </a:xfrm>
          <a:prstGeom prst="rect">
            <a:avLst/>
          </a:prstGeom>
          <a:solidFill>
            <a:schemeClr val="bg1"/>
          </a:solidFill>
          <a:ln>
            <a:solidFill>
              <a:schemeClr val="bg1"/>
            </a:solidFill>
          </a:ln>
        </p:spPr>
        <p:txBody>
          <a:bodyPr wrap="square">
            <a:spAutoFit/>
          </a:bodyPr>
          <a:lstStyle/>
          <a:p>
            <a:pPr algn="ctr"/>
            <a:r>
              <a:rPr lang="en-US" sz="1600" dirty="0">
                <a:solidFill>
                  <a:srgbClr val="00B050"/>
                </a:solidFill>
                <a:latin typeface="Symbol" pitchFamily="18" charset="2"/>
              </a:rPr>
              <a:t>· </a:t>
            </a:r>
            <a:r>
              <a:rPr lang="en-US" sz="1600" b="1" dirty="0">
                <a:solidFill>
                  <a:srgbClr val="FF0000"/>
                </a:solidFill>
              </a:rPr>
              <a:t>Old</a:t>
            </a:r>
            <a:r>
              <a:rPr lang="en-US" sz="1600" dirty="0"/>
              <a:t> </a:t>
            </a:r>
            <a:r>
              <a:rPr lang="en-US" sz="1600" b="1" dirty="0">
                <a:solidFill>
                  <a:srgbClr val="990099"/>
                </a:solidFill>
              </a:rPr>
              <a:t>PWA</a:t>
            </a:r>
            <a:r>
              <a:rPr lang="en-US" sz="1600" dirty="0"/>
              <a:t> solutions may be not able </a:t>
            </a:r>
          </a:p>
          <a:p>
            <a:pPr algn="ctr"/>
            <a:r>
              <a:rPr lang="en-US" sz="1600" dirty="0"/>
              <a:t>to reproduce </a:t>
            </a:r>
            <a:r>
              <a:rPr lang="en-US" sz="1600" b="1" dirty="0">
                <a:solidFill>
                  <a:srgbClr val="FF0000"/>
                </a:solidFill>
              </a:rPr>
              <a:t>New</a:t>
            </a:r>
            <a:r>
              <a:rPr lang="en-US" sz="1600" dirty="0"/>
              <a:t> measurements.</a:t>
            </a:r>
          </a:p>
        </p:txBody>
      </p:sp>
      <p:sp>
        <p:nvSpPr>
          <p:cNvPr id="66" name="Rectangle 65"/>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graphicFrame>
        <p:nvGraphicFramePr>
          <p:cNvPr id="13619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44119" name="Bitmap Image" r:id="rId3" imgW="10457143" imgH="7714286" progId="PBrush">
                  <p:embed/>
                </p:oleObj>
              </mc:Choice>
              <mc:Fallback>
                <p:oleObj name="Bitmap Image" r:id="rId3" imgW="10457143" imgH="7714286" progId="PBrush">
                  <p:embed/>
                  <p:pic>
                    <p:nvPicPr>
                      <p:cNvPr id="0"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124" name="Picture 4"/>
          <p:cNvPicPr>
            <a:picLocks noChangeAspect="1" noChangeArrowheads="1"/>
          </p:cNvPicPr>
          <p:nvPr/>
        </p:nvPicPr>
        <p:blipFill>
          <a:blip r:embed="rId5" cstate="print"/>
          <a:srcRect/>
          <a:stretch>
            <a:fillRect/>
          </a:stretch>
        </p:blipFill>
        <p:spPr bwMode="auto">
          <a:xfrm>
            <a:off x="304800" y="1524000"/>
            <a:ext cx="3162586" cy="1143000"/>
          </a:xfrm>
          <a:prstGeom prst="rect">
            <a:avLst/>
          </a:prstGeom>
          <a:noFill/>
          <a:ln w="9525">
            <a:noFill/>
            <a:miter lim="800000"/>
            <a:headEnd/>
            <a:tailEnd/>
          </a:ln>
        </p:spPr>
      </p:pic>
      <p:sp>
        <p:nvSpPr>
          <p:cNvPr id="64" name="Oval 63"/>
          <p:cNvSpPr/>
          <p:nvPr/>
        </p:nvSpPr>
        <p:spPr>
          <a:xfrm>
            <a:off x="1981200" y="2438400"/>
            <a:ext cx="304800" cy="30480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5181600" y="1447800"/>
            <a:ext cx="3200400" cy="609600"/>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p:cNvPicPr>
            <a:picLocks noChangeAspect="1" noChangeArrowheads="1"/>
          </p:cNvPicPr>
          <p:nvPr/>
        </p:nvPicPr>
        <p:blipFill>
          <a:blip r:embed="rId6" cstate="print">
            <a:lum bright="-20000" contrast="45000"/>
          </a:blip>
          <a:srcRect/>
          <a:stretch>
            <a:fillRect/>
          </a:stretch>
        </p:blipFill>
        <p:spPr bwMode="auto">
          <a:xfrm>
            <a:off x="3276600" y="2743200"/>
            <a:ext cx="4038600" cy="2853075"/>
          </a:xfrm>
          <a:prstGeom prst="rect">
            <a:avLst/>
          </a:prstGeom>
          <a:noFill/>
          <a:ln w="9525">
            <a:noFill/>
            <a:miter lim="800000"/>
            <a:headEnd/>
            <a:tailEnd/>
          </a:ln>
        </p:spPr>
      </p:pic>
      <p:sp>
        <p:nvSpPr>
          <p:cNvPr id="39" name="Line 25"/>
          <p:cNvSpPr>
            <a:spLocks noChangeShapeType="1"/>
          </p:cNvSpPr>
          <p:nvPr/>
        </p:nvSpPr>
        <p:spPr bwMode="auto">
          <a:xfrm flipH="1">
            <a:off x="6248400" y="1981200"/>
            <a:ext cx="381000" cy="2057400"/>
          </a:xfrm>
          <a:prstGeom prst="line">
            <a:avLst/>
          </a:prstGeom>
          <a:noFill/>
          <a:ln w="12700">
            <a:solidFill>
              <a:schemeClr val="tx2">
                <a:lumMod val="75000"/>
              </a:schemeClr>
            </a:solidFill>
            <a:miter lim="800000"/>
            <a:headEnd/>
            <a:tailEnd type="triangle" w="sm" len="lg"/>
          </a:ln>
        </p:spPr>
        <p:txBody>
          <a:bodyPr wrap="none"/>
          <a:lstStyle/>
          <a:p>
            <a:endParaRPr lang="en-US"/>
          </a:p>
        </p:txBody>
      </p:sp>
      <p:sp>
        <p:nvSpPr>
          <p:cNvPr id="38" name="Line 25"/>
          <p:cNvSpPr>
            <a:spLocks noChangeShapeType="1"/>
          </p:cNvSpPr>
          <p:nvPr/>
        </p:nvSpPr>
        <p:spPr bwMode="auto">
          <a:xfrm flipH="1">
            <a:off x="5029200" y="1752600"/>
            <a:ext cx="533400" cy="1524000"/>
          </a:xfrm>
          <a:prstGeom prst="line">
            <a:avLst/>
          </a:prstGeom>
          <a:noFill/>
          <a:ln w="12700">
            <a:solidFill>
              <a:schemeClr val="tx2">
                <a:lumMod val="75000"/>
              </a:schemeClr>
            </a:solidFill>
            <a:miter lim="800000"/>
            <a:headEnd/>
            <a:tailEnd type="triangle" w="sm" len="lg"/>
          </a:ln>
        </p:spPr>
        <p:txBody>
          <a:bodyPr wrap="none"/>
          <a:lstStyle/>
          <a:p>
            <a:endParaRPr lang="en-US"/>
          </a:p>
        </p:txBody>
      </p:sp>
      <p:sp>
        <p:nvSpPr>
          <p:cNvPr id="68" name="Line 25"/>
          <p:cNvSpPr>
            <a:spLocks noChangeShapeType="1"/>
          </p:cNvSpPr>
          <p:nvPr/>
        </p:nvSpPr>
        <p:spPr bwMode="auto">
          <a:xfrm>
            <a:off x="2209800" y="2743200"/>
            <a:ext cx="1066800" cy="1066800"/>
          </a:xfrm>
          <a:prstGeom prst="line">
            <a:avLst/>
          </a:prstGeom>
          <a:noFill/>
          <a:ln w="12700">
            <a:solidFill>
              <a:schemeClr val="tx2">
                <a:lumMod val="75000"/>
              </a:schemeClr>
            </a:solidFill>
            <a:miter lim="800000"/>
            <a:headEnd/>
            <a:tailEnd type="triangle" w="sm" len="lg"/>
          </a:ln>
        </p:spPr>
        <p:txBody>
          <a:bodyPr wrap="none"/>
          <a:lstStyle/>
          <a:p>
            <a:endParaRPr lang="en-US"/>
          </a:p>
        </p:txBody>
      </p:sp>
      <p:sp>
        <p:nvSpPr>
          <p:cNvPr id="57" name="Rectangle 56"/>
          <p:cNvSpPr/>
          <p:nvPr/>
        </p:nvSpPr>
        <p:spPr>
          <a:xfrm>
            <a:off x="609600" y="5334000"/>
            <a:ext cx="2895600" cy="1169551"/>
          </a:xfrm>
          <a:prstGeom prst="rect">
            <a:avLst/>
          </a:prstGeom>
          <a:solidFill>
            <a:srgbClr val="FFFF00"/>
          </a:solidFill>
        </p:spPr>
        <p:txBody>
          <a:bodyPr wrap="square">
            <a:spAutoFit/>
          </a:bodyPr>
          <a:lstStyle/>
          <a:p>
            <a:pPr>
              <a:defRPr/>
            </a:pPr>
            <a:r>
              <a:rPr lang="en-US" sz="1000" b="1" u="sng" dirty="0"/>
              <a:t>Data</a:t>
            </a:r>
            <a:r>
              <a:rPr lang="en-US" sz="1000" b="1" dirty="0"/>
              <a:t>:</a:t>
            </a:r>
          </a:p>
          <a:p>
            <a:pPr>
              <a:defRPr/>
            </a:pPr>
            <a:r>
              <a:rPr lang="en-US" sz="1000" b="1" dirty="0">
                <a:solidFill>
                  <a:srgbClr val="0033CC"/>
                </a:solidFill>
              </a:rPr>
              <a:t>ITEP:</a:t>
            </a:r>
            <a:r>
              <a:rPr lang="en-US" sz="1000" b="1" dirty="0">
                <a:solidFill>
                  <a:schemeClr val="accent2"/>
                </a:solidFill>
                <a:latin typeface="Symbol" pitchFamily="18" charset="2"/>
              </a:rPr>
              <a:t> </a:t>
            </a:r>
            <a:r>
              <a:rPr lang="en-US" sz="1000" b="1" dirty="0" err="1">
                <a:solidFill>
                  <a:srgbClr val="FF3300"/>
                </a:solidFill>
                <a:latin typeface="Symbol" pitchFamily="18" charset="2"/>
              </a:rPr>
              <a:t>p</a:t>
            </a:r>
            <a:r>
              <a:rPr lang="en-US" sz="1000" b="1" baseline="30000" dirty="0" err="1">
                <a:solidFill>
                  <a:srgbClr val="FF3300"/>
                </a:solidFill>
              </a:rPr>
              <a:t>+</a:t>
            </a:r>
            <a:r>
              <a:rPr lang="en-US" sz="1000" b="1" dirty="0" err="1">
                <a:solidFill>
                  <a:srgbClr val="FF3300"/>
                </a:solidFill>
              </a:rPr>
              <a:t>p</a:t>
            </a:r>
            <a:r>
              <a:rPr lang="en-US" sz="1000" b="1" dirty="0" err="1">
                <a:solidFill>
                  <a:srgbClr val="FF3300"/>
                </a:solidFill>
                <a:sym typeface="Wingdings" pitchFamily="2" charset="2"/>
              </a:rPr>
              <a:t></a:t>
            </a:r>
            <a:r>
              <a:rPr lang="en-US" sz="1000" b="1" dirty="0" err="1">
                <a:solidFill>
                  <a:srgbClr val="FF3300"/>
                </a:solidFill>
                <a:latin typeface="Symbol" pitchFamily="18" charset="2"/>
                <a:sym typeface="Wingdings" pitchFamily="2" charset="2"/>
              </a:rPr>
              <a:t>p</a:t>
            </a:r>
            <a:r>
              <a:rPr lang="en-US" sz="1000" b="1" baseline="30000" dirty="0" err="1">
                <a:solidFill>
                  <a:srgbClr val="FF3300"/>
                </a:solidFill>
                <a:sym typeface="Wingdings" pitchFamily="2" charset="2"/>
              </a:rPr>
              <a:t>+</a:t>
            </a:r>
            <a:r>
              <a:rPr lang="en-US" sz="1000" b="1" dirty="0" err="1">
                <a:solidFill>
                  <a:srgbClr val="FF3300"/>
                </a:solidFill>
                <a:sym typeface="Wingdings" pitchFamily="2" charset="2"/>
              </a:rPr>
              <a:t>p</a:t>
            </a:r>
            <a:r>
              <a:rPr lang="en-US" sz="1000" b="1" dirty="0">
                <a:solidFill>
                  <a:srgbClr val="FF3300"/>
                </a:solidFill>
                <a:sym typeface="Wingdings" pitchFamily="2" charset="2"/>
              </a:rPr>
              <a:t>  </a:t>
            </a:r>
            <a:r>
              <a:rPr lang="en-US" sz="1000" b="1" dirty="0">
                <a:sym typeface="Wingdings" pitchFamily="2" charset="2"/>
              </a:rPr>
              <a:t>@</a:t>
            </a:r>
            <a:r>
              <a:rPr lang="en-US" sz="1000" b="1" dirty="0">
                <a:solidFill>
                  <a:srgbClr val="FF3300"/>
                </a:solidFill>
                <a:sym typeface="Wingdings" pitchFamily="2" charset="2"/>
              </a:rPr>
              <a:t> 1300 </a:t>
            </a:r>
            <a:r>
              <a:rPr lang="en-US" sz="1000" b="1" dirty="0">
                <a:sym typeface="Wingdings" pitchFamily="2" charset="2"/>
              </a:rPr>
              <a:t>MeV</a:t>
            </a:r>
          </a:p>
          <a:p>
            <a:pPr>
              <a:defRPr/>
            </a:pPr>
            <a:r>
              <a:rPr lang="en-US" sz="1000" b="1" dirty="0">
                <a:sym typeface="Wingdings" pitchFamily="2" charset="2"/>
              </a:rPr>
              <a:t>            I. Alekseev </a:t>
            </a:r>
            <a:r>
              <a:rPr lang="en-US" sz="1000" b="1" i="1" dirty="0">
                <a:sym typeface="Wingdings" pitchFamily="2" charset="2"/>
              </a:rPr>
              <a:t>et al,</a:t>
            </a:r>
            <a:r>
              <a:rPr lang="en-US" sz="1000" b="1" dirty="0">
                <a:sym typeface="Wingdings" pitchFamily="2" charset="2"/>
              </a:rPr>
              <a:t> Phys Lett B 351, 585 (1995)</a:t>
            </a:r>
            <a:endParaRPr lang="en-US" sz="1000" b="1" dirty="0"/>
          </a:p>
          <a:p>
            <a:pPr>
              <a:defRPr/>
            </a:pPr>
            <a:r>
              <a:rPr lang="en-US" sz="1000" b="1" u="sng" dirty="0"/>
              <a:t>PWA</a:t>
            </a:r>
            <a:r>
              <a:rPr lang="en-US" sz="1000" b="1" dirty="0"/>
              <a:t>:</a:t>
            </a:r>
          </a:p>
          <a:p>
            <a:pPr>
              <a:defRPr/>
            </a:pPr>
            <a:r>
              <a:rPr lang="en-US" sz="1000" b="1" dirty="0">
                <a:solidFill>
                  <a:srgbClr val="0033CC"/>
                </a:solidFill>
              </a:rPr>
              <a:t>KA84:</a:t>
            </a:r>
            <a:r>
              <a:rPr lang="en-US" sz="1000" b="1" dirty="0"/>
              <a:t>  Karlsruhe-Helsinki fit, 1984     </a:t>
            </a:r>
          </a:p>
          <a:p>
            <a:pPr>
              <a:defRPr/>
            </a:pPr>
            <a:r>
              <a:rPr lang="en-US" sz="1000" b="1" dirty="0">
                <a:solidFill>
                  <a:srgbClr val="800080"/>
                </a:solidFill>
              </a:rPr>
              <a:t>KB84:</a:t>
            </a:r>
            <a:r>
              <a:rPr lang="en-US" sz="1000" b="1" dirty="0">
                <a:solidFill>
                  <a:srgbClr val="C00000"/>
                </a:solidFill>
              </a:rPr>
              <a:t>  </a:t>
            </a:r>
            <a:r>
              <a:rPr lang="en-US" sz="1000" b="1" dirty="0"/>
              <a:t>KH </a:t>
            </a:r>
            <a:r>
              <a:rPr lang="en-US" sz="1000" b="1" dirty="0" err="1">
                <a:solidFill>
                  <a:srgbClr val="0033CC"/>
                </a:solidFill>
              </a:rPr>
              <a:t>Barrelet</a:t>
            </a:r>
            <a:r>
              <a:rPr lang="en-US" sz="1000" b="1" dirty="0"/>
              <a:t> corrected solution,</a:t>
            </a:r>
            <a:r>
              <a:rPr lang="en-US" sz="1000" b="1" dirty="0">
                <a:solidFill>
                  <a:srgbClr val="CC66FF"/>
                </a:solidFill>
              </a:rPr>
              <a:t> </a:t>
            </a:r>
            <a:r>
              <a:rPr lang="en-US" sz="1000" b="1" dirty="0"/>
              <a:t>1997</a:t>
            </a:r>
          </a:p>
          <a:p>
            <a:pPr>
              <a:defRPr/>
            </a:pPr>
            <a:r>
              <a:rPr lang="en-US" sz="1000" b="1" dirty="0">
                <a:solidFill>
                  <a:srgbClr val="FF0000"/>
                </a:solidFill>
              </a:rPr>
              <a:t>SP06:</a:t>
            </a:r>
            <a:r>
              <a:rPr lang="en-US" sz="1000" b="1" dirty="0"/>
              <a:t>  GW fit, 2006</a:t>
            </a:r>
            <a:r>
              <a:rPr lang="en-US" sz="1000" b="1" dirty="0">
                <a:solidFill>
                  <a:srgbClr val="CC66FF"/>
                </a:solidFill>
                <a:latin typeface="Bookman Old Style" pitchFamily="18" charset="0"/>
              </a:rPr>
              <a:t> </a:t>
            </a:r>
            <a:r>
              <a:rPr lang="en-US" sz="1000" b="1" dirty="0">
                <a:latin typeface="Bookman Old Style" pitchFamily="18" charset="0"/>
              </a:rPr>
              <a:t>             </a:t>
            </a:r>
          </a:p>
        </p:txBody>
      </p:sp>
      <p:sp>
        <p:nvSpPr>
          <p:cNvPr id="56" name="Oval 55"/>
          <p:cNvSpPr/>
          <p:nvPr/>
        </p:nvSpPr>
        <p:spPr>
          <a:xfrm>
            <a:off x="3200400" y="38100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4419600" y="2895600"/>
            <a:ext cx="574196" cy="307777"/>
          </a:xfrm>
          <a:prstGeom prst="rect">
            <a:avLst/>
          </a:prstGeom>
        </p:spPr>
        <p:txBody>
          <a:bodyPr wrap="square">
            <a:spAutoFit/>
          </a:bodyPr>
          <a:lstStyle/>
          <a:p>
            <a:r>
              <a:rPr lang="en-US" sz="1400" b="1" dirty="0">
                <a:solidFill>
                  <a:srgbClr val="0033CC"/>
                </a:solidFill>
              </a:rPr>
              <a:t>KA84</a:t>
            </a:r>
          </a:p>
        </p:txBody>
      </p:sp>
      <p:sp>
        <p:nvSpPr>
          <p:cNvPr id="67" name="Rectangle 66"/>
          <p:cNvSpPr/>
          <p:nvPr/>
        </p:nvSpPr>
        <p:spPr>
          <a:xfrm>
            <a:off x="5257800" y="4495800"/>
            <a:ext cx="548548" cy="307777"/>
          </a:xfrm>
          <a:prstGeom prst="rect">
            <a:avLst/>
          </a:prstGeom>
        </p:spPr>
        <p:txBody>
          <a:bodyPr wrap="none">
            <a:spAutoFit/>
          </a:bodyPr>
          <a:lstStyle/>
          <a:p>
            <a:r>
              <a:rPr lang="en-US" sz="1400" b="1" dirty="0">
                <a:solidFill>
                  <a:srgbClr val="FF0000"/>
                </a:solidFill>
              </a:rPr>
              <a:t>SP06</a:t>
            </a:r>
          </a:p>
        </p:txBody>
      </p:sp>
      <p:sp>
        <p:nvSpPr>
          <p:cNvPr id="58" name="TextBox 57"/>
          <p:cNvSpPr txBox="1"/>
          <p:nvPr/>
        </p:nvSpPr>
        <p:spPr>
          <a:xfrm>
            <a:off x="3886200" y="4724400"/>
            <a:ext cx="1444626" cy="338554"/>
          </a:xfrm>
          <a:prstGeom prst="rect">
            <a:avLst/>
          </a:prstGeom>
          <a:noFill/>
        </p:spPr>
        <p:txBody>
          <a:bodyPr wrap="none" rtlCol="0">
            <a:spAutoFit/>
          </a:bodyPr>
          <a:lstStyle/>
          <a:p>
            <a:r>
              <a:rPr lang="en-US" sz="1600" b="1" dirty="0" err="1">
                <a:solidFill>
                  <a:srgbClr val="FF0000"/>
                </a:solidFill>
                <a:latin typeface="Symbol" pitchFamily="18" charset="2"/>
                <a:sym typeface="Wingdings" pitchFamily="2" charset="2"/>
              </a:rPr>
              <a:t>p</a:t>
            </a:r>
            <a:r>
              <a:rPr lang="en-US" sz="1600" b="1" baseline="30000" dirty="0" err="1">
                <a:solidFill>
                  <a:srgbClr val="FF0000"/>
                </a:solidFill>
                <a:sym typeface="Wingdings" pitchFamily="2" charset="2"/>
              </a:rPr>
              <a:t>+</a:t>
            </a:r>
            <a:r>
              <a:rPr lang="en-US" sz="1600" b="1" dirty="0" err="1">
                <a:solidFill>
                  <a:srgbClr val="FF0000"/>
                </a:solidFill>
                <a:sym typeface="Wingdings" pitchFamily="2" charset="2"/>
              </a:rPr>
              <a:t>p</a:t>
            </a:r>
            <a:r>
              <a:rPr lang="en-US" sz="1600" b="1" dirty="0">
                <a:solidFill>
                  <a:srgbClr val="0033CC"/>
                </a:solidFill>
                <a:sym typeface="Wingdings" pitchFamily="2" charset="2"/>
              </a:rPr>
              <a:t>: 1300 MeV</a:t>
            </a:r>
            <a:endParaRPr lang="en-US" sz="1600" b="1" dirty="0">
              <a:solidFill>
                <a:srgbClr val="0033CC"/>
              </a:solidFill>
            </a:endParaRPr>
          </a:p>
        </p:txBody>
      </p:sp>
      <p:sp>
        <p:nvSpPr>
          <p:cNvPr id="37" name="Rectangle 36"/>
          <p:cNvSpPr/>
          <p:nvPr/>
        </p:nvSpPr>
        <p:spPr>
          <a:xfrm>
            <a:off x="5257800" y="5791200"/>
            <a:ext cx="3733800" cy="584775"/>
          </a:xfrm>
          <a:prstGeom prst="rect">
            <a:avLst/>
          </a:prstGeom>
        </p:spPr>
        <p:txBody>
          <a:bodyPr wrap="square">
            <a:spAutoFit/>
          </a:bodyPr>
          <a:lstStyle/>
          <a:p>
            <a:pPr algn="ctr"/>
            <a:r>
              <a:rPr lang="en-US" sz="1600" dirty="0">
                <a:solidFill>
                  <a:srgbClr val="FF0000"/>
                </a:solidFill>
                <a:latin typeface="Symbol" pitchFamily="18" charset="2"/>
              </a:rPr>
              <a:t>·</a:t>
            </a:r>
            <a:r>
              <a:rPr lang="en-US" sz="1600" dirty="0"/>
              <a:t> </a:t>
            </a:r>
            <a:r>
              <a:rPr lang="en-US" sz="1600" b="1" dirty="0">
                <a:solidFill>
                  <a:srgbClr val="990099"/>
                </a:solidFill>
              </a:rPr>
              <a:t>Polarized measurements </a:t>
            </a:r>
            <a:r>
              <a:rPr lang="en-US" sz="1600" dirty="0"/>
              <a:t>would also be </a:t>
            </a:r>
          </a:p>
          <a:p>
            <a:pPr algn="ctr"/>
            <a:r>
              <a:rPr lang="en-US" sz="1600" dirty="0"/>
              <a:t>important part of </a:t>
            </a:r>
            <a:r>
              <a:rPr lang="en-US" sz="1600" b="1" dirty="0">
                <a:solidFill>
                  <a:srgbClr val="0033CC"/>
                </a:solidFill>
              </a:rPr>
              <a:t>hadron program</a:t>
            </a:r>
            <a:r>
              <a:rPr lang="en-US" sz="1600" dirty="0"/>
              <a:t>. </a:t>
            </a:r>
          </a:p>
        </p:txBody>
      </p:sp>
      <p:pic>
        <p:nvPicPr>
          <p:cNvPr id="40" name="Picture 7"/>
          <p:cNvPicPr>
            <a:picLocks noChangeAspect="1" noChangeArrowheads="1"/>
          </p:cNvPicPr>
          <p:nvPr/>
        </p:nvPicPr>
        <p:blipFill>
          <a:blip r:embed="rId7" cstate="print">
            <a:lum bright="-15000" contrast="40000"/>
          </a:blip>
          <a:srcRect/>
          <a:stretch>
            <a:fillRect/>
          </a:stretch>
        </p:blipFill>
        <p:spPr bwMode="auto">
          <a:xfrm>
            <a:off x="7543800" y="4781825"/>
            <a:ext cx="1371600" cy="983571"/>
          </a:xfrm>
          <a:prstGeom prst="rect">
            <a:avLst/>
          </a:prstGeom>
          <a:noFill/>
          <a:ln w="9525">
            <a:noFill/>
            <a:miter lim="800000"/>
            <a:headEnd/>
            <a:tailEnd/>
          </a:ln>
        </p:spPr>
      </p:pic>
      <p:sp>
        <p:nvSpPr>
          <p:cNvPr id="41" name="Rounded Rectangle 40"/>
          <p:cNvSpPr/>
          <p:nvPr/>
        </p:nvSpPr>
        <p:spPr>
          <a:xfrm>
            <a:off x="5334000" y="5791200"/>
            <a:ext cx="3581400" cy="609600"/>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152400" y="1447800"/>
            <a:ext cx="3352800" cy="1295400"/>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4101" name="Picture 5"/>
          <p:cNvPicPr>
            <a:picLocks noChangeAspect="1" noChangeArrowheads="1"/>
          </p:cNvPicPr>
          <p:nvPr/>
        </p:nvPicPr>
        <p:blipFill>
          <a:blip r:embed="rId8" cstate="print">
            <a:lum bright="-25000" contrast="45000"/>
          </a:blip>
          <a:srcRect/>
          <a:stretch>
            <a:fillRect/>
          </a:stretch>
        </p:blipFill>
        <p:spPr bwMode="auto">
          <a:xfrm>
            <a:off x="381000" y="4253903"/>
            <a:ext cx="2686050" cy="1108672"/>
          </a:xfrm>
          <a:prstGeom prst="rect">
            <a:avLst/>
          </a:prstGeom>
          <a:noFill/>
          <a:ln w="9525">
            <a:solidFill>
              <a:srgbClr val="990099"/>
            </a:solidFill>
            <a:miter lim="800000"/>
            <a:headEnd/>
            <a:tailEnd/>
          </a:ln>
        </p:spPr>
      </p:pic>
      <p:pic>
        <p:nvPicPr>
          <p:cNvPr id="43" name="Picture 4"/>
          <p:cNvPicPr>
            <a:picLocks noChangeAspect="1" noChangeArrowheads="1"/>
          </p:cNvPicPr>
          <p:nvPr/>
        </p:nvPicPr>
        <p:blipFill>
          <a:blip r:embed="rId9" cstate="print">
            <a:lum bright="-10000" contrast="40000"/>
          </a:blip>
          <a:srcRect/>
          <a:stretch>
            <a:fillRect/>
          </a:stretch>
        </p:blipFill>
        <p:spPr bwMode="auto">
          <a:xfrm>
            <a:off x="-1" y="0"/>
            <a:ext cx="2217729" cy="1447800"/>
          </a:xfrm>
          <a:prstGeom prst="rect">
            <a:avLst/>
          </a:prstGeom>
          <a:noFill/>
          <a:ln w="9525">
            <a:noFill/>
            <a:miter lim="800000"/>
            <a:headEnd/>
            <a:tailEnd/>
          </a:ln>
        </p:spPr>
      </p:pic>
      <p:sp>
        <p:nvSpPr>
          <p:cNvPr id="44" name="Rectangle 43"/>
          <p:cNvSpPr/>
          <p:nvPr/>
        </p:nvSpPr>
        <p:spPr>
          <a:xfrm>
            <a:off x="3962400" y="762001"/>
            <a:ext cx="5181600" cy="276999"/>
          </a:xfrm>
          <a:prstGeom prst="rect">
            <a:avLst/>
          </a:prstGeom>
          <a:solidFill>
            <a:srgbClr val="FFFF00"/>
          </a:solidFill>
        </p:spPr>
        <p:txBody>
          <a:bodyPr wrap="square">
            <a:spAutoFit/>
          </a:bodyPr>
          <a:lstStyle/>
          <a:p>
            <a:pPr algn="ctr"/>
            <a:r>
              <a:rPr lang="en-US" sz="1200" dirty="0">
                <a:latin typeface="Comic Sans MS" pitchFamily="66" charset="0"/>
              </a:rPr>
              <a:t>R. Arndt, W. Briscoe</a:t>
            </a:r>
            <a:r>
              <a:rPr lang="en-US" sz="1200" i="1" dirty="0">
                <a:latin typeface="Comic Sans MS" pitchFamily="66" charset="0"/>
              </a:rPr>
              <a:t>,</a:t>
            </a:r>
            <a:r>
              <a:rPr lang="en-US" sz="1200" dirty="0">
                <a:latin typeface="Comic Sans MS" pitchFamily="66" charset="0"/>
              </a:rPr>
              <a:t> IS, R. Workman, Phys Rev C </a:t>
            </a:r>
            <a:r>
              <a:rPr lang="en-US" sz="1200" b="1" dirty="0">
                <a:latin typeface="Comic Sans MS" pitchFamily="66" charset="0"/>
              </a:rPr>
              <a:t>74</a:t>
            </a:r>
            <a:r>
              <a:rPr lang="en-US" sz="1200" dirty="0">
                <a:latin typeface="Comic Sans MS" pitchFamily="66" charset="0"/>
              </a:rPr>
              <a:t>,</a:t>
            </a:r>
            <a:r>
              <a:rPr lang="en-US" sz="1200" b="1" dirty="0">
                <a:latin typeface="Comic Sans MS" pitchFamily="66" charset="0"/>
              </a:rPr>
              <a:t> </a:t>
            </a:r>
            <a:r>
              <a:rPr lang="en-US" sz="1200" dirty="0">
                <a:latin typeface="Comic Sans MS" pitchFamily="66" charset="0"/>
              </a:rPr>
              <a:t>045205 (2006)</a:t>
            </a:r>
            <a:endParaRPr lang="en-US" sz="1200" dirty="0"/>
          </a:p>
        </p:txBody>
      </p:sp>
      <p:sp>
        <p:nvSpPr>
          <p:cNvPr id="45" name="Rectangle 4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44102"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44120" name="Bitmap Image" r:id="rId10" imgW="1952898" imgH="2000000" progId="PBrush">
                  <p:embed/>
                </p:oleObj>
              </mc:Choice>
              <mc:Fallback>
                <p:oleObj name="Bitmap Image" r:id="rId10" imgW="1952898" imgH="2000000" progId="PBrush">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Rectangle 45"/>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13</a:t>
            </a:fld>
            <a:endParaRPr lang="en-US" sz="1200" dirty="0"/>
          </a:p>
        </p:txBody>
      </p:sp>
      <p:sp>
        <p:nvSpPr>
          <p:cNvPr id="47" name="Rectangle 46"/>
          <p:cNvSpPr/>
          <p:nvPr/>
        </p:nvSpPr>
        <p:spPr>
          <a:xfrm>
            <a:off x="152400" y="1371600"/>
            <a:ext cx="290464" cy="369332"/>
          </a:xfrm>
          <a:prstGeom prst="rect">
            <a:avLst/>
          </a:prstGeom>
        </p:spPr>
        <p:txBody>
          <a:bodyPr wrap="none">
            <a:spAutoFit/>
          </a:bodyPr>
          <a:lstStyle/>
          <a:p>
            <a:r>
              <a:rPr lang="en-US" dirty="0">
                <a:solidFill>
                  <a:srgbClr val="FF0000"/>
                </a:solidFill>
                <a:latin typeface="Symbol" pitchFamily="18" charset="2"/>
              </a:rPr>
              <a:t>·</a:t>
            </a:r>
            <a:endParaRPr lang="en-US"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TextBox 12"/>
          <p:cNvSpPr txBox="1"/>
          <p:nvPr/>
        </p:nvSpPr>
        <p:spPr>
          <a:xfrm>
            <a:off x="0" y="1"/>
            <a:ext cx="9144000" cy="1015663"/>
          </a:xfrm>
          <a:prstGeom prst="rect">
            <a:avLst/>
          </a:prstGeom>
          <a:solidFill>
            <a:schemeClr val="bg1"/>
          </a:solidFill>
          <a:ln>
            <a:solidFill>
              <a:schemeClr val="bg1"/>
            </a:solidFill>
          </a:ln>
        </p:spPr>
        <p:txBody>
          <a:bodyPr wrap="square" rtlCol="0">
            <a:spAutoFit/>
          </a:bodyPr>
          <a:lstStyle/>
          <a:p>
            <a:pPr algn="ctr"/>
            <a:r>
              <a:rPr lang="en-US" sz="6000" dirty="0">
                <a:solidFill>
                  <a:srgbClr val="00B050"/>
                </a:solidFill>
                <a:latin typeface="Freestyle Script" pitchFamily="66" charset="0"/>
              </a:rPr>
              <a:t> </a:t>
            </a:r>
            <a:r>
              <a:rPr lang="en-US" sz="4400" dirty="0">
                <a:solidFill>
                  <a:srgbClr val="00B050"/>
                </a:solidFill>
                <a:latin typeface="Monotype Corsiva" pitchFamily="66" charset="0"/>
              </a:rPr>
              <a:t>Recent</a:t>
            </a:r>
            <a:r>
              <a:rPr lang="en-US" sz="6000" dirty="0">
                <a:solidFill>
                  <a:srgbClr val="00B050"/>
                </a:solidFill>
                <a:latin typeface="Monotype Corsiva" pitchFamily="66" charset="0"/>
              </a:rPr>
              <a:t> </a:t>
            </a:r>
            <a:r>
              <a:rPr lang="en-US" sz="4400" b="1" dirty="0">
                <a:solidFill>
                  <a:srgbClr val="FF0000"/>
                </a:solidFill>
                <a:latin typeface="Monotype Corsiva" pitchFamily="66" charset="0"/>
              </a:rPr>
              <a:t>ITEP</a:t>
            </a:r>
            <a:r>
              <a:rPr lang="en-US" sz="4400" dirty="0">
                <a:latin typeface="Monotype Corsiva" pitchFamily="66" charset="0"/>
              </a:rPr>
              <a:t> for </a:t>
            </a:r>
            <a:r>
              <a:rPr lang="en-US" sz="4400" i="1" dirty="0">
                <a:solidFill>
                  <a:srgbClr val="0033CC"/>
                </a:solidFill>
                <a:latin typeface="Symbol" pitchFamily="18" charset="2"/>
              </a:rPr>
              <a:t>p</a:t>
            </a:r>
            <a:r>
              <a:rPr lang="en-US" sz="4400" baseline="30000" dirty="0">
                <a:solidFill>
                  <a:srgbClr val="0033CC"/>
                </a:solidFill>
                <a:latin typeface="Symbol" pitchFamily="18" charset="2"/>
              </a:rPr>
              <a:t>-</a:t>
            </a:r>
            <a:r>
              <a:rPr lang="en-US" sz="4400" baseline="30000" dirty="0">
                <a:solidFill>
                  <a:srgbClr val="0033CC"/>
                </a:solidFill>
                <a:latin typeface="Freestyle Script" pitchFamily="66" charset="0"/>
              </a:rPr>
              <a:t>+</a:t>
            </a:r>
            <a:r>
              <a:rPr lang="en-US" sz="4400" i="1" dirty="0" err="1">
                <a:solidFill>
                  <a:srgbClr val="0033CC"/>
                </a:solidFill>
                <a:latin typeface="Monotype Corsiva" pitchFamily="66" charset="0"/>
              </a:rPr>
              <a:t>p</a:t>
            </a:r>
            <a:r>
              <a:rPr lang="en-US" sz="44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4400" i="1" dirty="0" err="1">
                <a:solidFill>
                  <a:srgbClr val="0033CC"/>
                </a:solidFill>
                <a:latin typeface="Symbol" pitchFamily="18" charset="2"/>
              </a:rPr>
              <a:t>p</a:t>
            </a:r>
            <a:r>
              <a:rPr lang="en-US" sz="4400" baseline="30000" dirty="0">
                <a:solidFill>
                  <a:srgbClr val="0033CC"/>
                </a:solidFill>
                <a:latin typeface="Symbol" pitchFamily="18" charset="2"/>
              </a:rPr>
              <a:t>-</a:t>
            </a:r>
            <a:r>
              <a:rPr lang="en-US" sz="4400" baseline="30000" dirty="0">
                <a:solidFill>
                  <a:srgbClr val="0033CC"/>
                </a:solidFill>
                <a:latin typeface="Freestyle Script" pitchFamily="66" charset="0"/>
              </a:rPr>
              <a:t>+</a:t>
            </a:r>
            <a:r>
              <a:rPr lang="en-US" sz="4400" i="1" dirty="0">
                <a:solidFill>
                  <a:srgbClr val="0033CC"/>
                </a:solidFill>
                <a:latin typeface="Monotype Corsiva" pitchFamily="66" charset="0"/>
              </a:rPr>
              <a:t>p</a:t>
            </a:r>
          </a:p>
        </p:txBody>
      </p:sp>
      <p:sp>
        <p:nvSpPr>
          <p:cNvPr id="15" name="Rectangle 14"/>
          <p:cNvSpPr/>
          <p:nvPr/>
        </p:nvSpPr>
        <p:spPr>
          <a:xfrm>
            <a:off x="2133600" y="6581001"/>
            <a:ext cx="4648200" cy="276999"/>
          </a:xfrm>
          <a:prstGeom prst="rect">
            <a:avLst/>
          </a:prstGeom>
        </p:spPr>
        <p:txBody>
          <a:bodyPr wrap="square">
            <a:spAutoFit/>
          </a:bodyPr>
          <a:lstStyle/>
          <a:p>
            <a:pPr algn="ctr"/>
            <a:r>
              <a:rPr lang="en-US" sz="1200" b="1" dirty="0"/>
              <a:t>MESON 2018, Krakow, Poland, June, 2018</a:t>
            </a:r>
          </a:p>
        </p:txBody>
      </p:sp>
      <p:sp>
        <p:nvSpPr>
          <p:cNvPr id="21" name="Rectangle 20"/>
          <p:cNvSpPr/>
          <p:nvPr/>
        </p:nvSpPr>
        <p:spPr>
          <a:xfrm>
            <a:off x="228600" y="1219200"/>
            <a:ext cx="4419600" cy="646331"/>
          </a:xfrm>
          <a:prstGeom prst="rect">
            <a:avLst/>
          </a:prstGeom>
        </p:spPr>
        <p:txBody>
          <a:bodyPr wrap="square">
            <a:spAutoFit/>
          </a:bodyPr>
          <a:lstStyle/>
          <a:p>
            <a:pPr algn="ctr"/>
            <a:r>
              <a:rPr lang="en-US" dirty="0">
                <a:solidFill>
                  <a:srgbClr val="FF0000"/>
                </a:solidFill>
                <a:latin typeface="Symbol" pitchFamily="18" charset="2"/>
              </a:rPr>
              <a:t>·</a:t>
            </a:r>
            <a:r>
              <a:rPr lang="en-US" dirty="0"/>
              <a:t> New precise cross section measurements: </a:t>
            </a:r>
          </a:p>
          <a:p>
            <a:pPr algn="ctr"/>
            <a:r>
              <a:rPr lang="en-US" b="1" dirty="0">
                <a:latin typeface="Symbol" pitchFamily="18" charset="2"/>
              </a:rPr>
              <a:t>Ds</a:t>
            </a:r>
            <a:r>
              <a:rPr lang="en-US" dirty="0"/>
              <a:t> = </a:t>
            </a:r>
            <a:r>
              <a:rPr lang="en-US" b="1" dirty="0">
                <a:solidFill>
                  <a:srgbClr val="0000CC"/>
                </a:solidFill>
              </a:rPr>
              <a:t>0.5</a:t>
            </a:r>
            <a:r>
              <a:rPr lang="en-US" b="1" dirty="0"/>
              <a:t>%</a:t>
            </a:r>
            <a:r>
              <a:rPr lang="en-US" dirty="0"/>
              <a:t>  stat, </a:t>
            </a:r>
            <a:r>
              <a:rPr lang="en-US" b="1" dirty="0" err="1">
                <a:latin typeface="Symbol" pitchFamily="18" charset="2"/>
              </a:rPr>
              <a:t>D</a:t>
            </a:r>
            <a:r>
              <a:rPr lang="en-US" b="1" dirty="0" err="1"/>
              <a:t>p</a:t>
            </a:r>
            <a:r>
              <a:rPr lang="en-US" b="1" dirty="0"/>
              <a:t> </a:t>
            </a:r>
            <a:r>
              <a:rPr lang="en-US" dirty="0"/>
              <a:t>= </a:t>
            </a:r>
            <a:r>
              <a:rPr lang="en-US" b="1" dirty="0">
                <a:solidFill>
                  <a:srgbClr val="0000CC"/>
                </a:solidFill>
              </a:rPr>
              <a:t>1 MeV</a:t>
            </a:r>
            <a:r>
              <a:rPr lang="en-US" dirty="0">
                <a:solidFill>
                  <a:srgbClr val="0000CC"/>
                </a:solidFill>
              </a:rPr>
              <a:t>, </a:t>
            </a:r>
            <a:r>
              <a:rPr lang="en-US" b="1" i="1" dirty="0">
                <a:latin typeface="Symbol" pitchFamily="18" charset="2"/>
              </a:rPr>
              <a:t>D</a:t>
            </a:r>
            <a:r>
              <a:rPr lang="el-GR" b="1" i="1" dirty="0"/>
              <a:t>θ = </a:t>
            </a:r>
            <a:r>
              <a:rPr lang="en-US" b="1" dirty="0">
                <a:solidFill>
                  <a:srgbClr val="0000CC"/>
                </a:solidFill>
              </a:rPr>
              <a:t>±</a:t>
            </a:r>
            <a:r>
              <a:rPr lang="en-US" b="1" dirty="0">
                <a:solidFill>
                  <a:srgbClr val="0000CC"/>
                </a:solidFill>
                <a:latin typeface="Symbol" pitchFamily="18" charset="2"/>
              </a:rPr>
              <a:t>1</a:t>
            </a:r>
            <a:r>
              <a:rPr lang="en-US" b="1" baseline="30000" dirty="0">
                <a:solidFill>
                  <a:srgbClr val="0000CC"/>
                </a:solidFill>
                <a:latin typeface="Symbol" pitchFamily="18" charset="2"/>
              </a:rPr>
              <a:t>o</a:t>
            </a:r>
            <a:endParaRPr lang="en-US" b="1" baseline="30000" dirty="0">
              <a:solidFill>
                <a:srgbClr val="0000CC"/>
              </a:solidFill>
            </a:endParaRPr>
          </a:p>
        </p:txBody>
      </p:sp>
      <p:pic>
        <p:nvPicPr>
          <p:cNvPr id="37" name="Picture 7" descr="C:\Documents and Settings\SvirLex\Мои документы\conf08\seminar_ihep\jpeg\epicur_logo1.jpg"/>
          <p:cNvPicPr>
            <a:picLocks noChangeAspect="1" noChangeArrowheads="1"/>
          </p:cNvPicPr>
          <p:nvPr/>
        </p:nvPicPr>
        <p:blipFill>
          <a:blip r:embed="rId4" cstate="print">
            <a:lum bright="-30000" contrast="50000"/>
          </a:blip>
          <a:srcRect/>
          <a:stretch>
            <a:fillRect/>
          </a:stretch>
        </p:blipFill>
        <p:spPr bwMode="auto">
          <a:xfrm>
            <a:off x="8243455" y="0"/>
            <a:ext cx="900546" cy="990600"/>
          </a:xfrm>
          <a:prstGeom prst="rect">
            <a:avLst/>
          </a:prstGeom>
          <a:noFill/>
          <a:ln w="9525">
            <a:noFill/>
            <a:miter lim="800000"/>
            <a:headEnd/>
            <a:tailEnd/>
          </a:ln>
        </p:spPr>
      </p:pic>
      <p:pic>
        <p:nvPicPr>
          <p:cNvPr id="38" name="Picture 2" descr="C:\Users\Igor\Documents\Desktop\itep-logo.png"/>
          <p:cNvPicPr>
            <a:picLocks noChangeAspect="1" noChangeArrowheads="1"/>
          </p:cNvPicPr>
          <p:nvPr/>
        </p:nvPicPr>
        <p:blipFill>
          <a:blip r:embed="rId5" cstate="print">
            <a:lum bright="-15000" contrast="40000"/>
          </a:blip>
          <a:srcRect/>
          <a:stretch>
            <a:fillRect/>
          </a:stretch>
        </p:blipFill>
        <p:spPr bwMode="auto">
          <a:xfrm>
            <a:off x="-1" y="0"/>
            <a:ext cx="993923" cy="990600"/>
          </a:xfrm>
          <a:prstGeom prst="rect">
            <a:avLst/>
          </a:prstGeom>
          <a:noFill/>
        </p:spPr>
      </p:pic>
      <p:pic>
        <p:nvPicPr>
          <p:cNvPr id="261122" name="Picture 2"/>
          <p:cNvPicPr>
            <a:picLocks noChangeAspect="1" noChangeArrowheads="1"/>
          </p:cNvPicPr>
          <p:nvPr/>
        </p:nvPicPr>
        <p:blipFill>
          <a:blip r:embed="rId6" cstate="print"/>
          <a:srcRect/>
          <a:stretch>
            <a:fillRect/>
          </a:stretch>
        </p:blipFill>
        <p:spPr bwMode="auto">
          <a:xfrm>
            <a:off x="1600200" y="2133600"/>
            <a:ext cx="7162800" cy="3581400"/>
          </a:xfrm>
          <a:prstGeom prst="rect">
            <a:avLst/>
          </a:prstGeom>
          <a:noFill/>
          <a:ln w="9525">
            <a:noFill/>
            <a:miter lim="800000"/>
            <a:headEnd/>
            <a:tailEnd/>
          </a:ln>
        </p:spPr>
      </p:pic>
      <p:sp>
        <p:nvSpPr>
          <p:cNvPr id="40" name="TextBox 39"/>
          <p:cNvSpPr txBox="1"/>
          <p:nvPr/>
        </p:nvSpPr>
        <p:spPr>
          <a:xfrm>
            <a:off x="1981200" y="2209800"/>
            <a:ext cx="776175" cy="338554"/>
          </a:xfrm>
          <a:prstGeom prst="rect">
            <a:avLst/>
          </a:prstGeom>
          <a:noFill/>
        </p:spPr>
        <p:txBody>
          <a:bodyPr wrap="none" rtlCol="0">
            <a:spAutoFit/>
          </a:bodyPr>
          <a:lstStyle/>
          <a:p>
            <a:r>
              <a:rPr lang="el-GR" sz="1600" b="1" i="1" dirty="0">
                <a:solidFill>
                  <a:srgbClr val="7700C8"/>
                </a:solidFill>
              </a:rPr>
              <a:t>θ = 40◦</a:t>
            </a:r>
            <a:endParaRPr lang="en-US" sz="1600" b="1" i="1" dirty="0">
              <a:solidFill>
                <a:srgbClr val="7700C8"/>
              </a:solidFill>
            </a:endParaRPr>
          </a:p>
        </p:txBody>
      </p:sp>
      <p:sp>
        <p:nvSpPr>
          <p:cNvPr id="41" name="TextBox 40"/>
          <p:cNvSpPr txBox="1"/>
          <p:nvPr/>
        </p:nvSpPr>
        <p:spPr>
          <a:xfrm>
            <a:off x="4343400" y="2209800"/>
            <a:ext cx="881973" cy="338554"/>
          </a:xfrm>
          <a:prstGeom prst="rect">
            <a:avLst/>
          </a:prstGeom>
          <a:noFill/>
        </p:spPr>
        <p:txBody>
          <a:bodyPr wrap="none" rtlCol="0">
            <a:spAutoFit/>
          </a:bodyPr>
          <a:lstStyle/>
          <a:p>
            <a:r>
              <a:rPr lang="el-GR" sz="1600" b="1" i="1" dirty="0">
                <a:solidFill>
                  <a:srgbClr val="7700C8"/>
                </a:solidFill>
              </a:rPr>
              <a:t>θ = 100◦</a:t>
            </a:r>
            <a:endParaRPr lang="en-US" sz="1600" b="1" dirty="0">
              <a:solidFill>
                <a:srgbClr val="7700C8"/>
              </a:solidFill>
            </a:endParaRPr>
          </a:p>
        </p:txBody>
      </p:sp>
      <p:sp>
        <p:nvSpPr>
          <p:cNvPr id="42" name="TextBox 41"/>
          <p:cNvSpPr txBox="1"/>
          <p:nvPr/>
        </p:nvSpPr>
        <p:spPr>
          <a:xfrm>
            <a:off x="6781800" y="2286000"/>
            <a:ext cx="881973" cy="338554"/>
          </a:xfrm>
          <a:prstGeom prst="rect">
            <a:avLst/>
          </a:prstGeom>
          <a:noFill/>
        </p:spPr>
        <p:txBody>
          <a:bodyPr wrap="none" rtlCol="0">
            <a:spAutoFit/>
          </a:bodyPr>
          <a:lstStyle/>
          <a:p>
            <a:r>
              <a:rPr lang="el-GR" sz="1600" b="1" i="1" dirty="0">
                <a:solidFill>
                  <a:srgbClr val="7700C8"/>
                </a:solidFill>
              </a:rPr>
              <a:t>θ = 110◦</a:t>
            </a:r>
            <a:endParaRPr lang="en-US" sz="1600" b="1" dirty="0">
              <a:solidFill>
                <a:srgbClr val="7700C8"/>
              </a:solidFill>
            </a:endParaRPr>
          </a:p>
        </p:txBody>
      </p:sp>
      <p:sp>
        <p:nvSpPr>
          <p:cNvPr id="33" name="TextBox 32"/>
          <p:cNvSpPr txBox="1"/>
          <p:nvPr/>
        </p:nvSpPr>
        <p:spPr>
          <a:xfrm>
            <a:off x="1981200" y="3962400"/>
            <a:ext cx="776175" cy="338554"/>
          </a:xfrm>
          <a:prstGeom prst="rect">
            <a:avLst/>
          </a:prstGeom>
          <a:noFill/>
        </p:spPr>
        <p:txBody>
          <a:bodyPr wrap="none" rtlCol="0">
            <a:spAutoFit/>
          </a:bodyPr>
          <a:lstStyle/>
          <a:p>
            <a:r>
              <a:rPr lang="el-GR" sz="1600" b="1" i="1" dirty="0">
                <a:solidFill>
                  <a:srgbClr val="7700C8"/>
                </a:solidFill>
              </a:rPr>
              <a:t>θ = 70◦</a:t>
            </a:r>
            <a:endParaRPr lang="en-US" sz="1600" b="1" dirty="0">
              <a:solidFill>
                <a:srgbClr val="7700C8"/>
              </a:solidFill>
            </a:endParaRPr>
          </a:p>
        </p:txBody>
      </p:sp>
      <p:sp>
        <p:nvSpPr>
          <p:cNvPr id="43" name="TextBox 42"/>
          <p:cNvSpPr txBox="1"/>
          <p:nvPr/>
        </p:nvSpPr>
        <p:spPr>
          <a:xfrm>
            <a:off x="4495800" y="3962400"/>
            <a:ext cx="777777" cy="338554"/>
          </a:xfrm>
          <a:prstGeom prst="rect">
            <a:avLst/>
          </a:prstGeom>
          <a:noFill/>
        </p:spPr>
        <p:txBody>
          <a:bodyPr wrap="none" rtlCol="0">
            <a:spAutoFit/>
          </a:bodyPr>
          <a:lstStyle/>
          <a:p>
            <a:r>
              <a:rPr lang="el-GR" sz="1600" b="1" i="1" dirty="0">
                <a:solidFill>
                  <a:srgbClr val="7700C8"/>
                </a:solidFill>
              </a:rPr>
              <a:t>θ = 80◦</a:t>
            </a:r>
            <a:endParaRPr lang="en-US" sz="1600" b="1" dirty="0">
              <a:solidFill>
                <a:srgbClr val="7700C8"/>
              </a:solidFill>
            </a:endParaRPr>
          </a:p>
        </p:txBody>
      </p:sp>
      <p:sp>
        <p:nvSpPr>
          <p:cNvPr id="44" name="TextBox 43"/>
          <p:cNvSpPr txBox="1"/>
          <p:nvPr/>
        </p:nvSpPr>
        <p:spPr>
          <a:xfrm>
            <a:off x="6705600" y="3962400"/>
            <a:ext cx="881973" cy="338554"/>
          </a:xfrm>
          <a:prstGeom prst="rect">
            <a:avLst/>
          </a:prstGeom>
          <a:noFill/>
        </p:spPr>
        <p:txBody>
          <a:bodyPr wrap="none" rtlCol="0">
            <a:spAutoFit/>
          </a:bodyPr>
          <a:lstStyle/>
          <a:p>
            <a:r>
              <a:rPr lang="el-GR" sz="1600" b="1" i="1" dirty="0">
                <a:solidFill>
                  <a:srgbClr val="7700C8"/>
                </a:solidFill>
              </a:rPr>
              <a:t>θ = 120◦</a:t>
            </a:r>
            <a:endParaRPr lang="en-US" sz="1600" b="1" dirty="0">
              <a:solidFill>
                <a:srgbClr val="7700C8"/>
              </a:solidFill>
            </a:endParaRPr>
          </a:p>
        </p:txBody>
      </p:sp>
      <p:sp>
        <p:nvSpPr>
          <p:cNvPr id="45" name="Right Arrow 44"/>
          <p:cNvSpPr/>
          <p:nvPr/>
        </p:nvSpPr>
        <p:spPr>
          <a:xfrm>
            <a:off x="0" y="41148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CC"/>
                </a:solidFill>
                <a:latin typeface="Symbol" pitchFamily="18" charset="2"/>
              </a:rPr>
              <a:t>p</a:t>
            </a:r>
            <a:r>
              <a:rPr lang="en-US" b="1" baseline="30000" dirty="0" err="1">
                <a:solidFill>
                  <a:srgbClr val="0000CC"/>
                </a:solidFill>
              </a:rPr>
              <a:t>+</a:t>
            </a:r>
            <a:r>
              <a:rPr lang="en-US" b="1" dirty="0" err="1">
                <a:solidFill>
                  <a:srgbClr val="0000CC"/>
                </a:solidFill>
              </a:rPr>
              <a:t>p</a:t>
            </a:r>
            <a:r>
              <a:rPr lang="en-US"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err="1">
                <a:solidFill>
                  <a:srgbClr val="0000CC"/>
                </a:solidFill>
                <a:effectLst>
                  <a:outerShdw blurRad="38100" dist="38100" dir="2700000" algn="tl">
                    <a:srgbClr val="000000">
                      <a:alpha val="43137"/>
                    </a:srgbClr>
                  </a:outerShdw>
                </a:effectLst>
                <a:sym typeface="Wingdings" pitchFamily="2" charset="2"/>
              </a:rPr>
              <a:t>+</a:t>
            </a:r>
            <a:r>
              <a:rPr lang="en-US" b="1" dirty="0" err="1">
                <a:solidFill>
                  <a:srgbClr val="0000CC"/>
                </a:solidFill>
                <a:effectLst>
                  <a:outerShdw blurRad="38100" dist="38100" dir="2700000" algn="tl">
                    <a:srgbClr val="000000">
                      <a:alpha val="43137"/>
                    </a:srgbClr>
                  </a:outerShdw>
                </a:effectLst>
                <a:sym typeface="Wingdings" pitchFamily="2" charset="2"/>
              </a:rPr>
              <a:t>p</a:t>
            </a:r>
            <a:endParaRPr lang="en-US" b="1" dirty="0">
              <a:solidFill>
                <a:srgbClr val="0000CC"/>
              </a:solidFill>
            </a:endParaRPr>
          </a:p>
        </p:txBody>
      </p:sp>
      <p:sp>
        <p:nvSpPr>
          <p:cNvPr id="46" name="Right Arrow 45"/>
          <p:cNvSpPr/>
          <p:nvPr/>
        </p:nvSpPr>
        <p:spPr>
          <a:xfrm>
            <a:off x="0" y="2362200"/>
            <a:ext cx="1295400" cy="533400"/>
          </a:xfrm>
          <a:prstGeom prst="rightArrow">
            <a:avLst/>
          </a:prstGeom>
          <a:solidFill>
            <a:srgbClr val="FFFF0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CC"/>
              </a:solidFill>
              <a:latin typeface="Symbol" pitchFamily="18" charset="2"/>
            </a:endParaRPr>
          </a:p>
          <a:p>
            <a:pPr algn="ctr"/>
            <a:r>
              <a:rPr lang="en-US" b="1" dirty="0">
                <a:solidFill>
                  <a:srgbClr val="0000CC"/>
                </a:solidFill>
                <a:latin typeface="Symbol" pitchFamily="18" charset="2"/>
              </a:rPr>
              <a:t>p</a:t>
            </a:r>
            <a:r>
              <a:rPr lang="en-US" b="1" baseline="30000" dirty="0">
                <a:solidFill>
                  <a:srgbClr val="0000CC"/>
                </a:solidFill>
                <a:latin typeface="Symbol" pitchFamily="18" charset="2"/>
              </a:rPr>
              <a:t>-</a:t>
            </a:r>
            <a:r>
              <a:rPr lang="en-US" b="1" dirty="0" err="1">
                <a:solidFill>
                  <a:srgbClr val="0000CC"/>
                </a:solidFill>
              </a:rPr>
              <a:t>p</a:t>
            </a:r>
            <a:r>
              <a:rPr lang="en-US"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CC"/>
                </a:solidFill>
                <a:effectLst>
                  <a:outerShdw blurRad="38100" dist="38100" dir="2700000" algn="tl">
                    <a:srgbClr val="000000">
                      <a:alpha val="43137"/>
                    </a:srgbClr>
                  </a:outerShdw>
                </a:effectLst>
                <a:latin typeface="Symbol" pitchFamily="18" charset="2"/>
                <a:sym typeface="Wingdings" pitchFamily="2" charset="2"/>
              </a:rPr>
              <a:t>p</a:t>
            </a:r>
            <a:r>
              <a:rPr lang="en-US" b="1" baseline="30000" dirty="0">
                <a:solidFill>
                  <a:srgbClr val="0000CC"/>
                </a:solidFill>
                <a:latin typeface="Symbol" pitchFamily="18" charset="2"/>
              </a:rPr>
              <a:t>-</a:t>
            </a:r>
            <a:r>
              <a:rPr lang="en-US" b="1" dirty="0">
                <a:solidFill>
                  <a:srgbClr val="0000CC"/>
                </a:solidFill>
                <a:effectLst>
                  <a:outerShdw blurRad="38100" dist="38100" dir="2700000" algn="tl">
                    <a:srgbClr val="000000">
                      <a:alpha val="43137"/>
                    </a:srgbClr>
                  </a:outerShdw>
                </a:effectLst>
                <a:sym typeface="Wingdings" pitchFamily="2" charset="2"/>
              </a:rPr>
              <a:t>p</a:t>
            </a:r>
            <a:endParaRPr lang="en-US" b="1" dirty="0">
              <a:solidFill>
                <a:srgbClr val="0000CC"/>
              </a:solidFill>
            </a:endParaRPr>
          </a:p>
          <a:p>
            <a:pPr algn="ctr"/>
            <a:endParaRPr lang="en-US" b="1" dirty="0">
              <a:solidFill>
                <a:srgbClr val="FF0000"/>
              </a:solidFill>
            </a:endParaRPr>
          </a:p>
        </p:txBody>
      </p:sp>
      <p:sp>
        <p:nvSpPr>
          <p:cNvPr id="48" name="TextBox 47"/>
          <p:cNvSpPr txBox="1"/>
          <p:nvPr/>
        </p:nvSpPr>
        <p:spPr>
          <a:xfrm>
            <a:off x="6019800" y="5791200"/>
            <a:ext cx="2901372" cy="307777"/>
          </a:xfrm>
          <a:prstGeom prst="rect">
            <a:avLst/>
          </a:prstGeom>
          <a:solidFill>
            <a:schemeClr val="accent4">
              <a:lumMod val="40000"/>
              <a:lumOff val="60000"/>
            </a:schemeClr>
          </a:solidFill>
        </p:spPr>
        <p:txBody>
          <a:bodyPr wrap="none" rtlCol="0">
            <a:spAutoFit/>
          </a:bodyPr>
          <a:lstStyle/>
          <a:p>
            <a:r>
              <a:rPr lang="en-US" sz="1400" b="1" dirty="0"/>
              <a:t>Predictions: </a:t>
            </a:r>
            <a:r>
              <a:rPr lang="en-US" sz="1400" b="1" dirty="0">
                <a:solidFill>
                  <a:srgbClr val="FF0000"/>
                </a:solidFill>
              </a:rPr>
              <a:t>WI08</a:t>
            </a:r>
            <a:r>
              <a:rPr lang="en-US" sz="1400" b="1" dirty="0"/>
              <a:t>, </a:t>
            </a:r>
            <a:r>
              <a:rPr lang="en-US" sz="1400" b="1" dirty="0">
                <a:solidFill>
                  <a:srgbClr val="0000CC"/>
                </a:solidFill>
              </a:rPr>
              <a:t>KH80</a:t>
            </a:r>
            <a:r>
              <a:rPr lang="en-US" sz="1400" b="1" dirty="0"/>
              <a:t>, </a:t>
            </a:r>
            <a:r>
              <a:rPr lang="en-US" sz="1400" b="1" dirty="0">
                <a:solidFill>
                  <a:srgbClr val="009644"/>
                </a:solidFill>
              </a:rPr>
              <a:t>KA84</a:t>
            </a:r>
            <a:r>
              <a:rPr lang="en-US" sz="1400" b="1" dirty="0"/>
              <a:t>, CMB</a:t>
            </a:r>
          </a:p>
        </p:txBody>
      </p:sp>
      <p:sp>
        <p:nvSpPr>
          <p:cNvPr id="49" name="TextBox 48"/>
          <p:cNvSpPr txBox="1"/>
          <p:nvPr/>
        </p:nvSpPr>
        <p:spPr>
          <a:xfrm>
            <a:off x="0" y="3048000"/>
            <a:ext cx="1512209" cy="738664"/>
          </a:xfrm>
          <a:prstGeom prst="rect">
            <a:avLst/>
          </a:prstGeom>
          <a:solidFill>
            <a:schemeClr val="accent2">
              <a:lumMod val="20000"/>
              <a:lumOff val="80000"/>
            </a:schemeClr>
          </a:solidFill>
        </p:spPr>
        <p:txBody>
          <a:bodyPr wrap="none" rtlCol="0">
            <a:spAutoFit/>
          </a:bodyPr>
          <a:lstStyle/>
          <a:p>
            <a:r>
              <a:rPr lang="en-US" sz="1400" b="1" dirty="0">
                <a:solidFill>
                  <a:srgbClr val="990099"/>
                </a:solidFill>
              </a:rPr>
              <a:t>4277</a:t>
            </a:r>
            <a:r>
              <a:rPr lang="en-US" sz="1400" dirty="0"/>
              <a:t> </a:t>
            </a:r>
            <a:r>
              <a:rPr lang="en-US" sz="1400" b="1" dirty="0" err="1">
                <a:solidFill>
                  <a:srgbClr val="3333CC"/>
                </a:solidFill>
              </a:rPr>
              <a:t>d</a:t>
            </a:r>
            <a:r>
              <a:rPr lang="en-US" sz="1400" b="1" dirty="0" err="1">
                <a:solidFill>
                  <a:srgbClr val="3333CC"/>
                </a:solidFill>
                <a:latin typeface="Symbol" pitchFamily="18" charset="2"/>
              </a:rPr>
              <a:t>s</a:t>
            </a:r>
            <a:r>
              <a:rPr lang="en-US" sz="1400" b="1" dirty="0">
                <a:solidFill>
                  <a:srgbClr val="3333CC"/>
                </a:solidFill>
              </a:rPr>
              <a:t>/</a:t>
            </a:r>
            <a:r>
              <a:rPr lang="en-US" sz="1400" b="1" dirty="0" err="1">
                <a:solidFill>
                  <a:srgbClr val="3333CC"/>
                </a:solidFill>
              </a:rPr>
              <a:t>d</a:t>
            </a:r>
            <a:r>
              <a:rPr lang="en-US" sz="1400" b="1" dirty="0" err="1">
                <a:solidFill>
                  <a:srgbClr val="3333CC"/>
                </a:solidFill>
                <a:latin typeface="Symbol" pitchFamily="18" charset="2"/>
              </a:rPr>
              <a:t>W</a:t>
            </a:r>
            <a:r>
              <a:rPr lang="en-US" sz="1400" dirty="0"/>
              <a:t>: </a:t>
            </a:r>
          </a:p>
          <a:p>
            <a:r>
              <a:rPr lang="en-US" sz="1400" b="1" dirty="0"/>
              <a:t>800</a:t>
            </a:r>
            <a:r>
              <a:rPr lang="en-US" sz="1400" dirty="0"/>
              <a:t> – </a:t>
            </a:r>
            <a:r>
              <a:rPr lang="en-US" sz="1400" b="1" dirty="0"/>
              <a:t>1243 </a:t>
            </a:r>
            <a:r>
              <a:rPr lang="en-US" sz="1400" dirty="0"/>
              <a:t>MeV/c</a:t>
            </a:r>
          </a:p>
          <a:p>
            <a:r>
              <a:rPr lang="en-US" sz="1400" b="1" dirty="0"/>
              <a:t>  40</a:t>
            </a:r>
            <a:r>
              <a:rPr lang="en-US" sz="1400" dirty="0"/>
              <a:t> –   </a:t>
            </a:r>
            <a:r>
              <a:rPr lang="en-US" sz="1400" b="1" dirty="0"/>
              <a:t>122</a:t>
            </a:r>
            <a:r>
              <a:rPr lang="en-US" sz="1400" dirty="0"/>
              <a:t> deg</a:t>
            </a:r>
          </a:p>
        </p:txBody>
      </p:sp>
      <p:sp>
        <p:nvSpPr>
          <p:cNvPr id="51" name="TextBox 50"/>
          <p:cNvSpPr txBox="1"/>
          <p:nvPr/>
        </p:nvSpPr>
        <p:spPr>
          <a:xfrm>
            <a:off x="0" y="4800600"/>
            <a:ext cx="1512209" cy="738664"/>
          </a:xfrm>
          <a:prstGeom prst="rect">
            <a:avLst/>
          </a:prstGeom>
          <a:solidFill>
            <a:schemeClr val="accent2">
              <a:lumMod val="20000"/>
              <a:lumOff val="80000"/>
            </a:schemeClr>
          </a:solidFill>
        </p:spPr>
        <p:txBody>
          <a:bodyPr wrap="none" rtlCol="0">
            <a:spAutoFit/>
          </a:bodyPr>
          <a:lstStyle/>
          <a:p>
            <a:r>
              <a:rPr lang="en-US" sz="1400" b="1" dirty="0">
                <a:solidFill>
                  <a:srgbClr val="990099"/>
                </a:solidFill>
              </a:rPr>
              <a:t>2638</a:t>
            </a:r>
            <a:r>
              <a:rPr lang="en-US" sz="1400" dirty="0"/>
              <a:t> </a:t>
            </a:r>
            <a:r>
              <a:rPr lang="en-US" sz="1400" b="1" dirty="0" err="1">
                <a:solidFill>
                  <a:srgbClr val="3333CC"/>
                </a:solidFill>
              </a:rPr>
              <a:t>d</a:t>
            </a:r>
            <a:r>
              <a:rPr lang="en-US" sz="1400" b="1" dirty="0" err="1">
                <a:solidFill>
                  <a:srgbClr val="3333CC"/>
                </a:solidFill>
                <a:latin typeface="Symbol" pitchFamily="18" charset="2"/>
              </a:rPr>
              <a:t>s</a:t>
            </a:r>
            <a:r>
              <a:rPr lang="en-US" sz="1400" b="1" dirty="0">
                <a:solidFill>
                  <a:srgbClr val="3333CC"/>
                </a:solidFill>
              </a:rPr>
              <a:t>/</a:t>
            </a:r>
            <a:r>
              <a:rPr lang="en-US" sz="1400" b="1" dirty="0" err="1">
                <a:solidFill>
                  <a:srgbClr val="3333CC"/>
                </a:solidFill>
              </a:rPr>
              <a:t>d</a:t>
            </a:r>
            <a:r>
              <a:rPr lang="en-US" sz="1400" b="1" dirty="0" err="1">
                <a:solidFill>
                  <a:srgbClr val="3333CC"/>
                </a:solidFill>
                <a:latin typeface="Symbol" pitchFamily="18" charset="2"/>
              </a:rPr>
              <a:t>W</a:t>
            </a:r>
            <a:r>
              <a:rPr lang="en-US" sz="1400" dirty="0"/>
              <a:t>: </a:t>
            </a:r>
          </a:p>
          <a:p>
            <a:r>
              <a:rPr lang="en-US" sz="1400" b="1" dirty="0"/>
              <a:t>918</a:t>
            </a:r>
            <a:r>
              <a:rPr lang="en-US" sz="1400" dirty="0"/>
              <a:t> – </a:t>
            </a:r>
            <a:r>
              <a:rPr lang="en-US" sz="1400" b="1" dirty="0"/>
              <a:t>1240</a:t>
            </a:r>
            <a:r>
              <a:rPr lang="en-US" sz="1400" dirty="0"/>
              <a:t> MeV/c</a:t>
            </a:r>
          </a:p>
          <a:p>
            <a:r>
              <a:rPr lang="en-US" sz="1400" b="1" dirty="0"/>
              <a:t>  40</a:t>
            </a:r>
            <a:r>
              <a:rPr lang="en-US" sz="1400" dirty="0"/>
              <a:t> –   </a:t>
            </a:r>
            <a:r>
              <a:rPr lang="en-US" sz="1400" b="1" dirty="0"/>
              <a:t>122</a:t>
            </a:r>
            <a:r>
              <a:rPr lang="en-US" sz="1400" dirty="0"/>
              <a:t> deg</a:t>
            </a:r>
          </a:p>
        </p:txBody>
      </p:sp>
      <p:sp>
        <p:nvSpPr>
          <p:cNvPr id="52" name="TextBox 51"/>
          <p:cNvSpPr txBox="1"/>
          <p:nvPr/>
        </p:nvSpPr>
        <p:spPr>
          <a:xfrm>
            <a:off x="5791200" y="6096000"/>
            <a:ext cx="3115405" cy="276999"/>
          </a:xfrm>
          <a:prstGeom prst="rect">
            <a:avLst/>
          </a:prstGeom>
          <a:solidFill>
            <a:srgbClr val="FFFF00"/>
          </a:solidFill>
        </p:spPr>
        <p:txBody>
          <a:bodyPr wrap="square" rtlCol="0">
            <a:spAutoFit/>
          </a:bodyPr>
          <a:lstStyle/>
          <a:p>
            <a:pPr algn="r"/>
            <a:r>
              <a:rPr lang="en-US" sz="1200" dirty="0"/>
              <a:t>I. Alekseev </a:t>
            </a:r>
            <a:r>
              <a:rPr lang="en-US" sz="1200" i="1" dirty="0"/>
              <a:t>et al</a:t>
            </a:r>
            <a:r>
              <a:rPr lang="en-US" sz="1200" dirty="0"/>
              <a:t>, Phys Rev C </a:t>
            </a:r>
            <a:r>
              <a:rPr lang="en-US" sz="1200" b="1" dirty="0"/>
              <a:t>91</a:t>
            </a:r>
            <a:r>
              <a:rPr lang="en-US" sz="1200" dirty="0"/>
              <a:t>, 025205 (2015)</a:t>
            </a:r>
          </a:p>
        </p:txBody>
      </p:sp>
      <p:sp>
        <p:nvSpPr>
          <p:cNvPr id="53" name="TextBox 52"/>
          <p:cNvSpPr txBox="1"/>
          <p:nvPr/>
        </p:nvSpPr>
        <p:spPr>
          <a:xfrm>
            <a:off x="685800" y="5867400"/>
            <a:ext cx="3589829" cy="523220"/>
          </a:xfrm>
          <a:prstGeom prst="rect">
            <a:avLst/>
          </a:prstGeom>
          <a:noFill/>
          <a:ln>
            <a:solidFill>
              <a:schemeClr val="bg1"/>
            </a:solidFill>
          </a:ln>
        </p:spPr>
        <p:txBody>
          <a:bodyPr wrap="none" rtlCol="0">
            <a:spAutoFit/>
          </a:bodyPr>
          <a:lstStyle/>
          <a:p>
            <a:r>
              <a:rPr lang="en-US" sz="1400" dirty="0">
                <a:solidFill>
                  <a:srgbClr val="FF0000"/>
                </a:solidFill>
                <a:latin typeface="Symbol" pitchFamily="18" charset="2"/>
              </a:rPr>
              <a:t>· </a:t>
            </a:r>
            <a:r>
              <a:rPr lang="en-US" sz="1400" b="1" dirty="0">
                <a:effectLst>
                  <a:outerShdw blurRad="38100" dist="38100" dir="2700000" algn="tl">
                    <a:srgbClr val="000000">
                      <a:alpha val="43137"/>
                    </a:srgbClr>
                  </a:outerShdw>
                </a:effectLst>
              </a:rPr>
              <a:t>CMB</a:t>
            </a:r>
            <a:r>
              <a:rPr lang="en-US" sz="1400" dirty="0"/>
              <a:t> analysis significantly more </a:t>
            </a:r>
            <a:r>
              <a:rPr lang="en-US" sz="1400" b="1" dirty="0">
                <a:solidFill>
                  <a:srgbClr val="990099"/>
                </a:solidFill>
              </a:rPr>
              <a:t>predictive</a:t>
            </a:r>
            <a:r>
              <a:rPr lang="en-US" sz="1400" dirty="0"/>
              <a:t> </a:t>
            </a:r>
          </a:p>
          <a:p>
            <a:r>
              <a:rPr lang="en-US" sz="1400" dirty="0"/>
              <a:t>   when compared to versions of </a:t>
            </a:r>
            <a:r>
              <a:rPr lang="en-US" sz="1400" b="1" dirty="0">
                <a:solidFill>
                  <a:srgbClr val="0000CC"/>
                </a:solidFill>
                <a:effectLst>
                  <a:outerShdw blurRad="38100" dist="38100" dir="2700000" algn="tl">
                    <a:srgbClr val="000000">
                      <a:alpha val="43137"/>
                    </a:srgbClr>
                  </a:outerShdw>
                </a:effectLst>
              </a:rPr>
              <a:t>K</a:t>
            </a:r>
            <a:r>
              <a:rPr lang="en-US" sz="1400" b="1" dirty="0">
                <a:solidFill>
                  <a:srgbClr val="009644"/>
                </a:solidFill>
                <a:effectLst>
                  <a:outerShdw blurRad="38100" dist="38100" dir="2700000" algn="tl">
                    <a:srgbClr val="000000">
                      <a:alpha val="43137"/>
                    </a:srgbClr>
                  </a:outerShdw>
                </a:effectLst>
              </a:rPr>
              <a:t>H</a:t>
            </a:r>
            <a:r>
              <a:rPr lang="en-US" sz="1400" dirty="0"/>
              <a:t> analyses.</a:t>
            </a:r>
          </a:p>
        </p:txBody>
      </p:sp>
      <p:sp>
        <p:nvSpPr>
          <p:cNvPr id="54" name="Rounded Rectangle 53"/>
          <p:cNvSpPr/>
          <p:nvPr/>
        </p:nvSpPr>
        <p:spPr>
          <a:xfrm>
            <a:off x="685800" y="5867400"/>
            <a:ext cx="3733800" cy="533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5697"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42068" name="Bitmap Image" r:id="rId7" imgW="1952898" imgH="2000000" progId="PBrush">
                  <p:embed/>
                </p:oleObj>
              </mc:Choice>
              <mc:Fallback>
                <p:oleObj name="Bitmap Image" r:id="rId7" imgW="1952898" imgH="2000000" progId="PBrush">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2051"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42069" name="Bitmap Image" r:id="rId9" imgW="10457143" imgH="7714286" progId="PBrush">
                  <p:embed/>
                </p:oleObj>
              </mc:Choice>
              <mc:Fallback>
                <p:oleObj name="Bitmap Image" r:id="rId9" imgW="10457143" imgH="7714286" progId="PBrush">
                  <p:embed/>
                  <p:pic>
                    <p:nvPicPr>
                      <p:cNvPr id="0"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Rounded Rectangle 29"/>
          <p:cNvSpPr/>
          <p:nvPr/>
        </p:nvSpPr>
        <p:spPr>
          <a:xfrm>
            <a:off x="304800" y="1295400"/>
            <a:ext cx="4267200" cy="533400"/>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34" name="Rectangle 33"/>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14</a:t>
            </a:fld>
            <a:endParaRPr lang="en-US" sz="1200" dirty="0"/>
          </a:p>
        </p:txBody>
      </p:sp>
      <p:pic>
        <p:nvPicPr>
          <p:cNvPr id="642052" name="Picture 4"/>
          <p:cNvPicPr>
            <a:picLocks noChangeAspect="1" noChangeArrowheads="1"/>
          </p:cNvPicPr>
          <p:nvPr/>
        </p:nvPicPr>
        <p:blipFill>
          <a:blip r:embed="rId11" cstate="print">
            <a:lum bright="-20000" contrast="45000"/>
          </a:blip>
          <a:srcRect/>
          <a:stretch>
            <a:fillRect/>
          </a:stretch>
        </p:blipFill>
        <p:spPr bwMode="auto">
          <a:xfrm>
            <a:off x="5486400" y="1219200"/>
            <a:ext cx="3367087" cy="71355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9144000" cy="830997"/>
          </a:xfrm>
          <a:prstGeom prst="rect">
            <a:avLst/>
          </a:prstGeom>
          <a:solidFill>
            <a:schemeClr val="bg1"/>
          </a:solidFill>
        </p:spPr>
        <p:txBody>
          <a:bodyPr wrap="square" rtlCol="0">
            <a:spAutoFit/>
          </a:bodyPr>
          <a:lstStyle/>
          <a:p>
            <a:pPr algn="r"/>
            <a:r>
              <a:rPr lang="en-US" sz="4800" dirty="0">
                <a:solidFill>
                  <a:srgbClr val="FF0000"/>
                </a:solidFill>
                <a:latin typeface="Monotype Corsiva" pitchFamily="66" charset="0"/>
              </a:rPr>
              <a:t>Status </a:t>
            </a:r>
            <a:r>
              <a:rPr lang="en-US" sz="4800" dirty="0">
                <a:latin typeface="Monotype Corsiva" pitchFamily="66" charset="0"/>
              </a:rPr>
              <a:t>of</a:t>
            </a:r>
            <a:r>
              <a:rPr lang="en-US" sz="4800" dirty="0">
                <a:solidFill>
                  <a:srgbClr val="990099"/>
                </a:solidFill>
                <a:latin typeface="Monotype Corsiva" pitchFamily="66" charset="0"/>
              </a:rPr>
              <a:t> </a:t>
            </a:r>
            <a:r>
              <a:rPr lang="en-US" sz="4800" dirty="0">
                <a:solidFill>
                  <a:srgbClr val="FF9900"/>
                </a:solidFill>
                <a:latin typeface="Monotype Corsiva" pitchFamily="66" charset="0"/>
              </a:rPr>
              <a:t>Data</a:t>
            </a:r>
            <a:r>
              <a:rPr lang="en-US" sz="4800" dirty="0">
                <a:solidFill>
                  <a:srgbClr val="990099"/>
                </a:solidFill>
                <a:latin typeface="Monotype Corsiva" pitchFamily="66" charset="0"/>
              </a:rPr>
              <a:t> </a:t>
            </a:r>
            <a:r>
              <a:rPr lang="en-US" sz="4800" dirty="0">
                <a:latin typeface="Monotype Corsiva" pitchFamily="66" charset="0"/>
              </a:rPr>
              <a:t>for </a:t>
            </a:r>
            <a:r>
              <a:rPr lang="en-US" sz="4800" dirty="0">
                <a:solidFill>
                  <a:srgbClr val="00B050"/>
                </a:solidFill>
                <a:latin typeface="Monotype Corsiva" pitchFamily="66" charset="0"/>
              </a:rPr>
              <a:t>specific</a:t>
            </a:r>
            <a:r>
              <a:rPr lang="en-US" sz="4800" dirty="0">
                <a:solidFill>
                  <a:srgbClr val="990099"/>
                </a:solidFill>
                <a:latin typeface="Monotype Corsiva" pitchFamily="66" charset="0"/>
              </a:rPr>
              <a:t> </a:t>
            </a:r>
            <a:r>
              <a:rPr lang="en-US" sz="4800" dirty="0">
                <a:solidFill>
                  <a:srgbClr val="0033CC"/>
                </a:solidFill>
                <a:latin typeface="Monotype Corsiva" pitchFamily="66" charset="0"/>
              </a:rPr>
              <a:t>Reactions</a:t>
            </a: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28756"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762000" y="1143000"/>
            <a:ext cx="7938392" cy="707886"/>
          </a:xfrm>
          <a:prstGeom prst="rect">
            <a:avLst/>
          </a:prstGeom>
          <a:noFill/>
        </p:spPr>
        <p:txBody>
          <a:bodyPr wrap="none" rtlCol="0">
            <a:spAutoFit/>
          </a:bodyPr>
          <a:lstStyle/>
          <a:p>
            <a:r>
              <a:rPr lang="en-US" b="1" dirty="0">
                <a:solidFill>
                  <a:srgbClr val="FF0000"/>
                </a:solidFill>
                <a:latin typeface="Symbol" pitchFamily="18" charset="2"/>
              </a:rPr>
              <a:t>· </a:t>
            </a:r>
            <a:r>
              <a:rPr lang="en-US" sz="2000" dirty="0">
                <a:latin typeface="Monotype Corsiva" pitchFamily="66" charset="0"/>
              </a:rPr>
              <a:t>Reactions that involve the </a:t>
            </a:r>
            <a:r>
              <a:rPr lang="en-US" sz="2000" b="1" i="1" dirty="0" err="1">
                <a:solidFill>
                  <a:srgbClr val="0000CC"/>
                </a:solidFill>
                <a:latin typeface="Symbol" pitchFamily="18" charset="2"/>
              </a:rPr>
              <a:t>h</a:t>
            </a:r>
            <a:r>
              <a:rPr lang="en-US" sz="2000" b="1" dirty="0" err="1">
                <a:solidFill>
                  <a:srgbClr val="0000CC"/>
                </a:solidFill>
                <a:latin typeface="Monotype Corsiva" pitchFamily="66" charset="0"/>
              </a:rPr>
              <a:t>N</a:t>
            </a:r>
            <a:r>
              <a:rPr lang="en-US" sz="2000" dirty="0">
                <a:latin typeface="Monotype Corsiva" pitchFamily="66" charset="0"/>
              </a:rPr>
              <a:t> and </a:t>
            </a:r>
            <a:r>
              <a:rPr lang="en-US" sz="2000" b="1" dirty="0">
                <a:solidFill>
                  <a:srgbClr val="0000CC"/>
                </a:solidFill>
                <a:latin typeface="Monotype Corsiva" pitchFamily="66" charset="0"/>
              </a:rPr>
              <a:t>K</a:t>
            </a:r>
            <a:r>
              <a:rPr lang="en-US" sz="2000" b="1" dirty="0">
                <a:solidFill>
                  <a:srgbClr val="0000CC"/>
                </a:solidFill>
                <a:latin typeface="Symbol" pitchFamily="18" charset="2"/>
              </a:rPr>
              <a:t>L</a:t>
            </a:r>
            <a:r>
              <a:rPr lang="en-US" sz="2000" dirty="0">
                <a:latin typeface="Symbol" pitchFamily="18" charset="2"/>
              </a:rPr>
              <a:t> </a:t>
            </a:r>
            <a:r>
              <a:rPr lang="en-US" sz="2000" dirty="0">
                <a:latin typeface="Monotype Corsiva" pitchFamily="66" charset="0"/>
              </a:rPr>
              <a:t>channels are </a:t>
            </a:r>
            <a:r>
              <a:rPr lang="en-US" sz="2000" b="1" dirty="0">
                <a:solidFill>
                  <a:srgbClr val="990099"/>
                </a:solidFill>
                <a:latin typeface="Monotype Corsiva" pitchFamily="66" charset="0"/>
              </a:rPr>
              <a:t>notable</a:t>
            </a:r>
            <a:r>
              <a:rPr lang="en-US" sz="2000" dirty="0">
                <a:solidFill>
                  <a:srgbClr val="990099"/>
                </a:solidFill>
                <a:latin typeface="Monotype Corsiva" pitchFamily="66" charset="0"/>
              </a:rPr>
              <a:t> </a:t>
            </a:r>
            <a:r>
              <a:rPr lang="en-US" sz="2000" dirty="0">
                <a:latin typeface="Monotype Corsiva" pitchFamily="66" charset="0"/>
              </a:rPr>
              <a:t>because they have pure </a:t>
            </a:r>
          </a:p>
          <a:p>
            <a:r>
              <a:rPr lang="en-US" sz="2000" dirty="0">
                <a:latin typeface="Monotype Corsiva" pitchFamily="66" charset="0"/>
              </a:rPr>
              <a:t>    isospin-</a:t>
            </a:r>
            <a:r>
              <a:rPr lang="en-US" sz="2000" b="1" dirty="0">
                <a:solidFill>
                  <a:srgbClr val="0000CC"/>
                </a:solidFill>
                <a:latin typeface="Monotype Corsiva" pitchFamily="66" charset="0"/>
              </a:rPr>
              <a:t>1/2 </a:t>
            </a:r>
            <a:r>
              <a:rPr lang="en-US" sz="2000" dirty="0">
                <a:latin typeface="Monotype Corsiva" pitchFamily="66" charset="0"/>
              </a:rPr>
              <a:t>contributions</a:t>
            </a:r>
            <a:r>
              <a:rPr lang="en-US" dirty="0"/>
              <a:t>:</a:t>
            </a:r>
          </a:p>
        </p:txBody>
      </p:sp>
      <p:pic>
        <p:nvPicPr>
          <p:cNvPr id="268293" name="Picture 5"/>
          <p:cNvPicPr>
            <a:picLocks noChangeAspect="1" noChangeArrowheads="1"/>
          </p:cNvPicPr>
          <p:nvPr/>
        </p:nvPicPr>
        <p:blipFill>
          <a:blip r:embed="rId6" cstate="print">
            <a:lum bright="-15000" contrast="40000"/>
          </a:blip>
          <a:srcRect/>
          <a:stretch>
            <a:fillRect/>
          </a:stretch>
        </p:blipFill>
        <p:spPr bwMode="auto">
          <a:xfrm>
            <a:off x="2362200" y="2057400"/>
            <a:ext cx="1323278" cy="1219200"/>
          </a:xfrm>
          <a:prstGeom prst="rect">
            <a:avLst/>
          </a:prstGeom>
          <a:noFill/>
          <a:ln w="9525">
            <a:solidFill>
              <a:schemeClr val="bg1"/>
            </a:solidFill>
            <a:miter lim="800000"/>
            <a:headEnd/>
            <a:tailEnd/>
          </a:ln>
        </p:spPr>
      </p:pic>
      <p:pic>
        <p:nvPicPr>
          <p:cNvPr id="268294" name="Picture 6"/>
          <p:cNvPicPr>
            <a:picLocks noChangeAspect="1" noChangeArrowheads="1"/>
          </p:cNvPicPr>
          <p:nvPr/>
        </p:nvPicPr>
        <p:blipFill>
          <a:blip r:embed="rId7" cstate="print">
            <a:lum bright="-15000" contrast="40000"/>
          </a:blip>
          <a:srcRect/>
          <a:stretch>
            <a:fillRect/>
          </a:stretch>
        </p:blipFill>
        <p:spPr bwMode="auto">
          <a:xfrm>
            <a:off x="5867400" y="2133600"/>
            <a:ext cx="1294190" cy="867382"/>
          </a:xfrm>
          <a:prstGeom prst="rect">
            <a:avLst/>
          </a:prstGeom>
          <a:noFill/>
          <a:ln w="9525">
            <a:solidFill>
              <a:schemeClr val="bg1"/>
            </a:solidFill>
            <a:miter lim="800000"/>
            <a:headEnd/>
            <a:tailEnd/>
          </a:ln>
        </p:spPr>
      </p:pic>
      <p:sp>
        <p:nvSpPr>
          <p:cNvPr id="23" name="TextBox 22"/>
          <p:cNvSpPr txBox="1"/>
          <p:nvPr/>
        </p:nvSpPr>
        <p:spPr>
          <a:xfrm>
            <a:off x="838200" y="3657600"/>
            <a:ext cx="7917745" cy="2031325"/>
          </a:xfrm>
          <a:prstGeom prst="rect">
            <a:avLst/>
          </a:prstGeom>
          <a:noFill/>
        </p:spPr>
        <p:txBody>
          <a:bodyPr wrap="none" rtlCol="0">
            <a:spAutoFit/>
          </a:bodyPr>
          <a:lstStyle/>
          <a:p>
            <a:r>
              <a:rPr lang="en-US" b="1" dirty="0">
                <a:solidFill>
                  <a:srgbClr val="FF0000"/>
                </a:solidFill>
                <a:latin typeface="Symbol" pitchFamily="18" charset="2"/>
              </a:rPr>
              <a:t>· </a:t>
            </a:r>
            <a:r>
              <a:rPr lang="en-US" dirty="0"/>
              <a:t>Analyses of </a:t>
            </a:r>
            <a:r>
              <a:rPr lang="en-US" b="1" dirty="0">
                <a:solidFill>
                  <a:srgbClr val="990099"/>
                </a:solidFill>
              </a:rPr>
              <a:t>photoproduction</a:t>
            </a:r>
            <a:r>
              <a:rPr lang="en-US" dirty="0"/>
              <a:t> combined with </a:t>
            </a:r>
            <a:r>
              <a:rPr lang="en-US" b="1" dirty="0">
                <a:solidFill>
                  <a:srgbClr val="990099"/>
                </a:solidFill>
              </a:rPr>
              <a:t>pion-induced</a:t>
            </a:r>
            <a:r>
              <a:rPr lang="en-US" dirty="0"/>
              <a:t> reactions permit </a:t>
            </a:r>
          </a:p>
          <a:p>
            <a:r>
              <a:rPr lang="en-US" dirty="0"/>
              <a:t>   separating </a:t>
            </a:r>
            <a:r>
              <a:rPr lang="en-US" b="1" dirty="0">
                <a:solidFill>
                  <a:srgbClr val="0000CC"/>
                </a:solidFill>
              </a:rPr>
              <a:t>EM</a:t>
            </a:r>
            <a:r>
              <a:rPr lang="en-US" dirty="0"/>
              <a:t> &amp; </a:t>
            </a:r>
            <a:r>
              <a:rPr lang="en-US" b="1" dirty="0">
                <a:solidFill>
                  <a:srgbClr val="0000CC"/>
                </a:solidFill>
              </a:rPr>
              <a:t>hadronic</a:t>
            </a:r>
            <a:r>
              <a:rPr lang="en-US" dirty="0"/>
              <a:t> </a:t>
            </a:r>
            <a:r>
              <a:rPr lang="en-US" b="1" dirty="0"/>
              <a:t>vertices</a:t>
            </a:r>
            <a:r>
              <a:rPr lang="en-US" dirty="0"/>
              <a:t>. </a:t>
            </a:r>
          </a:p>
          <a:p>
            <a:endParaRPr lang="en-US" dirty="0"/>
          </a:p>
          <a:p>
            <a:endParaRPr lang="en-US" dirty="0"/>
          </a:p>
          <a:p>
            <a:r>
              <a:rPr lang="en-US" b="1" dirty="0">
                <a:solidFill>
                  <a:srgbClr val="FF0000"/>
                </a:solidFill>
                <a:latin typeface="Symbol" pitchFamily="18" charset="2"/>
              </a:rPr>
              <a:t>· </a:t>
            </a:r>
            <a:r>
              <a:rPr lang="en-US" dirty="0"/>
              <a:t>It is only by </a:t>
            </a:r>
            <a:r>
              <a:rPr lang="en-US" b="1" dirty="0">
                <a:solidFill>
                  <a:srgbClr val="990099"/>
                </a:solidFill>
              </a:rPr>
              <a:t>combining information </a:t>
            </a:r>
            <a:r>
              <a:rPr lang="en-US" dirty="0"/>
              <a:t>from analyses of both </a:t>
            </a:r>
            <a:r>
              <a:rPr lang="en-US" b="1" dirty="0" err="1">
                <a:solidFill>
                  <a:srgbClr val="0000CC"/>
                </a:solidFill>
                <a:latin typeface="Symbol" pitchFamily="18" charset="2"/>
              </a:rPr>
              <a:t>p</a:t>
            </a:r>
            <a:r>
              <a:rPr lang="en-US" b="1" dirty="0" err="1">
                <a:solidFill>
                  <a:srgbClr val="0000CC"/>
                </a:solidFill>
              </a:rPr>
              <a:t>N</a:t>
            </a:r>
            <a:r>
              <a:rPr lang="en-US" dirty="0"/>
              <a:t> elastic scattering </a:t>
            </a:r>
          </a:p>
          <a:p>
            <a:r>
              <a:rPr lang="en-US" dirty="0"/>
              <a:t>   &amp; </a:t>
            </a:r>
            <a:r>
              <a:rPr lang="en-US" b="1" dirty="0" err="1">
                <a:solidFill>
                  <a:srgbClr val="0000CC"/>
                </a:solidFill>
                <a:latin typeface="Symbol" pitchFamily="18" charset="2"/>
              </a:rPr>
              <a:t>g</a:t>
            </a:r>
            <a:r>
              <a:rPr lang="en-US" b="1" dirty="0" err="1">
                <a:solidFill>
                  <a:srgbClr val="0000CC"/>
                </a:solidFill>
              </a:rPr>
              <a:t>N</a:t>
            </a:r>
            <a:r>
              <a:rPr lang="en-US"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CC"/>
                </a:solidFill>
                <a:latin typeface="Symbol" pitchFamily="18" charset="2"/>
              </a:rPr>
              <a:t>p</a:t>
            </a:r>
            <a:r>
              <a:rPr lang="en-US" b="1" dirty="0" err="1">
                <a:solidFill>
                  <a:srgbClr val="0000CC"/>
                </a:solidFill>
              </a:rPr>
              <a:t>N</a:t>
            </a:r>
            <a:r>
              <a:rPr lang="en-US" b="1" dirty="0">
                <a:solidFill>
                  <a:srgbClr val="0000CC"/>
                </a:solidFill>
              </a:rPr>
              <a:t> </a:t>
            </a:r>
            <a:r>
              <a:rPr lang="en-US" dirty="0"/>
              <a:t>that make it possible to determine </a:t>
            </a:r>
            <a:r>
              <a:rPr lang="en-US" b="1" dirty="0">
                <a:solidFill>
                  <a:srgbClr val="0000CC"/>
                </a:solidFill>
              </a:rPr>
              <a:t>A</a:t>
            </a:r>
            <a:r>
              <a:rPr lang="en-US" b="1" baseline="-25000" dirty="0">
                <a:solidFill>
                  <a:srgbClr val="0000CC"/>
                </a:solidFill>
                <a:effectLst>
                  <a:outerShdw blurRad="38100" dist="38100" dir="2700000" algn="tl">
                    <a:srgbClr val="000000">
                      <a:alpha val="43137"/>
                    </a:srgbClr>
                  </a:outerShdw>
                </a:effectLst>
              </a:rPr>
              <a:t>1/2</a:t>
            </a:r>
            <a:r>
              <a:rPr lang="en-US" dirty="0"/>
              <a:t> &amp; </a:t>
            </a:r>
            <a:r>
              <a:rPr lang="en-US" b="1" dirty="0">
                <a:solidFill>
                  <a:srgbClr val="0000CC"/>
                </a:solidFill>
              </a:rPr>
              <a:t>A</a:t>
            </a:r>
            <a:r>
              <a:rPr lang="en-US" b="1" baseline="-25000" dirty="0">
                <a:solidFill>
                  <a:srgbClr val="0000CC"/>
                </a:solidFill>
                <a:effectLst>
                  <a:outerShdw blurRad="38100" dist="38100" dir="2700000" algn="tl">
                    <a:srgbClr val="000000">
                      <a:alpha val="43137"/>
                    </a:srgbClr>
                  </a:outerShdw>
                </a:effectLst>
              </a:rPr>
              <a:t>3/2</a:t>
            </a:r>
            <a:r>
              <a:rPr lang="en-US" dirty="0"/>
              <a:t> helicity couplings </a:t>
            </a:r>
          </a:p>
          <a:p>
            <a:r>
              <a:rPr lang="en-US" dirty="0"/>
              <a:t>   for </a:t>
            </a:r>
            <a:r>
              <a:rPr lang="en-US" b="1" dirty="0">
                <a:solidFill>
                  <a:srgbClr val="0000CC"/>
                </a:solidFill>
              </a:rPr>
              <a:t>N*</a:t>
            </a:r>
            <a:r>
              <a:rPr lang="en-US" dirty="0"/>
              <a:t> &amp; </a:t>
            </a:r>
            <a:r>
              <a:rPr lang="en-US" b="1" dirty="0">
                <a:solidFill>
                  <a:srgbClr val="0000D6"/>
                </a:solidFill>
                <a:latin typeface="Symbol" pitchFamily="18" charset="2"/>
              </a:rPr>
              <a:t>D</a:t>
            </a:r>
            <a:r>
              <a:rPr lang="en-US" b="1" dirty="0">
                <a:solidFill>
                  <a:srgbClr val="0000D6"/>
                </a:solidFill>
              </a:rPr>
              <a:t>* </a:t>
            </a:r>
            <a:r>
              <a:rPr lang="en-US" dirty="0"/>
              <a:t>resonances.</a:t>
            </a:r>
          </a:p>
        </p:txBody>
      </p:sp>
      <p:sp>
        <p:nvSpPr>
          <p:cNvPr id="18" name="Rounded Rectangle 17"/>
          <p:cNvSpPr/>
          <p:nvPr/>
        </p:nvSpPr>
        <p:spPr>
          <a:xfrm>
            <a:off x="838200" y="4724400"/>
            <a:ext cx="8001000" cy="990600"/>
          </a:xfrm>
          <a:prstGeom prst="roundRect">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28739"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28757" name="Bitmap Image" r:id="rId8" imgW="10457143" imgH="7714286" progId="PBrush">
                  <p:embed/>
                </p:oleObj>
              </mc:Choice>
              <mc:Fallback>
                <p:oleObj name="Bitmap Image" r:id="rId8" imgW="10457143" imgH="7714286" progId="PBrush">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1" name="Rectangle 20"/>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15</a:t>
            </a:fld>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2"/>
          <p:cNvSpPr>
            <a:spLocks noGrp="1" noChangeArrowheads="1"/>
          </p:cNvSpPr>
          <p:nvPr>
            <p:ph type="title"/>
          </p:nvPr>
        </p:nvSpPr>
        <p:spPr>
          <a:xfrm>
            <a:off x="0" y="0"/>
            <a:ext cx="9144000" cy="762000"/>
          </a:xfrm>
          <a:solidFill>
            <a:schemeClr val="bg1"/>
          </a:solidFill>
          <a:ln>
            <a:solidFill>
              <a:schemeClr val="bg1"/>
            </a:solidFill>
          </a:ln>
        </p:spPr>
        <p:txBody>
          <a:bodyPr>
            <a:noAutofit/>
          </a:bodyPr>
          <a:lstStyle/>
          <a:p>
            <a:pPr algn="r">
              <a:defRPr/>
            </a:pPr>
            <a:r>
              <a:rPr lang="en-US" sz="4800" i="1" dirty="0">
                <a:solidFill>
                  <a:srgbClr val="FF0000"/>
                </a:solidFill>
                <a:latin typeface="Symbol" pitchFamily="18" charset="2"/>
              </a:rPr>
              <a:t>p </a:t>
            </a:r>
            <a:r>
              <a:rPr lang="en-US" sz="4800" baseline="30000" dirty="0">
                <a:solidFill>
                  <a:srgbClr val="FF0000"/>
                </a:solidFill>
                <a:latin typeface="Freestyle Script" pitchFamily="66" charset="0"/>
              </a:rPr>
              <a:t>–</a:t>
            </a:r>
            <a:r>
              <a:rPr lang="en-US" sz="4800" i="1" dirty="0" err="1">
                <a:solidFill>
                  <a:srgbClr val="FF0000"/>
                </a:solidFill>
                <a:latin typeface="Monotype Corsiva" pitchFamily="66" charset="0"/>
              </a:rPr>
              <a:t>p</a:t>
            </a:r>
            <a:r>
              <a:rPr lang="en-US" sz="4800" dirty="0" err="1">
                <a:solidFill>
                  <a:srgbClr val="FF0000"/>
                </a:solidFill>
                <a:latin typeface="Freestyle Script" pitchFamily="66" charset="0"/>
                <a:sym typeface="Wingdings" pitchFamily="2" charset="2"/>
              </a:rPr>
              <a:t>→</a:t>
            </a:r>
            <a:r>
              <a:rPr lang="en-US" sz="4800" i="1" dirty="0" err="1">
                <a:solidFill>
                  <a:srgbClr val="FF0000"/>
                </a:solidFill>
                <a:latin typeface="Symbol" pitchFamily="18" charset="2"/>
                <a:sym typeface="Wingdings" pitchFamily="2" charset="2"/>
              </a:rPr>
              <a:t>h</a:t>
            </a:r>
            <a:r>
              <a:rPr lang="en-US" sz="4800" i="1" dirty="0" err="1">
                <a:solidFill>
                  <a:srgbClr val="FF0000"/>
                </a:solidFill>
                <a:latin typeface="Monotype Corsiva" pitchFamily="66" charset="0"/>
                <a:sym typeface="Wingdings" pitchFamily="2" charset="2"/>
              </a:rPr>
              <a:t>n</a:t>
            </a:r>
            <a:r>
              <a:rPr lang="en-US" sz="4800" i="1" dirty="0">
                <a:solidFill>
                  <a:srgbClr val="FF0000"/>
                </a:solidFill>
                <a:latin typeface="Monotype Corsiva" pitchFamily="66" charset="0"/>
                <a:sym typeface="Wingdings" pitchFamily="2" charset="2"/>
              </a:rPr>
              <a:t> </a:t>
            </a:r>
            <a:r>
              <a:rPr lang="en-US" sz="4800" i="1" dirty="0">
                <a:solidFill>
                  <a:srgbClr val="0033CC"/>
                </a:solidFill>
                <a:latin typeface="Monotype Corsiva" pitchFamily="66" charset="0"/>
                <a:sym typeface="Wingdings" pitchFamily="2" charset="2"/>
              </a:rPr>
              <a:t>Revival</a:t>
            </a:r>
            <a:endParaRPr lang="en-US" sz="4800" dirty="0">
              <a:solidFill>
                <a:srgbClr val="0033CC"/>
              </a:solidFill>
              <a:latin typeface="Comic Sans MS" pitchFamily="66" charset="0"/>
            </a:endParaRPr>
          </a:p>
        </p:txBody>
      </p:sp>
      <p:sp>
        <p:nvSpPr>
          <p:cNvPr id="3079" name="Text Box 3"/>
          <p:cNvSpPr txBox="1">
            <a:spLocks noChangeArrowheads="1"/>
          </p:cNvSpPr>
          <p:nvPr/>
        </p:nvSpPr>
        <p:spPr bwMode="auto">
          <a:xfrm>
            <a:off x="746125" y="5254625"/>
            <a:ext cx="184150" cy="519113"/>
          </a:xfrm>
          <a:prstGeom prst="rect">
            <a:avLst/>
          </a:prstGeom>
          <a:noFill/>
          <a:ln w="9525">
            <a:noFill/>
            <a:miter lim="800000"/>
            <a:headEnd/>
            <a:tailEnd/>
          </a:ln>
        </p:spPr>
        <p:txBody>
          <a:bodyPr wrap="none">
            <a:spAutoFit/>
          </a:bodyPr>
          <a:lstStyle/>
          <a:p>
            <a:endParaRPr lang="en-US"/>
          </a:p>
        </p:txBody>
      </p:sp>
      <p:sp>
        <p:nvSpPr>
          <p:cNvPr id="3080" name="Text Box 4"/>
          <p:cNvSpPr txBox="1">
            <a:spLocks noChangeArrowheads="1"/>
          </p:cNvSpPr>
          <p:nvPr/>
        </p:nvSpPr>
        <p:spPr bwMode="auto">
          <a:xfrm>
            <a:off x="517525" y="5102225"/>
            <a:ext cx="184150" cy="519113"/>
          </a:xfrm>
          <a:prstGeom prst="rect">
            <a:avLst/>
          </a:prstGeom>
          <a:noFill/>
          <a:ln w="9525">
            <a:noFill/>
            <a:miter lim="800000"/>
            <a:headEnd/>
            <a:tailEnd/>
          </a:ln>
        </p:spPr>
        <p:txBody>
          <a:bodyPr wrap="none">
            <a:spAutoFit/>
          </a:bodyPr>
          <a:lstStyle/>
          <a:p>
            <a:endParaRPr lang="en-US"/>
          </a:p>
        </p:txBody>
      </p:sp>
      <p:sp>
        <p:nvSpPr>
          <p:cNvPr id="3081" name="Text Box 5"/>
          <p:cNvSpPr txBox="1">
            <a:spLocks noChangeArrowheads="1"/>
          </p:cNvSpPr>
          <p:nvPr/>
        </p:nvSpPr>
        <p:spPr bwMode="auto">
          <a:xfrm>
            <a:off x="1965325" y="5026025"/>
            <a:ext cx="184150" cy="519113"/>
          </a:xfrm>
          <a:prstGeom prst="rect">
            <a:avLst/>
          </a:prstGeom>
          <a:noFill/>
          <a:ln w="9525">
            <a:noFill/>
            <a:miter lim="800000"/>
            <a:headEnd/>
            <a:tailEnd/>
          </a:ln>
        </p:spPr>
        <p:txBody>
          <a:bodyPr wrap="none">
            <a:spAutoFit/>
          </a:bodyPr>
          <a:lstStyle/>
          <a:p>
            <a:endParaRPr lang="en-US"/>
          </a:p>
        </p:txBody>
      </p:sp>
      <p:sp>
        <p:nvSpPr>
          <p:cNvPr id="3082" name="Text Box 6"/>
          <p:cNvSpPr txBox="1">
            <a:spLocks noChangeArrowheads="1"/>
          </p:cNvSpPr>
          <p:nvPr/>
        </p:nvSpPr>
        <p:spPr bwMode="auto">
          <a:xfrm>
            <a:off x="5775325" y="5102225"/>
            <a:ext cx="184150" cy="519113"/>
          </a:xfrm>
          <a:prstGeom prst="rect">
            <a:avLst/>
          </a:prstGeom>
          <a:noFill/>
          <a:ln w="9525">
            <a:noFill/>
            <a:miter lim="800000"/>
            <a:headEnd/>
            <a:tailEnd/>
          </a:ln>
        </p:spPr>
        <p:txBody>
          <a:bodyPr wrap="none">
            <a:spAutoFit/>
          </a:bodyPr>
          <a:lstStyle/>
          <a:p>
            <a:endParaRPr lang="en-US"/>
          </a:p>
        </p:txBody>
      </p:sp>
      <p:sp>
        <p:nvSpPr>
          <p:cNvPr id="3083" name="Text Box 7"/>
          <p:cNvSpPr txBox="1">
            <a:spLocks noChangeArrowheads="1"/>
          </p:cNvSpPr>
          <p:nvPr/>
        </p:nvSpPr>
        <p:spPr bwMode="auto">
          <a:xfrm>
            <a:off x="5165725" y="1749425"/>
            <a:ext cx="184150" cy="519113"/>
          </a:xfrm>
          <a:prstGeom prst="rect">
            <a:avLst/>
          </a:prstGeom>
          <a:noFill/>
          <a:ln w="9525">
            <a:noFill/>
            <a:miter lim="800000"/>
            <a:headEnd/>
            <a:tailEnd/>
          </a:ln>
        </p:spPr>
        <p:txBody>
          <a:bodyPr wrap="none">
            <a:spAutoFit/>
          </a:bodyPr>
          <a:lstStyle/>
          <a:p>
            <a:endParaRPr lang="en-US"/>
          </a:p>
        </p:txBody>
      </p:sp>
      <p:sp>
        <p:nvSpPr>
          <p:cNvPr id="3084" name="Text Box 9"/>
          <p:cNvSpPr txBox="1">
            <a:spLocks noChangeArrowheads="1"/>
          </p:cNvSpPr>
          <p:nvPr/>
        </p:nvSpPr>
        <p:spPr bwMode="auto">
          <a:xfrm>
            <a:off x="5013325" y="3959225"/>
            <a:ext cx="184150" cy="519113"/>
          </a:xfrm>
          <a:prstGeom prst="rect">
            <a:avLst/>
          </a:prstGeom>
          <a:noFill/>
          <a:ln w="9525">
            <a:noFill/>
            <a:miter lim="800000"/>
            <a:headEnd/>
            <a:tailEnd/>
          </a:ln>
        </p:spPr>
        <p:txBody>
          <a:bodyPr wrap="none">
            <a:spAutoFit/>
          </a:bodyPr>
          <a:lstStyle/>
          <a:p>
            <a:endParaRPr lang="en-US"/>
          </a:p>
        </p:txBody>
      </p:sp>
      <p:sp>
        <p:nvSpPr>
          <p:cNvPr id="3085" name="Text Box 11"/>
          <p:cNvSpPr txBox="1">
            <a:spLocks noChangeArrowheads="1"/>
          </p:cNvSpPr>
          <p:nvPr/>
        </p:nvSpPr>
        <p:spPr bwMode="auto">
          <a:xfrm>
            <a:off x="4251325" y="3959225"/>
            <a:ext cx="184150" cy="519113"/>
          </a:xfrm>
          <a:prstGeom prst="rect">
            <a:avLst/>
          </a:prstGeom>
          <a:noFill/>
          <a:ln w="9525">
            <a:noFill/>
            <a:miter lim="800000"/>
            <a:headEnd/>
            <a:tailEnd/>
          </a:ln>
        </p:spPr>
        <p:txBody>
          <a:bodyPr wrap="none">
            <a:spAutoFit/>
          </a:bodyPr>
          <a:lstStyle/>
          <a:p>
            <a:endParaRPr lang="en-US"/>
          </a:p>
        </p:txBody>
      </p:sp>
      <p:sp>
        <p:nvSpPr>
          <p:cNvPr id="3086" name="Text Box 12"/>
          <p:cNvSpPr txBox="1">
            <a:spLocks noChangeArrowheads="1"/>
          </p:cNvSpPr>
          <p:nvPr/>
        </p:nvSpPr>
        <p:spPr bwMode="auto">
          <a:xfrm>
            <a:off x="3870325" y="5026025"/>
            <a:ext cx="184150" cy="519113"/>
          </a:xfrm>
          <a:prstGeom prst="rect">
            <a:avLst/>
          </a:prstGeom>
          <a:noFill/>
          <a:ln w="9525">
            <a:noFill/>
            <a:miter lim="800000"/>
            <a:headEnd/>
            <a:tailEnd/>
          </a:ln>
        </p:spPr>
        <p:txBody>
          <a:bodyPr wrap="none">
            <a:spAutoFit/>
          </a:bodyPr>
          <a:lstStyle/>
          <a:p>
            <a:endParaRPr lang="en-US"/>
          </a:p>
        </p:txBody>
      </p:sp>
      <p:sp>
        <p:nvSpPr>
          <p:cNvPr id="3087" name="Text Box 13"/>
          <p:cNvSpPr txBox="1">
            <a:spLocks noChangeArrowheads="1"/>
          </p:cNvSpPr>
          <p:nvPr/>
        </p:nvSpPr>
        <p:spPr bwMode="auto">
          <a:xfrm>
            <a:off x="1203325" y="5483225"/>
            <a:ext cx="184150" cy="519113"/>
          </a:xfrm>
          <a:prstGeom prst="rect">
            <a:avLst/>
          </a:prstGeom>
          <a:noFill/>
          <a:ln w="9525">
            <a:noFill/>
            <a:miter lim="800000"/>
            <a:headEnd/>
            <a:tailEnd/>
          </a:ln>
        </p:spPr>
        <p:txBody>
          <a:bodyPr wrap="none">
            <a:spAutoFit/>
          </a:bodyPr>
          <a:lstStyle/>
          <a:p>
            <a:endParaRPr lang="en-US"/>
          </a:p>
        </p:txBody>
      </p:sp>
      <p:sp>
        <p:nvSpPr>
          <p:cNvPr id="3088" name="Text Box 15"/>
          <p:cNvSpPr txBox="1">
            <a:spLocks noChangeArrowheads="1"/>
          </p:cNvSpPr>
          <p:nvPr/>
        </p:nvSpPr>
        <p:spPr bwMode="auto">
          <a:xfrm>
            <a:off x="2879725" y="5102225"/>
            <a:ext cx="184150" cy="519113"/>
          </a:xfrm>
          <a:prstGeom prst="rect">
            <a:avLst/>
          </a:prstGeom>
          <a:noFill/>
          <a:ln w="9525">
            <a:noFill/>
            <a:miter lim="800000"/>
            <a:headEnd/>
            <a:tailEnd/>
          </a:ln>
        </p:spPr>
        <p:txBody>
          <a:bodyPr wrap="none">
            <a:spAutoFit/>
          </a:bodyPr>
          <a:lstStyle/>
          <a:p>
            <a:endParaRPr lang="en-US"/>
          </a:p>
        </p:txBody>
      </p:sp>
      <p:sp>
        <p:nvSpPr>
          <p:cNvPr id="3090" name="Text Box 17"/>
          <p:cNvSpPr txBox="1">
            <a:spLocks noChangeArrowheads="1"/>
          </p:cNvSpPr>
          <p:nvPr/>
        </p:nvSpPr>
        <p:spPr bwMode="auto">
          <a:xfrm>
            <a:off x="1431925" y="5864225"/>
            <a:ext cx="184150" cy="519113"/>
          </a:xfrm>
          <a:prstGeom prst="rect">
            <a:avLst/>
          </a:prstGeom>
          <a:noFill/>
          <a:ln w="9525">
            <a:noFill/>
            <a:miter lim="800000"/>
            <a:headEnd/>
            <a:tailEnd/>
          </a:ln>
        </p:spPr>
        <p:txBody>
          <a:bodyPr wrap="none">
            <a:spAutoFit/>
          </a:bodyPr>
          <a:lstStyle/>
          <a:p>
            <a:endParaRPr lang="en-US"/>
          </a:p>
        </p:txBody>
      </p:sp>
      <p:sp>
        <p:nvSpPr>
          <p:cNvPr id="3093" name="Text Box 21"/>
          <p:cNvSpPr txBox="1">
            <a:spLocks noChangeArrowheads="1"/>
          </p:cNvSpPr>
          <p:nvPr/>
        </p:nvSpPr>
        <p:spPr bwMode="auto">
          <a:xfrm>
            <a:off x="2955925" y="3425825"/>
            <a:ext cx="184150" cy="519113"/>
          </a:xfrm>
          <a:prstGeom prst="rect">
            <a:avLst/>
          </a:prstGeom>
          <a:noFill/>
          <a:ln w="9525">
            <a:noFill/>
            <a:miter lim="800000"/>
            <a:headEnd/>
            <a:tailEnd/>
          </a:ln>
        </p:spPr>
        <p:txBody>
          <a:bodyPr wrap="none">
            <a:spAutoFit/>
          </a:bodyPr>
          <a:lstStyle/>
          <a:p>
            <a:endParaRPr lang="en-US"/>
          </a:p>
        </p:txBody>
      </p:sp>
      <p:sp>
        <p:nvSpPr>
          <p:cNvPr id="3095" name="Text Box 23"/>
          <p:cNvSpPr txBox="1">
            <a:spLocks noChangeArrowheads="1"/>
          </p:cNvSpPr>
          <p:nvPr/>
        </p:nvSpPr>
        <p:spPr bwMode="auto">
          <a:xfrm>
            <a:off x="4327525" y="4340225"/>
            <a:ext cx="184150" cy="519113"/>
          </a:xfrm>
          <a:prstGeom prst="rect">
            <a:avLst/>
          </a:prstGeom>
          <a:noFill/>
          <a:ln w="9525">
            <a:noFill/>
            <a:miter lim="800000"/>
            <a:headEnd/>
            <a:tailEnd/>
          </a:ln>
        </p:spPr>
        <p:txBody>
          <a:bodyPr wrap="none">
            <a:spAutoFit/>
          </a:bodyPr>
          <a:lstStyle/>
          <a:p>
            <a:endParaRPr lang="en-US"/>
          </a:p>
        </p:txBody>
      </p:sp>
      <p:sp>
        <p:nvSpPr>
          <p:cNvPr id="3097" name="Text Box 28"/>
          <p:cNvSpPr txBox="1">
            <a:spLocks noChangeArrowheads="1"/>
          </p:cNvSpPr>
          <p:nvPr/>
        </p:nvSpPr>
        <p:spPr bwMode="auto">
          <a:xfrm>
            <a:off x="5927725" y="4035425"/>
            <a:ext cx="184150" cy="519113"/>
          </a:xfrm>
          <a:prstGeom prst="rect">
            <a:avLst/>
          </a:prstGeom>
          <a:noFill/>
          <a:ln w="9525">
            <a:noFill/>
            <a:miter lim="800000"/>
            <a:headEnd/>
            <a:tailEnd/>
          </a:ln>
        </p:spPr>
        <p:txBody>
          <a:bodyPr wrap="none">
            <a:spAutoFit/>
          </a:bodyPr>
          <a:lstStyle/>
          <a:p>
            <a:endParaRPr lang="en-US"/>
          </a:p>
        </p:txBody>
      </p:sp>
      <p:sp>
        <p:nvSpPr>
          <p:cNvPr id="3100" name="Text Box 31"/>
          <p:cNvSpPr txBox="1">
            <a:spLocks noChangeArrowheads="1"/>
          </p:cNvSpPr>
          <p:nvPr/>
        </p:nvSpPr>
        <p:spPr bwMode="auto">
          <a:xfrm>
            <a:off x="6156325" y="4721225"/>
            <a:ext cx="184150" cy="519113"/>
          </a:xfrm>
          <a:prstGeom prst="rect">
            <a:avLst/>
          </a:prstGeom>
          <a:noFill/>
          <a:ln w="9525">
            <a:noFill/>
            <a:miter lim="800000"/>
            <a:headEnd/>
            <a:tailEnd/>
          </a:ln>
        </p:spPr>
        <p:txBody>
          <a:bodyPr wrap="none">
            <a:spAutoFit/>
          </a:bodyPr>
          <a:lstStyle/>
          <a:p>
            <a:endParaRPr lang="en-US"/>
          </a:p>
        </p:txBody>
      </p:sp>
      <p:sp>
        <p:nvSpPr>
          <p:cNvPr id="3103" name="Text Box 34"/>
          <p:cNvSpPr txBox="1">
            <a:spLocks noChangeArrowheads="1"/>
          </p:cNvSpPr>
          <p:nvPr/>
        </p:nvSpPr>
        <p:spPr bwMode="auto">
          <a:xfrm>
            <a:off x="4327525" y="1520825"/>
            <a:ext cx="184150" cy="519113"/>
          </a:xfrm>
          <a:prstGeom prst="rect">
            <a:avLst/>
          </a:prstGeom>
          <a:noFill/>
          <a:ln w="9525">
            <a:noFill/>
            <a:miter lim="800000"/>
            <a:headEnd/>
            <a:tailEnd/>
          </a:ln>
        </p:spPr>
        <p:txBody>
          <a:bodyPr wrap="none">
            <a:spAutoFit/>
          </a:bodyPr>
          <a:lstStyle/>
          <a:p>
            <a:endParaRPr lang="en-US"/>
          </a:p>
        </p:txBody>
      </p:sp>
      <p:sp>
        <p:nvSpPr>
          <p:cNvPr id="3104" name="Text Box 35"/>
          <p:cNvSpPr txBox="1">
            <a:spLocks noChangeArrowheads="1"/>
          </p:cNvSpPr>
          <p:nvPr/>
        </p:nvSpPr>
        <p:spPr bwMode="auto">
          <a:xfrm>
            <a:off x="6308725" y="4111625"/>
            <a:ext cx="184150" cy="519113"/>
          </a:xfrm>
          <a:prstGeom prst="rect">
            <a:avLst/>
          </a:prstGeom>
          <a:noFill/>
          <a:ln w="9525">
            <a:noFill/>
            <a:miter lim="800000"/>
            <a:headEnd/>
            <a:tailEnd/>
          </a:ln>
        </p:spPr>
        <p:txBody>
          <a:bodyPr wrap="none">
            <a:spAutoFit/>
          </a:bodyPr>
          <a:lstStyle/>
          <a:p>
            <a:endParaRPr lang="en-US"/>
          </a:p>
        </p:txBody>
      </p:sp>
      <p:sp>
        <p:nvSpPr>
          <p:cNvPr id="3107" name="Content Placeholder 38"/>
          <p:cNvSpPr>
            <a:spLocks noGrp="1"/>
          </p:cNvSpPr>
          <p:nvPr>
            <p:ph idx="1"/>
          </p:nvPr>
        </p:nvSpPr>
        <p:spPr>
          <a:xfrm>
            <a:off x="381000" y="5867400"/>
            <a:ext cx="8534400" cy="457200"/>
          </a:xfrm>
          <a:solidFill>
            <a:schemeClr val="bg1"/>
          </a:solidFill>
          <a:ln>
            <a:solidFill>
              <a:schemeClr val="bg1"/>
            </a:solidFill>
          </a:ln>
        </p:spPr>
        <p:txBody>
          <a:bodyPr>
            <a:normAutofit/>
          </a:bodyPr>
          <a:lstStyle/>
          <a:p>
            <a:pPr>
              <a:buNone/>
            </a:pPr>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dirty="0"/>
              <a:t>Available data for </a:t>
            </a:r>
            <a:r>
              <a:rPr lang="en-US" sz="1600" b="1" dirty="0">
                <a:solidFill>
                  <a:srgbClr val="0033CC"/>
                </a:solidFill>
                <a:effectLst>
                  <a:outerShdw blurRad="38100" dist="38100" dir="2700000" algn="tl">
                    <a:srgbClr val="000000">
                      <a:alpha val="43137"/>
                    </a:srgbClr>
                  </a:outerShdw>
                </a:effectLst>
                <a:latin typeface="Symbol" pitchFamily="18" charset="2"/>
              </a:rPr>
              <a:t>p</a:t>
            </a:r>
            <a:r>
              <a:rPr lang="en-US" sz="1600" b="1" baseline="30000" dirty="0">
                <a:solidFill>
                  <a:srgbClr val="0033CC"/>
                </a:solidFill>
                <a:effectLst>
                  <a:outerShdw blurRad="38100" dist="38100" dir="2700000" algn="tl">
                    <a:srgbClr val="000000">
                      <a:alpha val="43137"/>
                    </a:srgbClr>
                  </a:outerShdw>
                </a:effectLst>
                <a:latin typeface="Symbol" pitchFamily="18" charset="2"/>
              </a:rPr>
              <a:t>-</a:t>
            </a:r>
            <a:r>
              <a:rPr lang="en-US" sz="1600" b="1" dirty="0">
                <a:solidFill>
                  <a:srgbClr val="0033CC"/>
                </a:solidFill>
                <a:effectLst>
                  <a:outerShdw blurRad="38100" dist="38100" dir="2700000" algn="tl">
                    <a:srgbClr val="000000">
                      <a:alpha val="43137"/>
                    </a:srgbClr>
                  </a:outerShdw>
                </a:effectLst>
              </a:rPr>
              <a:t>p</a:t>
            </a:r>
            <a:r>
              <a:rPr lang="en-US" sz="1600" dirty="0"/>
              <a:t> reactions with </a:t>
            </a:r>
            <a:r>
              <a:rPr lang="en-US" sz="1600" b="1" dirty="0">
                <a:solidFill>
                  <a:srgbClr val="0033CC"/>
                </a:solidFill>
              </a:rPr>
              <a:t>KY</a:t>
            </a:r>
            <a:r>
              <a:rPr lang="en-US" sz="1600" dirty="0"/>
              <a:t>, </a:t>
            </a:r>
            <a:r>
              <a:rPr lang="en-US" sz="1600" b="1" dirty="0" err="1">
                <a:solidFill>
                  <a:srgbClr val="0033CC"/>
                </a:solidFill>
                <a:latin typeface="Symbol" pitchFamily="18" charset="2"/>
              </a:rPr>
              <a:t>h</a:t>
            </a:r>
            <a:r>
              <a:rPr lang="en-US" sz="1600" b="1" dirty="0" err="1">
                <a:solidFill>
                  <a:srgbClr val="0033CC"/>
                </a:solidFill>
              </a:rPr>
              <a:t>’N</a:t>
            </a:r>
            <a:r>
              <a:rPr lang="en-US" sz="1600" dirty="0"/>
              <a:t>, </a:t>
            </a:r>
            <a:r>
              <a:rPr lang="en-US" sz="1600" b="1" dirty="0" err="1">
                <a:solidFill>
                  <a:srgbClr val="0033CC"/>
                </a:solidFill>
                <a:latin typeface="Symbol" pitchFamily="18" charset="2"/>
              </a:rPr>
              <a:t>w</a:t>
            </a:r>
            <a:r>
              <a:rPr lang="en-US" sz="1600" b="1" dirty="0" err="1">
                <a:solidFill>
                  <a:srgbClr val="0033CC"/>
                </a:solidFill>
              </a:rPr>
              <a:t>N</a:t>
            </a:r>
            <a:r>
              <a:rPr lang="en-US" sz="1600" dirty="0"/>
              <a:t>, &amp; </a:t>
            </a:r>
            <a:r>
              <a:rPr lang="en-US" sz="1600" b="1" dirty="0" err="1">
                <a:solidFill>
                  <a:srgbClr val="0033CC"/>
                </a:solidFill>
                <a:latin typeface="Symbol" pitchFamily="18" charset="2"/>
              </a:rPr>
              <a:t>f</a:t>
            </a:r>
            <a:r>
              <a:rPr lang="en-US" sz="1600" b="1" dirty="0" err="1">
                <a:solidFill>
                  <a:srgbClr val="0033CC"/>
                </a:solidFill>
              </a:rPr>
              <a:t>N</a:t>
            </a:r>
            <a:r>
              <a:rPr lang="en-US" sz="1600" dirty="0">
                <a:solidFill>
                  <a:srgbClr val="0033CC"/>
                </a:solidFill>
              </a:rPr>
              <a:t> </a:t>
            </a:r>
            <a:r>
              <a:rPr lang="en-US" sz="1600" dirty="0"/>
              <a:t>final states are generally as </a:t>
            </a:r>
            <a:r>
              <a:rPr lang="en-US" sz="1600" b="1" dirty="0"/>
              <a:t>bad</a:t>
            </a:r>
            <a:r>
              <a:rPr lang="en-US" sz="1600" dirty="0"/>
              <a:t> or </a:t>
            </a:r>
            <a:r>
              <a:rPr lang="en-US" sz="1600" b="1" dirty="0"/>
              <a:t>worse</a:t>
            </a:r>
            <a:r>
              <a:rPr lang="en-US" sz="1600" dirty="0"/>
              <a:t>.</a:t>
            </a:r>
          </a:p>
          <a:p>
            <a:pPr>
              <a:buFontTx/>
              <a:buNone/>
            </a:pPr>
            <a:endParaRPr lang="en-US" sz="1400" dirty="0">
              <a:latin typeface="Comic Sans MS" pitchFamily="66" charset="0"/>
              <a:sym typeface="Wingdings" pitchFamily="2" charset="2"/>
            </a:endParaRPr>
          </a:p>
        </p:txBody>
      </p:sp>
      <p:sp>
        <p:nvSpPr>
          <p:cNvPr id="47" name="Rectangle 46"/>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graphicFrame>
        <p:nvGraphicFramePr>
          <p:cNvPr id="4" name="Object 8"/>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29780" name="Bitmap Image" r:id="rId3" imgW="1952898" imgH="2000000" progId="PBrush">
                  <p:embed/>
                </p:oleObj>
              </mc:Choice>
              <mc:Fallback>
                <p:oleObj name="Bitmap Image" r:id="rId3" imgW="1952898" imgH="2000000"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 name="TextBox 51"/>
          <p:cNvSpPr txBox="1"/>
          <p:nvPr/>
        </p:nvSpPr>
        <p:spPr>
          <a:xfrm>
            <a:off x="381000" y="838200"/>
            <a:ext cx="7850547" cy="1754326"/>
          </a:xfrm>
          <a:prstGeom prst="rect">
            <a:avLst/>
          </a:prstGeom>
          <a:noFill/>
        </p:spPr>
        <p:txBody>
          <a:bodyPr wrap="none" rtlCol="0">
            <a:spAutoFit/>
          </a:bodyPr>
          <a:lstStyle/>
          <a:p>
            <a:r>
              <a:rPr lang="en-US" sz="1600" b="1" dirty="0">
                <a:solidFill>
                  <a:srgbClr val="FF0000"/>
                </a:solidFill>
                <a:latin typeface="Symbol" pitchFamily="18" charset="2"/>
              </a:rPr>
              <a:t>· </a:t>
            </a:r>
            <a:r>
              <a:rPr lang="en-US" sz="2000" b="1" i="1" dirty="0" err="1">
                <a:solidFill>
                  <a:srgbClr val="0033CC"/>
                </a:solidFill>
                <a:latin typeface="Symbol" pitchFamily="18" charset="2"/>
              </a:rPr>
              <a:t>g</a:t>
            </a:r>
            <a:r>
              <a:rPr lang="en-US" sz="2000" b="1" dirty="0" err="1">
                <a:solidFill>
                  <a:srgbClr val="0033CC"/>
                </a:solidFill>
                <a:latin typeface="Monotype Corsiva" pitchFamily="66" charset="0"/>
              </a:rPr>
              <a:t>p</a:t>
            </a:r>
            <a:r>
              <a:rPr lang="en-US" sz="20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2000" b="1" i="1" dirty="0" err="1">
                <a:solidFill>
                  <a:srgbClr val="0033CC"/>
                </a:solidFill>
                <a:latin typeface="Symbol" pitchFamily="18" charset="2"/>
                <a:sym typeface="Wingdings" pitchFamily="2" charset="2"/>
              </a:rPr>
              <a:t>h</a:t>
            </a:r>
            <a:r>
              <a:rPr lang="en-US" sz="2000" b="1" dirty="0" err="1">
                <a:solidFill>
                  <a:srgbClr val="0033CC"/>
                </a:solidFill>
                <a:latin typeface="Monotype Corsiva" pitchFamily="66" charset="0"/>
                <a:sym typeface="Wingdings" pitchFamily="2" charset="2"/>
              </a:rPr>
              <a:t>p</a:t>
            </a:r>
            <a:r>
              <a:rPr lang="en-US" sz="2000" b="1" dirty="0">
                <a:solidFill>
                  <a:srgbClr val="0033CC"/>
                </a:solidFill>
                <a:latin typeface="Monotype Corsiva" pitchFamily="66" charset="0"/>
                <a:sym typeface="Wingdings" pitchFamily="2" charset="2"/>
              </a:rPr>
              <a:t> </a:t>
            </a:r>
            <a:r>
              <a:rPr lang="en-US" sz="2000" dirty="0">
                <a:latin typeface="Monotype Corsiva" pitchFamily="66" charset="0"/>
              </a:rPr>
              <a:t>is one of </a:t>
            </a:r>
            <a:r>
              <a:rPr lang="en-US" sz="2000" b="1" dirty="0">
                <a:latin typeface="Monotype Corsiva" pitchFamily="66" charset="0"/>
              </a:rPr>
              <a:t>key reactions</a:t>
            </a:r>
            <a:r>
              <a:rPr lang="en-US" sz="2000" dirty="0">
                <a:latin typeface="Monotype Corsiva" pitchFamily="66" charset="0"/>
              </a:rPr>
              <a:t> for which colleagues in </a:t>
            </a:r>
            <a:r>
              <a:rPr lang="en-US" sz="2000" b="1" dirty="0">
                <a:latin typeface="Monotype Corsiva" pitchFamily="66" charset="0"/>
              </a:rPr>
              <a:t>EM</a:t>
            </a:r>
            <a:r>
              <a:rPr lang="en-US" sz="2000" dirty="0">
                <a:latin typeface="Monotype Corsiva" pitchFamily="66" charset="0"/>
              </a:rPr>
              <a:t> community hope to </a:t>
            </a:r>
          </a:p>
          <a:p>
            <a:r>
              <a:rPr lang="en-US" sz="2000" dirty="0">
                <a:latin typeface="Monotype Corsiva" pitchFamily="66" charset="0"/>
              </a:rPr>
              <a:t>   do ``</a:t>
            </a:r>
            <a:r>
              <a:rPr lang="en-US" sz="2000" b="1" i="1" dirty="0">
                <a:solidFill>
                  <a:srgbClr val="3333CC"/>
                </a:solidFill>
                <a:latin typeface="Monotype Corsiva" pitchFamily="66" charset="0"/>
              </a:rPr>
              <a:t>complete measurement</a:t>
            </a:r>
            <a:r>
              <a:rPr lang="en-US" sz="2000" dirty="0">
                <a:latin typeface="Monotype Corsiva" pitchFamily="66" charset="0"/>
              </a:rPr>
              <a:t>” &amp; determine </a:t>
            </a:r>
            <a:r>
              <a:rPr lang="en-US" sz="2000" b="1" dirty="0">
                <a:latin typeface="Monotype Corsiva" pitchFamily="66" charset="0"/>
              </a:rPr>
              <a:t>PW</a:t>
            </a:r>
            <a:r>
              <a:rPr lang="en-US" sz="2000" dirty="0">
                <a:latin typeface="Monotype Corsiva" pitchFamily="66" charset="0"/>
              </a:rPr>
              <a:t> amplitudes </a:t>
            </a:r>
            <a:r>
              <a:rPr lang="en-US" sz="2000" b="1" dirty="0">
                <a:latin typeface="Monotype Corsiva" pitchFamily="66" charset="0"/>
              </a:rPr>
              <a:t>directly</a:t>
            </a:r>
            <a:r>
              <a:rPr lang="en-US" sz="2000" dirty="0">
                <a:latin typeface="Monotype Corsiva" pitchFamily="66" charset="0"/>
              </a:rPr>
              <a:t>.  </a:t>
            </a:r>
          </a:p>
          <a:p>
            <a:endParaRPr lang="en-US" sz="2000" dirty="0">
              <a:latin typeface="Monotype Corsiva" pitchFamily="66" charset="0"/>
            </a:endParaRPr>
          </a:p>
          <a:p>
            <a:r>
              <a:rPr lang="en-US" sz="1600" b="1" dirty="0">
                <a:solidFill>
                  <a:srgbClr val="FF0000"/>
                </a:solidFill>
                <a:latin typeface="Symbol" pitchFamily="18" charset="2"/>
              </a:rPr>
              <a:t>· </a:t>
            </a:r>
            <a:r>
              <a:rPr lang="en-US" sz="1600" dirty="0"/>
              <a:t>Any </a:t>
            </a:r>
            <a:r>
              <a:rPr lang="en-US" sz="1600" b="1" dirty="0">
                <a:solidFill>
                  <a:srgbClr val="990099"/>
                </a:solidFill>
              </a:rPr>
              <a:t>coupled-channel analysis </a:t>
            </a:r>
            <a:r>
              <a:rPr lang="en-US" sz="1600" dirty="0"/>
              <a:t>of those measurements will need precise data for </a:t>
            </a:r>
            <a:r>
              <a:rPr lang="en-US" sz="1600" b="1" dirty="0">
                <a:solidFill>
                  <a:srgbClr val="0033CC"/>
                </a:solidFill>
                <a:latin typeface="Symbol" pitchFamily="18" charset="2"/>
              </a:rPr>
              <a:t>p</a:t>
            </a:r>
            <a:r>
              <a:rPr lang="en-US" sz="1600" b="1" baseline="30000" dirty="0">
                <a:solidFill>
                  <a:srgbClr val="0033CC"/>
                </a:solidFill>
                <a:latin typeface="Freestyle Script" pitchFamily="66" charset="0"/>
              </a:rPr>
              <a:t>–</a:t>
            </a:r>
            <a:r>
              <a:rPr lang="en-US" sz="1600" b="1" dirty="0" err="1">
                <a:solidFill>
                  <a:srgbClr val="0033CC"/>
                </a:solidFill>
              </a:rPr>
              <a:t>p</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33CC"/>
                </a:solidFill>
                <a:latin typeface="Symbol" pitchFamily="18" charset="2"/>
                <a:sym typeface="Wingdings" pitchFamily="2" charset="2"/>
              </a:rPr>
              <a:t>h</a:t>
            </a:r>
            <a:r>
              <a:rPr lang="en-US" sz="1600" b="1" dirty="0" err="1">
                <a:solidFill>
                  <a:srgbClr val="0033CC"/>
                </a:solidFill>
                <a:sym typeface="Wingdings" pitchFamily="2" charset="2"/>
              </a:rPr>
              <a:t>n</a:t>
            </a:r>
            <a:r>
              <a:rPr lang="en-US" sz="1600" b="1" dirty="0">
                <a:solidFill>
                  <a:srgbClr val="0033CC"/>
                </a:solidFill>
                <a:latin typeface="Monotype Corsiva" pitchFamily="66" charset="0"/>
                <a:sym typeface="Wingdings" pitchFamily="2" charset="2"/>
              </a:rPr>
              <a:t> .</a:t>
            </a:r>
          </a:p>
          <a:p>
            <a:r>
              <a:rPr lang="en-US" sz="1600" b="1" dirty="0">
                <a:solidFill>
                  <a:srgbClr val="FF0000"/>
                </a:solidFill>
                <a:latin typeface="Symbol" pitchFamily="18" charset="2"/>
              </a:rPr>
              <a:t>· </a:t>
            </a:r>
            <a:r>
              <a:rPr lang="en-US" sz="1600" dirty="0"/>
              <a:t>Most of available data for that reaction come from measurements published in </a:t>
            </a:r>
            <a:r>
              <a:rPr lang="en-US" sz="1600" b="1" dirty="0"/>
              <a:t>1970</a:t>
            </a:r>
            <a:r>
              <a:rPr lang="en-US" sz="1600" dirty="0"/>
              <a:t>s, </a:t>
            </a:r>
          </a:p>
          <a:p>
            <a:r>
              <a:rPr lang="en-US" sz="1600" dirty="0"/>
              <a:t>    which have been </a:t>
            </a:r>
            <a:r>
              <a:rPr lang="en-US" sz="1600" b="1" dirty="0">
                <a:solidFill>
                  <a:srgbClr val="990099"/>
                </a:solidFill>
              </a:rPr>
              <a:t>evaluated</a:t>
            </a:r>
            <a:r>
              <a:rPr lang="en-US" sz="1600" dirty="0"/>
              <a:t> by </a:t>
            </a:r>
            <a:r>
              <a:rPr lang="en-US" sz="1600" b="1" dirty="0">
                <a:solidFill>
                  <a:srgbClr val="990099"/>
                </a:solidFill>
              </a:rPr>
              <a:t>several groups </a:t>
            </a:r>
            <a:r>
              <a:rPr lang="en-US" sz="1600" dirty="0"/>
              <a:t>as being </a:t>
            </a:r>
            <a:r>
              <a:rPr lang="en-US" sz="1600" b="1" dirty="0"/>
              <a:t>unreliable </a:t>
            </a:r>
            <a:r>
              <a:rPr lang="en-US" sz="1600" dirty="0"/>
              <a:t>above </a:t>
            </a:r>
            <a:r>
              <a:rPr lang="en-US" sz="1600" b="1" dirty="0"/>
              <a:t>W </a:t>
            </a:r>
            <a:r>
              <a:rPr lang="en-US" sz="1600" dirty="0"/>
              <a:t>= </a:t>
            </a:r>
            <a:r>
              <a:rPr lang="en-US" sz="1600" b="1" dirty="0">
                <a:solidFill>
                  <a:srgbClr val="3333CC"/>
                </a:solidFill>
              </a:rPr>
              <a:t>1620</a:t>
            </a:r>
            <a:r>
              <a:rPr lang="en-US" sz="1600" dirty="0"/>
              <a:t> MeV.</a:t>
            </a:r>
          </a:p>
        </p:txBody>
      </p:sp>
      <p:sp>
        <p:nvSpPr>
          <p:cNvPr id="54" name="TextBox 53"/>
          <p:cNvSpPr txBox="1"/>
          <p:nvPr/>
        </p:nvSpPr>
        <p:spPr>
          <a:xfrm>
            <a:off x="381000" y="2667000"/>
            <a:ext cx="8077200" cy="584775"/>
          </a:xfrm>
          <a:prstGeom prst="rect">
            <a:avLst/>
          </a:prstGeom>
          <a:noFill/>
        </p:spPr>
        <p:txBody>
          <a:bodyPr wrap="square" rtlCol="0">
            <a:spAutoFit/>
          </a:bodyPr>
          <a:lstStyle/>
          <a:p>
            <a:r>
              <a:rPr lang="en-US" sz="1600" b="1" dirty="0">
                <a:solidFill>
                  <a:srgbClr val="FF0000"/>
                </a:solidFill>
                <a:latin typeface="Symbol" pitchFamily="18" charset="2"/>
              </a:rPr>
              <a:t>· </a:t>
            </a:r>
            <a:r>
              <a:rPr lang="en-US" sz="1600" dirty="0"/>
              <a:t>Precise new data were measured by </a:t>
            </a:r>
            <a:r>
              <a:rPr lang="en-US" sz="1600" b="1" dirty="0">
                <a:solidFill>
                  <a:srgbClr val="0033CC"/>
                </a:solidFill>
              </a:rPr>
              <a:t>Crystal Ball </a:t>
            </a:r>
            <a:r>
              <a:rPr lang="en-US" sz="1600" dirty="0"/>
              <a:t>Collaboration, but these extend only up </a:t>
            </a:r>
          </a:p>
          <a:p>
            <a:r>
              <a:rPr lang="en-US" sz="1600" dirty="0"/>
              <a:t>    to peak of first </a:t>
            </a:r>
            <a:r>
              <a:rPr lang="en-US" sz="1600" b="1" dirty="0">
                <a:solidFill>
                  <a:srgbClr val="3333CC"/>
                </a:solidFill>
              </a:rPr>
              <a:t>S</a:t>
            </a:r>
            <a:r>
              <a:rPr lang="en-US" sz="1600" b="1" baseline="-25000" dirty="0">
                <a:solidFill>
                  <a:srgbClr val="3333CC"/>
                </a:solidFill>
              </a:rPr>
              <a:t>11</a:t>
            </a:r>
            <a:r>
              <a:rPr lang="en-US" sz="1600" dirty="0"/>
              <a:t>-resonance.</a:t>
            </a:r>
          </a:p>
        </p:txBody>
      </p:sp>
      <p:sp>
        <p:nvSpPr>
          <p:cNvPr id="55" name="TextBox 54"/>
          <p:cNvSpPr txBox="1"/>
          <p:nvPr/>
        </p:nvSpPr>
        <p:spPr>
          <a:xfrm>
            <a:off x="533400" y="3505200"/>
            <a:ext cx="7439537" cy="369332"/>
          </a:xfrm>
          <a:prstGeom prst="rect">
            <a:avLst/>
          </a:prstGeom>
          <a:noFill/>
        </p:spPr>
        <p:txBody>
          <a:bodyPr wrap="none" rtlCol="0">
            <a:spAutoFit/>
          </a:bodyPr>
          <a:lstStyle/>
          <a:p>
            <a:r>
              <a:rPr lang="en-US" b="1" dirty="0">
                <a:solidFill>
                  <a:srgbClr val="FF0000"/>
                </a:solidFill>
                <a:latin typeface="Symbol" pitchFamily="18" charset="2"/>
              </a:rPr>
              <a:t>· </a:t>
            </a:r>
            <a:r>
              <a:rPr lang="en-US" b="1" dirty="0">
                <a:solidFill>
                  <a:srgbClr val="3333CC"/>
                </a:solidFill>
              </a:rPr>
              <a:t>Very few </a:t>
            </a:r>
            <a:r>
              <a:rPr lang="en-US" b="1" dirty="0">
                <a:solidFill>
                  <a:srgbClr val="990099"/>
                </a:solidFill>
              </a:rPr>
              <a:t>polarization </a:t>
            </a:r>
            <a:r>
              <a:rPr lang="en-US" b="1" dirty="0">
                <a:solidFill>
                  <a:srgbClr val="3333CC"/>
                </a:solidFill>
              </a:rPr>
              <a:t>data for this reaction exist out of range of </a:t>
            </a:r>
            <a:r>
              <a:rPr lang="en-US" b="1" dirty="0" err="1">
                <a:solidFill>
                  <a:srgbClr val="3333CC"/>
                </a:solidFill>
              </a:rPr>
              <a:t>d</a:t>
            </a:r>
            <a:r>
              <a:rPr lang="en-US" b="1" dirty="0" err="1">
                <a:solidFill>
                  <a:srgbClr val="3333CC"/>
                </a:solidFill>
                <a:latin typeface="Symbol" pitchFamily="18" charset="2"/>
              </a:rPr>
              <a:t>s</a:t>
            </a:r>
            <a:r>
              <a:rPr lang="en-US" b="1" dirty="0">
                <a:solidFill>
                  <a:srgbClr val="3333CC"/>
                </a:solidFill>
              </a:rPr>
              <a:t>/</a:t>
            </a:r>
            <a:r>
              <a:rPr lang="en-US" b="1" dirty="0" err="1">
                <a:solidFill>
                  <a:srgbClr val="3333CC"/>
                </a:solidFill>
              </a:rPr>
              <a:t>d</a:t>
            </a:r>
            <a:r>
              <a:rPr lang="en-US" b="1" dirty="0" err="1">
                <a:solidFill>
                  <a:srgbClr val="3333CC"/>
                </a:solidFill>
                <a:latin typeface="Symbol" pitchFamily="18" charset="2"/>
              </a:rPr>
              <a:t>W</a:t>
            </a:r>
            <a:r>
              <a:rPr lang="en-US" b="1" dirty="0">
                <a:solidFill>
                  <a:srgbClr val="3333CC"/>
                </a:solidFill>
              </a:rPr>
              <a:t>.</a:t>
            </a:r>
          </a:p>
        </p:txBody>
      </p:sp>
      <p:pic>
        <p:nvPicPr>
          <p:cNvPr id="2" name="Picture 10"/>
          <p:cNvPicPr>
            <a:picLocks noChangeAspect="1" noChangeArrowheads="1"/>
          </p:cNvPicPr>
          <p:nvPr/>
        </p:nvPicPr>
        <p:blipFill>
          <a:blip r:embed="rId5" cstate="print">
            <a:lum bright="-25000" contrast="50000"/>
          </a:blip>
          <a:srcRect/>
          <a:stretch>
            <a:fillRect/>
          </a:stretch>
        </p:blipFill>
        <p:spPr bwMode="auto">
          <a:xfrm>
            <a:off x="609600" y="4038600"/>
            <a:ext cx="7176272" cy="1718129"/>
          </a:xfrm>
          <a:prstGeom prst="rect">
            <a:avLst/>
          </a:prstGeom>
          <a:noFill/>
          <a:ln w="9525">
            <a:noFill/>
            <a:miter lim="800000"/>
            <a:headEnd/>
            <a:tailEnd/>
          </a:ln>
        </p:spPr>
      </p:pic>
      <p:sp>
        <p:nvSpPr>
          <p:cNvPr id="31" name="Hexagon 30"/>
          <p:cNvSpPr/>
          <p:nvPr/>
        </p:nvSpPr>
        <p:spPr>
          <a:xfrm>
            <a:off x="7086600" y="4038600"/>
            <a:ext cx="381000" cy="304800"/>
          </a:xfrm>
          <a:prstGeom prst="hex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81000" y="5867400"/>
            <a:ext cx="85344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5" name="Line 24"/>
          <p:cNvSpPr>
            <a:spLocks noChangeShapeType="1"/>
          </p:cNvSpPr>
          <p:nvPr/>
        </p:nvSpPr>
        <p:spPr bwMode="auto">
          <a:xfrm>
            <a:off x="2362200" y="3810000"/>
            <a:ext cx="4724400" cy="381000"/>
          </a:xfrm>
          <a:prstGeom prst="line">
            <a:avLst/>
          </a:prstGeom>
          <a:noFill/>
          <a:ln w="12700">
            <a:solidFill>
              <a:srgbClr val="0033CC"/>
            </a:solidFill>
            <a:miter lim="800000"/>
            <a:headEnd/>
            <a:tailEnd type="triangle" w="sm" len="lg"/>
          </a:ln>
        </p:spPr>
        <p:txBody>
          <a:bodyPr wrap="none"/>
          <a:lstStyle/>
          <a:p>
            <a:endParaRPr lang="en-US"/>
          </a:p>
        </p:txBody>
      </p:sp>
      <p:sp>
        <p:nvSpPr>
          <p:cNvPr id="36" name="TextBox 35"/>
          <p:cNvSpPr txBox="1"/>
          <p:nvPr/>
        </p:nvSpPr>
        <p:spPr>
          <a:xfrm>
            <a:off x="5257800" y="3048000"/>
            <a:ext cx="3059235" cy="276999"/>
          </a:xfrm>
          <a:prstGeom prst="rect">
            <a:avLst/>
          </a:prstGeom>
          <a:solidFill>
            <a:srgbClr val="FFFF00"/>
          </a:solidFill>
        </p:spPr>
        <p:txBody>
          <a:bodyPr wrap="square" rtlCol="0">
            <a:spAutoFit/>
          </a:bodyPr>
          <a:lstStyle/>
          <a:p>
            <a:pPr algn="ctr"/>
            <a:r>
              <a:rPr lang="en-US" sz="1200" dirty="0"/>
              <a:t>S. </a:t>
            </a:r>
            <a:r>
              <a:rPr lang="en-US" sz="1200" dirty="0" err="1"/>
              <a:t>Prakhov</a:t>
            </a:r>
            <a:r>
              <a:rPr lang="en-US" sz="1200" dirty="0"/>
              <a:t> </a:t>
            </a:r>
            <a:r>
              <a:rPr lang="en-US" sz="1200" i="1" dirty="0"/>
              <a:t>et al</a:t>
            </a:r>
            <a:r>
              <a:rPr lang="en-US" sz="1200" dirty="0"/>
              <a:t>, Phys Rev C </a:t>
            </a:r>
            <a:r>
              <a:rPr lang="en-US" sz="1200" b="1" dirty="0"/>
              <a:t>72</a:t>
            </a:r>
            <a:r>
              <a:rPr lang="en-US" sz="1200" dirty="0"/>
              <a:t>, 015203 (2005)</a:t>
            </a:r>
          </a:p>
        </p:txBody>
      </p:sp>
      <p:pic>
        <p:nvPicPr>
          <p:cNvPr id="37" name="Picture 3"/>
          <p:cNvPicPr>
            <a:picLocks noChangeAspect="1" noChangeArrowheads="1"/>
          </p:cNvPicPr>
          <p:nvPr/>
        </p:nvPicPr>
        <p:blipFill>
          <a:blip r:embed="rId6" cstate="print">
            <a:lum bright="-15000" contrast="40000"/>
          </a:blip>
          <a:srcRect/>
          <a:stretch>
            <a:fillRect/>
          </a:stretch>
        </p:blipFill>
        <p:spPr bwMode="auto">
          <a:xfrm>
            <a:off x="304800" y="3505200"/>
            <a:ext cx="457200" cy="315238"/>
          </a:xfrm>
          <a:prstGeom prst="rect">
            <a:avLst/>
          </a:prstGeom>
          <a:noFill/>
          <a:ln w="9525">
            <a:noFill/>
            <a:miter lim="800000"/>
            <a:headEnd/>
            <a:tailEnd/>
          </a:ln>
        </p:spPr>
      </p:pic>
      <p:pic>
        <p:nvPicPr>
          <p:cNvPr id="38" name="Picture 5"/>
          <p:cNvPicPr>
            <a:picLocks noChangeAspect="1" noChangeArrowheads="1"/>
          </p:cNvPicPr>
          <p:nvPr/>
        </p:nvPicPr>
        <p:blipFill>
          <a:blip r:embed="rId7" cstate="print">
            <a:lum bright="-17000" contrast="22000"/>
          </a:blip>
          <a:srcRect/>
          <a:stretch>
            <a:fillRect/>
          </a:stretch>
        </p:blipFill>
        <p:spPr bwMode="auto">
          <a:xfrm>
            <a:off x="8305800" y="2743200"/>
            <a:ext cx="392939" cy="533400"/>
          </a:xfrm>
          <a:prstGeom prst="rect">
            <a:avLst/>
          </a:prstGeom>
          <a:noFill/>
          <a:ln w="9525">
            <a:noFill/>
            <a:miter lim="800000"/>
            <a:headEnd/>
            <a:tailEnd/>
          </a:ln>
        </p:spPr>
      </p:pic>
      <p:graphicFrame>
        <p:nvGraphicFramePr>
          <p:cNvPr id="629763"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29781" name="Bitmap Image" r:id="rId8" imgW="10457143" imgH="7714286" progId="PBrush">
                  <p:embed/>
                </p:oleObj>
              </mc:Choice>
              <mc:Fallback>
                <p:oleObj name="Bitmap Image" r:id="rId8" imgW="10457143" imgH="7714286" progId="PBrush">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 name="Rectangle 39"/>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41" name="Rectangle 40"/>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16</a:t>
            </a:fld>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2"/>
          <p:cNvSpPr>
            <a:spLocks noGrp="1" noChangeArrowheads="1"/>
          </p:cNvSpPr>
          <p:nvPr>
            <p:ph type="title"/>
          </p:nvPr>
        </p:nvSpPr>
        <p:spPr>
          <a:xfrm>
            <a:off x="0" y="0"/>
            <a:ext cx="9144000" cy="762000"/>
          </a:xfrm>
          <a:solidFill>
            <a:schemeClr val="bg1"/>
          </a:solidFill>
          <a:ln>
            <a:solidFill>
              <a:schemeClr val="bg1"/>
            </a:solidFill>
          </a:ln>
        </p:spPr>
        <p:txBody>
          <a:bodyPr>
            <a:noAutofit/>
          </a:bodyPr>
          <a:lstStyle/>
          <a:p>
            <a:pPr algn="r">
              <a:defRPr/>
            </a:pPr>
            <a:r>
              <a:rPr lang="en-US" sz="4800" i="1" dirty="0">
                <a:solidFill>
                  <a:srgbClr val="FF0000"/>
                </a:solidFill>
                <a:latin typeface="Monotype Corsiva" pitchFamily="66" charset="0"/>
              </a:rPr>
              <a:t>Where</a:t>
            </a:r>
            <a:r>
              <a:rPr lang="en-US" sz="4800" i="1" dirty="0">
                <a:solidFill>
                  <a:srgbClr val="0033CC"/>
                </a:solidFill>
                <a:latin typeface="Monotype Corsiva" pitchFamily="66" charset="0"/>
              </a:rPr>
              <a:t> </a:t>
            </a:r>
            <a:r>
              <a:rPr lang="en-US" sz="4800" i="1" dirty="0">
                <a:latin typeface="Monotype Corsiva" pitchFamily="66" charset="0"/>
              </a:rPr>
              <a:t>we </a:t>
            </a:r>
            <a:r>
              <a:rPr lang="en-US" sz="4800" i="1" dirty="0">
                <a:solidFill>
                  <a:srgbClr val="00B050"/>
                </a:solidFill>
                <a:latin typeface="Monotype Corsiva" pitchFamily="66" charset="0"/>
              </a:rPr>
              <a:t>are</a:t>
            </a:r>
            <a:r>
              <a:rPr lang="en-US" sz="4800" i="1" dirty="0">
                <a:latin typeface="Monotype Corsiva" pitchFamily="66" charset="0"/>
              </a:rPr>
              <a:t> in </a:t>
            </a:r>
            <a:r>
              <a:rPr lang="en-US" sz="4800" i="1" dirty="0">
                <a:solidFill>
                  <a:srgbClr val="0033CC"/>
                </a:solidFill>
                <a:latin typeface="Symbol" pitchFamily="18" charset="2"/>
              </a:rPr>
              <a:t>p </a:t>
            </a:r>
            <a:r>
              <a:rPr lang="en-US" sz="4800" baseline="30000" dirty="0">
                <a:solidFill>
                  <a:srgbClr val="0033CC"/>
                </a:solidFill>
                <a:latin typeface="Freestyle Script" pitchFamily="66" charset="0"/>
              </a:rPr>
              <a:t>–</a:t>
            </a:r>
            <a:r>
              <a:rPr lang="en-US" sz="4800" i="1" dirty="0" err="1">
                <a:solidFill>
                  <a:srgbClr val="0033CC"/>
                </a:solidFill>
                <a:latin typeface="Monotype Corsiva" pitchFamily="66" charset="0"/>
              </a:rPr>
              <a:t>p</a:t>
            </a:r>
            <a:r>
              <a:rPr lang="en-US" sz="4800" dirty="0" err="1">
                <a:solidFill>
                  <a:srgbClr val="0033CC"/>
                </a:solidFill>
                <a:latin typeface="Freestyle Script" pitchFamily="66" charset="0"/>
                <a:sym typeface="Wingdings" pitchFamily="2" charset="2"/>
              </a:rPr>
              <a:t>→</a:t>
            </a:r>
            <a:r>
              <a:rPr lang="en-US" sz="4800" i="1" dirty="0" err="1">
                <a:solidFill>
                  <a:srgbClr val="0033CC"/>
                </a:solidFill>
                <a:latin typeface="Symbol" pitchFamily="18" charset="2"/>
                <a:sym typeface="Wingdings" pitchFamily="2" charset="2"/>
              </a:rPr>
              <a:t>h</a:t>
            </a:r>
            <a:r>
              <a:rPr lang="en-US" sz="4800" i="1" dirty="0" err="1">
                <a:solidFill>
                  <a:srgbClr val="0033CC"/>
                </a:solidFill>
                <a:latin typeface="Monotype Corsiva" pitchFamily="66" charset="0"/>
                <a:sym typeface="Wingdings" pitchFamily="2" charset="2"/>
              </a:rPr>
              <a:t>n</a:t>
            </a:r>
            <a:endParaRPr lang="en-US" sz="4800" dirty="0">
              <a:solidFill>
                <a:srgbClr val="0033CC"/>
              </a:solidFill>
              <a:latin typeface="Comic Sans MS" pitchFamily="66" charset="0"/>
            </a:endParaRPr>
          </a:p>
        </p:txBody>
      </p:sp>
      <p:sp>
        <p:nvSpPr>
          <p:cNvPr id="3079" name="Text Box 3"/>
          <p:cNvSpPr txBox="1">
            <a:spLocks noChangeArrowheads="1"/>
          </p:cNvSpPr>
          <p:nvPr/>
        </p:nvSpPr>
        <p:spPr bwMode="auto">
          <a:xfrm>
            <a:off x="746125" y="5254625"/>
            <a:ext cx="184150" cy="519113"/>
          </a:xfrm>
          <a:prstGeom prst="rect">
            <a:avLst/>
          </a:prstGeom>
          <a:noFill/>
          <a:ln w="9525">
            <a:noFill/>
            <a:miter lim="800000"/>
            <a:headEnd/>
            <a:tailEnd/>
          </a:ln>
        </p:spPr>
        <p:txBody>
          <a:bodyPr wrap="none">
            <a:spAutoFit/>
          </a:bodyPr>
          <a:lstStyle/>
          <a:p>
            <a:endParaRPr lang="en-US"/>
          </a:p>
        </p:txBody>
      </p:sp>
      <p:sp>
        <p:nvSpPr>
          <p:cNvPr id="3080" name="Text Box 4"/>
          <p:cNvSpPr txBox="1">
            <a:spLocks noChangeArrowheads="1"/>
          </p:cNvSpPr>
          <p:nvPr/>
        </p:nvSpPr>
        <p:spPr bwMode="auto">
          <a:xfrm>
            <a:off x="517525" y="5102225"/>
            <a:ext cx="184150" cy="519113"/>
          </a:xfrm>
          <a:prstGeom prst="rect">
            <a:avLst/>
          </a:prstGeom>
          <a:noFill/>
          <a:ln w="9525">
            <a:noFill/>
            <a:miter lim="800000"/>
            <a:headEnd/>
            <a:tailEnd/>
          </a:ln>
        </p:spPr>
        <p:txBody>
          <a:bodyPr wrap="none">
            <a:spAutoFit/>
          </a:bodyPr>
          <a:lstStyle/>
          <a:p>
            <a:endParaRPr lang="en-US"/>
          </a:p>
        </p:txBody>
      </p:sp>
      <p:sp>
        <p:nvSpPr>
          <p:cNvPr id="3081" name="Text Box 5"/>
          <p:cNvSpPr txBox="1">
            <a:spLocks noChangeArrowheads="1"/>
          </p:cNvSpPr>
          <p:nvPr/>
        </p:nvSpPr>
        <p:spPr bwMode="auto">
          <a:xfrm>
            <a:off x="1965325" y="5026025"/>
            <a:ext cx="184150" cy="519113"/>
          </a:xfrm>
          <a:prstGeom prst="rect">
            <a:avLst/>
          </a:prstGeom>
          <a:noFill/>
          <a:ln w="9525">
            <a:noFill/>
            <a:miter lim="800000"/>
            <a:headEnd/>
            <a:tailEnd/>
          </a:ln>
        </p:spPr>
        <p:txBody>
          <a:bodyPr wrap="none">
            <a:spAutoFit/>
          </a:bodyPr>
          <a:lstStyle/>
          <a:p>
            <a:endParaRPr lang="en-US"/>
          </a:p>
        </p:txBody>
      </p:sp>
      <p:sp>
        <p:nvSpPr>
          <p:cNvPr id="3082" name="Text Box 6"/>
          <p:cNvSpPr txBox="1">
            <a:spLocks noChangeArrowheads="1"/>
          </p:cNvSpPr>
          <p:nvPr/>
        </p:nvSpPr>
        <p:spPr bwMode="auto">
          <a:xfrm>
            <a:off x="5775325" y="5102225"/>
            <a:ext cx="184150" cy="519113"/>
          </a:xfrm>
          <a:prstGeom prst="rect">
            <a:avLst/>
          </a:prstGeom>
          <a:noFill/>
          <a:ln w="9525">
            <a:noFill/>
            <a:miter lim="800000"/>
            <a:headEnd/>
            <a:tailEnd/>
          </a:ln>
        </p:spPr>
        <p:txBody>
          <a:bodyPr wrap="none">
            <a:spAutoFit/>
          </a:bodyPr>
          <a:lstStyle/>
          <a:p>
            <a:endParaRPr lang="en-US"/>
          </a:p>
        </p:txBody>
      </p:sp>
      <p:sp>
        <p:nvSpPr>
          <p:cNvPr id="3083" name="Text Box 7"/>
          <p:cNvSpPr txBox="1">
            <a:spLocks noChangeArrowheads="1"/>
          </p:cNvSpPr>
          <p:nvPr/>
        </p:nvSpPr>
        <p:spPr bwMode="auto">
          <a:xfrm>
            <a:off x="5165725" y="1749425"/>
            <a:ext cx="184150" cy="519113"/>
          </a:xfrm>
          <a:prstGeom prst="rect">
            <a:avLst/>
          </a:prstGeom>
          <a:noFill/>
          <a:ln w="9525">
            <a:noFill/>
            <a:miter lim="800000"/>
            <a:headEnd/>
            <a:tailEnd/>
          </a:ln>
        </p:spPr>
        <p:txBody>
          <a:bodyPr wrap="none">
            <a:spAutoFit/>
          </a:bodyPr>
          <a:lstStyle/>
          <a:p>
            <a:endParaRPr lang="en-US"/>
          </a:p>
        </p:txBody>
      </p:sp>
      <p:sp>
        <p:nvSpPr>
          <p:cNvPr id="3084" name="Text Box 9"/>
          <p:cNvSpPr txBox="1">
            <a:spLocks noChangeArrowheads="1"/>
          </p:cNvSpPr>
          <p:nvPr/>
        </p:nvSpPr>
        <p:spPr bwMode="auto">
          <a:xfrm>
            <a:off x="5013325" y="3959225"/>
            <a:ext cx="184150" cy="519113"/>
          </a:xfrm>
          <a:prstGeom prst="rect">
            <a:avLst/>
          </a:prstGeom>
          <a:noFill/>
          <a:ln w="9525">
            <a:noFill/>
            <a:miter lim="800000"/>
            <a:headEnd/>
            <a:tailEnd/>
          </a:ln>
        </p:spPr>
        <p:txBody>
          <a:bodyPr wrap="none">
            <a:spAutoFit/>
          </a:bodyPr>
          <a:lstStyle/>
          <a:p>
            <a:endParaRPr lang="en-US"/>
          </a:p>
        </p:txBody>
      </p:sp>
      <p:sp>
        <p:nvSpPr>
          <p:cNvPr id="3085" name="Text Box 11"/>
          <p:cNvSpPr txBox="1">
            <a:spLocks noChangeArrowheads="1"/>
          </p:cNvSpPr>
          <p:nvPr/>
        </p:nvSpPr>
        <p:spPr bwMode="auto">
          <a:xfrm>
            <a:off x="4251325" y="3959225"/>
            <a:ext cx="184150" cy="519113"/>
          </a:xfrm>
          <a:prstGeom prst="rect">
            <a:avLst/>
          </a:prstGeom>
          <a:noFill/>
          <a:ln w="9525">
            <a:noFill/>
            <a:miter lim="800000"/>
            <a:headEnd/>
            <a:tailEnd/>
          </a:ln>
        </p:spPr>
        <p:txBody>
          <a:bodyPr wrap="none">
            <a:spAutoFit/>
          </a:bodyPr>
          <a:lstStyle/>
          <a:p>
            <a:endParaRPr lang="en-US"/>
          </a:p>
        </p:txBody>
      </p:sp>
      <p:sp>
        <p:nvSpPr>
          <p:cNvPr id="3086" name="Text Box 12"/>
          <p:cNvSpPr txBox="1">
            <a:spLocks noChangeArrowheads="1"/>
          </p:cNvSpPr>
          <p:nvPr/>
        </p:nvSpPr>
        <p:spPr bwMode="auto">
          <a:xfrm>
            <a:off x="3870325" y="5026025"/>
            <a:ext cx="184150" cy="519113"/>
          </a:xfrm>
          <a:prstGeom prst="rect">
            <a:avLst/>
          </a:prstGeom>
          <a:noFill/>
          <a:ln w="9525">
            <a:noFill/>
            <a:miter lim="800000"/>
            <a:headEnd/>
            <a:tailEnd/>
          </a:ln>
        </p:spPr>
        <p:txBody>
          <a:bodyPr wrap="none">
            <a:spAutoFit/>
          </a:bodyPr>
          <a:lstStyle/>
          <a:p>
            <a:endParaRPr lang="en-US"/>
          </a:p>
        </p:txBody>
      </p:sp>
      <p:sp>
        <p:nvSpPr>
          <p:cNvPr id="3087" name="Text Box 13"/>
          <p:cNvSpPr txBox="1">
            <a:spLocks noChangeArrowheads="1"/>
          </p:cNvSpPr>
          <p:nvPr/>
        </p:nvSpPr>
        <p:spPr bwMode="auto">
          <a:xfrm>
            <a:off x="1203325" y="5483225"/>
            <a:ext cx="184150" cy="519113"/>
          </a:xfrm>
          <a:prstGeom prst="rect">
            <a:avLst/>
          </a:prstGeom>
          <a:noFill/>
          <a:ln w="9525">
            <a:noFill/>
            <a:miter lim="800000"/>
            <a:headEnd/>
            <a:tailEnd/>
          </a:ln>
        </p:spPr>
        <p:txBody>
          <a:bodyPr wrap="none">
            <a:spAutoFit/>
          </a:bodyPr>
          <a:lstStyle/>
          <a:p>
            <a:endParaRPr lang="en-US"/>
          </a:p>
        </p:txBody>
      </p:sp>
      <p:sp>
        <p:nvSpPr>
          <p:cNvPr id="3088" name="Text Box 15"/>
          <p:cNvSpPr txBox="1">
            <a:spLocks noChangeArrowheads="1"/>
          </p:cNvSpPr>
          <p:nvPr/>
        </p:nvSpPr>
        <p:spPr bwMode="auto">
          <a:xfrm>
            <a:off x="2879725" y="5102225"/>
            <a:ext cx="184150" cy="519113"/>
          </a:xfrm>
          <a:prstGeom prst="rect">
            <a:avLst/>
          </a:prstGeom>
          <a:noFill/>
          <a:ln w="9525">
            <a:noFill/>
            <a:miter lim="800000"/>
            <a:headEnd/>
            <a:tailEnd/>
          </a:ln>
        </p:spPr>
        <p:txBody>
          <a:bodyPr wrap="none">
            <a:spAutoFit/>
          </a:bodyPr>
          <a:lstStyle/>
          <a:p>
            <a:endParaRPr lang="en-US"/>
          </a:p>
        </p:txBody>
      </p:sp>
      <p:sp>
        <p:nvSpPr>
          <p:cNvPr id="3090" name="Text Box 17"/>
          <p:cNvSpPr txBox="1">
            <a:spLocks noChangeArrowheads="1"/>
          </p:cNvSpPr>
          <p:nvPr/>
        </p:nvSpPr>
        <p:spPr bwMode="auto">
          <a:xfrm>
            <a:off x="1431925" y="5864225"/>
            <a:ext cx="184150" cy="519113"/>
          </a:xfrm>
          <a:prstGeom prst="rect">
            <a:avLst/>
          </a:prstGeom>
          <a:noFill/>
          <a:ln w="9525">
            <a:noFill/>
            <a:miter lim="800000"/>
            <a:headEnd/>
            <a:tailEnd/>
          </a:ln>
        </p:spPr>
        <p:txBody>
          <a:bodyPr wrap="none">
            <a:spAutoFit/>
          </a:bodyPr>
          <a:lstStyle/>
          <a:p>
            <a:endParaRPr lang="en-US"/>
          </a:p>
        </p:txBody>
      </p:sp>
      <p:sp>
        <p:nvSpPr>
          <p:cNvPr id="3092" name="Text Box 20"/>
          <p:cNvSpPr txBox="1">
            <a:spLocks noChangeArrowheads="1"/>
          </p:cNvSpPr>
          <p:nvPr/>
        </p:nvSpPr>
        <p:spPr bwMode="auto">
          <a:xfrm>
            <a:off x="2286000" y="2819400"/>
            <a:ext cx="3492046" cy="830997"/>
          </a:xfrm>
          <a:prstGeom prst="rect">
            <a:avLst/>
          </a:prstGeom>
          <a:solidFill>
            <a:srgbClr val="FFFF00"/>
          </a:solidFill>
          <a:ln w="9525">
            <a:solidFill>
              <a:schemeClr val="accent1">
                <a:lumMod val="60000"/>
                <a:lumOff val="40000"/>
              </a:schemeClr>
            </a:solidFill>
            <a:miter lim="800000"/>
            <a:headEnd/>
            <a:tailEnd/>
          </a:ln>
        </p:spPr>
        <p:txBody>
          <a:bodyPr wrap="none">
            <a:spAutoFit/>
          </a:bodyPr>
          <a:lstStyle/>
          <a:p>
            <a:pPr algn="l">
              <a:defRPr/>
            </a:pPr>
            <a:r>
              <a:rPr lang="en-US" sz="1200" b="1" dirty="0">
                <a:solidFill>
                  <a:srgbClr val="FF0000"/>
                </a:solidFill>
              </a:rPr>
              <a:t>RHEL</a:t>
            </a:r>
            <a:r>
              <a:rPr lang="en-US" sz="1200" dirty="0">
                <a:solidFill>
                  <a:schemeClr val="tx1"/>
                </a:solidFill>
              </a:rPr>
              <a:t>:   Brown </a:t>
            </a:r>
            <a:r>
              <a:rPr lang="en-US" sz="1200" i="1" dirty="0">
                <a:solidFill>
                  <a:schemeClr val="tx1"/>
                </a:solidFill>
              </a:rPr>
              <a:t>et al</a:t>
            </a:r>
            <a:r>
              <a:rPr lang="en-US" sz="1200" dirty="0">
                <a:solidFill>
                  <a:schemeClr val="tx1"/>
                </a:solidFill>
              </a:rPr>
              <a:t>, Nucl Phys </a:t>
            </a:r>
            <a:r>
              <a:rPr lang="en-US" sz="1200" b="1" dirty="0">
                <a:solidFill>
                  <a:schemeClr val="tx1"/>
                </a:solidFill>
              </a:rPr>
              <a:t>B153</a:t>
            </a:r>
            <a:r>
              <a:rPr lang="en-US" sz="1200" dirty="0">
                <a:solidFill>
                  <a:schemeClr val="tx1"/>
                </a:solidFill>
              </a:rPr>
              <a:t>, 89 (1979)</a:t>
            </a:r>
          </a:p>
          <a:p>
            <a:pPr>
              <a:defRPr/>
            </a:pPr>
            <a:r>
              <a:rPr lang="en-US" sz="1200" b="1" dirty="0">
                <a:solidFill>
                  <a:srgbClr val="009644"/>
                </a:solidFill>
              </a:rPr>
              <a:t>RHEL</a:t>
            </a:r>
            <a:r>
              <a:rPr lang="en-US" sz="1200" dirty="0"/>
              <a:t>:   </a:t>
            </a:r>
            <a:r>
              <a:rPr lang="en-US" sz="1200" dirty="0" err="1"/>
              <a:t>Debenham</a:t>
            </a:r>
            <a:r>
              <a:rPr lang="en-US" sz="1200" dirty="0"/>
              <a:t> </a:t>
            </a:r>
            <a:r>
              <a:rPr lang="en-US" sz="1200" i="1" dirty="0"/>
              <a:t>et al</a:t>
            </a:r>
            <a:r>
              <a:rPr lang="en-US" sz="1200" dirty="0"/>
              <a:t>, Phys Rev D </a:t>
            </a:r>
            <a:r>
              <a:rPr lang="en-US" sz="1200" b="1" dirty="0"/>
              <a:t>12</a:t>
            </a:r>
            <a:r>
              <a:rPr lang="en-US" sz="1200" dirty="0"/>
              <a:t>, 2545 (1975)</a:t>
            </a:r>
            <a:endParaRPr lang="en-US" sz="1200" dirty="0">
              <a:solidFill>
                <a:schemeClr val="tx1"/>
              </a:solidFill>
            </a:endParaRPr>
          </a:p>
          <a:p>
            <a:pPr algn="l">
              <a:defRPr/>
            </a:pPr>
            <a:r>
              <a:rPr lang="en-US" sz="1200" b="1" dirty="0" err="1"/>
              <a:t>Saclay</a:t>
            </a:r>
            <a:r>
              <a:rPr lang="en-US" sz="1200" dirty="0">
                <a:solidFill>
                  <a:schemeClr val="tx1"/>
                </a:solidFill>
              </a:rPr>
              <a:t>: </a:t>
            </a:r>
            <a:r>
              <a:rPr lang="en-US" sz="1200" dirty="0" err="1">
                <a:solidFill>
                  <a:schemeClr val="tx1"/>
                </a:solidFill>
              </a:rPr>
              <a:t>Feltesse</a:t>
            </a:r>
            <a:r>
              <a:rPr lang="en-US" sz="1200" dirty="0">
                <a:solidFill>
                  <a:schemeClr val="tx1"/>
                </a:solidFill>
              </a:rPr>
              <a:t> </a:t>
            </a:r>
            <a:r>
              <a:rPr lang="en-US" sz="1200" i="1" dirty="0">
                <a:solidFill>
                  <a:schemeClr val="tx1"/>
                </a:solidFill>
              </a:rPr>
              <a:t>et al</a:t>
            </a:r>
            <a:r>
              <a:rPr lang="en-US" sz="1200" dirty="0">
                <a:solidFill>
                  <a:schemeClr val="tx1"/>
                </a:solidFill>
              </a:rPr>
              <a:t>, Nucl Phys </a:t>
            </a:r>
            <a:r>
              <a:rPr lang="en-US" sz="1200" b="1" dirty="0">
                <a:solidFill>
                  <a:schemeClr val="tx1"/>
                </a:solidFill>
              </a:rPr>
              <a:t>B93</a:t>
            </a:r>
            <a:r>
              <a:rPr lang="en-US" sz="1200" dirty="0">
                <a:solidFill>
                  <a:schemeClr val="tx1"/>
                </a:solidFill>
              </a:rPr>
              <a:t>, 242 (1975)</a:t>
            </a:r>
          </a:p>
          <a:p>
            <a:pPr>
              <a:defRPr/>
            </a:pPr>
            <a:r>
              <a:rPr lang="en-US" sz="1200" b="1" dirty="0">
                <a:solidFill>
                  <a:srgbClr val="0000CC"/>
                </a:solidFill>
              </a:rPr>
              <a:t>BNL</a:t>
            </a:r>
            <a:r>
              <a:rPr lang="en-US" sz="1200" dirty="0"/>
              <a:t>:     </a:t>
            </a:r>
            <a:r>
              <a:rPr lang="en-US" sz="1200" dirty="0" err="1"/>
              <a:t>Prakhov</a:t>
            </a:r>
            <a:r>
              <a:rPr lang="en-US" sz="1200" dirty="0"/>
              <a:t> </a:t>
            </a:r>
            <a:r>
              <a:rPr lang="en-US" sz="1200" i="1" dirty="0"/>
              <a:t>et al</a:t>
            </a:r>
            <a:r>
              <a:rPr lang="en-US" sz="1200" dirty="0"/>
              <a:t>, Phys Rev C </a:t>
            </a:r>
            <a:r>
              <a:rPr lang="en-US" sz="1200" b="1" dirty="0"/>
              <a:t>72</a:t>
            </a:r>
            <a:r>
              <a:rPr lang="en-US" sz="1200" dirty="0"/>
              <a:t>, 015203 (2005)</a:t>
            </a:r>
            <a:endParaRPr lang="en-US" sz="1200" dirty="0">
              <a:solidFill>
                <a:schemeClr val="tx1"/>
              </a:solidFill>
            </a:endParaRPr>
          </a:p>
        </p:txBody>
      </p:sp>
      <p:sp>
        <p:nvSpPr>
          <p:cNvPr id="3093" name="Text Box 21"/>
          <p:cNvSpPr txBox="1">
            <a:spLocks noChangeArrowheads="1"/>
          </p:cNvSpPr>
          <p:nvPr/>
        </p:nvSpPr>
        <p:spPr bwMode="auto">
          <a:xfrm>
            <a:off x="2955925" y="3425825"/>
            <a:ext cx="184150" cy="519113"/>
          </a:xfrm>
          <a:prstGeom prst="rect">
            <a:avLst/>
          </a:prstGeom>
          <a:noFill/>
          <a:ln w="9525">
            <a:noFill/>
            <a:miter lim="800000"/>
            <a:headEnd/>
            <a:tailEnd/>
          </a:ln>
        </p:spPr>
        <p:txBody>
          <a:bodyPr wrap="none">
            <a:spAutoFit/>
          </a:bodyPr>
          <a:lstStyle/>
          <a:p>
            <a:endParaRPr lang="en-US"/>
          </a:p>
        </p:txBody>
      </p:sp>
      <p:sp>
        <p:nvSpPr>
          <p:cNvPr id="3095" name="Text Box 23"/>
          <p:cNvSpPr txBox="1">
            <a:spLocks noChangeArrowheads="1"/>
          </p:cNvSpPr>
          <p:nvPr/>
        </p:nvSpPr>
        <p:spPr bwMode="auto">
          <a:xfrm>
            <a:off x="4327525" y="4340225"/>
            <a:ext cx="184150" cy="519113"/>
          </a:xfrm>
          <a:prstGeom prst="rect">
            <a:avLst/>
          </a:prstGeom>
          <a:noFill/>
          <a:ln w="9525">
            <a:noFill/>
            <a:miter lim="800000"/>
            <a:headEnd/>
            <a:tailEnd/>
          </a:ln>
        </p:spPr>
        <p:txBody>
          <a:bodyPr wrap="none">
            <a:spAutoFit/>
          </a:bodyPr>
          <a:lstStyle/>
          <a:p>
            <a:endParaRPr lang="en-US"/>
          </a:p>
        </p:txBody>
      </p:sp>
      <p:sp>
        <p:nvSpPr>
          <p:cNvPr id="3097" name="Text Box 28"/>
          <p:cNvSpPr txBox="1">
            <a:spLocks noChangeArrowheads="1"/>
          </p:cNvSpPr>
          <p:nvPr/>
        </p:nvSpPr>
        <p:spPr bwMode="auto">
          <a:xfrm>
            <a:off x="5927725" y="4035425"/>
            <a:ext cx="184150" cy="519113"/>
          </a:xfrm>
          <a:prstGeom prst="rect">
            <a:avLst/>
          </a:prstGeom>
          <a:noFill/>
          <a:ln w="9525">
            <a:noFill/>
            <a:miter lim="800000"/>
            <a:headEnd/>
            <a:tailEnd/>
          </a:ln>
        </p:spPr>
        <p:txBody>
          <a:bodyPr wrap="none">
            <a:spAutoFit/>
          </a:bodyPr>
          <a:lstStyle/>
          <a:p>
            <a:endParaRPr lang="en-US"/>
          </a:p>
        </p:txBody>
      </p:sp>
      <p:sp>
        <p:nvSpPr>
          <p:cNvPr id="3100" name="Text Box 31"/>
          <p:cNvSpPr txBox="1">
            <a:spLocks noChangeArrowheads="1"/>
          </p:cNvSpPr>
          <p:nvPr/>
        </p:nvSpPr>
        <p:spPr bwMode="auto">
          <a:xfrm>
            <a:off x="6156325" y="4721225"/>
            <a:ext cx="184150" cy="519113"/>
          </a:xfrm>
          <a:prstGeom prst="rect">
            <a:avLst/>
          </a:prstGeom>
          <a:noFill/>
          <a:ln w="9525">
            <a:noFill/>
            <a:miter lim="800000"/>
            <a:headEnd/>
            <a:tailEnd/>
          </a:ln>
        </p:spPr>
        <p:txBody>
          <a:bodyPr wrap="none">
            <a:spAutoFit/>
          </a:bodyPr>
          <a:lstStyle/>
          <a:p>
            <a:endParaRPr lang="en-US"/>
          </a:p>
        </p:txBody>
      </p:sp>
      <p:sp>
        <p:nvSpPr>
          <p:cNvPr id="3103" name="Text Box 34"/>
          <p:cNvSpPr txBox="1">
            <a:spLocks noChangeArrowheads="1"/>
          </p:cNvSpPr>
          <p:nvPr/>
        </p:nvSpPr>
        <p:spPr bwMode="auto">
          <a:xfrm>
            <a:off x="4327525" y="1520825"/>
            <a:ext cx="184150" cy="519113"/>
          </a:xfrm>
          <a:prstGeom prst="rect">
            <a:avLst/>
          </a:prstGeom>
          <a:noFill/>
          <a:ln w="9525">
            <a:noFill/>
            <a:miter lim="800000"/>
            <a:headEnd/>
            <a:tailEnd/>
          </a:ln>
        </p:spPr>
        <p:txBody>
          <a:bodyPr wrap="none">
            <a:spAutoFit/>
          </a:bodyPr>
          <a:lstStyle/>
          <a:p>
            <a:endParaRPr lang="en-US"/>
          </a:p>
        </p:txBody>
      </p:sp>
      <p:sp>
        <p:nvSpPr>
          <p:cNvPr id="3104" name="Text Box 35"/>
          <p:cNvSpPr txBox="1">
            <a:spLocks noChangeArrowheads="1"/>
          </p:cNvSpPr>
          <p:nvPr/>
        </p:nvSpPr>
        <p:spPr bwMode="auto">
          <a:xfrm>
            <a:off x="6308725" y="4111625"/>
            <a:ext cx="184150" cy="519113"/>
          </a:xfrm>
          <a:prstGeom prst="rect">
            <a:avLst/>
          </a:prstGeom>
          <a:noFill/>
          <a:ln w="9525">
            <a:noFill/>
            <a:miter lim="800000"/>
            <a:headEnd/>
            <a:tailEnd/>
          </a:ln>
        </p:spPr>
        <p:txBody>
          <a:bodyPr wrap="none">
            <a:spAutoFit/>
          </a:bodyPr>
          <a:lstStyle/>
          <a:p>
            <a:endParaRPr lang="en-US"/>
          </a:p>
        </p:txBody>
      </p:sp>
      <p:sp>
        <p:nvSpPr>
          <p:cNvPr id="3107" name="Content Placeholder 38"/>
          <p:cNvSpPr>
            <a:spLocks noGrp="1"/>
          </p:cNvSpPr>
          <p:nvPr>
            <p:ph idx="1"/>
          </p:nvPr>
        </p:nvSpPr>
        <p:spPr>
          <a:xfrm>
            <a:off x="1295400" y="5791200"/>
            <a:ext cx="7010400" cy="609600"/>
          </a:xfrm>
          <a:solidFill>
            <a:schemeClr val="bg1"/>
          </a:solidFill>
          <a:ln>
            <a:solidFill>
              <a:schemeClr val="bg1"/>
            </a:solidFill>
          </a:ln>
        </p:spPr>
        <p:txBody>
          <a:bodyPr>
            <a:normAutofit lnSpcReduction="10000"/>
          </a:bodyPr>
          <a:lstStyle/>
          <a:p>
            <a:pPr>
              <a:buNone/>
            </a:pPr>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b="1" dirty="0"/>
              <a:t>Evaluation </a:t>
            </a:r>
            <a:r>
              <a:rPr lang="en-US" sz="1600" dirty="0"/>
              <a:t>for reactions with </a:t>
            </a:r>
            <a:r>
              <a:rPr lang="en-US" sz="1600" b="1" dirty="0">
                <a:solidFill>
                  <a:srgbClr val="0033CC"/>
                </a:solidFill>
              </a:rPr>
              <a:t>KY</a:t>
            </a:r>
            <a:r>
              <a:rPr lang="en-US" sz="1600" dirty="0"/>
              <a:t>, </a:t>
            </a:r>
            <a:r>
              <a:rPr lang="en-US" sz="1600" b="1" dirty="0" err="1">
                <a:solidFill>
                  <a:srgbClr val="0033CC"/>
                </a:solidFill>
                <a:latin typeface="Symbol" pitchFamily="18" charset="2"/>
              </a:rPr>
              <a:t>h</a:t>
            </a:r>
            <a:r>
              <a:rPr lang="en-US" sz="1600" b="1" dirty="0" err="1">
                <a:solidFill>
                  <a:srgbClr val="0033CC"/>
                </a:solidFill>
              </a:rPr>
              <a:t>’N</a:t>
            </a:r>
            <a:r>
              <a:rPr lang="en-US" sz="1600" dirty="0"/>
              <a:t>, </a:t>
            </a:r>
            <a:r>
              <a:rPr lang="en-US" sz="1600" b="1" dirty="0" err="1">
                <a:solidFill>
                  <a:srgbClr val="0033CC"/>
                </a:solidFill>
                <a:latin typeface="Symbol" pitchFamily="18" charset="2"/>
              </a:rPr>
              <a:t>w</a:t>
            </a:r>
            <a:r>
              <a:rPr lang="en-US" sz="1600" b="1" dirty="0" err="1">
                <a:solidFill>
                  <a:srgbClr val="0033CC"/>
                </a:solidFill>
              </a:rPr>
              <a:t>N</a:t>
            </a:r>
            <a:r>
              <a:rPr lang="en-US" sz="1600" dirty="0"/>
              <a:t>, </a:t>
            </a:r>
            <a:r>
              <a:rPr lang="en-US" sz="1600" b="1" dirty="0" err="1">
                <a:solidFill>
                  <a:srgbClr val="0033CC"/>
                </a:solidFill>
                <a:latin typeface="Symbol" pitchFamily="18" charset="2"/>
              </a:rPr>
              <a:t>f</a:t>
            </a:r>
            <a:r>
              <a:rPr lang="en-US" sz="1600" b="1" dirty="0" err="1">
                <a:solidFill>
                  <a:srgbClr val="0033CC"/>
                </a:solidFill>
              </a:rPr>
              <a:t>N</a:t>
            </a:r>
            <a:r>
              <a:rPr lang="en-US" sz="1600" dirty="0">
                <a:solidFill>
                  <a:srgbClr val="0033CC"/>
                </a:solidFill>
              </a:rPr>
              <a:t>,</a:t>
            </a:r>
            <a:r>
              <a:rPr lang="en-US" sz="1600" dirty="0"/>
              <a:t> &amp; so on final states </a:t>
            </a:r>
          </a:p>
          <a:p>
            <a:pPr>
              <a:buNone/>
            </a:pPr>
            <a:r>
              <a:rPr lang="en-US" sz="1600" dirty="0"/>
              <a:t>    are </a:t>
            </a:r>
            <a:r>
              <a:rPr lang="en-US" sz="1600" b="1" dirty="0">
                <a:solidFill>
                  <a:srgbClr val="3333CC"/>
                </a:solidFill>
              </a:rPr>
              <a:t>not possible </a:t>
            </a:r>
            <a:r>
              <a:rPr lang="en-US" sz="1600" b="1" dirty="0"/>
              <a:t>now</a:t>
            </a:r>
            <a:r>
              <a:rPr lang="en-US" sz="1600" dirty="0"/>
              <a:t> because of small/limited databases.</a:t>
            </a:r>
          </a:p>
          <a:p>
            <a:pPr>
              <a:buFontTx/>
              <a:buNone/>
            </a:pPr>
            <a:endParaRPr lang="en-US" sz="1400" dirty="0">
              <a:latin typeface="Comic Sans MS" pitchFamily="66" charset="0"/>
              <a:sym typeface="Wingdings" pitchFamily="2" charset="2"/>
            </a:endParaRPr>
          </a:p>
        </p:txBody>
      </p:sp>
      <p:sp>
        <p:nvSpPr>
          <p:cNvPr id="3108" name="Rectangle 35"/>
          <p:cNvSpPr>
            <a:spLocks noChangeArrowheads="1"/>
          </p:cNvSpPr>
          <p:nvPr/>
        </p:nvSpPr>
        <p:spPr bwMode="auto">
          <a:xfrm>
            <a:off x="5638800" y="1219200"/>
            <a:ext cx="3505200" cy="1015663"/>
          </a:xfrm>
          <a:prstGeom prst="rect">
            <a:avLst/>
          </a:prstGeom>
          <a:solidFill>
            <a:srgbClr val="FFFF00"/>
          </a:solidFill>
          <a:ln w="9525">
            <a:solidFill>
              <a:schemeClr val="accent1">
                <a:lumMod val="60000"/>
                <a:lumOff val="40000"/>
              </a:schemeClr>
            </a:solidFill>
            <a:miter lim="800000"/>
            <a:headEnd/>
            <a:tailEnd/>
          </a:ln>
        </p:spPr>
        <p:txBody>
          <a:bodyPr>
            <a:spAutoFit/>
          </a:bodyPr>
          <a:lstStyle/>
          <a:p>
            <a:r>
              <a:rPr lang="en-US" sz="1200" b="1" dirty="0">
                <a:latin typeface="Symbol" pitchFamily="18" charset="2"/>
              </a:rPr>
              <a:t>     -</a:t>
            </a:r>
            <a:r>
              <a:rPr lang="en-US" sz="1200" dirty="0">
                <a:latin typeface="Symbol" pitchFamily="18" charset="2"/>
              </a:rPr>
              <a:t> </a:t>
            </a:r>
            <a:r>
              <a:rPr lang="en-US" sz="1200" dirty="0"/>
              <a:t>Arndt</a:t>
            </a:r>
            <a:r>
              <a:rPr lang="en-US" sz="1200" dirty="0">
                <a:latin typeface="Symbol" pitchFamily="18" charset="2"/>
              </a:rPr>
              <a:t> </a:t>
            </a:r>
            <a:r>
              <a:rPr lang="en-US" sz="1200" i="1" dirty="0"/>
              <a:t>et al, </a:t>
            </a:r>
            <a:r>
              <a:rPr lang="en-US" sz="1200" dirty="0"/>
              <a:t>Phys Rev C </a:t>
            </a:r>
            <a:r>
              <a:rPr lang="en-US" sz="1200" b="1" dirty="0">
                <a:latin typeface="Symbol" pitchFamily="18" charset="2"/>
              </a:rPr>
              <a:t>69</a:t>
            </a:r>
            <a:r>
              <a:rPr lang="en-US" sz="1200" dirty="0">
                <a:latin typeface="Symbol" pitchFamily="18" charset="2"/>
              </a:rPr>
              <a:t>, 035213 (2004)</a:t>
            </a:r>
          </a:p>
          <a:p>
            <a:pPr algn="l"/>
            <a:r>
              <a:rPr lang="en-US" sz="1200" b="1" dirty="0">
                <a:latin typeface="Symbol" pitchFamily="18" charset="2"/>
              </a:rPr>
              <a:t>     </a:t>
            </a:r>
            <a:r>
              <a:rPr lang="en-US" sz="1200" b="1" dirty="0">
                <a:solidFill>
                  <a:schemeClr val="tx1"/>
                </a:solidFill>
                <a:latin typeface="Symbol" pitchFamily="18" charset="2"/>
              </a:rPr>
              <a:t>- </a:t>
            </a:r>
            <a:r>
              <a:rPr lang="en-US" sz="1200" dirty="0" err="1">
                <a:solidFill>
                  <a:schemeClr val="tx1"/>
                </a:solidFill>
              </a:rPr>
              <a:t>Clajus</a:t>
            </a:r>
            <a:r>
              <a:rPr lang="en-US" sz="1200" dirty="0">
                <a:solidFill>
                  <a:schemeClr val="tx1"/>
                </a:solidFill>
              </a:rPr>
              <a:t> </a:t>
            </a:r>
            <a:r>
              <a:rPr lang="en-US" sz="1050" dirty="0">
                <a:solidFill>
                  <a:schemeClr val="tx1"/>
                </a:solidFill>
              </a:rPr>
              <a:t>&amp;</a:t>
            </a:r>
            <a:r>
              <a:rPr lang="en-US" sz="1200" dirty="0">
                <a:solidFill>
                  <a:schemeClr val="tx1"/>
                </a:solidFill>
              </a:rPr>
              <a:t> </a:t>
            </a:r>
            <a:r>
              <a:rPr lang="en-US" sz="1200" dirty="0" err="1">
                <a:solidFill>
                  <a:schemeClr val="tx1"/>
                </a:solidFill>
              </a:rPr>
              <a:t>Nefkens</a:t>
            </a:r>
            <a:r>
              <a:rPr lang="en-US" sz="1200" dirty="0">
                <a:solidFill>
                  <a:schemeClr val="tx1"/>
                </a:solidFill>
              </a:rPr>
              <a:t>, </a:t>
            </a:r>
            <a:r>
              <a:rPr lang="en-US" sz="1200" b="1" dirty="0" err="1">
                <a:solidFill>
                  <a:schemeClr val="tx1"/>
                </a:solidFill>
                <a:latin typeface="Symbol" pitchFamily="18" charset="2"/>
              </a:rPr>
              <a:t>p</a:t>
            </a:r>
            <a:r>
              <a:rPr lang="en-US" sz="1200" dirty="0" err="1">
                <a:solidFill>
                  <a:schemeClr val="tx1"/>
                </a:solidFill>
              </a:rPr>
              <a:t>N</a:t>
            </a:r>
            <a:r>
              <a:rPr lang="en-US" sz="1200" dirty="0">
                <a:solidFill>
                  <a:schemeClr val="tx1"/>
                </a:solidFill>
              </a:rPr>
              <a:t>  News Lett </a:t>
            </a:r>
            <a:r>
              <a:rPr lang="en-US" sz="1200" b="1" dirty="0">
                <a:solidFill>
                  <a:schemeClr val="tx1"/>
                </a:solidFill>
              </a:rPr>
              <a:t>7</a:t>
            </a:r>
            <a:r>
              <a:rPr lang="en-US" sz="1200" dirty="0">
                <a:solidFill>
                  <a:schemeClr val="tx1"/>
                </a:solidFill>
              </a:rPr>
              <a:t>, 76 (1992)</a:t>
            </a:r>
          </a:p>
          <a:p>
            <a:r>
              <a:rPr lang="en-US" sz="1200" dirty="0">
                <a:latin typeface="Symbol" pitchFamily="18" charset="2"/>
              </a:rPr>
              <a:t>      </a:t>
            </a:r>
            <a:r>
              <a:rPr lang="en-US" sz="1200" b="1" dirty="0">
                <a:latin typeface="Symbol" pitchFamily="18" charset="2"/>
              </a:rPr>
              <a:t>-</a:t>
            </a:r>
            <a:r>
              <a:rPr lang="en-US" sz="1200" dirty="0"/>
              <a:t> </a:t>
            </a:r>
            <a:r>
              <a:rPr lang="en-US" sz="1200" dirty="0" err="1"/>
              <a:t>Wighman</a:t>
            </a:r>
            <a:r>
              <a:rPr lang="en-US" sz="1200" dirty="0"/>
              <a:t> </a:t>
            </a:r>
            <a:r>
              <a:rPr lang="en-US" sz="1200" i="1" dirty="0">
                <a:solidFill>
                  <a:schemeClr val="tx1"/>
                </a:solidFill>
              </a:rPr>
              <a:t>et al, </a:t>
            </a:r>
            <a:r>
              <a:rPr lang="en-US" sz="1200" dirty="0">
                <a:solidFill>
                  <a:schemeClr val="tx1"/>
                </a:solidFill>
              </a:rPr>
              <a:t>Phys Rev D</a:t>
            </a:r>
            <a:r>
              <a:rPr lang="en-US" sz="1200" b="1" dirty="0">
                <a:solidFill>
                  <a:schemeClr val="tx1"/>
                </a:solidFill>
              </a:rPr>
              <a:t> 38</a:t>
            </a:r>
            <a:r>
              <a:rPr lang="en-US" sz="1200" dirty="0">
                <a:solidFill>
                  <a:schemeClr val="tx1"/>
                </a:solidFill>
              </a:rPr>
              <a:t>, 3365 (1988)</a:t>
            </a:r>
          </a:p>
          <a:p>
            <a:r>
              <a:rPr lang="en-US" sz="1200" dirty="0"/>
              <a:t>      </a:t>
            </a:r>
            <a:r>
              <a:rPr lang="en-US" sz="1200" b="1" dirty="0">
                <a:latin typeface="Symbol" pitchFamily="18" charset="2"/>
              </a:rPr>
              <a:t>-</a:t>
            </a:r>
            <a:r>
              <a:rPr lang="en-US" sz="1200" b="1" dirty="0"/>
              <a:t> </a:t>
            </a:r>
            <a:r>
              <a:rPr lang="en-US" sz="1200" dirty="0"/>
              <a:t>Koch &amp; </a:t>
            </a:r>
            <a:r>
              <a:rPr lang="en-US" sz="1200" dirty="0" err="1"/>
              <a:t>Pietarinen</a:t>
            </a:r>
            <a:r>
              <a:rPr lang="en-US" sz="1200" dirty="0"/>
              <a:t>, Nucl Phys </a:t>
            </a:r>
            <a:r>
              <a:rPr lang="en-US" sz="1200" b="1" dirty="0"/>
              <a:t>A336</a:t>
            </a:r>
            <a:r>
              <a:rPr lang="en-US" sz="1200" dirty="0"/>
              <a:t>, 331 (1980)</a:t>
            </a:r>
            <a:endParaRPr lang="en-US" sz="1200" dirty="0">
              <a:solidFill>
                <a:schemeClr val="tx1"/>
              </a:solidFill>
            </a:endParaRPr>
          </a:p>
          <a:p>
            <a:r>
              <a:rPr lang="da-DK" sz="1200" b="1" dirty="0">
                <a:latin typeface="Symbol" pitchFamily="18" charset="2"/>
              </a:rPr>
              <a:t>     -</a:t>
            </a:r>
            <a:r>
              <a:rPr lang="da-DK" sz="1200" dirty="0">
                <a:latin typeface="Symbol" pitchFamily="18" charset="2"/>
              </a:rPr>
              <a:t> </a:t>
            </a:r>
            <a:r>
              <a:rPr lang="da-DK" sz="1200" dirty="0"/>
              <a:t>Cutkosky </a:t>
            </a:r>
            <a:r>
              <a:rPr lang="da-DK" sz="1200" i="1" dirty="0"/>
              <a:t>et al, </a:t>
            </a:r>
            <a:r>
              <a:rPr lang="da-DK" sz="1200" dirty="0"/>
              <a:t>Phys Rev D </a:t>
            </a:r>
            <a:r>
              <a:rPr lang="da-DK" sz="1200" b="1" dirty="0"/>
              <a:t>20</a:t>
            </a:r>
            <a:r>
              <a:rPr lang="da-DK" sz="1200" dirty="0"/>
              <a:t>, 2804 (1979)</a:t>
            </a:r>
            <a:endParaRPr lang="en-US" sz="1200" dirty="0">
              <a:solidFill>
                <a:schemeClr val="tx1"/>
              </a:solidFill>
            </a:endParaRPr>
          </a:p>
        </p:txBody>
      </p:sp>
      <p:sp>
        <p:nvSpPr>
          <p:cNvPr id="3109" name="Rectangle 36"/>
          <p:cNvSpPr>
            <a:spLocks noChangeArrowheads="1"/>
          </p:cNvSpPr>
          <p:nvPr/>
        </p:nvSpPr>
        <p:spPr bwMode="auto">
          <a:xfrm>
            <a:off x="5486400" y="914400"/>
            <a:ext cx="3657600" cy="307777"/>
          </a:xfrm>
          <a:prstGeom prst="rect">
            <a:avLst/>
          </a:prstGeom>
          <a:solidFill>
            <a:schemeClr val="accent3">
              <a:lumMod val="40000"/>
              <a:lumOff val="60000"/>
            </a:schemeClr>
          </a:solidFill>
          <a:ln w="9525">
            <a:noFill/>
            <a:miter lim="800000"/>
            <a:headEnd/>
            <a:tailEnd/>
          </a:ln>
        </p:spPr>
        <p:txBody>
          <a:bodyPr wrap="square">
            <a:spAutoFit/>
          </a:bodyPr>
          <a:lstStyle/>
          <a:p>
            <a:pPr algn="l"/>
            <a:r>
              <a:rPr lang="en-US" sz="1400" b="1" dirty="0">
                <a:solidFill>
                  <a:srgbClr val="FF0000"/>
                </a:solidFill>
                <a:latin typeface="Symbol" pitchFamily="18" charset="2"/>
              </a:rPr>
              <a:t>·</a:t>
            </a:r>
            <a:r>
              <a:rPr lang="en-US" sz="1400" dirty="0">
                <a:solidFill>
                  <a:srgbClr val="FF0000"/>
                </a:solidFill>
                <a:latin typeface="Symbol" pitchFamily="18" charset="2"/>
              </a:rPr>
              <a:t> </a:t>
            </a:r>
            <a:r>
              <a:rPr lang="en-US" sz="1400" b="1" dirty="0"/>
              <a:t>There were several independent evaluations:</a:t>
            </a:r>
          </a:p>
        </p:txBody>
      </p:sp>
      <p:sp>
        <p:nvSpPr>
          <p:cNvPr id="47" name="Rectangle 46"/>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pic>
        <p:nvPicPr>
          <p:cNvPr id="161798" name="Picture 6"/>
          <p:cNvPicPr>
            <a:picLocks noChangeAspect="1" noChangeArrowheads="1"/>
          </p:cNvPicPr>
          <p:nvPr/>
        </p:nvPicPr>
        <p:blipFill>
          <a:blip r:embed="rId3" cstate="print">
            <a:lum bright="-7000" contrast="15000"/>
          </a:blip>
          <a:srcRect/>
          <a:stretch>
            <a:fillRect/>
          </a:stretch>
        </p:blipFill>
        <p:spPr bwMode="auto">
          <a:xfrm>
            <a:off x="1600200" y="2895600"/>
            <a:ext cx="682338" cy="228600"/>
          </a:xfrm>
          <a:prstGeom prst="rect">
            <a:avLst/>
          </a:prstGeom>
          <a:noFill/>
          <a:ln w="9525">
            <a:noFill/>
            <a:miter lim="800000"/>
            <a:headEnd/>
            <a:tailEnd/>
          </a:ln>
        </p:spPr>
      </p:pic>
      <p:pic>
        <p:nvPicPr>
          <p:cNvPr id="46" name="Picture 4"/>
          <p:cNvPicPr>
            <a:picLocks noChangeAspect="1" noChangeArrowheads="1"/>
          </p:cNvPicPr>
          <p:nvPr/>
        </p:nvPicPr>
        <p:blipFill>
          <a:blip r:embed="rId4" cstate="print">
            <a:lum bright="-35000" contrast="60000"/>
          </a:blip>
          <a:srcRect/>
          <a:stretch>
            <a:fillRect/>
          </a:stretch>
        </p:blipFill>
        <p:spPr bwMode="auto">
          <a:xfrm>
            <a:off x="228600" y="838200"/>
            <a:ext cx="2605846" cy="1896875"/>
          </a:xfrm>
          <a:prstGeom prst="rect">
            <a:avLst/>
          </a:prstGeom>
          <a:noFill/>
          <a:ln w="9525">
            <a:noFill/>
            <a:miter lim="800000"/>
            <a:headEnd/>
            <a:tailEnd/>
          </a:ln>
        </p:spPr>
      </p:pic>
      <p:pic>
        <p:nvPicPr>
          <p:cNvPr id="84999" name="Picture 7"/>
          <p:cNvPicPr>
            <a:picLocks noChangeAspect="1" noChangeArrowheads="1"/>
          </p:cNvPicPr>
          <p:nvPr/>
        </p:nvPicPr>
        <p:blipFill>
          <a:blip r:embed="rId5" cstate="print">
            <a:lum bright="-35000" contrast="60000"/>
          </a:blip>
          <a:srcRect/>
          <a:stretch>
            <a:fillRect/>
          </a:stretch>
        </p:blipFill>
        <p:spPr bwMode="auto">
          <a:xfrm>
            <a:off x="2819400" y="838200"/>
            <a:ext cx="2679473" cy="1943100"/>
          </a:xfrm>
          <a:prstGeom prst="rect">
            <a:avLst/>
          </a:prstGeom>
          <a:noFill/>
          <a:ln w="9525">
            <a:noFill/>
            <a:miter lim="800000"/>
            <a:headEnd/>
            <a:tailEnd/>
          </a:ln>
        </p:spPr>
      </p:pic>
      <p:pic>
        <p:nvPicPr>
          <p:cNvPr id="85000" name="Picture 8"/>
          <p:cNvPicPr>
            <a:picLocks noChangeAspect="1" noChangeArrowheads="1"/>
          </p:cNvPicPr>
          <p:nvPr/>
        </p:nvPicPr>
        <p:blipFill>
          <a:blip r:embed="rId6" cstate="print">
            <a:lum bright="-35000" contrast="60000"/>
          </a:blip>
          <a:srcRect/>
          <a:stretch>
            <a:fillRect/>
          </a:stretch>
        </p:blipFill>
        <p:spPr bwMode="auto">
          <a:xfrm>
            <a:off x="6242115" y="3505200"/>
            <a:ext cx="2901885" cy="2057400"/>
          </a:xfrm>
          <a:prstGeom prst="rect">
            <a:avLst/>
          </a:prstGeom>
          <a:noFill/>
          <a:ln w="9525">
            <a:noFill/>
            <a:miter lim="800000"/>
            <a:headEnd/>
            <a:tailEnd/>
          </a:ln>
        </p:spPr>
      </p:pic>
      <p:sp>
        <p:nvSpPr>
          <p:cNvPr id="3096" name="Line 24"/>
          <p:cNvSpPr>
            <a:spLocks noChangeShapeType="1"/>
          </p:cNvSpPr>
          <p:nvPr/>
        </p:nvSpPr>
        <p:spPr bwMode="auto">
          <a:xfrm flipV="1">
            <a:off x="2514600" y="2133600"/>
            <a:ext cx="1371600" cy="762000"/>
          </a:xfrm>
          <a:prstGeom prst="line">
            <a:avLst/>
          </a:prstGeom>
          <a:noFill/>
          <a:ln w="12700">
            <a:solidFill>
              <a:srgbClr val="0033CC"/>
            </a:solidFill>
            <a:miter lim="800000"/>
            <a:headEnd/>
            <a:tailEnd type="triangle" w="sm" len="lg"/>
          </a:ln>
        </p:spPr>
        <p:txBody>
          <a:bodyPr wrap="none"/>
          <a:lstStyle/>
          <a:p>
            <a:endParaRPr lang="en-US"/>
          </a:p>
        </p:txBody>
      </p:sp>
      <p:sp>
        <p:nvSpPr>
          <p:cNvPr id="3091" name="Line 18"/>
          <p:cNvSpPr>
            <a:spLocks noChangeShapeType="1"/>
          </p:cNvSpPr>
          <p:nvPr/>
        </p:nvSpPr>
        <p:spPr bwMode="auto">
          <a:xfrm>
            <a:off x="5638800" y="3124200"/>
            <a:ext cx="1828800" cy="1066800"/>
          </a:xfrm>
          <a:prstGeom prst="line">
            <a:avLst/>
          </a:prstGeom>
          <a:noFill/>
          <a:ln w="12700">
            <a:solidFill>
              <a:srgbClr val="0033CC"/>
            </a:solidFill>
            <a:miter lim="800000"/>
            <a:headEnd/>
            <a:tailEnd type="triangle" w="sm" len="lg"/>
          </a:ln>
        </p:spPr>
        <p:txBody>
          <a:bodyPr wrap="none"/>
          <a:lstStyle/>
          <a:p>
            <a:endParaRPr lang="en-US"/>
          </a:p>
        </p:txBody>
      </p:sp>
      <p:sp>
        <p:nvSpPr>
          <p:cNvPr id="3094" name="Line 22"/>
          <p:cNvSpPr>
            <a:spLocks noChangeShapeType="1"/>
          </p:cNvSpPr>
          <p:nvPr/>
        </p:nvSpPr>
        <p:spPr bwMode="auto">
          <a:xfrm>
            <a:off x="5562600" y="3505200"/>
            <a:ext cx="1219200" cy="1371600"/>
          </a:xfrm>
          <a:prstGeom prst="line">
            <a:avLst/>
          </a:prstGeom>
          <a:noFill/>
          <a:ln w="12700">
            <a:solidFill>
              <a:srgbClr val="0033CC"/>
            </a:solidFill>
            <a:miter lim="800000"/>
            <a:headEnd/>
            <a:tailEnd type="triangle" w="sm" len="lg"/>
          </a:ln>
        </p:spPr>
        <p:txBody>
          <a:bodyPr wrap="none"/>
          <a:lstStyle/>
          <a:p>
            <a:endParaRPr lang="en-US"/>
          </a:p>
        </p:txBody>
      </p:sp>
      <p:sp>
        <p:nvSpPr>
          <p:cNvPr id="3089" name="Line 16"/>
          <p:cNvSpPr>
            <a:spLocks noChangeShapeType="1"/>
          </p:cNvSpPr>
          <p:nvPr/>
        </p:nvSpPr>
        <p:spPr bwMode="auto">
          <a:xfrm>
            <a:off x="5562600" y="3352800"/>
            <a:ext cx="1752600" cy="1524000"/>
          </a:xfrm>
          <a:prstGeom prst="line">
            <a:avLst/>
          </a:prstGeom>
          <a:noFill/>
          <a:ln w="12700">
            <a:solidFill>
              <a:srgbClr val="0033CC"/>
            </a:solidFill>
            <a:miter lim="800000"/>
            <a:headEnd/>
            <a:tailEnd type="triangle" w="sm" len="lg"/>
          </a:ln>
        </p:spPr>
        <p:txBody>
          <a:bodyPr wrap="none"/>
          <a:lstStyle/>
          <a:p>
            <a:endParaRPr lang="en-US"/>
          </a:p>
        </p:txBody>
      </p:sp>
      <p:pic>
        <p:nvPicPr>
          <p:cNvPr id="50" name="Picture 11"/>
          <p:cNvPicPr>
            <a:picLocks noChangeAspect="1" noChangeArrowheads="1"/>
          </p:cNvPicPr>
          <p:nvPr/>
        </p:nvPicPr>
        <p:blipFill>
          <a:blip r:embed="rId7" cstate="print">
            <a:lum bright="-36000" contrast="50000"/>
          </a:blip>
          <a:srcRect/>
          <a:stretch>
            <a:fillRect/>
          </a:stretch>
        </p:blipFill>
        <p:spPr bwMode="auto">
          <a:xfrm>
            <a:off x="1600200" y="3429000"/>
            <a:ext cx="685800" cy="243191"/>
          </a:xfrm>
          <a:prstGeom prst="rect">
            <a:avLst/>
          </a:prstGeom>
          <a:noFill/>
          <a:ln w="9525">
            <a:noFill/>
            <a:miter lim="800000"/>
            <a:headEnd/>
            <a:tailEnd/>
          </a:ln>
        </p:spPr>
      </p:pic>
      <p:sp>
        <p:nvSpPr>
          <p:cNvPr id="51" name="TextBox 50"/>
          <p:cNvSpPr txBox="1"/>
          <p:nvPr/>
        </p:nvSpPr>
        <p:spPr>
          <a:xfrm>
            <a:off x="6081110" y="2514600"/>
            <a:ext cx="3062890" cy="523220"/>
          </a:xfrm>
          <a:prstGeom prst="rect">
            <a:avLst/>
          </a:prstGeom>
          <a:noFill/>
          <a:ln>
            <a:solidFill>
              <a:srgbClr val="7700C8"/>
            </a:solidFill>
          </a:ln>
        </p:spPr>
        <p:txBody>
          <a:bodyPr wrap="none" rtlCol="0">
            <a:spAutoFit/>
          </a:bodyPr>
          <a:lstStyle/>
          <a:p>
            <a:r>
              <a:rPr lang="en-US" sz="1400" b="1" dirty="0"/>
              <a:t>There are </a:t>
            </a:r>
            <a:r>
              <a:rPr lang="en-US" sz="1400" b="1" dirty="0">
                <a:solidFill>
                  <a:srgbClr val="0033CC"/>
                </a:solidFill>
              </a:rPr>
              <a:t>27</a:t>
            </a:r>
            <a:r>
              <a:rPr lang="en-US" sz="1400" b="1" dirty="0">
                <a:solidFill>
                  <a:srgbClr val="FF0000"/>
                </a:solidFill>
              </a:rPr>
              <a:t> </a:t>
            </a:r>
            <a:r>
              <a:rPr lang="en-US" sz="1400" b="1" dirty="0" err="1">
                <a:solidFill>
                  <a:srgbClr val="FF0000"/>
                </a:solidFill>
                <a:latin typeface="Symbol" pitchFamily="18" charset="2"/>
              </a:rPr>
              <a:t>s</a:t>
            </a:r>
            <a:r>
              <a:rPr lang="en-US" sz="1400" b="1" baseline="30000" dirty="0" err="1">
                <a:solidFill>
                  <a:srgbClr val="FF0000"/>
                </a:solidFill>
              </a:rPr>
              <a:t>tot</a:t>
            </a:r>
            <a:r>
              <a:rPr lang="en-US" sz="1400" b="1" baseline="30000" dirty="0">
                <a:solidFill>
                  <a:srgbClr val="FF0000"/>
                </a:solidFill>
              </a:rPr>
              <a:t> </a:t>
            </a:r>
            <a:r>
              <a:rPr lang="en-US" sz="1100" b="1" dirty="0"/>
              <a:t>&amp;</a:t>
            </a:r>
            <a:r>
              <a:rPr lang="en-US" sz="1400" b="1" dirty="0"/>
              <a:t> </a:t>
            </a:r>
            <a:r>
              <a:rPr lang="en-US" sz="1400" b="1" dirty="0">
                <a:solidFill>
                  <a:srgbClr val="0033CC"/>
                </a:solidFill>
              </a:rPr>
              <a:t>37</a:t>
            </a:r>
            <a:r>
              <a:rPr lang="en-US" sz="1400" b="1" dirty="0">
                <a:solidFill>
                  <a:srgbClr val="FF0000"/>
                </a:solidFill>
              </a:rPr>
              <a:t> P</a:t>
            </a:r>
            <a:r>
              <a:rPr lang="en-US" sz="1400" b="1" dirty="0"/>
              <a:t> reliable data </a:t>
            </a:r>
          </a:p>
          <a:p>
            <a:r>
              <a:rPr lang="en-US" sz="1400" b="1" dirty="0"/>
              <a:t>above T = </a:t>
            </a:r>
            <a:r>
              <a:rPr lang="en-US" sz="1400" b="1" dirty="0">
                <a:solidFill>
                  <a:srgbClr val="0033CC"/>
                </a:solidFill>
              </a:rPr>
              <a:t>800</a:t>
            </a:r>
            <a:r>
              <a:rPr lang="en-US" sz="1400" b="1" dirty="0"/>
              <a:t> MeV   </a:t>
            </a:r>
            <a:r>
              <a:rPr lang="en-US" sz="1400" b="1" dirty="0">
                <a:sym typeface="Wingdings" pitchFamily="2" charset="2"/>
              </a:rPr>
              <a:t> </a:t>
            </a:r>
            <a:r>
              <a:rPr lang="en-US" sz="1400" b="1" dirty="0">
                <a:solidFill>
                  <a:srgbClr val="FF0000"/>
                </a:solidFill>
              </a:rPr>
              <a:t>0.03 </a:t>
            </a:r>
            <a:r>
              <a:rPr lang="en-US" sz="1400" b="1" dirty="0"/>
              <a:t>data/</a:t>
            </a:r>
            <a:r>
              <a:rPr lang="en-US" sz="1400" b="1" dirty="0">
                <a:solidFill>
                  <a:srgbClr val="FF0000"/>
                </a:solidFill>
              </a:rPr>
              <a:t>MeV</a:t>
            </a:r>
          </a:p>
        </p:txBody>
      </p:sp>
      <p:graphicFrame>
        <p:nvGraphicFramePr>
          <p:cNvPr id="4" name="Object 8"/>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45140" name="Bitmap Image" r:id="rId8" imgW="1952898" imgH="2000000" progId="PBrush">
                  <p:embed/>
                </p:oleObj>
              </mc:Choice>
              <mc:Fallback>
                <p:oleObj name="Bitmap Image" r:id="rId8" imgW="1952898" imgH="2000000" progId="PBrush">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 name="Line 18"/>
          <p:cNvSpPr>
            <a:spLocks noChangeShapeType="1"/>
          </p:cNvSpPr>
          <p:nvPr/>
        </p:nvSpPr>
        <p:spPr bwMode="auto">
          <a:xfrm flipH="1">
            <a:off x="5181600" y="1371600"/>
            <a:ext cx="685800" cy="609600"/>
          </a:xfrm>
          <a:prstGeom prst="line">
            <a:avLst/>
          </a:prstGeom>
          <a:noFill/>
          <a:ln w="12700">
            <a:solidFill>
              <a:srgbClr val="0033CC"/>
            </a:solidFill>
            <a:miter lim="800000"/>
            <a:headEnd/>
            <a:tailEnd type="triangle" w="sm" len="lg"/>
          </a:ln>
        </p:spPr>
        <p:txBody>
          <a:bodyPr wrap="none"/>
          <a:lstStyle/>
          <a:p>
            <a:endParaRPr lang="en-US"/>
          </a:p>
        </p:txBody>
      </p:sp>
      <p:sp>
        <p:nvSpPr>
          <p:cNvPr id="44" name="TextBox 43"/>
          <p:cNvSpPr txBox="1"/>
          <p:nvPr/>
        </p:nvSpPr>
        <p:spPr>
          <a:xfrm>
            <a:off x="838200" y="4267200"/>
            <a:ext cx="4876656" cy="738664"/>
          </a:xfrm>
          <a:prstGeom prst="rect">
            <a:avLst/>
          </a:prstGeom>
          <a:noFill/>
        </p:spPr>
        <p:txBody>
          <a:bodyPr wrap="none" rtlCol="0">
            <a:spAutoFit/>
          </a:bodyPr>
          <a:lstStyle/>
          <a:p>
            <a:pPr>
              <a:buFontTx/>
              <a:buNone/>
            </a:pPr>
            <a:r>
              <a:rPr lang="en-US" sz="1400" b="1" dirty="0">
                <a:solidFill>
                  <a:srgbClr val="FF0000"/>
                </a:solidFill>
                <a:latin typeface="Symbol" pitchFamily="18" charset="2"/>
              </a:rPr>
              <a:t>·</a:t>
            </a:r>
            <a:r>
              <a:rPr lang="en-US" sz="1400" dirty="0">
                <a:solidFill>
                  <a:srgbClr val="FF0000"/>
                </a:solidFill>
                <a:latin typeface="Symbol" pitchFamily="18" charset="2"/>
              </a:rPr>
              <a:t> </a:t>
            </a:r>
            <a:r>
              <a:rPr lang="en-US" sz="1400" dirty="0">
                <a:latin typeface="Comic Sans MS" pitchFamily="66" charset="0"/>
              </a:rPr>
              <a:t>Most of </a:t>
            </a:r>
            <a:r>
              <a:rPr lang="en-US" sz="1400" b="1" dirty="0">
                <a:solidFill>
                  <a:srgbClr val="990099"/>
                </a:solidFill>
                <a:latin typeface="Comic Sans MS" pitchFamily="66" charset="0"/>
              </a:rPr>
              <a:t>previous data </a:t>
            </a:r>
            <a:r>
              <a:rPr lang="en-US" sz="1400" dirty="0">
                <a:latin typeface="Comic Sans MS" pitchFamily="66" charset="0"/>
              </a:rPr>
              <a:t>do not satisfy requirements</a:t>
            </a:r>
          </a:p>
          <a:p>
            <a:pPr>
              <a:buFontTx/>
              <a:buNone/>
            </a:pPr>
            <a:r>
              <a:rPr lang="en-US" sz="1400" dirty="0">
                <a:latin typeface="Comic Sans MS" pitchFamily="66" charset="0"/>
              </a:rPr>
              <a:t>	[</a:t>
            </a:r>
            <a:r>
              <a:rPr lang="en-US" sz="1400" dirty="0" err="1">
                <a:latin typeface="Comic Sans MS" pitchFamily="66" charset="0"/>
              </a:rPr>
              <a:t>systematics</a:t>
            </a:r>
            <a:r>
              <a:rPr lang="en-US" sz="1400" dirty="0">
                <a:latin typeface="Comic Sans MS" pitchFamily="66" charset="0"/>
              </a:rPr>
              <a:t> (</a:t>
            </a:r>
            <a:r>
              <a:rPr lang="en-US" sz="1400" b="1" dirty="0">
                <a:solidFill>
                  <a:srgbClr val="FF0000"/>
                </a:solidFill>
                <a:latin typeface="Comic Sans MS" pitchFamily="66" charset="0"/>
              </a:rPr>
              <a:t>10</a:t>
            </a:r>
            <a:r>
              <a:rPr lang="en-US" sz="1400" dirty="0">
                <a:latin typeface="Comic Sans MS" pitchFamily="66" charset="0"/>
              </a:rPr>
              <a:t>% or more)</a:t>
            </a:r>
            <a:r>
              <a:rPr lang="en-US" sz="1400" b="1" dirty="0">
                <a:latin typeface="Comic Sans MS" pitchFamily="66" charset="0"/>
              </a:rPr>
              <a:t>,</a:t>
            </a:r>
            <a:r>
              <a:rPr lang="en-US" sz="1400" dirty="0">
                <a:latin typeface="Comic Sans MS" pitchFamily="66" charset="0"/>
              </a:rPr>
              <a:t> </a:t>
            </a:r>
          </a:p>
          <a:p>
            <a:pPr>
              <a:buFontTx/>
              <a:buNone/>
            </a:pPr>
            <a:r>
              <a:rPr lang="en-US" sz="1400" dirty="0">
                <a:latin typeface="Comic Sans MS" pitchFamily="66" charset="0"/>
              </a:rPr>
              <a:t>	  momentum err (up to </a:t>
            </a:r>
            <a:r>
              <a:rPr lang="en-US" sz="1400" b="1" dirty="0">
                <a:solidFill>
                  <a:srgbClr val="FF0000"/>
                </a:solidFill>
                <a:latin typeface="Comic Sans MS" pitchFamily="66" charset="0"/>
              </a:rPr>
              <a:t>50</a:t>
            </a:r>
            <a:r>
              <a:rPr lang="en-US" sz="1400" dirty="0">
                <a:solidFill>
                  <a:srgbClr val="FF0000"/>
                </a:solidFill>
                <a:latin typeface="Comic Sans MS" pitchFamily="66" charset="0"/>
              </a:rPr>
              <a:t> </a:t>
            </a:r>
            <a:r>
              <a:rPr lang="en-US" sz="1400" dirty="0">
                <a:latin typeface="Comic Sans MS" pitchFamily="66" charset="0"/>
              </a:rPr>
              <a:t>MeV/c)</a:t>
            </a:r>
            <a:r>
              <a:rPr lang="en-US" sz="1400" b="1" dirty="0">
                <a:latin typeface="Comic Sans MS" pitchFamily="66" charset="0"/>
              </a:rPr>
              <a:t>,</a:t>
            </a:r>
            <a:r>
              <a:rPr lang="en-US" sz="1400" dirty="0">
                <a:latin typeface="Comic Sans MS" pitchFamily="66" charset="0"/>
              </a:rPr>
              <a:t> and so on].</a:t>
            </a:r>
          </a:p>
        </p:txBody>
      </p:sp>
      <p:sp>
        <p:nvSpPr>
          <p:cNvPr id="49" name="Rounded Rectangle 48"/>
          <p:cNvSpPr/>
          <p:nvPr/>
        </p:nvSpPr>
        <p:spPr>
          <a:xfrm>
            <a:off x="1295400" y="5791200"/>
            <a:ext cx="64008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85002" name="Picture 10"/>
          <p:cNvPicPr>
            <a:picLocks noChangeAspect="1" noChangeArrowheads="1"/>
          </p:cNvPicPr>
          <p:nvPr/>
        </p:nvPicPr>
        <p:blipFill>
          <a:blip r:embed="rId10" cstate="print">
            <a:lum bright="-12000" contrast="20000"/>
          </a:blip>
          <a:srcRect/>
          <a:stretch>
            <a:fillRect/>
          </a:stretch>
        </p:blipFill>
        <p:spPr bwMode="auto">
          <a:xfrm>
            <a:off x="1905000" y="3200400"/>
            <a:ext cx="381000" cy="203372"/>
          </a:xfrm>
          <a:prstGeom prst="rect">
            <a:avLst/>
          </a:prstGeom>
          <a:noFill/>
          <a:ln w="9525">
            <a:noFill/>
            <a:miter lim="800000"/>
            <a:headEnd/>
            <a:tailEnd/>
          </a:ln>
        </p:spPr>
      </p:pic>
      <p:graphicFrame>
        <p:nvGraphicFramePr>
          <p:cNvPr id="645123"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45141" name="Bitmap Image" r:id="rId11" imgW="10457143" imgH="7714286" progId="PBrush">
                  <p:embed/>
                </p:oleObj>
              </mc:Choice>
              <mc:Fallback>
                <p:oleObj name="Bitmap Image" r:id="rId11" imgW="10457143" imgH="7714286" progId="PBrush">
                  <p:embed/>
                  <p:pic>
                    <p:nvPicPr>
                      <p:cNvPr id="0"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Rectangle 47"/>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43" name="Rectangle 42"/>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17</a:t>
            </a:fld>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50263"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50244" name="Picture 4"/>
          <p:cNvPicPr>
            <a:picLocks noChangeAspect="1" noChangeArrowheads="1"/>
          </p:cNvPicPr>
          <p:nvPr/>
        </p:nvPicPr>
        <p:blipFill>
          <a:blip r:embed="rId6" cstate="print">
            <a:lum bright="-20000" contrast="45000"/>
          </a:blip>
          <a:srcRect/>
          <a:stretch>
            <a:fillRect/>
          </a:stretch>
        </p:blipFill>
        <p:spPr bwMode="auto">
          <a:xfrm>
            <a:off x="838200" y="1143000"/>
            <a:ext cx="3522579" cy="3238500"/>
          </a:xfrm>
          <a:prstGeom prst="rect">
            <a:avLst/>
          </a:prstGeom>
          <a:noFill/>
          <a:ln w="9525">
            <a:noFill/>
            <a:miter lim="800000"/>
            <a:headEnd/>
            <a:tailEnd/>
          </a:ln>
        </p:spPr>
      </p:pic>
      <p:pic>
        <p:nvPicPr>
          <p:cNvPr id="650245" name="Picture 5"/>
          <p:cNvPicPr>
            <a:picLocks noChangeAspect="1" noChangeArrowheads="1"/>
          </p:cNvPicPr>
          <p:nvPr/>
        </p:nvPicPr>
        <p:blipFill>
          <a:blip r:embed="rId7" cstate="print">
            <a:lum bright="-20000" contrast="45000"/>
          </a:blip>
          <a:srcRect/>
          <a:stretch>
            <a:fillRect/>
          </a:stretch>
        </p:blipFill>
        <p:spPr bwMode="auto">
          <a:xfrm>
            <a:off x="4800600" y="1143000"/>
            <a:ext cx="3578697" cy="3276600"/>
          </a:xfrm>
          <a:prstGeom prst="rect">
            <a:avLst/>
          </a:prstGeom>
          <a:noFill/>
          <a:ln w="9525">
            <a:noFill/>
            <a:miter lim="800000"/>
            <a:headEnd/>
            <a:tailEnd/>
          </a:ln>
        </p:spPr>
      </p:pic>
      <p:sp>
        <p:nvSpPr>
          <p:cNvPr id="14" name="TextBox 13"/>
          <p:cNvSpPr txBox="1"/>
          <p:nvPr/>
        </p:nvSpPr>
        <p:spPr>
          <a:xfrm>
            <a:off x="1371600" y="4800600"/>
            <a:ext cx="6858000" cy="584775"/>
          </a:xfrm>
          <a:prstGeom prst="rect">
            <a:avLst/>
          </a:prstGeom>
          <a:noFill/>
        </p:spPr>
        <p:txBody>
          <a:bodyPr wrap="square" rtlCol="0">
            <a:spAutoFit/>
          </a:bodyPr>
          <a:lstStyle/>
          <a:p>
            <a:r>
              <a:rPr lang="en-US" sz="1600" b="1" dirty="0">
                <a:solidFill>
                  <a:srgbClr val="FF0000"/>
                </a:solidFill>
                <a:latin typeface="Symbol" pitchFamily="18" charset="2"/>
              </a:rPr>
              <a:t>· </a:t>
            </a:r>
            <a:r>
              <a:rPr lang="en-US" sz="1600" b="1" dirty="0">
                <a:solidFill>
                  <a:srgbClr val="0033CC"/>
                </a:solidFill>
              </a:rPr>
              <a:t>Projection data </a:t>
            </a:r>
            <a:r>
              <a:rPr lang="en-US" sz="1600" dirty="0"/>
              <a:t>with </a:t>
            </a:r>
            <a:r>
              <a:rPr lang="en-US" sz="1600" b="1" dirty="0">
                <a:solidFill>
                  <a:srgbClr val="990099"/>
                </a:solidFill>
              </a:rPr>
              <a:t>5</a:t>
            </a:r>
            <a:r>
              <a:rPr lang="en-US" sz="1600" b="1" dirty="0"/>
              <a:t>%</a:t>
            </a:r>
            <a:r>
              <a:rPr lang="en-US" sz="1600" dirty="0">
                <a:solidFill>
                  <a:srgbClr val="990099"/>
                </a:solidFill>
              </a:rPr>
              <a:t> </a:t>
            </a:r>
            <a:r>
              <a:rPr lang="en-US" sz="1600" dirty="0"/>
              <a:t>uncertainties &amp; with energy scan at </a:t>
            </a:r>
            <a:r>
              <a:rPr lang="en-US" sz="1600" b="1" dirty="0">
                <a:solidFill>
                  <a:srgbClr val="990099"/>
                </a:solidFill>
              </a:rPr>
              <a:t>10 </a:t>
            </a:r>
            <a:r>
              <a:rPr lang="en-US" sz="1600" dirty="0"/>
              <a:t>MeV</a:t>
            </a:r>
            <a:r>
              <a:rPr lang="en-US" sz="1600" b="1" dirty="0">
                <a:solidFill>
                  <a:srgbClr val="990099"/>
                </a:solidFill>
              </a:rPr>
              <a:t>  </a:t>
            </a:r>
          </a:p>
          <a:p>
            <a:r>
              <a:rPr lang="en-US" sz="1600" b="1" dirty="0">
                <a:solidFill>
                  <a:srgbClr val="990099"/>
                </a:solidFill>
              </a:rPr>
              <a:t>    </a:t>
            </a:r>
            <a:r>
              <a:rPr lang="en-US" sz="1600" dirty="0"/>
              <a:t>intervals, which is comparable to </a:t>
            </a:r>
            <a:r>
              <a:rPr lang="en-US" sz="1600" b="1" dirty="0">
                <a:solidFill>
                  <a:srgbClr val="990099"/>
                </a:solidFill>
              </a:rPr>
              <a:t>modern photoproduction </a:t>
            </a:r>
            <a:r>
              <a:rPr lang="en-US" sz="1600" dirty="0"/>
              <a:t>measurements.</a:t>
            </a:r>
          </a:p>
        </p:txBody>
      </p:sp>
      <p:sp>
        <p:nvSpPr>
          <p:cNvPr id="15" name="Line 24"/>
          <p:cNvSpPr>
            <a:spLocks noChangeShapeType="1"/>
          </p:cNvSpPr>
          <p:nvPr/>
        </p:nvSpPr>
        <p:spPr bwMode="auto">
          <a:xfrm flipV="1">
            <a:off x="2133600" y="3505200"/>
            <a:ext cx="914400" cy="1371600"/>
          </a:xfrm>
          <a:prstGeom prst="line">
            <a:avLst/>
          </a:prstGeom>
          <a:noFill/>
          <a:ln w="12700">
            <a:solidFill>
              <a:srgbClr val="0033CC"/>
            </a:solidFill>
            <a:miter lim="800000"/>
            <a:headEnd/>
            <a:tailEnd type="triangle" w="sm" len="lg"/>
          </a:ln>
        </p:spPr>
        <p:txBody>
          <a:bodyPr wrap="none"/>
          <a:lstStyle/>
          <a:p>
            <a:endParaRPr lang="en-US"/>
          </a:p>
        </p:txBody>
      </p:sp>
      <p:sp>
        <p:nvSpPr>
          <p:cNvPr id="20" name="Line 24"/>
          <p:cNvSpPr>
            <a:spLocks noChangeShapeType="1"/>
          </p:cNvSpPr>
          <p:nvPr/>
        </p:nvSpPr>
        <p:spPr bwMode="auto">
          <a:xfrm flipV="1">
            <a:off x="2133600" y="3733800"/>
            <a:ext cx="5334000" cy="1143000"/>
          </a:xfrm>
          <a:prstGeom prst="line">
            <a:avLst/>
          </a:prstGeom>
          <a:noFill/>
          <a:ln w="12700">
            <a:solidFill>
              <a:srgbClr val="0033CC"/>
            </a:solidFill>
            <a:miter lim="800000"/>
            <a:headEnd/>
            <a:tailEnd type="triangle" w="sm" len="lg"/>
          </a:ln>
        </p:spPr>
        <p:txBody>
          <a:bodyPr wrap="none"/>
          <a:lstStyle/>
          <a:p>
            <a:endParaRPr lang="en-US"/>
          </a:p>
        </p:txBody>
      </p:sp>
      <p:sp>
        <p:nvSpPr>
          <p:cNvPr id="21" name="TextBox 20"/>
          <p:cNvSpPr txBox="1"/>
          <p:nvPr/>
        </p:nvSpPr>
        <p:spPr>
          <a:xfrm>
            <a:off x="1371600" y="5562600"/>
            <a:ext cx="6858000" cy="584775"/>
          </a:xfrm>
          <a:prstGeom prst="rect">
            <a:avLst/>
          </a:prstGeom>
          <a:noFill/>
        </p:spPr>
        <p:txBody>
          <a:bodyPr wrap="square" rtlCol="0">
            <a:spAutoFit/>
          </a:bodyPr>
          <a:lstStyle/>
          <a:p>
            <a:r>
              <a:rPr lang="en-US" sz="1600" b="1" dirty="0">
                <a:solidFill>
                  <a:srgbClr val="00B050"/>
                </a:solidFill>
                <a:latin typeface="Symbol" pitchFamily="18" charset="2"/>
              </a:rPr>
              <a:t>·</a:t>
            </a:r>
            <a:r>
              <a:rPr lang="en-US" sz="1600" b="1" dirty="0">
                <a:solidFill>
                  <a:srgbClr val="990099"/>
                </a:solidFill>
                <a:latin typeface="Symbol" pitchFamily="18" charset="2"/>
              </a:rPr>
              <a:t> </a:t>
            </a:r>
            <a:r>
              <a:rPr lang="en-US" sz="1600" dirty="0"/>
              <a:t>More precise data for reaction </a:t>
            </a:r>
            <a:r>
              <a:rPr lang="en-US" sz="1600" b="1" dirty="0">
                <a:solidFill>
                  <a:srgbClr val="0033CC"/>
                </a:solidFill>
                <a:latin typeface="Symbol" pitchFamily="18" charset="2"/>
              </a:rPr>
              <a:t>p</a:t>
            </a:r>
            <a:r>
              <a:rPr lang="en-US" sz="1600" b="1" baseline="30000" dirty="0">
                <a:solidFill>
                  <a:srgbClr val="0033CC"/>
                </a:solidFill>
              </a:rPr>
              <a:t>−</a:t>
            </a:r>
            <a:r>
              <a:rPr lang="en-US" sz="1600" b="1" dirty="0">
                <a:solidFill>
                  <a:srgbClr val="0033CC"/>
                </a:solidFill>
              </a:rPr>
              <a:t>p</a:t>
            </a:r>
            <a:r>
              <a:rPr lang="en-US" sz="1600" b="1" dirty="0">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a:solidFill>
                  <a:srgbClr val="0033CC"/>
                </a:solidFill>
              </a:rPr>
              <a:t>K</a:t>
            </a:r>
            <a:r>
              <a:rPr lang="en-US" sz="1600" b="1" baseline="30000" dirty="0">
                <a:solidFill>
                  <a:srgbClr val="0033CC"/>
                </a:solidFill>
              </a:rPr>
              <a:t>0</a:t>
            </a:r>
            <a:r>
              <a:rPr lang="en-US" sz="1600" b="1" dirty="0">
                <a:solidFill>
                  <a:srgbClr val="0033CC"/>
                </a:solidFill>
                <a:latin typeface="Symbol" pitchFamily="18" charset="2"/>
              </a:rPr>
              <a:t>L</a:t>
            </a:r>
            <a:r>
              <a:rPr lang="en-US" sz="1600" b="1" dirty="0">
                <a:solidFill>
                  <a:srgbClr val="0033CC"/>
                </a:solidFill>
              </a:rPr>
              <a:t> </a:t>
            </a:r>
            <a:r>
              <a:rPr lang="en-US" sz="1600" dirty="0"/>
              <a:t>(in combination with </a:t>
            </a:r>
            <a:r>
              <a:rPr lang="en-US" sz="1600" b="1" dirty="0">
                <a:solidFill>
                  <a:srgbClr val="0033CC"/>
                </a:solidFill>
              </a:rPr>
              <a:t>K</a:t>
            </a:r>
            <a:r>
              <a:rPr lang="en-US" sz="1600" b="1" baseline="30000" dirty="0">
                <a:solidFill>
                  <a:srgbClr val="0033CC"/>
                </a:solidFill>
              </a:rPr>
              <a:t>−</a:t>
            </a:r>
            <a:r>
              <a:rPr lang="en-US" sz="1600" b="1" dirty="0">
                <a:solidFill>
                  <a:srgbClr val="0033CC"/>
                </a:solidFill>
              </a:rPr>
              <a:t>p</a:t>
            </a:r>
            <a:r>
              <a:rPr lang="en-US" sz="1600" b="1" dirty="0">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a:solidFill>
                  <a:srgbClr val="0033CC"/>
                </a:solidFill>
              </a:rPr>
              <a:t>K</a:t>
            </a:r>
            <a:r>
              <a:rPr lang="en-US" sz="1600" b="1" baseline="30000" dirty="0">
                <a:solidFill>
                  <a:srgbClr val="0033CC"/>
                </a:solidFill>
              </a:rPr>
              <a:t>0</a:t>
            </a:r>
            <a:r>
              <a:rPr lang="en-US" sz="1600" b="1" dirty="0">
                <a:solidFill>
                  <a:srgbClr val="0033CC"/>
                </a:solidFill>
                <a:latin typeface="Symbol" pitchFamily="18" charset="2"/>
              </a:rPr>
              <a:t>S</a:t>
            </a:r>
            <a:r>
              <a:rPr lang="en-US" sz="1600" b="1" baseline="30000" dirty="0">
                <a:solidFill>
                  <a:srgbClr val="0033CC"/>
                </a:solidFill>
              </a:rPr>
              <a:t>0</a:t>
            </a:r>
            <a:r>
              <a:rPr lang="en-US" sz="1600" dirty="0"/>
              <a:t>)    </a:t>
            </a:r>
          </a:p>
          <a:p>
            <a:r>
              <a:rPr lang="en-US" sz="1600" dirty="0"/>
              <a:t>    would also enable the study of </a:t>
            </a:r>
            <a:r>
              <a:rPr lang="en-US" sz="1600" b="1" dirty="0">
                <a:solidFill>
                  <a:srgbClr val="990099"/>
                </a:solidFill>
              </a:rPr>
              <a:t>SU(3)</a:t>
            </a:r>
            <a:r>
              <a:rPr lang="en-US" sz="1600" dirty="0"/>
              <a:t> </a:t>
            </a:r>
            <a:r>
              <a:rPr lang="en-US" sz="1600" b="1" dirty="0">
                <a:solidFill>
                  <a:srgbClr val="990099"/>
                </a:solidFill>
              </a:rPr>
              <a:t>flavor</a:t>
            </a:r>
            <a:r>
              <a:rPr lang="en-US" sz="1600" dirty="0"/>
              <a:t> symmetry &amp; its breaking.</a:t>
            </a:r>
          </a:p>
        </p:txBody>
      </p:sp>
      <p:sp>
        <p:nvSpPr>
          <p:cNvPr id="22" name="TextBox 21"/>
          <p:cNvSpPr txBox="1"/>
          <p:nvPr/>
        </p:nvSpPr>
        <p:spPr>
          <a:xfrm>
            <a:off x="0" y="0"/>
            <a:ext cx="9144000" cy="646331"/>
          </a:xfrm>
          <a:prstGeom prst="rect">
            <a:avLst/>
          </a:prstGeom>
          <a:noFill/>
        </p:spPr>
        <p:txBody>
          <a:bodyPr wrap="square" rtlCol="0">
            <a:spAutoFit/>
          </a:bodyPr>
          <a:lstStyle/>
          <a:p>
            <a:pPr algn="r"/>
            <a:r>
              <a:rPr lang="en-US" sz="3200" b="1" dirty="0">
                <a:solidFill>
                  <a:srgbClr val="0033CC"/>
                </a:solidFill>
                <a:latin typeface="Monotype Corsiva" pitchFamily="66" charset="0"/>
              </a:rPr>
              <a:t>Possible</a:t>
            </a:r>
            <a:r>
              <a:rPr lang="en-US" sz="3200" b="1" dirty="0">
                <a:latin typeface="Monotype Corsiva" pitchFamily="66" charset="0"/>
              </a:rPr>
              <a:t> </a:t>
            </a:r>
            <a:r>
              <a:rPr lang="en-US" sz="3200" b="1" dirty="0">
                <a:solidFill>
                  <a:srgbClr val="00B050"/>
                </a:solidFill>
                <a:latin typeface="Monotype Corsiva" pitchFamily="66" charset="0"/>
              </a:rPr>
              <a:t>Improvement</a:t>
            </a:r>
            <a:r>
              <a:rPr lang="en-US" sz="3200" b="1" dirty="0">
                <a:latin typeface="Monotype Corsiva" pitchFamily="66" charset="0"/>
              </a:rPr>
              <a:t> </a:t>
            </a:r>
            <a:r>
              <a:rPr lang="en-US" sz="3200" dirty="0">
                <a:latin typeface="Monotype Corsiva" pitchFamily="66" charset="0"/>
              </a:rPr>
              <a:t>of</a:t>
            </a:r>
            <a:r>
              <a:rPr lang="en-US" sz="3600" dirty="0">
                <a:latin typeface="Monotype Corsiva" pitchFamily="66" charset="0"/>
              </a:rPr>
              <a:t> </a:t>
            </a:r>
            <a:r>
              <a:rPr lang="en-US" sz="3600" i="1" dirty="0">
                <a:solidFill>
                  <a:srgbClr val="FF0000"/>
                </a:solidFill>
                <a:latin typeface="Symbol" pitchFamily="18" charset="2"/>
              </a:rPr>
              <a:t>p </a:t>
            </a:r>
            <a:r>
              <a:rPr lang="en-US" sz="3600" baseline="30000" dirty="0">
                <a:solidFill>
                  <a:srgbClr val="FF0000"/>
                </a:solidFill>
                <a:latin typeface="Freestyle Script" pitchFamily="66" charset="0"/>
              </a:rPr>
              <a:t>–</a:t>
            </a:r>
            <a:r>
              <a:rPr lang="en-US" sz="3600" i="1" dirty="0" err="1">
                <a:solidFill>
                  <a:srgbClr val="FF0000"/>
                </a:solidFill>
                <a:latin typeface="Monotype Corsiva" pitchFamily="66" charset="0"/>
              </a:rPr>
              <a:t>p</a:t>
            </a:r>
            <a:r>
              <a:rPr lang="en-US" sz="3600" dirty="0" err="1">
                <a:solidFill>
                  <a:srgbClr val="FF0000"/>
                </a:solidFill>
                <a:effectLst>
                  <a:outerShdw blurRad="38100" dist="38100" dir="2700000" algn="tl">
                    <a:srgbClr val="000000">
                      <a:alpha val="43137"/>
                    </a:srgbClr>
                  </a:outerShdw>
                </a:effectLst>
                <a:latin typeface="Freestyle Script" pitchFamily="66" charset="0"/>
                <a:sym typeface="Wingdings" pitchFamily="2" charset="2"/>
              </a:rPr>
              <a:t>→</a:t>
            </a:r>
            <a:r>
              <a:rPr lang="en-US" sz="3600" i="1" dirty="0" err="1">
                <a:solidFill>
                  <a:srgbClr val="FF0000"/>
                </a:solidFill>
                <a:latin typeface="Symbol" pitchFamily="18" charset="2"/>
                <a:sym typeface="Wingdings" pitchFamily="2" charset="2"/>
              </a:rPr>
              <a:t>h</a:t>
            </a:r>
            <a:r>
              <a:rPr lang="en-US" sz="3600" i="1" dirty="0" err="1">
                <a:solidFill>
                  <a:srgbClr val="FF0000"/>
                </a:solidFill>
                <a:latin typeface="Monotype Corsiva" pitchFamily="66" charset="0"/>
                <a:sym typeface="Wingdings" pitchFamily="2" charset="2"/>
              </a:rPr>
              <a:t>n</a:t>
            </a:r>
            <a:r>
              <a:rPr lang="en-US" sz="3600" i="1" dirty="0">
                <a:solidFill>
                  <a:srgbClr val="FF0000"/>
                </a:solidFill>
                <a:latin typeface="Monotype Corsiva" pitchFamily="66" charset="0"/>
                <a:sym typeface="Wingdings" pitchFamily="2" charset="2"/>
              </a:rPr>
              <a:t> </a:t>
            </a:r>
            <a:r>
              <a:rPr lang="en-US" sz="3200" i="1" dirty="0">
                <a:latin typeface="Monotype Corsiva" pitchFamily="66" charset="0"/>
                <a:sym typeface="Wingdings" pitchFamily="2" charset="2"/>
              </a:rPr>
              <a:t>&amp;</a:t>
            </a:r>
            <a:r>
              <a:rPr lang="en-US" sz="3600" i="1" dirty="0">
                <a:solidFill>
                  <a:srgbClr val="0033CC"/>
                </a:solidFill>
                <a:latin typeface="Monotype Corsiva" pitchFamily="66" charset="0"/>
                <a:sym typeface="Wingdings" pitchFamily="2" charset="2"/>
              </a:rPr>
              <a:t> </a:t>
            </a:r>
            <a:r>
              <a:rPr lang="en-US" sz="3600" i="1" dirty="0">
                <a:solidFill>
                  <a:srgbClr val="FF0000"/>
                </a:solidFill>
                <a:latin typeface="Symbol" pitchFamily="18" charset="2"/>
              </a:rPr>
              <a:t>p</a:t>
            </a:r>
            <a:r>
              <a:rPr lang="en-US" sz="3600" i="1" baseline="30000" dirty="0">
                <a:solidFill>
                  <a:srgbClr val="FF0000"/>
                </a:solidFill>
              </a:rPr>
              <a:t>−</a:t>
            </a:r>
            <a:r>
              <a:rPr lang="en-US" sz="3600" dirty="0">
                <a:solidFill>
                  <a:srgbClr val="FF0000"/>
                </a:solidFill>
                <a:latin typeface="Monotype Corsiva" pitchFamily="66" charset="0"/>
              </a:rPr>
              <a:t>p</a:t>
            </a:r>
            <a:r>
              <a:rPr lang="en-US" sz="3600" dirty="0">
                <a:solidFill>
                  <a:srgbClr val="FF0000"/>
                </a:solidFill>
                <a:effectLst>
                  <a:outerShdw blurRad="38100" dist="38100" dir="2700000" algn="tl">
                    <a:srgbClr val="000000">
                      <a:alpha val="43137"/>
                    </a:srgbClr>
                  </a:outerShdw>
                </a:effectLst>
                <a:latin typeface="Freestyle Script" pitchFamily="66" charset="0"/>
                <a:sym typeface="Wingdings" pitchFamily="2" charset="2"/>
              </a:rPr>
              <a:t>→</a:t>
            </a:r>
            <a:r>
              <a:rPr lang="en-US" sz="3600" i="1" dirty="0">
                <a:solidFill>
                  <a:srgbClr val="FF0000"/>
                </a:solidFill>
                <a:latin typeface="Monotype Corsiva" pitchFamily="66" charset="0"/>
              </a:rPr>
              <a:t>K</a:t>
            </a:r>
            <a:r>
              <a:rPr lang="en-US" sz="3600" i="1" baseline="30000" dirty="0">
                <a:solidFill>
                  <a:srgbClr val="FF0000"/>
                </a:solidFill>
              </a:rPr>
              <a:t>0</a:t>
            </a:r>
            <a:r>
              <a:rPr lang="en-US" sz="3600" i="1" dirty="0">
                <a:solidFill>
                  <a:srgbClr val="FF0000"/>
                </a:solidFill>
                <a:latin typeface="Symbol" pitchFamily="18" charset="2"/>
              </a:rPr>
              <a:t>L</a:t>
            </a:r>
            <a:r>
              <a:rPr lang="en-US" sz="3600" dirty="0">
                <a:solidFill>
                  <a:srgbClr val="FF0000"/>
                </a:solidFill>
              </a:rPr>
              <a:t> </a:t>
            </a:r>
            <a:r>
              <a:rPr lang="en-US" sz="3200" b="1" dirty="0">
                <a:solidFill>
                  <a:srgbClr val="990099"/>
                </a:solidFill>
                <a:latin typeface="Monotype Corsiva" pitchFamily="66" charset="0"/>
              </a:rPr>
              <a:t>Data</a:t>
            </a:r>
          </a:p>
        </p:txBody>
      </p:sp>
      <p:sp>
        <p:nvSpPr>
          <p:cNvPr id="23" name="TextBox 22"/>
          <p:cNvSpPr txBox="1"/>
          <p:nvPr/>
        </p:nvSpPr>
        <p:spPr>
          <a:xfrm>
            <a:off x="7162800" y="2286000"/>
            <a:ext cx="1752600" cy="738664"/>
          </a:xfrm>
          <a:prstGeom prst="rect">
            <a:avLst/>
          </a:prstGeom>
          <a:solidFill>
            <a:srgbClr val="FFFF00"/>
          </a:solidFill>
        </p:spPr>
        <p:txBody>
          <a:bodyPr wrap="square" rtlCol="0">
            <a:spAutoFit/>
          </a:bodyPr>
          <a:lstStyle/>
          <a:p>
            <a:r>
              <a:rPr lang="en-US" sz="1400" b="1" dirty="0">
                <a:solidFill>
                  <a:srgbClr val="FF0000"/>
                </a:solidFill>
                <a:latin typeface="Symbol" pitchFamily="18" charset="2"/>
              </a:rPr>
              <a:t>· </a:t>
            </a:r>
            <a:r>
              <a:rPr lang="en-US" sz="1400" dirty="0"/>
              <a:t>L</a:t>
            </a:r>
            <a:r>
              <a:rPr lang="pl-PL" sz="1400" dirty="0"/>
              <a:t>arge discrepanc</a:t>
            </a:r>
            <a:r>
              <a:rPr lang="en-US" sz="1400" dirty="0"/>
              <a:t>y</a:t>
            </a:r>
            <a:r>
              <a:rPr lang="pl-PL" sz="1400" dirty="0"/>
              <a:t>  </a:t>
            </a:r>
            <a:endParaRPr lang="en-US" sz="1400" dirty="0"/>
          </a:p>
          <a:p>
            <a:r>
              <a:rPr lang="en-US" sz="1400" dirty="0"/>
              <a:t>    </a:t>
            </a:r>
            <a:r>
              <a:rPr lang="pl-PL" sz="1400" dirty="0"/>
              <a:t>in exp data around </a:t>
            </a:r>
            <a:endParaRPr lang="en-US" sz="1400" dirty="0"/>
          </a:p>
          <a:p>
            <a:r>
              <a:rPr lang="en-US" sz="1400" b="1" dirty="0">
                <a:solidFill>
                  <a:srgbClr val="0000FF"/>
                </a:solidFill>
              </a:rPr>
              <a:t>    </a:t>
            </a:r>
            <a:r>
              <a:rPr lang="pl-PL" sz="1400" b="1" dirty="0">
                <a:solidFill>
                  <a:srgbClr val="0000FF"/>
                </a:solidFill>
              </a:rPr>
              <a:t>1.7 </a:t>
            </a:r>
            <a:r>
              <a:rPr lang="pl-PL" sz="1400" dirty="0"/>
              <a:t>GeV</a:t>
            </a:r>
            <a:r>
              <a:rPr lang="en-US" sz="1400" dirty="0"/>
              <a:t>.</a:t>
            </a:r>
            <a:endParaRPr lang="pl-PL" sz="1400" dirty="0"/>
          </a:p>
        </p:txBody>
      </p:sp>
      <p:sp>
        <p:nvSpPr>
          <p:cNvPr id="24" name="Line 24"/>
          <p:cNvSpPr>
            <a:spLocks noChangeShapeType="1"/>
          </p:cNvSpPr>
          <p:nvPr/>
        </p:nvSpPr>
        <p:spPr bwMode="auto">
          <a:xfrm flipH="1" flipV="1">
            <a:off x="5715000" y="1905000"/>
            <a:ext cx="1447800" cy="762000"/>
          </a:xfrm>
          <a:prstGeom prst="line">
            <a:avLst/>
          </a:prstGeom>
          <a:noFill/>
          <a:ln w="12700">
            <a:solidFill>
              <a:srgbClr val="0033CC"/>
            </a:solidFill>
            <a:miter lim="800000"/>
            <a:headEnd/>
            <a:tailEnd type="triangle" w="sm" len="lg"/>
          </a:ln>
        </p:spPr>
        <p:txBody>
          <a:bodyPr wrap="none"/>
          <a:lstStyle/>
          <a:p>
            <a:endParaRPr lang="en-US"/>
          </a:p>
        </p:txBody>
      </p:sp>
      <p:sp>
        <p:nvSpPr>
          <p:cNvPr id="25" name="Rounded Rectangle 24"/>
          <p:cNvSpPr/>
          <p:nvPr/>
        </p:nvSpPr>
        <p:spPr>
          <a:xfrm>
            <a:off x="1371600" y="5562600"/>
            <a:ext cx="67056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6" name="Rectangle 25"/>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50246"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50264" name="Bitmap Image" r:id="rId8" imgW="1952898" imgH="2000000" progId="PBrush">
                  <p:embed/>
                </p:oleObj>
              </mc:Choice>
              <mc:Fallback>
                <p:oleObj name="Bitmap Image" r:id="rId8" imgW="1952898" imgH="2000000" progId="PBrush">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Rectangle 26"/>
          <p:cNvSpPr/>
          <p:nvPr/>
        </p:nvSpPr>
        <p:spPr>
          <a:xfrm>
            <a:off x="7086600" y="6581001"/>
            <a:ext cx="1511183" cy="276999"/>
          </a:xfrm>
          <a:prstGeom prst="rect">
            <a:avLst/>
          </a:prstGeom>
        </p:spPr>
        <p:txBody>
          <a:bodyPr wrap="none">
            <a:spAutoFit/>
          </a:bodyPr>
          <a:lstStyle/>
          <a:p>
            <a:r>
              <a:rPr lang="en-US" sz="1200" b="1" dirty="0"/>
              <a:t> William Briscoe    </a:t>
            </a:r>
            <a:fld id="{1C9F895D-2C1A-46A8-B40B-B14E50EBC3DB}" type="slidenum">
              <a:rPr lang="en-US" sz="1200" b="1" smtClean="0"/>
              <a:pPr/>
              <a:t>18</a:t>
            </a:fld>
            <a:endParaRPr lang="en-US" sz="1200" dirty="0"/>
          </a:p>
        </p:txBody>
      </p:sp>
      <p:sp>
        <p:nvSpPr>
          <p:cNvPr id="28" name="Rounded Rectangle 27"/>
          <p:cNvSpPr/>
          <p:nvPr/>
        </p:nvSpPr>
        <p:spPr>
          <a:xfrm>
            <a:off x="3429000" y="1219200"/>
            <a:ext cx="6858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391400" y="1219200"/>
            <a:ext cx="7620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9144000" cy="769441"/>
          </a:xfrm>
          <a:prstGeom prst="rect">
            <a:avLst/>
          </a:prstGeom>
          <a:solidFill>
            <a:schemeClr val="bg1"/>
          </a:solidFill>
          <a:ln>
            <a:solidFill>
              <a:schemeClr val="bg1"/>
            </a:solidFill>
          </a:ln>
        </p:spPr>
        <p:txBody>
          <a:bodyPr wrap="square" rtlCol="0">
            <a:spAutoFit/>
          </a:bodyPr>
          <a:lstStyle/>
          <a:p>
            <a:pPr algn="r"/>
            <a:r>
              <a:rPr lang="en-US" sz="4400" dirty="0">
                <a:solidFill>
                  <a:srgbClr val="FF0000"/>
                </a:solidFill>
                <a:latin typeface="Monotype Corsiva" pitchFamily="66" charset="0"/>
              </a:rPr>
              <a:t>Status</a:t>
            </a:r>
            <a:r>
              <a:rPr lang="en-US" sz="4400" dirty="0">
                <a:solidFill>
                  <a:srgbClr val="0033CC"/>
                </a:solidFill>
                <a:latin typeface="Monotype Corsiva" pitchFamily="66" charset="0"/>
              </a:rPr>
              <a:t> </a:t>
            </a:r>
            <a:r>
              <a:rPr lang="en-US" sz="4400" dirty="0">
                <a:latin typeface="Monotype Corsiva" pitchFamily="66" charset="0"/>
              </a:rPr>
              <a:t>of </a:t>
            </a:r>
            <a:r>
              <a:rPr lang="en-US" sz="4400" b="1" dirty="0">
                <a:solidFill>
                  <a:srgbClr val="00B0F0"/>
                </a:solidFill>
                <a:latin typeface="Monotype Corsiva" pitchFamily="66" charset="0"/>
              </a:rPr>
              <a:t>Data</a:t>
            </a:r>
            <a:r>
              <a:rPr lang="en-US" sz="4400" dirty="0">
                <a:solidFill>
                  <a:srgbClr val="0033CC"/>
                </a:solidFill>
                <a:latin typeface="Monotype Corsiva" pitchFamily="66" charset="0"/>
              </a:rPr>
              <a:t> </a:t>
            </a:r>
            <a:r>
              <a:rPr lang="en-US" sz="4400" dirty="0">
                <a:latin typeface="Monotype Corsiva" pitchFamily="66" charset="0"/>
              </a:rPr>
              <a:t>with </a:t>
            </a:r>
            <a:r>
              <a:rPr lang="en-US" sz="4400" dirty="0">
                <a:solidFill>
                  <a:srgbClr val="FF9900"/>
                </a:solidFill>
                <a:latin typeface="Monotype Corsiva" pitchFamily="66" charset="0"/>
              </a:rPr>
              <a:t>Strangeness</a:t>
            </a:r>
            <a:r>
              <a:rPr lang="en-US" sz="4400" dirty="0">
                <a:solidFill>
                  <a:srgbClr val="00B050"/>
                </a:solidFill>
                <a:latin typeface="Monotype Corsiva" pitchFamily="66" charset="0"/>
              </a:rPr>
              <a:t> </a:t>
            </a:r>
            <a:r>
              <a:rPr lang="en-US" sz="4400" dirty="0">
                <a:solidFill>
                  <a:srgbClr val="0033CC"/>
                </a:solidFill>
                <a:latin typeface="Monotype Corsiva" pitchFamily="66" charset="0"/>
              </a:rPr>
              <a:t>Production</a:t>
            </a: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30804"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1524000" y="762000"/>
            <a:ext cx="5402441" cy="400110"/>
          </a:xfrm>
          <a:prstGeom prst="rect">
            <a:avLst/>
          </a:prstGeom>
          <a:noFill/>
        </p:spPr>
        <p:txBody>
          <a:bodyPr wrap="none" rtlCol="0">
            <a:spAutoFit/>
          </a:bodyPr>
          <a:lstStyle/>
          <a:p>
            <a:r>
              <a:rPr lang="en-US" b="1" dirty="0">
                <a:solidFill>
                  <a:srgbClr val="FF0000"/>
                </a:solidFill>
                <a:latin typeface="Symbol" pitchFamily="18" charset="2"/>
              </a:rPr>
              <a:t>· </a:t>
            </a:r>
            <a:r>
              <a:rPr lang="en-US" sz="2000" dirty="0">
                <a:latin typeface="Monotype Corsiva" pitchFamily="66" charset="0"/>
              </a:rPr>
              <a:t>Another group of related reactions involve </a:t>
            </a:r>
            <a:r>
              <a:rPr lang="en-US" sz="2000" b="1" dirty="0">
                <a:solidFill>
                  <a:srgbClr val="0000CC"/>
                </a:solidFill>
                <a:latin typeface="Monotype Corsiva" pitchFamily="66" charset="0"/>
              </a:rPr>
              <a:t>K</a:t>
            </a:r>
            <a:r>
              <a:rPr lang="en-US" sz="2000" b="1" i="1" dirty="0">
                <a:solidFill>
                  <a:srgbClr val="0000CC"/>
                </a:solidFill>
                <a:latin typeface="Symbol" pitchFamily="18" charset="2"/>
              </a:rPr>
              <a:t>S</a:t>
            </a:r>
            <a:r>
              <a:rPr lang="en-US" sz="2000" dirty="0">
                <a:latin typeface="Monotype Corsiva" pitchFamily="66" charset="0"/>
              </a:rPr>
              <a:t> channel</a:t>
            </a:r>
            <a:r>
              <a:rPr lang="en-US" dirty="0"/>
              <a:t>:</a:t>
            </a:r>
          </a:p>
        </p:txBody>
      </p:sp>
      <p:pic>
        <p:nvPicPr>
          <p:cNvPr id="18" name="Picture 3"/>
          <p:cNvPicPr>
            <a:picLocks noChangeAspect="1" noChangeArrowheads="1"/>
          </p:cNvPicPr>
          <p:nvPr/>
        </p:nvPicPr>
        <p:blipFill>
          <a:blip r:embed="rId6" cstate="print">
            <a:lum bright="-15000" contrast="40000"/>
          </a:blip>
          <a:srcRect/>
          <a:stretch>
            <a:fillRect/>
          </a:stretch>
        </p:blipFill>
        <p:spPr bwMode="auto">
          <a:xfrm>
            <a:off x="2133600" y="1066800"/>
            <a:ext cx="1081668" cy="905069"/>
          </a:xfrm>
          <a:prstGeom prst="rect">
            <a:avLst/>
          </a:prstGeom>
          <a:noFill/>
          <a:ln w="9525">
            <a:noFill/>
            <a:miter lim="800000"/>
            <a:headEnd/>
            <a:tailEnd/>
          </a:ln>
        </p:spPr>
      </p:pic>
      <p:pic>
        <p:nvPicPr>
          <p:cNvPr id="280579" name="Picture 3"/>
          <p:cNvPicPr>
            <a:picLocks noChangeAspect="1" noChangeArrowheads="1"/>
          </p:cNvPicPr>
          <p:nvPr/>
        </p:nvPicPr>
        <p:blipFill>
          <a:blip r:embed="rId7" cstate="print">
            <a:lum bright="-15000" contrast="40000"/>
          </a:blip>
          <a:srcRect/>
          <a:stretch>
            <a:fillRect/>
          </a:stretch>
        </p:blipFill>
        <p:spPr bwMode="auto">
          <a:xfrm>
            <a:off x="5410200" y="1143000"/>
            <a:ext cx="1297780" cy="762000"/>
          </a:xfrm>
          <a:prstGeom prst="rect">
            <a:avLst/>
          </a:prstGeom>
          <a:noFill/>
          <a:ln w="9525">
            <a:noFill/>
            <a:miter lim="800000"/>
            <a:headEnd/>
            <a:tailEnd/>
          </a:ln>
        </p:spPr>
      </p:pic>
      <p:sp>
        <p:nvSpPr>
          <p:cNvPr id="19" name="TextBox 18"/>
          <p:cNvSpPr txBox="1"/>
          <p:nvPr/>
        </p:nvSpPr>
        <p:spPr>
          <a:xfrm>
            <a:off x="457200" y="1905000"/>
            <a:ext cx="8305800" cy="1815882"/>
          </a:xfrm>
          <a:prstGeom prst="rect">
            <a:avLst/>
          </a:prstGeom>
          <a:noFill/>
        </p:spPr>
        <p:txBody>
          <a:bodyPr wrap="square" rtlCol="0">
            <a:spAutoFit/>
          </a:bodyPr>
          <a:lstStyle/>
          <a:p>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dirty="0"/>
              <a:t>Except for </a:t>
            </a:r>
            <a:r>
              <a:rPr lang="en-US" sz="1600" b="1" dirty="0" err="1">
                <a:solidFill>
                  <a:srgbClr val="FF0000"/>
                </a:solidFill>
                <a:latin typeface="Symbol" pitchFamily="18" charset="2"/>
              </a:rPr>
              <a:t>p</a:t>
            </a:r>
            <a:r>
              <a:rPr lang="en-US" sz="1600" b="1" baseline="30000" dirty="0" err="1">
                <a:solidFill>
                  <a:srgbClr val="FF0000"/>
                </a:solidFill>
              </a:rPr>
              <a:t>+</a:t>
            </a:r>
            <a:r>
              <a:rPr lang="en-US" sz="1600" b="1" dirty="0" err="1">
                <a:solidFill>
                  <a:srgbClr val="FF0000"/>
                </a:solidFill>
              </a:rPr>
              <a:t>p</a:t>
            </a:r>
            <a:r>
              <a:rPr lang="en-US" sz="1600" b="1" dirty="0" err="1">
                <a:solidFill>
                  <a:srgbClr val="FF0000"/>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FF0000"/>
                </a:solidFill>
              </a:rPr>
              <a:t>K</a:t>
            </a:r>
            <a:r>
              <a:rPr lang="en-US" sz="1600" b="1" baseline="30000" dirty="0" err="1">
                <a:solidFill>
                  <a:srgbClr val="FF0000"/>
                </a:solidFill>
              </a:rPr>
              <a:t>+</a:t>
            </a:r>
            <a:r>
              <a:rPr lang="en-US" sz="1600" b="1" dirty="0" err="1">
                <a:solidFill>
                  <a:srgbClr val="FF0000"/>
                </a:solidFill>
                <a:latin typeface="Symbol" pitchFamily="18" charset="2"/>
              </a:rPr>
              <a:t>S</a:t>
            </a:r>
            <a:r>
              <a:rPr lang="en-US" sz="1600" b="1" baseline="30000" dirty="0">
                <a:solidFill>
                  <a:srgbClr val="FF0000"/>
                </a:solidFill>
              </a:rPr>
              <a:t>+</a:t>
            </a:r>
            <a:r>
              <a:rPr lang="en-US" sz="1600" b="1" dirty="0"/>
              <a:t>,</a:t>
            </a:r>
            <a:r>
              <a:rPr lang="en-US" sz="1600" b="1" dirty="0">
                <a:solidFill>
                  <a:srgbClr val="FF0000"/>
                </a:solidFill>
              </a:rPr>
              <a:t> </a:t>
            </a:r>
            <a:r>
              <a:rPr lang="en-US" sz="1600" dirty="0"/>
              <a:t>these reactions involve mixture of </a:t>
            </a:r>
            <a:r>
              <a:rPr lang="en-US" sz="1600" b="1" dirty="0">
                <a:solidFill>
                  <a:srgbClr val="0000CC"/>
                </a:solidFill>
              </a:rPr>
              <a:t>isospin</a:t>
            </a:r>
            <a:r>
              <a:rPr lang="en-US" sz="1600" dirty="0"/>
              <a:t> </a:t>
            </a:r>
            <a:r>
              <a:rPr lang="en-US" sz="1600" b="1" dirty="0">
                <a:solidFill>
                  <a:srgbClr val="0000CC"/>
                </a:solidFill>
              </a:rPr>
              <a:t>1/2</a:t>
            </a:r>
            <a:r>
              <a:rPr lang="en-US" sz="1600" dirty="0"/>
              <a:t> &amp; </a:t>
            </a:r>
            <a:r>
              <a:rPr lang="en-US" sz="1600" b="1" dirty="0">
                <a:solidFill>
                  <a:srgbClr val="0000CC"/>
                </a:solidFill>
              </a:rPr>
              <a:t>3/2</a:t>
            </a:r>
            <a:r>
              <a:rPr lang="en-US" sz="1600" dirty="0"/>
              <a:t>. </a:t>
            </a:r>
          </a:p>
          <a:p>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dirty="0"/>
              <a:t>Although there have been number of recent high-quality measurements  involving </a:t>
            </a:r>
            <a:r>
              <a:rPr lang="en-US" sz="1600" b="1" dirty="0">
                <a:solidFill>
                  <a:srgbClr val="0000CC"/>
                </a:solidFill>
              </a:rPr>
              <a:t>K</a:t>
            </a:r>
            <a:r>
              <a:rPr lang="en-US" sz="1600" b="1" dirty="0">
                <a:solidFill>
                  <a:srgbClr val="0000CC"/>
                </a:solidFill>
                <a:latin typeface="Symbol" pitchFamily="18" charset="2"/>
              </a:rPr>
              <a:t>S</a:t>
            </a:r>
            <a:r>
              <a:rPr lang="en-US" sz="1600" dirty="0"/>
              <a:t> </a:t>
            </a:r>
          </a:p>
          <a:p>
            <a:r>
              <a:rPr lang="en-US" sz="1600" dirty="0"/>
              <a:t>    photoproduction, status of complementary reactions measured with </a:t>
            </a:r>
            <a:r>
              <a:rPr lang="en-US" sz="1600" b="1" dirty="0">
                <a:solidFill>
                  <a:srgbClr val="990099"/>
                </a:solidFill>
              </a:rPr>
              <a:t>pion beams </a:t>
            </a:r>
            <a:r>
              <a:rPr lang="en-US" sz="1600" dirty="0"/>
              <a:t>is rather </a:t>
            </a:r>
          </a:p>
          <a:p>
            <a:r>
              <a:rPr lang="en-US" sz="1600" b="1" dirty="0"/>
              <a:t>    dismal</a:t>
            </a:r>
            <a:r>
              <a:rPr lang="en-US" sz="1600" dirty="0"/>
              <a:t>. </a:t>
            </a:r>
          </a:p>
          <a:p>
            <a:endParaRPr lang="en-US" sz="1600" dirty="0"/>
          </a:p>
          <a:p>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dirty="0"/>
              <a:t>There are generally fewer available data for </a:t>
            </a:r>
            <a:r>
              <a:rPr lang="en-US" sz="1600" b="1" dirty="0">
                <a:solidFill>
                  <a:srgbClr val="0000CC"/>
                </a:solidFill>
                <a:latin typeface="Symbol" pitchFamily="18" charset="2"/>
              </a:rPr>
              <a:t>p</a:t>
            </a:r>
            <a:r>
              <a:rPr lang="en-US" sz="1600" b="1" baseline="30000" dirty="0">
                <a:solidFill>
                  <a:srgbClr val="0000CC"/>
                </a:solidFill>
              </a:rPr>
              <a:t>−</a:t>
            </a:r>
            <a:r>
              <a:rPr lang="en-US" sz="1600" b="1" dirty="0">
                <a:solidFill>
                  <a:srgbClr val="0000CC"/>
                </a:solidFill>
              </a:rPr>
              <a:t>p </a:t>
            </a:r>
            <a:r>
              <a:rPr lang="en-US" sz="1600" dirty="0"/>
              <a:t>reactions with </a:t>
            </a:r>
            <a:r>
              <a:rPr lang="en-US" sz="1600" b="1" dirty="0">
                <a:solidFill>
                  <a:srgbClr val="0000CC"/>
                </a:solidFill>
              </a:rPr>
              <a:t>K</a:t>
            </a:r>
            <a:r>
              <a:rPr lang="en-US" sz="1600" b="1" dirty="0">
                <a:solidFill>
                  <a:srgbClr val="0000CC"/>
                </a:solidFill>
                <a:latin typeface="Symbol" pitchFamily="18" charset="2"/>
              </a:rPr>
              <a:t>S</a:t>
            </a:r>
            <a:r>
              <a:rPr lang="en-US" sz="1600" dirty="0"/>
              <a:t>, </a:t>
            </a:r>
            <a:r>
              <a:rPr lang="en-US" sz="1600" b="1" dirty="0" err="1">
                <a:solidFill>
                  <a:srgbClr val="0000CC"/>
                </a:solidFill>
                <a:latin typeface="Symbol" pitchFamily="18" charset="2"/>
              </a:rPr>
              <a:t>h</a:t>
            </a:r>
            <a:r>
              <a:rPr lang="en-US" sz="1600" b="1" dirty="0" err="1">
                <a:solidFill>
                  <a:srgbClr val="0000CC"/>
                </a:solidFill>
              </a:rPr>
              <a:t>’N</a:t>
            </a:r>
            <a:r>
              <a:rPr lang="en-US" sz="1600" dirty="0"/>
              <a:t>, </a:t>
            </a:r>
            <a:r>
              <a:rPr lang="en-US" sz="1600" b="1" dirty="0" err="1">
                <a:solidFill>
                  <a:srgbClr val="0000CC"/>
                </a:solidFill>
                <a:latin typeface="Symbol" pitchFamily="18" charset="2"/>
              </a:rPr>
              <a:t>w</a:t>
            </a:r>
            <a:r>
              <a:rPr lang="en-US" sz="1600" b="1" dirty="0" err="1">
                <a:solidFill>
                  <a:srgbClr val="0000CC"/>
                </a:solidFill>
              </a:rPr>
              <a:t>N</a:t>
            </a:r>
            <a:r>
              <a:rPr lang="en-US" sz="1600" dirty="0"/>
              <a:t>, &amp; </a:t>
            </a:r>
            <a:r>
              <a:rPr lang="en-US" sz="1600" b="1" dirty="0" err="1">
                <a:solidFill>
                  <a:srgbClr val="0000CC"/>
                </a:solidFill>
                <a:latin typeface="Symbol" pitchFamily="18" charset="2"/>
              </a:rPr>
              <a:t>f</a:t>
            </a:r>
            <a:r>
              <a:rPr lang="en-US" sz="1600" b="1" dirty="0" err="1">
                <a:solidFill>
                  <a:srgbClr val="0000CC"/>
                </a:solidFill>
              </a:rPr>
              <a:t>N</a:t>
            </a:r>
            <a:r>
              <a:rPr lang="en-US" sz="1600" dirty="0"/>
              <a:t>  </a:t>
            </a:r>
          </a:p>
          <a:p>
            <a:r>
              <a:rPr lang="en-US" sz="1600" dirty="0"/>
              <a:t>    final states  than for </a:t>
            </a:r>
            <a:r>
              <a:rPr lang="en-US" sz="1600" b="1" dirty="0">
                <a:solidFill>
                  <a:srgbClr val="0033CC"/>
                </a:solidFill>
                <a:latin typeface="Symbol" pitchFamily="18" charset="2"/>
              </a:rPr>
              <a:t>p</a:t>
            </a:r>
            <a:r>
              <a:rPr lang="en-US" sz="1600" b="1" baseline="30000" dirty="0">
                <a:solidFill>
                  <a:srgbClr val="0033CC"/>
                </a:solidFill>
                <a:latin typeface="Freestyle Script" pitchFamily="66" charset="0"/>
              </a:rPr>
              <a:t>–</a:t>
            </a:r>
            <a:r>
              <a:rPr lang="en-US" sz="1600" b="1" dirty="0" err="1">
                <a:solidFill>
                  <a:srgbClr val="0033CC"/>
                </a:solidFill>
                <a:latin typeface="Monotype Corsiva" pitchFamily="66" charset="0"/>
              </a:rPr>
              <a:t>p</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33CC"/>
                </a:solidFill>
                <a:latin typeface="Symbol" pitchFamily="18" charset="2"/>
                <a:sym typeface="Wingdings" pitchFamily="2" charset="2"/>
              </a:rPr>
              <a:t>h</a:t>
            </a:r>
            <a:r>
              <a:rPr lang="en-US" sz="1600" b="1" dirty="0" err="1">
                <a:solidFill>
                  <a:srgbClr val="0033CC"/>
                </a:solidFill>
                <a:latin typeface="Monotype Corsiva" pitchFamily="66" charset="0"/>
                <a:sym typeface="Wingdings" pitchFamily="2" charset="2"/>
              </a:rPr>
              <a:t>n</a:t>
            </a:r>
            <a:r>
              <a:rPr lang="en-US" sz="1600" b="1" dirty="0">
                <a:solidFill>
                  <a:srgbClr val="0033CC"/>
                </a:solidFill>
                <a:latin typeface="Monotype Corsiva" pitchFamily="66" charset="0"/>
                <a:sym typeface="Wingdings" pitchFamily="2" charset="2"/>
              </a:rPr>
              <a:t> </a:t>
            </a:r>
            <a:r>
              <a:rPr lang="en-US" sz="1600" dirty="0"/>
              <a:t>.</a:t>
            </a:r>
          </a:p>
        </p:txBody>
      </p:sp>
      <p:sp>
        <p:nvSpPr>
          <p:cNvPr id="22" name="TextBox 21"/>
          <p:cNvSpPr txBox="1"/>
          <p:nvPr/>
        </p:nvSpPr>
        <p:spPr>
          <a:xfrm>
            <a:off x="5334000" y="3429001"/>
            <a:ext cx="3367153" cy="276999"/>
          </a:xfrm>
          <a:prstGeom prst="rect">
            <a:avLst/>
          </a:prstGeom>
          <a:solidFill>
            <a:srgbClr val="FFFF00"/>
          </a:solidFill>
        </p:spPr>
        <p:txBody>
          <a:bodyPr wrap="square" rtlCol="0">
            <a:spAutoFit/>
          </a:bodyPr>
          <a:lstStyle/>
          <a:p>
            <a:pPr algn="ctr"/>
            <a:r>
              <a:rPr lang="nb-NO" sz="1200" dirty="0"/>
              <a:t>K. Shirotori </a:t>
            </a:r>
            <a:r>
              <a:rPr lang="nb-NO" sz="1200" i="1" dirty="0"/>
              <a:t>et al, </a:t>
            </a:r>
            <a:r>
              <a:rPr lang="nb-NO" sz="1200" dirty="0"/>
              <a:t>Phys. Rev Lett </a:t>
            </a:r>
            <a:r>
              <a:rPr lang="nb-NO" sz="1200" b="1" dirty="0"/>
              <a:t>109</a:t>
            </a:r>
            <a:r>
              <a:rPr lang="nb-NO" sz="1200" dirty="0"/>
              <a:t>, 132002 (2012)</a:t>
            </a:r>
            <a:endParaRPr lang="en-US" sz="1200" dirty="0"/>
          </a:p>
        </p:txBody>
      </p:sp>
      <p:sp>
        <p:nvSpPr>
          <p:cNvPr id="24" name="TextBox 23"/>
          <p:cNvSpPr txBox="1"/>
          <p:nvPr/>
        </p:nvSpPr>
        <p:spPr>
          <a:xfrm>
            <a:off x="609600" y="5562600"/>
            <a:ext cx="8305928" cy="830997"/>
          </a:xfrm>
          <a:prstGeom prst="rect">
            <a:avLst/>
          </a:prstGeom>
          <a:noFill/>
        </p:spPr>
        <p:txBody>
          <a:bodyPr wrap="none" rtlCol="0">
            <a:spAutoFit/>
          </a:bodyPr>
          <a:lstStyle/>
          <a:p>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dirty="0"/>
              <a:t>Measurements like these, over more comprehensive energy range, will greatly improve </a:t>
            </a:r>
            <a:r>
              <a:rPr lang="en-US" sz="1600" b="1" dirty="0">
                <a:solidFill>
                  <a:srgbClr val="0000CC"/>
                </a:solidFill>
              </a:rPr>
              <a:t>PWA</a:t>
            </a:r>
            <a:r>
              <a:rPr lang="en-US" sz="1600" dirty="0"/>
              <a:t>s </a:t>
            </a:r>
          </a:p>
          <a:p>
            <a:r>
              <a:rPr lang="en-US" sz="1600" dirty="0"/>
              <a:t>    of </a:t>
            </a:r>
            <a:r>
              <a:rPr lang="en-US" sz="1600" b="1" dirty="0">
                <a:solidFill>
                  <a:srgbClr val="0000CC"/>
                </a:solidFill>
              </a:rPr>
              <a:t>K</a:t>
            </a:r>
            <a:r>
              <a:rPr lang="en-US" sz="1600" b="1" dirty="0">
                <a:solidFill>
                  <a:srgbClr val="0000CC"/>
                </a:solidFill>
                <a:latin typeface="Symbol" pitchFamily="18" charset="2"/>
              </a:rPr>
              <a:t>S</a:t>
            </a:r>
            <a:r>
              <a:rPr lang="en-US" sz="1600" dirty="0"/>
              <a:t> final state &amp;, in return, help to extract the </a:t>
            </a:r>
            <a:r>
              <a:rPr lang="en-US" sz="1600" b="1" dirty="0">
                <a:solidFill>
                  <a:srgbClr val="FF0000"/>
                </a:solidFill>
                <a:effectLst>
                  <a:outerShdw blurRad="38100" dist="38100" dir="2700000" algn="tl">
                    <a:srgbClr val="000000">
                      <a:alpha val="43137"/>
                    </a:srgbClr>
                  </a:outerShdw>
                </a:effectLst>
              </a:rPr>
              <a:t>S</a:t>
            </a:r>
            <a:r>
              <a:rPr lang="en-US" sz="1600" dirty="0"/>
              <a:t>-wave contribution needed, e.g., </a:t>
            </a:r>
          </a:p>
          <a:p>
            <a:r>
              <a:rPr lang="en-US" sz="1600" dirty="0"/>
              <a:t>    in approaches based on </a:t>
            </a:r>
            <a:r>
              <a:rPr lang="en-US" sz="1600" b="1" dirty="0">
                <a:solidFill>
                  <a:srgbClr val="0000CC"/>
                </a:solidFill>
              </a:rPr>
              <a:t>unitarized chiral perturbation theory</a:t>
            </a:r>
            <a:r>
              <a:rPr lang="en-US" sz="1600" dirty="0"/>
              <a:t>.</a:t>
            </a:r>
          </a:p>
        </p:txBody>
      </p:sp>
      <p:sp>
        <p:nvSpPr>
          <p:cNvPr id="25" name="Rounded Rectangle 24"/>
          <p:cNvSpPr/>
          <p:nvPr/>
        </p:nvSpPr>
        <p:spPr>
          <a:xfrm>
            <a:off x="609600" y="5562600"/>
            <a:ext cx="8382000" cy="838200"/>
          </a:xfrm>
          <a:prstGeom prst="roundRect">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aphicFrame>
        <p:nvGraphicFramePr>
          <p:cNvPr id="6307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30805" name="Bitmap Image" r:id="rId8" imgW="10457143" imgH="7714286" progId="PBrush">
                  <p:embed/>
                </p:oleObj>
              </mc:Choice>
              <mc:Fallback>
                <p:oleObj name="Bitmap Image" r:id="rId8" imgW="10457143" imgH="7714286" progId="PBrush">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 name="Picture 4"/>
          <p:cNvPicPr>
            <a:picLocks noChangeAspect="1" noChangeArrowheads="1"/>
          </p:cNvPicPr>
          <p:nvPr/>
        </p:nvPicPr>
        <p:blipFill>
          <a:blip r:embed="rId10" cstate="print"/>
          <a:srcRect/>
          <a:stretch>
            <a:fillRect/>
          </a:stretch>
        </p:blipFill>
        <p:spPr bwMode="auto">
          <a:xfrm>
            <a:off x="7696200" y="4038600"/>
            <a:ext cx="1016000" cy="381000"/>
          </a:xfrm>
          <a:prstGeom prst="rect">
            <a:avLst/>
          </a:prstGeom>
          <a:noFill/>
          <a:ln w="9525">
            <a:noFill/>
            <a:miter lim="800000"/>
            <a:headEnd/>
            <a:tailEnd/>
          </a:ln>
        </p:spPr>
      </p:pic>
      <p:sp>
        <p:nvSpPr>
          <p:cNvPr id="28" name="Rectangle 27"/>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3" name="Rectangle 22"/>
          <p:cNvSpPr/>
          <p:nvPr/>
        </p:nvSpPr>
        <p:spPr>
          <a:xfrm>
            <a:off x="7086600" y="6581001"/>
            <a:ext cx="1511183" cy="276999"/>
          </a:xfrm>
          <a:prstGeom prst="rect">
            <a:avLst/>
          </a:prstGeom>
        </p:spPr>
        <p:txBody>
          <a:bodyPr wrap="none">
            <a:spAutoFit/>
          </a:bodyPr>
          <a:lstStyle/>
          <a:p>
            <a:r>
              <a:rPr lang="en-US" sz="1200" b="1" dirty="0"/>
              <a:t> William Briscoe    </a:t>
            </a:r>
            <a:fld id="{1C9F895D-2C1A-46A8-B40B-B14E50EBC3DB}" type="slidenum">
              <a:rPr lang="en-US" sz="1200" b="1" smtClean="0"/>
              <a:pPr/>
              <a:t>19</a:t>
            </a:fld>
            <a:endParaRPr lang="en-US" sz="1200" dirty="0"/>
          </a:p>
        </p:txBody>
      </p:sp>
      <p:pic>
        <p:nvPicPr>
          <p:cNvPr id="630788" name="Picture 4"/>
          <p:cNvPicPr>
            <a:picLocks noChangeAspect="1" noChangeArrowheads="1"/>
          </p:cNvPicPr>
          <p:nvPr/>
        </p:nvPicPr>
        <p:blipFill>
          <a:blip r:embed="rId11" cstate="print"/>
          <a:srcRect/>
          <a:stretch>
            <a:fillRect/>
          </a:stretch>
        </p:blipFill>
        <p:spPr bwMode="auto">
          <a:xfrm>
            <a:off x="1219200" y="3657600"/>
            <a:ext cx="6409037" cy="1828800"/>
          </a:xfrm>
          <a:prstGeom prst="rect">
            <a:avLst/>
          </a:prstGeom>
          <a:noFill/>
          <a:ln w="9525">
            <a:noFill/>
            <a:miter lim="800000"/>
            <a:headEnd/>
            <a:tailEnd/>
          </a:ln>
        </p:spPr>
      </p:pic>
      <p:sp>
        <p:nvSpPr>
          <p:cNvPr id="26" name="Rounded Rectangle 25"/>
          <p:cNvSpPr/>
          <p:nvPr/>
        </p:nvSpPr>
        <p:spPr>
          <a:xfrm>
            <a:off x="2362200" y="5257800"/>
            <a:ext cx="838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p:cNvPicPr>
            <a:picLocks noChangeAspect="1" noChangeArrowheads="1"/>
          </p:cNvPicPr>
          <p:nvPr/>
        </p:nvPicPr>
        <p:blipFill>
          <a:blip r:embed="rId12" cstate="print"/>
          <a:srcRect/>
          <a:stretch>
            <a:fillRect/>
          </a:stretch>
        </p:blipFill>
        <p:spPr bwMode="auto">
          <a:xfrm>
            <a:off x="457200" y="2971800"/>
            <a:ext cx="2271711" cy="173569"/>
          </a:xfrm>
          <a:prstGeom prst="rect">
            <a:avLst/>
          </a:prstGeom>
          <a:noFill/>
          <a:ln w="9525">
            <a:solidFill>
              <a:srgbClr val="FF0000"/>
            </a:solidFill>
            <a:miter lim="800000"/>
            <a:headEnd/>
            <a:tailEnd/>
          </a:ln>
        </p:spPr>
      </p:pic>
      <p:sp>
        <p:nvSpPr>
          <p:cNvPr id="29" name="TextBox 28"/>
          <p:cNvSpPr txBox="1"/>
          <p:nvPr/>
        </p:nvSpPr>
        <p:spPr>
          <a:xfrm>
            <a:off x="457200" y="2971800"/>
            <a:ext cx="2286000" cy="215444"/>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7" name="TextBox 16"/>
          <p:cNvSpPr txBox="1"/>
          <p:nvPr/>
        </p:nvSpPr>
        <p:spPr>
          <a:xfrm>
            <a:off x="1295400" y="762000"/>
            <a:ext cx="6640857" cy="1323439"/>
          </a:xfrm>
          <a:prstGeom prst="rect">
            <a:avLst/>
          </a:prstGeom>
          <a:noFill/>
        </p:spPr>
        <p:txBody>
          <a:bodyPr wrap="none" rtlCol="0">
            <a:spAutoFit/>
          </a:bodyPr>
          <a:lstStyle/>
          <a:p>
            <a:r>
              <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French Script MT" pitchFamily="66" charset="0"/>
              </a:rPr>
              <a:t>Hadron Spectroscopy</a:t>
            </a:r>
          </a:p>
        </p:txBody>
      </p:sp>
      <p:sp>
        <p:nvSpPr>
          <p:cNvPr id="13" name="Rectangle 12"/>
          <p:cNvSpPr/>
          <p:nvPr/>
        </p:nvSpPr>
        <p:spPr>
          <a:xfrm>
            <a:off x="2057400" y="6581001"/>
            <a:ext cx="4572000" cy="276999"/>
          </a:xfrm>
          <a:prstGeom prst="rect">
            <a:avLst/>
          </a:prstGeom>
        </p:spPr>
        <p:txBody>
          <a:bodyPr>
            <a:spAutoFit/>
          </a:bodyPr>
          <a:lstStyle/>
          <a:p>
            <a:pPr algn="ctr"/>
            <a:r>
              <a:rPr lang="en-US" sz="1200" b="1" dirty="0"/>
              <a:t>MESON 2018, Krakow, Poland, June, 2018</a:t>
            </a:r>
          </a:p>
        </p:txBody>
      </p:sp>
      <p:graphicFrame>
        <p:nvGraphicFramePr>
          <p:cNvPr id="345091"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345109"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Box 17"/>
          <p:cNvSpPr txBox="1"/>
          <p:nvPr/>
        </p:nvSpPr>
        <p:spPr>
          <a:xfrm>
            <a:off x="685800" y="2819400"/>
            <a:ext cx="5029200" cy="2862322"/>
          </a:xfrm>
          <a:prstGeom prst="rect">
            <a:avLst/>
          </a:prstGeom>
          <a:noFill/>
        </p:spPr>
        <p:txBody>
          <a:bodyPr wrap="square" rtlCol="0">
            <a:spAutoFit/>
          </a:bodyPr>
          <a:lstStyle/>
          <a:p>
            <a:pPr algn="just"/>
            <a:r>
              <a:rPr lang="en-US" dirty="0">
                <a:solidFill>
                  <a:srgbClr val="FF0000"/>
                </a:solidFill>
                <a:latin typeface="Symbol" pitchFamily="18" charset="2"/>
              </a:rPr>
              <a:t>· </a:t>
            </a:r>
            <a:r>
              <a:rPr lang="en-US" dirty="0"/>
              <a:t>To reap the full benefit of high-precision </a:t>
            </a:r>
          </a:p>
          <a:p>
            <a:pPr algn="just"/>
            <a:r>
              <a:rPr lang="en-US" b="1" dirty="0">
                <a:solidFill>
                  <a:srgbClr val="990099"/>
                </a:solidFill>
              </a:rPr>
              <a:t>    EM</a:t>
            </a:r>
            <a:r>
              <a:rPr lang="en-US" dirty="0"/>
              <a:t> data, new high-statistics data from </a:t>
            </a:r>
          </a:p>
          <a:p>
            <a:pPr algn="just"/>
            <a:r>
              <a:rPr lang="en-US" b="1" dirty="0">
                <a:solidFill>
                  <a:srgbClr val="0033CC"/>
                </a:solidFill>
              </a:rPr>
              <a:t>    measurements</a:t>
            </a:r>
            <a:r>
              <a:rPr lang="en-US" dirty="0"/>
              <a:t> with </a:t>
            </a:r>
            <a:r>
              <a:rPr lang="en-US" b="1" dirty="0">
                <a:solidFill>
                  <a:srgbClr val="0033CC"/>
                </a:solidFill>
              </a:rPr>
              <a:t>meson beams</a:t>
            </a:r>
            <a:r>
              <a:rPr lang="en-US" dirty="0"/>
              <a:t>, with </a:t>
            </a:r>
          </a:p>
          <a:p>
            <a:pPr algn="just"/>
            <a:r>
              <a:rPr lang="en-US" dirty="0"/>
              <a:t>    good angle &amp; energy coverage for wide </a:t>
            </a:r>
          </a:p>
          <a:p>
            <a:pPr algn="just"/>
            <a:r>
              <a:rPr lang="en-US" dirty="0"/>
              <a:t>    range of reactions, are critically needed to </a:t>
            </a:r>
          </a:p>
          <a:p>
            <a:pPr algn="just"/>
            <a:r>
              <a:rPr lang="en-US" dirty="0"/>
              <a:t>    advance our knowledge in </a:t>
            </a:r>
            <a:r>
              <a:rPr lang="en-US" b="1" dirty="0">
                <a:solidFill>
                  <a:srgbClr val="0033CC"/>
                </a:solidFill>
              </a:rPr>
              <a:t>Baryon</a:t>
            </a:r>
            <a:r>
              <a:rPr lang="en-US" dirty="0"/>
              <a:t> &amp; </a:t>
            </a:r>
          </a:p>
          <a:p>
            <a:pPr algn="just"/>
            <a:r>
              <a:rPr lang="en-US" b="1" dirty="0">
                <a:solidFill>
                  <a:srgbClr val="0033CC"/>
                </a:solidFill>
              </a:rPr>
              <a:t>    Meson Spectroscopy</a:t>
            </a:r>
            <a:r>
              <a:rPr lang="en-US" dirty="0"/>
              <a:t>. </a:t>
            </a:r>
          </a:p>
          <a:p>
            <a:pPr algn="just"/>
            <a:endParaRPr lang="en-US" dirty="0">
              <a:solidFill>
                <a:srgbClr val="FF0000"/>
              </a:solidFill>
              <a:latin typeface="Symbol" pitchFamily="18" charset="2"/>
            </a:endParaRPr>
          </a:p>
          <a:p>
            <a:pPr algn="just"/>
            <a:r>
              <a:rPr lang="en-US" dirty="0">
                <a:solidFill>
                  <a:srgbClr val="FF0000"/>
                </a:solidFill>
                <a:latin typeface="Symbol" pitchFamily="18" charset="2"/>
              </a:rPr>
              <a:t>· </a:t>
            </a:r>
            <a:r>
              <a:rPr lang="en-US" dirty="0"/>
              <a:t>To address this situation, </a:t>
            </a:r>
            <a:r>
              <a:rPr lang="en-US" b="1" dirty="0">
                <a:solidFill>
                  <a:srgbClr val="990099"/>
                </a:solidFill>
              </a:rPr>
              <a:t>state-of-the-art </a:t>
            </a:r>
          </a:p>
          <a:p>
            <a:pPr algn="just"/>
            <a:r>
              <a:rPr lang="en-US" b="1" dirty="0">
                <a:solidFill>
                  <a:srgbClr val="0033CC"/>
                </a:solidFill>
              </a:rPr>
              <a:t>    Meson Hadron Facility </a:t>
            </a:r>
            <a:r>
              <a:rPr lang="en-US" dirty="0"/>
              <a:t>needs to be constructed. </a:t>
            </a:r>
          </a:p>
        </p:txBody>
      </p:sp>
      <p:pic>
        <p:nvPicPr>
          <p:cNvPr id="15" name="Picture 4"/>
          <p:cNvPicPr>
            <a:picLocks noChangeAspect="1" noChangeArrowheads="1"/>
          </p:cNvPicPr>
          <p:nvPr/>
        </p:nvPicPr>
        <p:blipFill>
          <a:blip r:embed="rId6" cstate="print"/>
          <a:srcRect/>
          <a:stretch>
            <a:fillRect/>
          </a:stretch>
        </p:blipFill>
        <p:spPr bwMode="auto">
          <a:xfrm>
            <a:off x="5715001" y="2514600"/>
            <a:ext cx="2741528" cy="3657599"/>
          </a:xfrm>
          <a:prstGeom prst="rect">
            <a:avLst/>
          </a:prstGeom>
          <a:noFill/>
          <a:ln w="9525">
            <a:noFill/>
            <a:miter lim="800000"/>
            <a:headEnd/>
            <a:tailEnd/>
          </a:ln>
        </p:spPr>
      </p:pic>
      <p:sp>
        <p:nvSpPr>
          <p:cNvPr id="19" name="TextBox 18"/>
          <p:cNvSpPr txBox="1"/>
          <p:nvPr/>
        </p:nvSpPr>
        <p:spPr>
          <a:xfrm>
            <a:off x="457200" y="6581001"/>
            <a:ext cx="944489" cy="276999"/>
          </a:xfrm>
          <a:prstGeom prst="rect">
            <a:avLst/>
          </a:prstGeom>
          <a:noFill/>
        </p:spPr>
        <p:txBody>
          <a:bodyPr wrap="none" rtlCol="0">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345092"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345110" name="Bitmap Image" r:id="rId7" imgW="1952898" imgH="2000000" progId="PBrush">
                  <p:embed/>
                </p:oleObj>
              </mc:Choice>
              <mc:Fallback>
                <p:oleObj name="Bitmap Image" r:id="rId7" imgW="1952898" imgH="2000000" progId="PBrush">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5"/>
          <p:cNvSpPr/>
          <p:nvPr/>
        </p:nvSpPr>
        <p:spPr>
          <a:xfrm>
            <a:off x="7239000" y="6581001"/>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2</a:t>
            </a:fld>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9144000" cy="830997"/>
          </a:xfrm>
          <a:prstGeom prst="rect">
            <a:avLst/>
          </a:prstGeom>
          <a:solidFill>
            <a:schemeClr val="bg1"/>
          </a:solidFill>
          <a:ln>
            <a:solidFill>
              <a:schemeClr val="bg1"/>
            </a:solidFill>
          </a:ln>
        </p:spPr>
        <p:txBody>
          <a:bodyPr wrap="square" rtlCol="0">
            <a:spAutoFit/>
          </a:bodyPr>
          <a:lstStyle/>
          <a:p>
            <a:pPr algn="r"/>
            <a:r>
              <a:rPr lang="en-US" sz="4800" dirty="0">
                <a:solidFill>
                  <a:srgbClr val="FF0000"/>
                </a:solidFill>
                <a:latin typeface="Monotype Corsiva" pitchFamily="66" charset="0"/>
              </a:rPr>
              <a:t>Status </a:t>
            </a:r>
            <a:r>
              <a:rPr lang="en-US" sz="4800" dirty="0">
                <a:latin typeface="Monotype Corsiva" pitchFamily="66" charset="0"/>
              </a:rPr>
              <a:t>of </a:t>
            </a:r>
            <a:r>
              <a:rPr lang="en-US" sz="4800" dirty="0">
                <a:solidFill>
                  <a:srgbClr val="FF9900"/>
                </a:solidFill>
                <a:latin typeface="Monotype Corsiva" pitchFamily="66" charset="0"/>
              </a:rPr>
              <a:t>Data</a:t>
            </a:r>
            <a:r>
              <a:rPr lang="en-US" sz="4800" dirty="0">
                <a:latin typeface="Monotype Corsiva" pitchFamily="66" charset="0"/>
              </a:rPr>
              <a:t> for </a:t>
            </a:r>
            <a:r>
              <a:rPr lang="en-US" sz="4800" dirty="0">
                <a:solidFill>
                  <a:srgbClr val="00B050"/>
                </a:solidFill>
                <a:latin typeface="Monotype Corsiva" pitchFamily="66" charset="0"/>
              </a:rPr>
              <a:t>multi-pion</a:t>
            </a:r>
            <a:r>
              <a:rPr lang="en-US" sz="4800" dirty="0">
                <a:latin typeface="Monotype Corsiva" pitchFamily="66" charset="0"/>
              </a:rPr>
              <a:t> </a:t>
            </a:r>
            <a:r>
              <a:rPr lang="en-US" sz="4800" dirty="0">
                <a:solidFill>
                  <a:srgbClr val="0033CC"/>
                </a:solidFill>
                <a:latin typeface="Monotype Corsiva" pitchFamily="66" charset="0"/>
              </a:rPr>
              <a:t>Reactions</a:t>
            </a: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32852"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9556" name="Picture 4"/>
          <p:cNvPicPr>
            <a:picLocks noChangeAspect="1" noChangeArrowheads="1"/>
          </p:cNvPicPr>
          <p:nvPr/>
        </p:nvPicPr>
        <p:blipFill>
          <a:blip r:embed="rId6" cstate="print">
            <a:lum bright="-15000" contrast="40000"/>
          </a:blip>
          <a:srcRect/>
          <a:stretch>
            <a:fillRect/>
          </a:stretch>
        </p:blipFill>
        <p:spPr bwMode="auto">
          <a:xfrm>
            <a:off x="1523999" y="1447800"/>
            <a:ext cx="1284157" cy="1506415"/>
          </a:xfrm>
          <a:prstGeom prst="rect">
            <a:avLst/>
          </a:prstGeom>
          <a:noFill/>
          <a:ln w="9525">
            <a:noFill/>
            <a:miter lim="800000"/>
            <a:headEnd/>
            <a:tailEnd/>
          </a:ln>
        </p:spPr>
      </p:pic>
      <p:pic>
        <p:nvPicPr>
          <p:cNvPr id="279557" name="Picture 5"/>
          <p:cNvPicPr>
            <a:picLocks noChangeAspect="1" noChangeArrowheads="1"/>
          </p:cNvPicPr>
          <p:nvPr/>
        </p:nvPicPr>
        <p:blipFill>
          <a:blip r:embed="rId7" cstate="print">
            <a:lum bright="-15000" contrast="40000"/>
          </a:blip>
          <a:srcRect/>
          <a:stretch>
            <a:fillRect/>
          </a:stretch>
        </p:blipFill>
        <p:spPr bwMode="auto">
          <a:xfrm>
            <a:off x="3276600" y="1447800"/>
            <a:ext cx="1460863" cy="1381897"/>
          </a:xfrm>
          <a:prstGeom prst="rect">
            <a:avLst/>
          </a:prstGeom>
          <a:noFill/>
          <a:ln w="9525">
            <a:noFill/>
            <a:miter lim="800000"/>
            <a:headEnd/>
            <a:tailEnd/>
          </a:ln>
        </p:spPr>
      </p:pic>
      <p:sp>
        <p:nvSpPr>
          <p:cNvPr id="17" name="TextBox 16"/>
          <p:cNvSpPr txBox="1"/>
          <p:nvPr/>
        </p:nvSpPr>
        <p:spPr>
          <a:xfrm>
            <a:off x="838200" y="1066800"/>
            <a:ext cx="7415813" cy="400110"/>
          </a:xfrm>
          <a:prstGeom prst="rect">
            <a:avLst/>
          </a:prstGeom>
          <a:noFill/>
        </p:spPr>
        <p:txBody>
          <a:bodyPr wrap="none" rtlCol="0">
            <a:spAutoFit/>
          </a:bodyPr>
          <a:lstStyle/>
          <a:p>
            <a:r>
              <a:rPr lang="en-US" b="1" dirty="0">
                <a:solidFill>
                  <a:srgbClr val="FF0000"/>
                </a:solidFill>
                <a:latin typeface="Symbol" pitchFamily="18" charset="2"/>
              </a:rPr>
              <a:t>· </a:t>
            </a:r>
            <a:r>
              <a:rPr lang="en-US" sz="2000" dirty="0">
                <a:latin typeface="Monotype Corsiva" pitchFamily="66" charset="0"/>
              </a:rPr>
              <a:t>Other important reactions that can be studied are those with </a:t>
            </a:r>
            <a:r>
              <a:rPr lang="en-US" sz="2000" b="1" i="1" dirty="0" err="1">
                <a:solidFill>
                  <a:srgbClr val="0000CC"/>
                </a:solidFill>
                <a:latin typeface="Symbol" pitchFamily="18" charset="2"/>
              </a:rPr>
              <a:t>pp</a:t>
            </a:r>
            <a:r>
              <a:rPr lang="en-US" sz="2000" b="1" dirty="0" err="1">
                <a:solidFill>
                  <a:srgbClr val="0000CC"/>
                </a:solidFill>
                <a:latin typeface="Monotype Corsiva" pitchFamily="66" charset="0"/>
              </a:rPr>
              <a:t>N</a:t>
            </a:r>
            <a:r>
              <a:rPr lang="en-US" sz="2000" dirty="0">
                <a:latin typeface="Monotype Corsiva" pitchFamily="66" charset="0"/>
              </a:rPr>
              <a:t> final states</a:t>
            </a:r>
            <a:r>
              <a:rPr lang="en-US" dirty="0"/>
              <a:t>: </a:t>
            </a:r>
          </a:p>
        </p:txBody>
      </p:sp>
      <p:sp>
        <p:nvSpPr>
          <p:cNvPr id="18" name="TextBox 17"/>
          <p:cNvSpPr txBox="1"/>
          <p:nvPr/>
        </p:nvSpPr>
        <p:spPr>
          <a:xfrm>
            <a:off x="381000" y="4876800"/>
            <a:ext cx="7598619" cy="584775"/>
          </a:xfrm>
          <a:prstGeom prst="rect">
            <a:avLst/>
          </a:prstGeom>
          <a:noFill/>
        </p:spPr>
        <p:txBody>
          <a:bodyPr wrap="none" rtlCol="0">
            <a:spAutoFit/>
          </a:bodyPr>
          <a:lstStyle/>
          <a:p>
            <a:r>
              <a:rPr lang="en-US" sz="1600" b="1" dirty="0">
                <a:solidFill>
                  <a:srgbClr val="FF0000"/>
                </a:solidFill>
                <a:latin typeface="Symbol" pitchFamily="18" charset="2"/>
              </a:rPr>
              <a:t>· </a:t>
            </a:r>
            <a:r>
              <a:rPr lang="en-US" sz="1600" dirty="0"/>
              <a:t>Our knowledge of </a:t>
            </a:r>
            <a:r>
              <a:rPr lang="en-US" sz="1600" b="1" dirty="0">
                <a:solidFill>
                  <a:srgbClr val="FF0000"/>
                </a:solidFill>
              </a:rPr>
              <a:t>πΔ</a:t>
            </a:r>
            <a:r>
              <a:rPr lang="en-US" sz="1600" dirty="0"/>
              <a:t>, </a:t>
            </a:r>
            <a:r>
              <a:rPr lang="en-US" sz="1600" b="1" dirty="0" err="1">
                <a:solidFill>
                  <a:srgbClr val="FF0000"/>
                </a:solidFill>
              </a:rPr>
              <a:t>ρN</a:t>
            </a:r>
            <a:r>
              <a:rPr lang="en-US" sz="1600" dirty="0"/>
              <a:t>, &amp; other quasi-two-body </a:t>
            </a:r>
            <a:r>
              <a:rPr lang="en-US" sz="1600" b="1" dirty="0">
                <a:solidFill>
                  <a:srgbClr val="3333CC"/>
                </a:solidFill>
              </a:rPr>
              <a:t>ππN</a:t>
            </a:r>
            <a:r>
              <a:rPr lang="en-US" sz="1600" dirty="0"/>
              <a:t> channels comes mainly from </a:t>
            </a:r>
          </a:p>
          <a:p>
            <a:r>
              <a:rPr lang="en-US" sz="1600" b="1" dirty="0">
                <a:solidFill>
                  <a:srgbClr val="0000CC"/>
                </a:solidFill>
              </a:rPr>
              <a:t>    Isobar-model</a:t>
            </a:r>
            <a:r>
              <a:rPr lang="en-US" sz="1600" b="1" dirty="0"/>
              <a:t> </a:t>
            </a:r>
            <a:r>
              <a:rPr lang="en-US" sz="1600" dirty="0"/>
              <a:t>analyses of </a:t>
            </a:r>
            <a:r>
              <a:rPr lang="en-US" sz="1600" b="1" dirty="0">
                <a:solidFill>
                  <a:srgbClr val="3333CC"/>
                </a:solidFill>
              </a:rPr>
              <a:t>πN</a:t>
            </a:r>
            <a:r>
              <a:rPr lang="en-US" sz="1600" b="1" dirty="0">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a:solidFill>
                  <a:srgbClr val="3333CC"/>
                </a:solidFill>
              </a:rPr>
              <a:t>ππN </a:t>
            </a:r>
            <a:r>
              <a:rPr lang="en-US" sz="1600" dirty="0"/>
              <a:t>data.</a:t>
            </a:r>
          </a:p>
        </p:txBody>
      </p:sp>
      <p:sp>
        <p:nvSpPr>
          <p:cNvPr id="19" name="TextBox 18"/>
          <p:cNvSpPr txBox="1"/>
          <p:nvPr/>
        </p:nvSpPr>
        <p:spPr>
          <a:xfrm>
            <a:off x="575436" y="2971800"/>
            <a:ext cx="8400248" cy="1815882"/>
          </a:xfrm>
          <a:prstGeom prst="rect">
            <a:avLst/>
          </a:prstGeom>
          <a:noFill/>
        </p:spPr>
        <p:txBody>
          <a:bodyPr wrap="none" rtlCol="0">
            <a:spAutoFit/>
          </a:bodyPr>
          <a:lstStyle/>
          <a:p>
            <a:r>
              <a:rPr lang="en-US" sz="1600" b="1" dirty="0">
                <a:solidFill>
                  <a:srgbClr val="FF0000"/>
                </a:solidFill>
                <a:latin typeface="Symbol" pitchFamily="18" charset="2"/>
              </a:rPr>
              <a:t>·  </a:t>
            </a:r>
            <a:r>
              <a:rPr lang="en-US" sz="1600" dirty="0"/>
              <a:t>Analysis &amp; interpretation of data from these reactions is more complicated because </a:t>
            </a:r>
          </a:p>
          <a:p>
            <a:r>
              <a:rPr lang="en-US" sz="1600" dirty="0"/>
              <a:t>     they involve </a:t>
            </a:r>
            <a:r>
              <a:rPr lang="en-US" sz="1600" b="1" dirty="0"/>
              <a:t>three-body </a:t>
            </a:r>
            <a:r>
              <a:rPr lang="en-US" sz="1600" dirty="0"/>
              <a:t>final states.  </a:t>
            </a:r>
            <a:endParaRPr lang="en-US" sz="2400" b="1" dirty="0">
              <a:solidFill>
                <a:srgbClr val="00B050"/>
              </a:solidFill>
            </a:endParaRPr>
          </a:p>
          <a:p>
            <a:endParaRPr lang="en-US" sz="1600" dirty="0"/>
          </a:p>
          <a:p>
            <a:r>
              <a:rPr lang="en-US" sz="1600" b="1" dirty="0">
                <a:solidFill>
                  <a:srgbClr val="FF0000"/>
                </a:solidFill>
                <a:latin typeface="Symbol" pitchFamily="18" charset="2"/>
              </a:rPr>
              <a:t>·   </a:t>
            </a:r>
            <a:r>
              <a:rPr lang="en-US" sz="1600" dirty="0"/>
              <a:t>However, </a:t>
            </a:r>
            <a:r>
              <a:rPr lang="en-US" sz="1600" b="1" dirty="0" err="1">
                <a:solidFill>
                  <a:srgbClr val="3333CC"/>
                </a:solidFill>
              </a:rPr>
              <a:t>πN</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3333CC"/>
                </a:solidFill>
              </a:rPr>
              <a:t>ππN</a:t>
            </a:r>
            <a:r>
              <a:rPr lang="en-US" sz="1600" b="1" dirty="0">
                <a:solidFill>
                  <a:srgbClr val="3333CC"/>
                </a:solidFill>
              </a:rPr>
              <a:t> </a:t>
            </a:r>
            <a:r>
              <a:rPr lang="en-US" sz="1600" dirty="0"/>
              <a:t>reactions have the </a:t>
            </a:r>
            <a:r>
              <a:rPr lang="en-US" sz="1600" b="1" dirty="0">
                <a:solidFill>
                  <a:srgbClr val="990099"/>
                </a:solidFill>
              </a:rPr>
              <a:t>lowest energy threshold </a:t>
            </a:r>
            <a:r>
              <a:rPr lang="en-US" sz="1600" dirty="0"/>
              <a:t>of any</a:t>
            </a:r>
            <a:r>
              <a:rPr lang="en-US" sz="1600" dirty="0">
                <a:solidFill>
                  <a:srgbClr val="0000CC"/>
                </a:solidFill>
              </a:rPr>
              <a:t> </a:t>
            </a:r>
            <a:r>
              <a:rPr lang="en-US" sz="1600" b="1" dirty="0">
                <a:solidFill>
                  <a:srgbClr val="0000CC"/>
                </a:solidFill>
              </a:rPr>
              <a:t>inelastic hadronic </a:t>
            </a:r>
          </a:p>
          <a:p>
            <a:r>
              <a:rPr lang="en-US" sz="1600" dirty="0"/>
              <a:t>     channel &amp; some of </a:t>
            </a:r>
            <a:r>
              <a:rPr lang="en-US" sz="1600" b="1" dirty="0">
                <a:solidFill>
                  <a:srgbClr val="990099"/>
                </a:solidFill>
              </a:rPr>
              <a:t>largest cross sections</a:t>
            </a:r>
            <a:r>
              <a:rPr lang="en-US" sz="1600" dirty="0"/>
              <a:t>. </a:t>
            </a:r>
          </a:p>
          <a:p>
            <a:endParaRPr lang="en-US" sz="1600" b="1" dirty="0">
              <a:solidFill>
                <a:srgbClr val="FF0000"/>
              </a:solidFill>
              <a:latin typeface="Symbol" pitchFamily="18" charset="2"/>
            </a:endParaRPr>
          </a:p>
          <a:p>
            <a:r>
              <a:rPr lang="en-US" sz="1600" b="1" dirty="0">
                <a:solidFill>
                  <a:srgbClr val="FF0000"/>
                </a:solidFill>
                <a:latin typeface="Symbol" pitchFamily="18" charset="2"/>
              </a:rPr>
              <a:t>·  </a:t>
            </a:r>
            <a:r>
              <a:rPr lang="en-US" sz="1600" dirty="0"/>
              <a:t>For most established </a:t>
            </a:r>
            <a:r>
              <a:rPr lang="en-US" sz="1600" b="1" dirty="0">
                <a:solidFill>
                  <a:srgbClr val="0000CC"/>
                </a:solidFill>
              </a:rPr>
              <a:t>N*</a:t>
            </a:r>
            <a:r>
              <a:rPr lang="en-US" sz="1600" dirty="0"/>
              <a:t> &amp;  </a:t>
            </a:r>
            <a:r>
              <a:rPr lang="en-US" sz="1600" b="1" dirty="0">
                <a:solidFill>
                  <a:srgbClr val="0000CC"/>
                </a:solidFill>
                <a:latin typeface="Symbol" pitchFamily="18" charset="2"/>
              </a:rPr>
              <a:t>D</a:t>
            </a:r>
            <a:r>
              <a:rPr lang="en-US" sz="1600" b="1" dirty="0">
                <a:solidFill>
                  <a:srgbClr val="0000CC"/>
                </a:solidFill>
              </a:rPr>
              <a:t>* </a:t>
            </a:r>
            <a:r>
              <a:rPr lang="en-US" sz="1600" dirty="0"/>
              <a:t>resonances, </a:t>
            </a:r>
            <a:r>
              <a:rPr lang="en-US" sz="1600" b="1" dirty="0">
                <a:solidFill>
                  <a:srgbClr val="990099"/>
                </a:solidFill>
              </a:rPr>
              <a:t>dominant inelastic decays </a:t>
            </a:r>
            <a:r>
              <a:rPr lang="en-US" sz="1600" dirty="0"/>
              <a:t>are to </a:t>
            </a:r>
            <a:r>
              <a:rPr lang="en-US" sz="1600" b="1" dirty="0" err="1">
                <a:solidFill>
                  <a:srgbClr val="0000CC"/>
                </a:solidFill>
                <a:latin typeface="Symbol" pitchFamily="18" charset="2"/>
              </a:rPr>
              <a:t>pp</a:t>
            </a:r>
            <a:r>
              <a:rPr lang="en-US" sz="1600" b="1" dirty="0" err="1">
                <a:solidFill>
                  <a:srgbClr val="0000CC"/>
                </a:solidFill>
              </a:rPr>
              <a:t>N</a:t>
            </a:r>
            <a:r>
              <a:rPr lang="en-US" sz="1600" dirty="0"/>
              <a:t> final states.</a:t>
            </a:r>
          </a:p>
        </p:txBody>
      </p:sp>
      <p:sp>
        <p:nvSpPr>
          <p:cNvPr id="21" name="TextBox 20"/>
          <p:cNvSpPr txBox="1"/>
          <p:nvPr/>
        </p:nvSpPr>
        <p:spPr>
          <a:xfrm>
            <a:off x="304800" y="5638800"/>
            <a:ext cx="8185959" cy="584775"/>
          </a:xfrm>
          <a:prstGeom prst="rect">
            <a:avLst/>
          </a:prstGeom>
          <a:noFill/>
        </p:spPr>
        <p:txBody>
          <a:bodyPr wrap="none" rtlCol="0">
            <a:spAutoFit/>
          </a:bodyPr>
          <a:lstStyle/>
          <a:p>
            <a:pPr>
              <a:buFont typeface="Symbol"/>
              <a:buChar char=" "/>
            </a:pPr>
            <a:r>
              <a:rPr lang="en-US" sz="1600" dirty="0">
                <a:solidFill>
                  <a:srgbClr val="00B050"/>
                </a:solidFill>
                <a:latin typeface="Symbol" pitchFamily="18" charset="2"/>
              </a:rPr>
              <a:t>·</a:t>
            </a:r>
            <a:r>
              <a:rPr lang="en-US" sz="1600" dirty="0">
                <a:solidFill>
                  <a:srgbClr val="0000CC"/>
                </a:solidFill>
                <a:latin typeface="Symbol" pitchFamily="18" charset="2"/>
              </a:rPr>
              <a:t> </a:t>
            </a:r>
            <a:r>
              <a:rPr lang="en-US" sz="1600" dirty="0"/>
              <a:t>Large </a:t>
            </a:r>
            <a:r>
              <a:rPr lang="en-US" sz="1600" b="1" dirty="0">
                <a:solidFill>
                  <a:srgbClr val="0000CC"/>
                </a:solidFill>
              </a:rPr>
              <a:t>experimental</a:t>
            </a:r>
            <a:r>
              <a:rPr lang="en-US" sz="1600" dirty="0">
                <a:solidFill>
                  <a:srgbClr val="0000CC"/>
                </a:solidFill>
              </a:rPr>
              <a:t> </a:t>
            </a:r>
            <a:r>
              <a:rPr lang="en-US" sz="1600" b="1" dirty="0">
                <a:solidFill>
                  <a:srgbClr val="0000CC"/>
                </a:solidFill>
              </a:rPr>
              <a:t>database</a:t>
            </a:r>
            <a:r>
              <a:rPr lang="en-US" sz="1600" dirty="0">
                <a:solidFill>
                  <a:srgbClr val="0000CC"/>
                </a:solidFill>
              </a:rPr>
              <a:t> </a:t>
            </a:r>
            <a:r>
              <a:rPr lang="en-US" sz="1600" dirty="0"/>
              <a:t>(including </a:t>
            </a:r>
            <a:r>
              <a:rPr lang="en-US" sz="1600" b="1" dirty="0">
                <a:solidFill>
                  <a:srgbClr val="990099"/>
                </a:solidFill>
              </a:rPr>
              <a:t>pol</a:t>
            </a:r>
            <a:r>
              <a:rPr lang="en-US" sz="1600" dirty="0"/>
              <a:t> measurements) is </a:t>
            </a:r>
            <a:r>
              <a:rPr lang="en-US" sz="1600" b="1" dirty="0">
                <a:solidFill>
                  <a:srgbClr val="0000CC"/>
                </a:solidFill>
              </a:rPr>
              <a:t>needed</a:t>
            </a:r>
            <a:r>
              <a:rPr lang="en-US" sz="1600" b="1" dirty="0"/>
              <a:t> </a:t>
            </a:r>
            <a:r>
              <a:rPr lang="en-US" sz="1600" dirty="0"/>
              <a:t>to determine precisely </a:t>
            </a:r>
          </a:p>
          <a:p>
            <a:pPr>
              <a:buFont typeface="Symbol"/>
              <a:buChar char=" "/>
            </a:pPr>
            <a:r>
              <a:rPr lang="en-US" sz="1600" dirty="0"/>
              <a:t>   </a:t>
            </a:r>
            <a:r>
              <a:rPr lang="en-US" sz="1600" b="1" dirty="0"/>
              <a:t>PW</a:t>
            </a:r>
            <a:r>
              <a:rPr lang="en-US" sz="1600" dirty="0"/>
              <a:t> amplitudes because so many amplitudes are needed  to describe </a:t>
            </a:r>
            <a:r>
              <a:rPr lang="en-US" sz="1600" b="1" dirty="0">
                <a:solidFill>
                  <a:srgbClr val="0000CC"/>
                </a:solidFill>
              </a:rPr>
              <a:t>three-body</a:t>
            </a:r>
            <a:r>
              <a:rPr lang="en-US" sz="1600" b="1" dirty="0"/>
              <a:t> </a:t>
            </a:r>
            <a:r>
              <a:rPr lang="en-US" sz="1600" dirty="0"/>
              <a:t>final states.</a:t>
            </a:r>
          </a:p>
        </p:txBody>
      </p:sp>
      <p:sp>
        <p:nvSpPr>
          <p:cNvPr id="22" name="Rounded Rectangle 21"/>
          <p:cNvSpPr/>
          <p:nvPr/>
        </p:nvSpPr>
        <p:spPr>
          <a:xfrm>
            <a:off x="381000" y="5638800"/>
            <a:ext cx="8305800" cy="609600"/>
          </a:xfrm>
          <a:prstGeom prst="roundRect">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aphicFrame>
        <p:nvGraphicFramePr>
          <p:cNvPr id="632835"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32853" name="Bitmap Image" r:id="rId8" imgW="10457143" imgH="7714286" progId="PBrush">
                  <p:embed/>
                </p:oleObj>
              </mc:Choice>
              <mc:Fallback>
                <p:oleObj name="Bitmap Image" r:id="rId8" imgW="10457143" imgH="7714286" progId="PBrush">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2836" name="Picture 4"/>
          <p:cNvPicPr>
            <a:picLocks noChangeAspect="1" noChangeArrowheads="1"/>
          </p:cNvPicPr>
          <p:nvPr/>
        </p:nvPicPr>
        <p:blipFill>
          <a:blip r:embed="rId10" cstate="print"/>
          <a:srcRect/>
          <a:stretch>
            <a:fillRect/>
          </a:stretch>
        </p:blipFill>
        <p:spPr bwMode="auto">
          <a:xfrm>
            <a:off x="5410200" y="1447800"/>
            <a:ext cx="2686290" cy="1552575"/>
          </a:xfrm>
          <a:prstGeom prst="rect">
            <a:avLst/>
          </a:prstGeom>
          <a:noFill/>
          <a:ln w="9525">
            <a:noFill/>
            <a:miter lim="800000"/>
            <a:headEnd/>
            <a:tailEnd/>
          </a:ln>
        </p:spPr>
      </p:pic>
      <p:sp>
        <p:nvSpPr>
          <p:cNvPr id="23" name="Rectangle 22"/>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pic>
        <p:nvPicPr>
          <p:cNvPr id="24" name="Picture 12"/>
          <p:cNvPicPr>
            <a:picLocks noChangeAspect="1" noChangeArrowheads="1"/>
          </p:cNvPicPr>
          <p:nvPr/>
        </p:nvPicPr>
        <p:blipFill>
          <a:blip r:embed="rId11" cstate="print">
            <a:lum bright="-16000" contrast="23000"/>
          </a:blip>
          <a:srcRect/>
          <a:stretch>
            <a:fillRect/>
          </a:stretch>
        </p:blipFill>
        <p:spPr bwMode="auto">
          <a:xfrm>
            <a:off x="152400" y="4495800"/>
            <a:ext cx="707232" cy="228600"/>
          </a:xfrm>
          <a:prstGeom prst="rect">
            <a:avLst/>
          </a:prstGeom>
          <a:noFill/>
          <a:ln w="9525">
            <a:noFill/>
            <a:miter lim="800000"/>
            <a:headEnd/>
            <a:tailEnd/>
          </a:ln>
        </p:spPr>
      </p:pic>
      <p:sp>
        <p:nvSpPr>
          <p:cNvPr id="25" name="Rectangle 24"/>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20</a:t>
            </a:fld>
            <a:endParaRPr 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Grp="1" noChangeAspect="1" noChangeArrowheads="1"/>
          </p:cNvPicPr>
          <p:nvPr>
            <p:ph idx="1"/>
          </p:nvPr>
        </p:nvPicPr>
        <p:blipFill>
          <a:blip r:embed="rId3" cstate="print">
            <a:lum bright="-20000" contrast="50000"/>
          </a:blip>
          <a:srcRect/>
          <a:stretch>
            <a:fillRect/>
          </a:stretch>
        </p:blipFill>
        <p:spPr bwMode="auto">
          <a:xfrm>
            <a:off x="228600" y="1295400"/>
            <a:ext cx="4025735" cy="4800600"/>
          </a:xfrm>
          <a:prstGeom prst="rect">
            <a:avLst/>
          </a:prstGeom>
          <a:noFill/>
          <a:ln w="9525">
            <a:solidFill>
              <a:schemeClr val="bg1"/>
            </a:solidFill>
            <a:prstDash val="sysDash"/>
            <a:miter lim="800000"/>
            <a:headEnd/>
            <a:tailEnd/>
          </a:ln>
        </p:spPr>
      </p:pic>
      <p:sp>
        <p:nvSpPr>
          <p:cNvPr id="462850" name="Rectangle 2"/>
          <p:cNvSpPr>
            <a:spLocks noGrp="1" noChangeArrowheads="1"/>
          </p:cNvSpPr>
          <p:nvPr>
            <p:ph type="title"/>
          </p:nvPr>
        </p:nvSpPr>
        <p:spPr>
          <a:xfrm>
            <a:off x="0" y="0"/>
            <a:ext cx="9144000" cy="762000"/>
          </a:xfrm>
          <a:solidFill>
            <a:schemeClr val="bg1"/>
          </a:solidFill>
          <a:ln>
            <a:solidFill>
              <a:schemeClr val="bg1"/>
            </a:solidFill>
          </a:ln>
        </p:spPr>
        <p:txBody>
          <a:bodyPr>
            <a:noAutofit/>
          </a:bodyPr>
          <a:lstStyle/>
          <a:p>
            <a:pPr algn="r"/>
            <a:r>
              <a:rPr lang="en-US" sz="4800" i="1" dirty="0" err="1">
                <a:solidFill>
                  <a:srgbClr val="0033CC"/>
                </a:solidFill>
                <a:latin typeface="Symbol" pitchFamily="18" charset="2"/>
              </a:rPr>
              <a:t>p</a:t>
            </a:r>
            <a:r>
              <a:rPr lang="en-US" sz="4800" i="1" dirty="0" err="1">
                <a:solidFill>
                  <a:srgbClr val="0033CC"/>
                </a:solidFill>
                <a:latin typeface="+mn-lt"/>
              </a:rPr>
              <a:t>p</a:t>
            </a:r>
            <a:r>
              <a:rPr lang="en-US" sz="4800" dirty="0" err="1">
                <a:solidFill>
                  <a:srgbClr val="0033CC"/>
                </a:solidFill>
                <a:latin typeface="Freestyle Script" pitchFamily="66" charset="0"/>
                <a:sym typeface="Wingdings" pitchFamily="2" charset="2"/>
              </a:rPr>
              <a:t>→</a:t>
            </a:r>
            <a:r>
              <a:rPr lang="en-US" sz="4800" i="1" dirty="0" err="1">
                <a:solidFill>
                  <a:srgbClr val="0033CC"/>
                </a:solidFill>
                <a:latin typeface="Symbol" pitchFamily="18" charset="2"/>
              </a:rPr>
              <a:t>pp</a:t>
            </a:r>
            <a:r>
              <a:rPr lang="en-US" sz="4800" i="1" dirty="0" err="1">
                <a:solidFill>
                  <a:srgbClr val="0033CC"/>
                </a:solidFill>
                <a:latin typeface="+mn-lt"/>
              </a:rPr>
              <a:t>N</a:t>
            </a:r>
            <a:r>
              <a:rPr lang="en-US" sz="4800" dirty="0">
                <a:solidFill>
                  <a:srgbClr val="0033CC"/>
                </a:solidFill>
                <a:latin typeface="Freestyle Script" pitchFamily="66" charset="0"/>
              </a:rPr>
              <a:t> </a:t>
            </a:r>
            <a:r>
              <a:rPr lang="en-US" sz="4800" dirty="0">
                <a:solidFill>
                  <a:srgbClr val="FF9900"/>
                </a:solidFill>
                <a:latin typeface="Monotype Corsiva" pitchFamily="66" charset="0"/>
              </a:rPr>
              <a:t>Measurements</a:t>
            </a:r>
            <a:endParaRPr lang="de-DE" sz="4800" dirty="0">
              <a:solidFill>
                <a:srgbClr val="FF9900"/>
              </a:solidFill>
              <a:latin typeface="Monotype Corsiva" pitchFamily="66" charset="0"/>
            </a:endParaRPr>
          </a:p>
        </p:txBody>
      </p:sp>
      <p:sp>
        <p:nvSpPr>
          <p:cNvPr id="462851" name="Text Box 3"/>
          <p:cNvSpPr txBox="1">
            <a:spLocks noChangeArrowheads="1"/>
          </p:cNvSpPr>
          <p:nvPr/>
        </p:nvSpPr>
        <p:spPr bwMode="auto">
          <a:xfrm>
            <a:off x="2039938" y="2833688"/>
            <a:ext cx="184150" cy="396875"/>
          </a:xfrm>
          <a:prstGeom prst="rect">
            <a:avLst/>
          </a:prstGeom>
          <a:noFill/>
          <a:ln w="9525">
            <a:noFill/>
            <a:miter lim="800000"/>
            <a:headEnd/>
            <a:tailEnd/>
          </a:ln>
          <a:effectLst/>
        </p:spPr>
        <p:txBody>
          <a:bodyPr wrap="none">
            <a:spAutoFit/>
          </a:bodyPr>
          <a:lstStyle/>
          <a:p>
            <a:endParaRPr lang="en-US" sz="2000">
              <a:solidFill>
                <a:schemeClr val="tx1"/>
              </a:solidFill>
              <a:latin typeface="Times New Roman" pitchFamily="18" charset="0"/>
            </a:endParaRPr>
          </a:p>
        </p:txBody>
      </p:sp>
      <p:sp>
        <p:nvSpPr>
          <p:cNvPr id="462852" name="Text Box 4"/>
          <p:cNvSpPr txBox="1">
            <a:spLocks noChangeArrowheads="1"/>
          </p:cNvSpPr>
          <p:nvPr/>
        </p:nvSpPr>
        <p:spPr bwMode="auto">
          <a:xfrm>
            <a:off x="2574925" y="3730625"/>
            <a:ext cx="184150" cy="519113"/>
          </a:xfrm>
          <a:prstGeom prst="rect">
            <a:avLst/>
          </a:prstGeom>
          <a:noFill/>
          <a:ln w="9525">
            <a:noFill/>
            <a:miter lim="800000"/>
            <a:headEnd/>
            <a:tailEnd/>
          </a:ln>
          <a:effectLst/>
        </p:spPr>
        <p:txBody>
          <a:bodyPr wrap="none">
            <a:spAutoFit/>
          </a:bodyPr>
          <a:lstStyle/>
          <a:p>
            <a:endParaRPr lang="en-US"/>
          </a:p>
        </p:txBody>
      </p:sp>
      <p:sp>
        <p:nvSpPr>
          <p:cNvPr id="462853" name="Text Box 5"/>
          <p:cNvSpPr txBox="1">
            <a:spLocks noChangeArrowheads="1"/>
          </p:cNvSpPr>
          <p:nvPr/>
        </p:nvSpPr>
        <p:spPr bwMode="auto">
          <a:xfrm>
            <a:off x="4937125" y="4098925"/>
            <a:ext cx="184150" cy="946150"/>
          </a:xfrm>
          <a:prstGeom prst="rect">
            <a:avLst/>
          </a:prstGeom>
          <a:noFill/>
          <a:ln w="9525">
            <a:noFill/>
            <a:miter lim="800000"/>
            <a:headEnd/>
            <a:tailEnd/>
          </a:ln>
          <a:effectLst/>
        </p:spPr>
        <p:txBody>
          <a:bodyPr wrap="none">
            <a:spAutoFit/>
          </a:bodyPr>
          <a:lstStyle/>
          <a:p>
            <a:endParaRPr lang="en-US">
              <a:latin typeface="Symbol" pitchFamily="18" charset="2"/>
            </a:endParaRPr>
          </a:p>
          <a:p>
            <a:endParaRPr lang="en-US"/>
          </a:p>
        </p:txBody>
      </p:sp>
      <p:sp>
        <p:nvSpPr>
          <p:cNvPr id="462854" name="Text Box 6"/>
          <p:cNvSpPr txBox="1">
            <a:spLocks noChangeArrowheads="1"/>
          </p:cNvSpPr>
          <p:nvPr/>
        </p:nvSpPr>
        <p:spPr bwMode="auto">
          <a:xfrm>
            <a:off x="1736725" y="5407025"/>
            <a:ext cx="184150" cy="519113"/>
          </a:xfrm>
          <a:prstGeom prst="rect">
            <a:avLst/>
          </a:prstGeom>
          <a:noFill/>
          <a:ln w="9525">
            <a:noFill/>
            <a:miter lim="800000"/>
            <a:headEnd/>
            <a:tailEnd/>
          </a:ln>
          <a:effectLst/>
        </p:spPr>
        <p:txBody>
          <a:bodyPr wrap="none">
            <a:spAutoFit/>
          </a:bodyPr>
          <a:lstStyle/>
          <a:p>
            <a:endParaRPr lang="en-US"/>
          </a:p>
        </p:txBody>
      </p:sp>
      <p:sp>
        <p:nvSpPr>
          <p:cNvPr id="462855" name="Text Box 7"/>
          <p:cNvSpPr txBox="1">
            <a:spLocks noChangeArrowheads="1"/>
          </p:cNvSpPr>
          <p:nvPr/>
        </p:nvSpPr>
        <p:spPr bwMode="auto">
          <a:xfrm>
            <a:off x="1050925" y="6016625"/>
            <a:ext cx="184150" cy="519113"/>
          </a:xfrm>
          <a:prstGeom prst="rect">
            <a:avLst/>
          </a:prstGeom>
          <a:noFill/>
          <a:ln w="9525">
            <a:noFill/>
            <a:miter lim="800000"/>
            <a:headEnd/>
            <a:tailEnd/>
          </a:ln>
          <a:effectLst/>
        </p:spPr>
        <p:txBody>
          <a:bodyPr wrap="none">
            <a:spAutoFit/>
          </a:bodyPr>
          <a:lstStyle/>
          <a:p>
            <a:endParaRPr lang="en-US"/>
          </a:p>
        </p:txBody>
      </p:sp>
      <p:sp>
        <p:nvSpPr>
          <p:cNvPr id="462856" name="Text Box 8"/>
          <p:cNvSpPr txBox="1">
            <a:spLocks noChangeArrowheads="1"/>
          </p:cNvSpPr>
          <p:nvPr/>
        </p:nvSpPr>
        <p:spPr bwMode="auto">
          <a:xfrm>
            <a:off x="7296150" y="6613525"/>
            <a:ext cx="184150" cy="244475"/>
          </a:xfrm>
          <a:prstGeom prst="rect">
            <a:avLst/>
          </a:prstGeom>
          <a:noFill/>
          <a:ln w="9525">
            <a:noFill/>
            <a:miter lim="800000"/>
            <a:headEnd/>
            <a:tailEnd/>
          </a:ln>
          <a:effectLst/>
        </p:spPr>
        <p:txBody>
          <a:bodyPr wrap="none">
            <a:spAutoFit/>
          </a:bodyPr>
          <a:lstStyle/>
          <a:p>
            <a:endParaRPr lang="en-US" sz="1000" b="1">
              <a:solidFill>
                <a:schemeClr val="tx1"/>
              </a:solidFill>
            </a:endParaRPr>
          </a:p>
        </p:txBody>
      </p:sp>
      <p:sp>
        <p:nvSpPr>
          <p:cNvPr id="462858" name="Text Box 10"/>
          <p:cNvSpPr txBox="1">
            <a:spLocks noChangeArrowheads="1"/>
          </p:cNvSpPr>
          <p:nvPr/>
        </p:nvSpPr>
        <p:spPr bwMode="auto">
          <a:xfrm>
            <a:off x="7505700" y="6613525"/>
            <a:ext cx="184150" cy="244475"/>
          </a:xfrm>
          <a:prstGeom prst="rect">
            <a:avLst/>
          </a:prstGeom>
          <a:noFill/>
          <a:ln w="9525">
            <a:noFill/>
            <a:miter lim="800000"/>
            <a:headEnd/>
            <a:tailEnd/>
          </a:ln>
          <a:effectLst/>
        </p:spPr>
        <p:txBody>
          <a:bodyPr wrap="none">
            <a:spAutoFit/>
          </a:bodyPr>
          <a:lstStyle/>
          <a:p>
            <a:endParaRPr lang="en-US" sz="1000" b="1">
              <a:solidFill>
                <a:schemeClr val="tx1"/>
              </a:solidFill>
            </a:endParaRPr>
          </a:p>
        </p:txBody>
      </p:sp>
      <p:sp>
        <p:nvSpPr>
          <p:cNvPr id="462859" name="Text Box 11"/>
          <p:cNvSpPr txBox="1">
            <a:spLocks noChangeArrowheads="1"/>
          </p:cNvSpPr>
          <p:nvPr/>
        </p:nvSpPr>
        <p:spPr bwMode="auto">
          <a:xfrm>
            <a:off x="7464425" y="6613525"/>
            <a:ext cx="184150" cy="244475"/>
          </a:xfrm>
          <a:prstGeom prst="rect">
            <a:avLst/>
          </a:prstGeom>
          <a:noFill/>
          <a:ln w="9525">
            <a:noFill/>
            <a:miter lim="800000"/>
            <a:headEnd/>
            <a:tailEnd/>
          </a:ln>
          <a:effectLst/>
        </p:spPr>
        <p:txBody>
          <a:bodyPr wrap="none">
            <a:spAutoFit/>
          </a:bodyPr>
          <a:lstStyle/>
          <a:p>
            <a:endParaRPr lang="en-US" sz="1000" b="1">
              <a:solidFill>
                <a:schemeClr val="tx1"/>
              </a:solidFill>
            </a:endParaRPr>
          </a:p>
        </p:txBody>
      </p:sp>
      <p:sp>
        <p:nvSpPr>
          <p:cNvPr id="16" name="Rectangle 15"/>
          <p:cNvSpPr/>
          <p:nvPr/>
        </p:nvSpPr>
        <p:spPr>
          <a:xfrm>
            <a:off x="457200" y="6581001"/>
            <a:ext cx="865943" cy="276999"/>
          </a:xfrm>
          <a:prstGeom prst="rect">
            <a:avLst/>
          </a:prstGeom>
        </p:spPr>
        <p:txBody>
          <a:bodyPr wrap="none">
            <a:spAutoFit/>
          </a:bodyPr>
          <a:lstStyle/>
          <a:p>
            <a:fld id="{9637C780-9B3A-4CC6-8BCE-5A3E47AE8C74}" type="datetime1">
              <a:rPr lang="en-US" sz="1200" b="1" smtClean="0"/>
              <a:pPr/>
              <a:t>6/2/2018</a:t>
            </a:fld>
            <a:endParaRPr lang="en-US" sz="1200" b="1" dirty="0"/>
          </a:p>
        </p:txBody>
      </p:sp>
      <p:sp>
        <p:nvSpPr>
          <p:cNvPr id="19" name="Rectangle 18"/>
          <p:cNvSpPr/>
          <p:nvPr/>
        </p:nvSpPr>
        <p:spPr>
          <a:xfrm>
            <a:off x="2133600" y="6581001"/>
            <a:ext cx="4572000" cy="276999"/>
          </a:xfrm>
          <a:prstGeom prst="rect">
            <a:avLst/>
          </a:prstGeom>
        </p:spPr>
        <p:txBody>
          <a:bodyPr>
            <a:spAutoFit/>
          </a:bodyPr>
          <a:lstStyle/>
          <a:p>
            <a:pPr algn="ctr"/>
            <a:r>
              <a:rPr lang="en-US" sz="1200" b="1" dirty="0"/>
              <a:t>MESON 2018, Krakow, Poland, June, 2018</a:t>
            </a:r>
          </a:p>
        </p:txBody>
      </p:sp>
      <p:sp>
        <p:nvSpPr>
          <p:cNvPr id="21" name="Rectangle 20"/>
          <p:cNvSpPr/>
          <p:nvPr/>
        </p:nvSpPr>
        <p:spPr>
          <a:xfrm>
            <a:off x="4648200" y="1371600"/>
            <a:ext cx="4343400" cy="4524315"/>
          </a:xfrm>
          <a:prstGeom prst="rect">
            <a:avLst/>
          </a:prstGeom>
        </p:spPr>
        <p:txBody>
          <a:bodyPr wrap="square">
            <a:spAutoFit/>
          </a:bodyPr>
          <a:lstStyle/>
          <a:p>
            <a:r>
              <a:rPr lang="en-US" sz="1600" dirty="0">
                <a:solidFill>
                  <a:srgbClr val="FF0000"/>
                </a:solidFill>
                <a:latin typeface="Symbol" pitchFamily="18" charset="2"/>
              </a:rPr>
              <a:t>·  </a:t>
            </a:r>
            <a:r>
              <a:rPr lang="en-US" sz="1600" b="1" dirty="0">
                <a:solidFill>
                  <a:srgbClr val="7030A0"/>
                </a:solidFill>
              </a:rPr>
              <a:t>241,214</a:t>
            </a:r>
            <a:r>
              <a:rPr lang="en-US" sz="1600" dirty="0"/>
              <a:t> </a:t>
            </a:r>
            <a:r>
              <a:rPr lang="en-US" sz="1600" b="1" u="sng" dirty="0">
                <a:solidFill>
                  <a:srgbClr val="990099"/>
                </a:solidFill>
              </a:rPr>
              <a:t>Bubble Chamber</a:t>
            </a:r>
            <a:r>
              <a:rPr lang="en-US" sz="1600" b="1" dirty="0">
                <a:solidFill>
                  <a:srgbClr val="990099"/>
                </a:solidFill>
              </a:rPr>
              <a:t> </a:t>
            </a:r>
            <a:r>
              <a:rPr lang="en-US" sz="1600" dirty="0"/>
              <a:t>events for </a:t>
            </a:r>
            <a:r>
              <a:rPr lang="en-US" sz="1600" b="1" dirty="0" err="1">
                <a:solidFill>
                  <a:srgbClr val="0033CC"/>
                </a:solidFill>
                <a:latin typeface="Symbol" pitchFamily="18" charset="2"/>
              </a:rPr>
              <a:t>p</a:t>
            </a:r>
            <a:r>
              <a:rPr lang="en-US" sz="1600" b="1" dirty="0" err="1">
                <a:solidFill>
                  <a:srgbClr val="0033CC"/>
                </a:solidFill>
              </a:rPr>
              <a:t>p</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33CC"/>
                </a:solidFill>
                <a:latin typeface="Symbol" pitchFamily="18" charset="2"/>
              </a:rPr>
              <a:t>pp</a:t>
            </a:r>
            <a:r>
              <a:rPr lang="en-US" sz="1600" b="1" dirty="0" err="1">
                <a:solidFill>
                  <a:srgbClr val="0033CC"/>
                </a:solidFill>
              </a:rPr>
              <a:t>N</a:t>
            </a:r>
            <a:r>
              <a:rPr lang="en-US" sz="1600" b="1" dirty="0">
                <a:solidFill>
                  <a:srgbClr val="0033CC"/>
                </a:solidFill>
              </a:rPr>
              <a:t> </a:t>
            </a:r>
          </a:p>
          <a:p>
            <a:r>
              <a:rPr lang="en-US" sz="1600" dirty="0"/>
              <a:t>    have been analyzed in </a:t>
            </a:r>
            <a:r>
              <a:rPr lang="en-US" sz="1600" b="1" dirty="0">
                <a:solidFill>
                  <a:srgbClr val="0033CC"/>
                </a:solidFill>
              </a:rPr>
              <a:t>Isobar-model </a:t>
            </a:r>
            <a:r>
              <a:rPr lang="en-US" sz="1600" dirty="0"/>
              <a:t> </a:t>
            </a:r>
            <a:r>
              <a:rPr lang="en-US" sz="1600" b="1" dirty="0"/>
              <a:t>PWA</a:t>
            </a:r>
            <a:r>
              <a:rPr lang="en-US" sz="1600" dirty="0"/>
              <a:t> at </a:t>
            </a:r>
          </a:p>
          <a:p>
            <a:r>
              <a:rPr lang="en-US" sz="1600" b="1" dirty="0"/>
              <a:t>    W</a:t>
            </a:r>
            <a:r>
              <a:rPr lang="en-US" sz="1600" dirty="0"/>
              <a:t> = </a:t>
            </a:r>
            <a:r>
              <a:rPr lang="en-US" sz="1600" b="1" dirty="0">
                <a:solidFill>
                  <a:srgbClr val="0000CC"/>
                </a:solidFill>
              </a:rPr>
              <a:t>1320</a:t>
            </a:r>
            <a:r>
              <a:rPr lang="en-US" sz="1600" b="1" dirty="0"/>
              <a:t> </a:t>
            </a:r>
            <a:r>
              <a:rPr lang="en-US" sz="1600" dirty="0"/>
              <a:t>to</a:t>
            </a:r>
            <a:r>
              <a:rPr lang="en-US" sz="1600" b="1" dirty="0"/>
              <a:t> </a:t>
            </a:r>
            <a:r>
              <a:rPr lang="en-US" sz="1600" b="1" dirty="0">
                <a:solidFill>
                  <a:srgbClr val="0000CC"/>
                </a:solidFill>
              </a:rPr>
              <a:t>1930</a:t>
            </a:r>
            <a:r>
              <a:rPr lang="en-US" sz="1600" b="1" dirty="0"/>
              <a:t> </a:t>
            </a:r>
            <a:r>
              <a:rPr lang="en-US" sz="1600" dirty="0"/>
              <a:t>MeV. </a:t>
            </a:r>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solidFill>
                  <a:srgbClr val="FF0000"/>
                </a:solidFill>
                <a:latin typeface="Symbol" pitchFamily="18" charset="2"/>
              </a:rPr>
              <a:t>·</a:t>
            </a:r>
            <a:r>
              <a:rPr lang="en-US" sz="1600" dirty="0">
                <a:solidFill>
                  <a:srgbClr val="00B050"/>
                </a:solidFill>
              </a:rPr>
              <a:t> </a:t>
            </a:r>
            <a:r>
              <a:rPr lang="en-US" sz="1600" u="sng" dirty="0">
                <a:solidFill>
                  <a:srgbClr val="990099"/>
                </a:solidFill>
              </a:rPr>
              <a:t>P</a:t>
            </a:r>
            <a:r>
              <a:rPr lang="en-US" sz="1600" b="1" u="sng" dirty="0">
                <a:solidFill>
                  <a:srgbClr val="990099"/>
                </a:solidFill>
              </a:rPr>
              <a:t>ost-Bubble Chamber</a:t>
            </a:r>
            <a:r>
              <a:rPr lang="en-US" sz="1600" u="sng" dirty="0">
                <a:solidFill>
                  <a:srgbClr val="990099"/>
                </a:solidFill>
              </a:rPr>
              <a:t> </a:t>
            </a:r>
            <a:r>
              <a:rPr lang="en-US" sz="1600" u="sng" dirty="0"/>
              <a:t>measurements</a:t>
            </a:r>
            <a:r>
              <a:rPr lang="en-US" sz="1600" dirty="0"/>
              <a:t>:</a:t>
            </a:r>
            <a:br>
              <a:rPr lang="en-US" sz="1600" dirty="0"/>
            </a:br>
            <a:r>
              <a:rPr lang="en-US" sz="1600" dirty="0"/>
              <a:t>    </a:t>
            </a:r>
            <a:r>
              <a:rPr lang="en-US" sz="1600" dirty="0">
                <a:solidFill>
                  <a:srgbClr val="FF0000"/>
                </a:solidFill>
                <a:latin typeface="Symbol" pitchFamily="18" charset="2"/>
              </a:rPr>
              <a:t>·</a:t>
            </a:r>
            <a:r>
              <a:rPr lang="en-US" sz="1600" dirty="0"/>
              <a:t> </a:t>
            </a:r>
            <a:r>
              <a:rPr lang="en-US" sz="1600" b="1" dirty="0">
                <a:solidFill>
                  <a:srgbClr val="7030A0"/>
                </a:solidFill>
              </a:rPr>
              <a:t>349,611</a:t>
            </a:r>
            <a:r>
              <a:rPr lang="en-US" sz="1600" dirty="0"/>
              <a:t> events  for </a:t>
            </a:r>
            <a:r>
              <a:rPr lang="en-US" sz="1600" b="1" dirty="0">
                <a:solidFill>
                  <a:srgbClr val="0033CC"/>
                </a:solidFill>
                <a:latin typeface="Symbol" pitchFamily="18" charset="2"/>
              </a:rPr>
              <a:t>p</a:t>
            </a:r>
            <a:r>
              <a:rPr lang="en-US" sz="1600" b="1" baseline="30000" dirty="0">
                <a:solidFill>
                  <a:srgbClr val="0033CC"/>
                </a:solidFill>
                <a:latin typeface="Symbol" pitchFamily="18" charset="2"/>
              </a:rPr>
              <a:t>-</a:t>
            </a:r>
            <a:r>
              <a:rPr lang="en-US" sz="1600" b="1" dirty="0">
                <a:solidFill>
                  <a:srgbClr val="0033CC"/>
                </a:solidFill>
              </a:rPr>
              <a:t>p</a:t>
            </a:r>
            <a:r>
              <a:rPr lang="en-US" sz="1600" b="1" dirty="0">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a:solidFill>
                  <a:srgbClr val="0033CC"/>
                </a:solidFill>
                <a:latin typeface="Symbol" pitchFamily="18" charset="2"/>
              </a:rPr>
              <a:t>p</a:t>
            </a:r>
            <a:r>
              <a:rPr lang="en-US" sz="1600" b="1" baseline="30000" dirty="0">
                <a:solidFill>
                  <a:srgbClr val="0033CC"/>
                </a:solidFill>
              </a:rPr>
              <a:t>0</a:t>
            </a:r>
            <a:r>
              <a:rPr lang="en-US" sz="1600" b="1" dirty="0">
                <a:solidFill>
                  <a:srgbClr val="0033CC"/>
                </a:solidFill>
                <a:latin typeface="Symbol" pitchFamily="18" charset="2"/>
              </a:rPr>
              <a:t>p</a:t>
            </a:r>
            <a:r>
              <a:rPr lang="en-US" sz="1600" b="1" baseline="30000" dirty="0">
                <a:solidFill>
                  <a:srgbClr val="0033CC"/>
                </a:solidFill>
              </a:rPr>
              <a:t>0</a:t>
            </a:r>
            <a:r>
              <a:rPr lang="en-US" sz="1600" b="1" dirty="0">
                <a:solidFill>
                  <a:srgbClr val="0033CC"/>
                </a:solidFill>
              </a:rPr>
              <a:t>n </a:t>
            </a:r>
            <a:r>
              <a:rPr lang="en-US" sz="1600" dirty="0"/>
              <a:t>from </a:t>
            </a:r>
          </a:p>
          <a:p>
            <a:r>
              <a:rPr lang="en-US" sz="1600" b="1" dirty="0">
                <a:solidFill>
                  <a:srgbClr val="0033CC"/>
                </a:solidFill>
              </a:rPr>
              <a:t>        CB@BNL </a:t>
            </a:r>
            <a:r>
              <a:rPr lang="en-US" sz="1600" dirty="0"/>
              <a:t>at </a:t>
            </a:r>
            <a:r>
              <a:rPr lang="pl-PL" sz="1600" b="1" dirty="0"/>
              <a:t>W</a:t>
            </a:r>
            <a:r>
              <a:rPr lang="pl-PL" sz="1600" dirty="0"/>
              <a:t> = </a:t>
            </a:r>
            <a:r>
              <a:rPr lang="pl-PL" sz="1600" b="1" dirty="0">
                <a:solidFill>
                  <a:srgbClr val="0000CC"/>
                </a:solidFill>
              </a:rPr>
              <a:t>1213</a:t>
            </a:r>
            <a:r>
              <a:rPr lang="pl-PL" sz="1600" dirty="0"/>
              <a:t> to </a:t>
            </a:r>
            <a:r>
              <a:rPr lang="pl-PL" sz="1600" b="1" dirty="0">
                <a:solidFill>
                  <a:srgbClr val="0000CC"/>
                </a:solidFill>
              </a:rPr>
              <a:t>1527</a:t>
            </a:r>
            <a:r>
              <a:rPr lang="pl-PL" sz="1600" dirty="0"/>
              <a:t> MeV</a:t>
            </a:r>
            <a:r>
              <a:rPr lang="en-US" sz="1600" dirty="0"/>
              <a:t>.</a:t>
            </a:r>
          </a:p>
          <a:p>
            <a:endParaRPr lang="en-US" sz="1600" dirty="0">
              <a:solidFill>
                <a:srgbClr val="FF0000"/>
              </a:solidFill>
              <a:latin typeface="Symbol" pitchFamily="18" charset="2"/>
            </a:endParaRPr>
          </a:p>
          <a:p>
            <a:r>
              <a:rPr lang="en-US" sz="1600" dirty="0">
                <a:solidFill>
                  <a:srgbClr val="FF0000"/>
                </a:solidFill>
                <a:latin typeface="Symbol" pitchFamily="18" charset="2"/>
              </a:rPr>
              <a:t>·</a:t>
            </a:r>
            <a:r>
              <a:rPr lang="en-US" sz="1600" dirty="0"/>
              <a:t> </a:t>
            </a:r>
            <a:r>
              <a:rPr lang="en-US" sz="1600" b="1" dirty="0">
                <a:solidFill>
                  <a:srgbClr val="7030A0"/>
                </a:solidFill>
              </a:rPr>
              <a:t>20,000</a:t>
            </a:r>
            <a:r>
              <a:rPr lang="en-US" sz="1600" dirty="0"/>
              <a:t> events  for </a:t>
            </a:r>
            <a:r>
              <a:rPr lang="en-US" sz="1600" b="1" dirty="0">
                <a:solidFill>
                  <a:srgbClr val="0033CC"/>
                </a:solidFill>
                <a:latin typeface="Symbol" pitchFamily="18" charset="2"/>
              </a:rPr>
              <a:t>p</a:t>
            </a:r>
            <a:r>
              <a:rPr lang="en-US" sz="1600" b="1" baseline="30000" dirty="0">
                <a:solidFill>
                  <a:srgbClr val="0033CC"/>
                </a:solidFill>
              </a:rPr>
              <a:t>+</a:t>
            </a:r>
            <a:r>
              <a:rPr lang="en-US" sz="1600" b="1" baseline="30000" dirty="0">
                <a:solidFill>
                  <a:srgbClr val="0033CC"/>
                </a:solidFill>
                <a:latin typeface="Symbol" pitchFamily="18" charset="2"/>
              </a:rPr>
              <a:t>-</a:t>
            </a:r>
            <a:r>
              <a:rPr lang="en-US" sz="1600" b="1" dirty="0" err="1">
                <a:solidFill>
                  <a:srgbClr val="0033CC"/>
                </a:solidFill>
              </a:rPr>
              <a:t>p</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33CC"/>
                </a:solidFill>
                <a:latin typeface="Symbol" pitchFamily="18" charset="2"/>
              </a:rPr>
              <a:t>p</a:t>
            </a:r>
            <a:r>
              <a:rPr lang="en-US" sz="1600" b="1" baseline="30000" dirty="0">
                <a:solidFill>
                  <a:srgbClr val="0033CC"/>
                </a:solidFill>
              </a:rPr>
              <a:t>+</a:t>
            </a:r>
            <a:r>
              <a:rPr lang="en-US" sz="1600" b="1" baseline="30000" dirty="0">
                <a:solidFill>
                  <a:srgbClr val="0033CC"/>
                </a:solidFill>
                <a:latin typeface="Symbol" pitchFamily="18" charset="2"/>
              </a:rPr>
              <a:t>-</a:t>
            </a:r>
            <a:r>
              <a:rPr lang="en-US" sz="1600" b="1" dirty="0">
                <a:solidFill>
                  <a:srgbClr val="0033CC"/>
                </a:solidFill>
                <a:latin typeface="Symbol" pitchFamily="18" charset="2"/>
              </a:rPr>
              <a:t>p</a:t>
            </a:r>
            <a:r>
              <a:rPr lang="en-US" sz="1600" b="1" baseline="30000" dirty="0">
                <a:solidFill>
                  <a:srgbClr val="0033CC"/>
                </a:solidFill>
                <a:latin typeface="Symbol" pitchFamily="18" charset="2"/>
              </a:rPr>
              <a:t>-</a:t>
            </a:r>
            <a:r>
              <a:rPr lang="en-US" sz="1600" b="1" baseline="30000" dirty="0">
                <a:solidFill>
                  <a:srgbClr val="0033CC"/>
                </a:solidFill>
              </a:rPr>
              <a:t>+</a:t>
            </a:r>
            <a:r>
              <a:rPr lang="en-US" sz="1600" b="1" dirty="0">
                <a:solidFill>
                  <a:srgbClr val="0033CC"/>
                </a:solidFill>
              </a:rPr>
              <a:t>n </a:t>
            </a:r>
            <a:r>
              <a:rPr lang="en-US" sz="1600" dirty="0"/>
              <a:t>from </a:t>
            </a:r>
          </a:p>
          <a:p>
            <a:pPr>
              <a:buFont typeface="Symbol"/>
              <a:buChar char=" "/>
            </a:pPr>
            <a:r>
              <a:rPr lang="en-US" sz="1600" dirty="0"/>
              <a:t>       </a:t>
            </a:r>
            <a:r>
              <a:rPr lang="en-US" sz="1600" b="1" dirty="0">
                <a:solidFill>
                  <a:srgbClr val="0033CC"/>
                </a:solidFill>
              </a:rPr>
              <a:t>CHAOS@TRIUMF</a:t>
            </a:r>
            <a:r>
              <a:rPr lang="en-US" sz="1600" dirty="0"/>
              <a:t> at </a:t>
            </a:r>
            <a:r>
              <a:rPr lang="pl-PL" sz="1600" b="1" dirty="0"/>
              <a:t>W</a:t>
            </a:r>
            <a:r>
              <a:rPr lang="pl-PL" sz="1600" dirty="0"/>
              <a:t> = </a:t>
            </a:r>
            <a:r>
              <a:rPr lang="pl-PL" sz="1600" b="1" dirty="0">
                <a:solidFill>
                  <a:srgbClr val="0000CC"/>
                </a:solidFill>
              </a:rPr>
              <a:t>1257</a:t>
            </a:r>
            <a:r>
              <a:rPr lang="pl-PL" sz="1600" dirty="0"/>
              <a:t> to </a:t>
            </a:r>
            <a:r>
              <a:rPr lang="pl-PL" sz="1600" b="1" dirty="0">
                <a:solidFill>
                  <a:srgbClr val="0000CC"/>
                </a:solidFill>
              </a:rPr>
              <a:t>1302</a:t>
            </a:r>
            <a:r>
              <a:rPr lang="pl-PL" sz="1600" dirty="0"/>
              <a:t> MeV</a:t>
            </a:r>
            <a:r>
              <a:rPr lang="en-US" sz="1600" dirty="0"/>
              <a:t>.</a:t>
            </a:r>
            <a:br>
              <a:rPr lang="en-US" sz="1600" dirty="0"/>
            </a:br>
            <a:r>
              <a:rPr lang="en-US" sz="1600" dirty="0"/>
              <a:t>	</a:t>
            </a:r>
            <a:endParaRPr lang="en-US" sz="1200" dirty="0"/>
          </a:p>
          <a:p>
            <a:pPr>
              <a:buFont typeface="Symbol"/>
              <a:buChar char=" "/>
            </a:pPr>
            <a:r>
              <a:rPr lang="en-US" sz="1600" dirty="0">
                <a:solidFill>
                  <a:srgbClr val="FF0000"/>
                </a:solidFill>
                <a:latin typeface="Symbol" pitchFamily="18" charset="2"/>
              </a:rPr>
              <a:t>   ·</a:t>
            </a:r>
            <a:r>
              <a:rPr lang="en-US" sz="1600" dirty="0"/>
              <a:t> </a:t>
            </a:r>
            <a:r>
              <a:rPr lang="en-US" sz="1600" b="1" dirty="0">
                <a:solidFill>
                  <a:srgbClr val="7030A0"/>
                </a:solidFill>
              </a:rPr>
              <a:t>40,000</a:t>
            </a:r>
            <a:r>
              <a:rPr lang="en-US" sz="1600" dirty="0"/>
              <a:t> events  for </a:t>
            </a:r>
            <a:r>
              <a:rPr lang="en-US" sz="1600" b="1" dirty="0">
                <a:solidFill>
                  <a:srgbClr val="0033CC"/>
                </a:solidFill>
                <a:latin typeface="Symbol" pitchFamily="18" charset="2"/>
              </a:rPr>
              <a:t>p</a:t>
            </a:r>
            <a:r>
              <a:rPr lang="en-US" sz="1600" b="1" baseline="30000" dirty="0">
                <a:solidFill>
                  <a:srgbClr val="0033CC"/>
                </a:solidFill>
                <a:latin typeface="Symbol" pitchFamily="18" charset="2"/>
              </a:rPr>
              <a:t>-</a:t>
            </a:r>
            <a:r>
              <a:rPr lang="en-US" sz="1600" b="1" dirty="0" err="1">
                <a:solidFill>
                  <a:srgbClr val="0033CC"/>
                </a:solidFill>
              </a:rPr>
              <a:t>p</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33CC"/>
                </a:solidFill>
                <a:latin typeface="Symbol" pitchFamily="18" charset="2"/>
              </a:rPr>
              <a:t>p</a:t>
            </a:r>
            <a:r>
              <a:rPr lang="en-US" sz="1600" b="1" baseline="30000" dirty="0">
                <a:solidFill>
                  <a:srgbClr val="0033CC"/>
                </a:solidFill>
                <a:latin typeface="Symbol" pitchFamily="18" charset="2"/>
              </a:rPr>
              <a:t>-</a:t>
            </a:r>
            <a:r>
              <a:rPr lang="en-US" sz="1600" b="1" dirty="0" err="1">
                <a:solidFill>
                  <a:srgbClr val="0033CC"/>
                </a:solidFill>
                <a:latin typeface="Symbol" pitchFamily="18" charset="2"/>
              </a:rPr>
              <a:t>p</a:t>
            </a:r>
            <a:r>
              <a:rPr lang="en-US" sz="1600" b="1" baseline="30000" dirty="0" err="1">
                <a:solidFill>
                  <a:srgbClr val="0033CC"/>
                </a:solidFill>
              </a:rPr>
              <a:t>+</a:t>
            </a:r>
            <a:r>
              <a:rPr lang="en-US" sz="1600" b="1" dirty="0" err="1">
                <a:solidFill>
                  <a:srgbClr val="0033CC"/>
                </a:solidFill>
              </a:rPr>
              <a:t>n</a:t>
            </a:r>
            <a:r>
              <a:rPr lang="en-US" sz="1600" b="1" dirty="0">
                <a:solidFill>
                  <a:srgbClr val="0033CC"/>
                </a:solidFill>
              </a:rPr>
              <a:t>   </a:t>
            </a:r>
            <a:r>
              <a:rPr lang="en-US" sz="1600" dirty="0"/>
              <a:t>from</a:t>
            </a:r>
            <a:r>
              <a:rPr lang="en-US" sz="1600" b="1" dirty="0">
                <a:solidFill>
                  <a:srgbClr val="0033CC"/>
                </a:solidFill>
              </a:rPr>
              <a:t> ITEP</a:t>
            </a:r>
            <a:r>
              <a:rPr lang="en-US" sz="1600" b="1" dirty="0"/>
              <a:t> </a:t>
            </a:r>
            <a:r>
              <a:rPr lang="en-US" sz="1600" dirty="0"/>
              <a:t>at </a:t>
            </a:r>
          </a:p>
          <a:p>
            <a:pPr>
              <a:buFont typeface="Symbol"/>
              <a:buChar char=" "/>
            </a:pPr>
            <a:r>
              <a:rPr lang="en-US" sz="1600" dirty="0"/>
              <a:t>       </a:t>
            </a:r>
            <a:r>
              <a:rPr lang="en-US" sz="1600" b="1" dirty="0"/>
              <a:t>W </a:t>
            </a:r>
            <a:r>
              <a:rPr lang="en-US" sz="1600" dirty="0"/>
              <a:t>= </a:t>
            </a:r>
            <a:r>
              <a:rPr lang="en-US" sz="1600" b="1" dirty="0">
                <a:solidFill>
                  <a:srgbClr val="0000CC"/>
                </a:solidFill>
              </a:rPr>
              <a:t>206</a:t>
            </a:r>
            <a:r>
              <a:rPr lang="en-US" sz="1600" b="1" dirty="0"/>
              <a:t>0</a:t>
            </a:r>
            <a:r>
              <a:rPr lang="en-US" sz="1600" dirty="0"/>
              <a:t> MeV.</a:t>
            </a:r>
          </a:p>
        </p:txBody>
      </p:sp>
      <p:sp>
        <p:nvSpPr>
          <p:cNvPr id="26" name="Rectangle 25"/>
          <p:cNvSpPr/>
          <p:nvPr/>
        </p:nvSpPr>
        <p:spPr>
          <a:xfrm>
            <a:off x="2895600" y="4724400"/>
            <a:ext cx="1149674" cy="338554"/>
          </a:xfrm>
          <a:prstGeom prst="rect">
            <a:avLst/>
          </a:prstGeom>
          <a:solidFill>
            <a:schemeClr val="bg1"/>
          </a:solidFill>
        </p:spPr>
        <p:txBody>
          <a:bodyPr wrap="none">
            <a:spAutoFit/>
          </a:bodyPr>
          <a:lstStyle/>
          <a:p>
            <a:r>
              <a:rPr lang="en-US" sz="1600" b="1" dirty="0" err="1">
                <a:solidFill>
                  <a:srgbClr val="0033CC"/>
                </a:solidFill>
                <a:latin typeface="Symbol" pitchFamily="18" charset="2"/>
              </a:rPr>
              <a:t>p</a:t>
            </a:r>
            <a:r>
              <a:rPr lang="en-US" sz="1600" b="1" baseline="30000" dirty="0" err="1">
                <a:solidFill>
                  <a:srgbClr val="0033CC"/>
                </a:solidFill>
              </a:rPr>
              <a:t>+</a:t>
            </a:r>
            <a:r>
              <a:rPr lang="en-US" sz="1600" b="1" dirty="0" err="1">
                <a:solidFill>
                  <a:srgbClr val="0033CC"/>
                </a:solidFill>
              </a:rPr>
              <a:t>p</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33CC"/>
                </a:solidFill>
                <a:latin typeface="Symbol" pitchFamily="18" charset="2"/>
              </a:rPr>
              <a:t>p</a:t>
            </a:r>
            <a:r>
              <a:rPr lang="en-US" sz="1600" b="1" baseline="30000" dirty="0" err="1">
                <a:solidFill>
                  <a:srgbClr val="0033CC"/>
                </a:solidFill>
              </a:rPr>
              <a:t>+</a:t>
            </a:r>
            <a:r>
              <a:rPr lang="en-US" sz="1600" b="1" dirty="0" err="1">
                <a:solidFill>
                  <a:srgbClr val="0033CC"/>
                </a:solidFill>
                <a:latin typeface="Symbol" pitchFamily="18" charset="2"/>
              </a:rPr>
              <a:t>p</a:t>
            </a:r>
            <a:r>
              <a:rPr lang="en-US" sz="1600" b="1" baseline="30000" dirty="0" err="1">
                <a:solidFill>
                  <a:srgbClr val="0033CC"/>
                </a:solidFill>
              </a:rPr>
              <a:t>+</a:t>
            </a:r>
            <a:r>
              <a:rPr lang="en-US" sz="1600" b="1" dirty="0" err="1">
                <a:solidFill>
                  <a:srgbClr val="0033CC"/>
                </a:solidFill>
              </a:rPr>
              <a:t>n</a:t>
            </a:r>
            <a:endParaRPr lang="en-US" sz="1600" b="1" dirty="0">
              <a:solidFill>
                <a:srgbClr val="0033CC"/>
              </a:solidFill>
            </a:endParaRPr>
          </a:p>
        </p:txBody>
      </p:sp>
      <p:sp>
        <p:nvSpPr>
          <p:cNvPr id="25" name="Rectangle 24"/>
          <p:cNvSpPr/>
          <p:nvPr/>
        </p:nvSpPr>
        <p:spPr>
          <a:xfrm>
            <a:off x="685800" y="3581400"/>
            <a:ext cx="1151277" cy="338554"/>
          </a:xfrm>
          <a:prstGeom prst="rect">
            <a:avLst/>
          </a:prstGeom>
          <a:solidFill>
            <a:schemeClr val="bg1"/>
          </a:solidFill>
        </p:spPr>
        <p:txBody>
          <a:bodyPr wrap="none">
            <a:spAutoFit/>
          </a:bodyPr>
          <a:lstStyle/>
          <a:p>
            <a:r>
              <a:rPr lang="en-US" sz="1600" b="1" dirty="0">
                <a:solidFill>
                  <a:srgbClr val="0033CC"/>
                </a:solidFill>
                <a:latin typeface="Symbol" pitchFamily="18" charset="2"/>
              </a:rPr>
              <a:t>p</a:t>
            </a:r>
            <a:r>
              <a:rPr lang="en-US" sz="1600" b="1" baseline="30000" dirty="0">
                <a:solidFill>
                  <a:srgbClr val="0033CC"/>
                </a:solidFill>
              </a:rPr>
              <a:t>+</a:t>
            </a:r>
            <a:r>
              <a:rPr lang="en-US" sz="1600" b="1" dirty="0">
                <a:solidFill>
                  <a:srgbClr val="0033CC"/>
                </a:solidFill>
              </a:rPr>
              <a:t>p</a:t>
            </a:r>
            <a:r>
              <a:rPr lang="en-US" sz="1600" b="1" dirty="0">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a:solidFill>
                  <a:srgbClr val="0033CC"/>
                </a:solidFill>
                <a:latin typeface="Symbol" pitchFamily="18" charset="2"/>
              </a:rPr>
              <a:t>p</a:t>
            </a:r>
            <a:r>
              <a:rPr lang="en-US" sz="1600" b="1" baseline="30000" dirty="0">
                <a:solidFill>
                  <a:srgbClr val="0033CC"/>
                </a:solidFill>
              </a:rPr>
              <a:t>0</a:t>
            </a:r>
            <a:r>
              <a:rPr lang="en-US" sz="1600" b="1" dirty="0">
                <a:solidFill>
                  <a:srgbClr val="0033CC"/>
                </a:solidFill>
                <a:latin typeface="Symbol" pitchFamily="18" charset="2"/>
              </a:rPr>
              <a:t>p</a:t>
            </a:r>
            <a:r>
              <a:rPr lang="en-US" sz="1600" b="1" baseline="30000" dirty="0">
                <a:solidFill>
                  <a:srgbClr val="0033CC"/>
                </a:solidFill>
              </a:rPr>
              <a:t>+</a:t>
            </a:r>
            <a:r>
              <a:rPr lang="en-US" sz="1600" b="1" dirty="0">
                <a:solidFill>
                  <a:srgbClr val="0033CC"/>
                </a:solidFill>
              </a:rPr>
              <a:t>p</a:t>
            </a:r>
          </a:p>
        </p:txBody>
      </p:sp>
      <p:sp>
        <p:nvSpPr>
          <p:cNvPr id="24" name="Rectangle 23"/>
          <p:cNvSpPr/>
          <p:nvPr/>
        </p:nvSpPr>
        <p:spPr>
          <a:xfrm>
            <a:off x="2895600" y="2514600"/>
            <a:ext cx="1167307" cy="338554"/>
          </a:xfrm>
          <a:prstGeom prst="rect">
            <a:avLst/>
          </a:prstGeom>
          <a:solidFill>
            <a:schemeClr val="bg1"/>
          </a:solidFill>
        </p:spPr>
        <p:txBody>
          <a:bodyPr wrap="none">
            <a:spAutoFit/>
          </a:bodyPr>
          <a:lstStyle/>
          <a:p>
            <a:r>
              <a:rPr lang="en-US" sz="1600" b="1" dirty="0">
                <a:solidFill>
                  <a:srgbClr val="0033CC"/>
                </a:solidFill>
                <a:latin typeface="Symbol" pitchFamily="18" charset="2"/>
              </a:rPr>
              <a:t>p</a:t>
            </a:r>
            <a:r>
              <a:rPr lang="en-US" sz="1600" b="1" baseline="30000" dirty="0">
                <a:solidFill>
                  <a:srgbClr val="0033CC"/>
                </a:solidFill>
                <a:latin typeface="Symbol" pitchFamily="18" charset="2"/>
              </a:rPr>
              <a:t>-</a:t>
            </a:r>
            <a:r>
              <a:rPr lang="en-US" sz="1600" b="1" dirty="0">
                <a:solidFill>
                  <a:srgbClr val="0033CC"/>
                </a:solidFill>
              </a:rPr>
              <a:t>p</a:t>
            </a:r>
            <a:r>
              <a:rPr lang="en-US" sz="1600" b="1" dirty="0">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a:solidFill>
                  <a:srgbClr val="0033CC"/>
                </a:solidFill>
                <a:latin typeface="Symbol" pitchFamily="18" charset="2"/>
              </a:rPr>
              <a:t>p</a:t>
            </a:r>
            <a:r>
              <a:rPr lang="en-US" sz="1600" b="1" baseline="30000" dirty="0">
                <a:solidFill>
                  <a:srgbClr val="0033CC"/>
                </a:solidFill>
              </a:rPr>
              <a:t>0</a:t>
            </a:r>
            <a:r>
              <a:rPr lang="en-US" sz="1600" b="1" dirty="0">
                <a:solidFill>
                  <a:srgbClr val="0033CC"/>
                </a:solidFill>
                <a:latin typeface="Symbol" pitchFamily="18" charset="2"/>
              </a:rPr>
              <a:t>p</a:t>
            </a:r>
            <a:r>
              <a:rPr lang="en-US" sz="1600" b="1" baseline="30000" dirty="0">
                <a:solidFill>
                  <a:srgbClr val="0033CC"/>
                </a:solidFill>
                <a:latin typeface="Symbol" pitchFamily="18" charset="2"/>
              </a:rPr>
              <a:t>-</a:t>
            </a:r>
            <a:r>
              <a:rPr lang="en-US" sz="1600" b="1" dirty="0">
                <a:solidFill>
                  <a:srgbClr val="0033CC"/>
                </a:solidFill>
              </a:rPr>
              <a:t>p</a:t>
            </a:r>
          </a:p>
        </p:txBody>
      </p:sp>
      <p:sp>
        <p:nvSpPr>
          <p:cNvPr id="23" name="TextBox 22"/>
          <p:cNvSpPr txBox="1"/>
          <p:nvPr/>
        </p:nvSpPr>
        <p:spPr>
          <a:xfrm>
            <a:off x="2895600" y="1371600"/>
            <a:ext cx="1165704" cy="338554"/>
          </a:xfrm>
          <a:prstGeom prst="rect">
            <a:avLst/>
          </a:prstGeom>
          <a:solidFill>
            <a:schemeClr val="bg1"/>
          </a:solidFill>
        </p:spPr>
        <p:txBody>
          <a:bodyPr wrap="none" rtlCol="0">
            <a:spAutoFit/>
          </a:bodyPr>
          <a:lstStyle/>
          <a:p>
            <a:r>
              <a:rPr lang="en-US" sz="1600" b="1" dirty="0">
                <a:solidFill>
                  <a:srgbClr val="0033CC"/>
                </a:solidFill>
                <a:latin typeface="Symbol" pitchFamily="18" charset="2"/>
              </a:rPr>
              <a:t>p</a:t>
            </a:r>
            <a:r>
              <a:rPr lang="en-US" sz="1600" b="1" baseline="30000" dirty="0">
                <a:solidFill>
                  <a:srgbClr val="0033CC"/>
                </a:solidFill>
                <a:latin typeface="Symbol" pitchFamily="18" charset="2"/>
              </a:rPr>
              <a:t>-</a:t>
            </a:r>
            <a:r>
              <a:rPr lang="en-US" sz="1600" b="1" dirty="0" err="1">
                <a:solidFill>
                  <a:srgbClr val="0033CC"/>
                </a:solidFill>
              </a:rPr>
              <a:t>p</a:t>
            </a:r>
            <a:r>
              <a:rPr lang="en-US" sz="1600" b="1" dirty="0" err="1">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33CC"/>
                </a:solidFill>
                <a:latin typeface="Symbol" pitchFamily="18" charset="2"/>
                <a:sym typeface="Wingdings" pitchFamily="2" charset="2"/>
              </a:rPr>
              <a:t>p</a:t>
            </a:r>
            <a:r>
              <a:rPr lang="en-US" sz="1600" b="1" baseline="30000" dirty="0" err="1">
                <a:solidFill>
                  <a:srgbClr val="0033CC"/>
                </a:solidFill>
                <a:sym typeface="Wingdings" pitchFamily="2" charset="2"/>
              </a:rPr>
              <a:t>+</a:t>
            </a:r>
            <a:r>
              <a:rPr lang="en-US" sz="1600" b="1" dirty="0" err="1">
                <a:solidFill>
                  <a:srgbClr val="0033CC"/>
                </a:solidFill>
                <a:latin typeface="Symbol" pitchFamily="18" charset="2"/>
                <a:sym typeface="Wingdings" pitchFamily="2" charset="2"/>
              </a:rPr>
              <a:t>p</a:t>
            </a:r>
            <a:r>
              <a:rPr lang="en-US" sz="1600" b="1" baseline="30000" dirty="0">
                <a:solidFill>
                  <a:srgbClr val="0033CC"/>
                </a:solidFill>
                <a:latin typeface="Symbol" pitchFamily="18" charset="2"/>
                <a:sym typeface="Wingdings" pitchFamily="2" charset="2"/>
              </a:rPr>
              <a:t>-</a:t>
            </a:r>
            <a:r>
              <a:rPr lang="en-US" sz="1600" b="1" dirty="0">
                <a:solidFill>
                  <a:srgbClr val="0033CC"/>
                </a:solidFill>
                <a:sym typeface="Wingdings" pitchFamily="2" charset="2"/>
              </a:rPr>
              <a:t>n</a:t>
            </a:r>
            <a:endParaRPr lang="en-US" sz="1600" b="1" dirty="0">
              <a:solidFill>
                <a:srgbClr val="0033CC"/>
              </a:solidFill>
            </a:endParaRPr>
          </a:p>
        </p:txBody>
      </p:sp>
      <p:sp>
        <p:nvSpPr>
          <p:cNvPr id="29" name="Rounded Rectangle 28"/>
          <p:cNvSpPr/>
          <p:nvPr/>
        </p:nvSpPr>
        <p:spPr>
          <a:xfrm>
            <a:off x="4572000" y="1371600"/>
            <a:ext cx="4419600" cy="1143000"/>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72000" y="3505200"/>
            <a:ext cx="4343400" cy="27432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a:off x="4191000" y="1524000"/>
            <a:ext cx="381000" cy="762000"/>
          </a:xfrm>
          <a:prstGeom prst="lef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ine 83"/>
          <p:cNvSpPr>
            <a:spLocks noChangeShapeType="1"/>
          </p:cNvSpPr>
          <p:nvPr/>
        </p:nvSpPr>
        <p:spPr bwMode="auto">
          <a:xfrm flipH="1" flipV="1">
            <a:off x="4267200" y="5715000"/>
            <a:ext cx="0" cy="304800"/>
          </a:xfrm>
          <a:prstGeom prst="line">
            <a:avLst/>
          </a:prstGeom>
          <a:ln>
            <a:solidFill>
              <a:srgbClr val="3333CC"/>
            </a:solidFill>
            <a:headEnd/>
            <a:tailEnd type="triangle" w="sm" len="lg"/>
          </a:ln>
        </p:spPr>
        <p:style>
          <a:lnRef idx="2">
            <a:schemeClr val="accent1"/>
          </a:lnRef>
          <a:fillRef idx="0">
            <a:schemeClr val="accent1"/>
          </a:fillRef>
          <a:effectRef idx="1">
            <a:schemeClr val="accent1"/>
          </a:effectRef>
          <a:fontRef idx="minor">
            <a:schemeClr val="tx1"/>
          </a:fontRef>
        </p:style>
        <p:txBody>
          <a:bodyPr wrap="none"/>
          <a:lstStyle/>
          <a:p>
            <a:endParaRPr lang="en-US"/>
          </a:p>
        </p:txBody>
      </p:sp>
      <p:cxnSp>
        <p:nvCxnSpPr>
          <p:cNvPr id="36" name="Straight Connector 35"/>
          <p:cNvCxnSpPr/>
          <p:nvPr/>
        </p:nvCxnSpPr>
        <p:spPr>
          <a:xfrm>
            <a:off x="1752600" y="4267200"/>
            <a:ext cx="0"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9600" y="5410200"/>
            <a:ext cx="0"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267200" y="5410200"/>
            <a:ext cx="0"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0" name="Line 83"/>
          <p:cNvSpPr>
            <a:spLocks noChangeShapeType="1"/>
          </p:cNvSpPr>
          <p:nvPr/>
        </p:nvSpPr>
        <p:spPr bwMode="auto">
          <a:xfrm>
            <a:off x="1219200" y="4419600"/>
            <a:ext cx="533400" cy="0"/>
          </a:xfrm>
          <a:prstGeom prst="line">
            <a:avLst/>
          </a:prstGeom>
          <a:ln>
            <a:solidFill>
              <a:srgbClr val="3333CC"/>
            </a:solidFill>
            <a:headEnd/>
            <a:tailEnd type="triangle" w="sm" len="lg"/>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41" name="Rectangle 40"/>
          <p:cNvSpPr/>
          <p:nvPr/>
        </p:nvSpPr>
        <p:spPr>
          <a:xfrm>
            <a:off x="533400" y="4267200"/>
            <a:ext cx="744114" cy="276999"/>
          </a:xfrm>
          <a:prstGeom prst="rect">
            <a:avLst/>
          </a:prstGeom>
        </p:spPr>
        <p:txBody>
          <a:bodyPr wrap="none">
            <a:spAutoFit/>
          </a:bodyPr>
          <a:lstStyle/>
          <a:p>
            <a:r>
              <a:rPr lang="en-US" sz="1200" b="1" dirty="0">
                <a:solidFill>
                  <a:srgbClr val="0033CC"/>
                </a:solidFill>
              </a:rPr>
              <a:t>CB@BNL</a:t>
            </a:r>
          </a:p>
        </p:txBody>
      </p:sp>
      <p:sp>
        <p:nvSpPr>
          <p:cNvPr id="42" name="Rectangle 41"/>
          <p:cNvSpPr/>
          <p:nvPr/>
        </p:nvSpPr>
        <p:spPr>
          <a:xfrm>
            <a:off x="4038600" y="6019800"/>
            <a:ext cx="460382" cy="276999"/>
          </a:xfrm>
          <a:prstGeom prst="rect">
            <a:avLst/>
          </a:prstGeom>
        </p:spPr>
        <p:txBody>
          <a:bodyPr wrap="none">
            <a:spAutoFit/>
          </a:bodyPr>
          <a:lstStyle/>
          <a:p>
            <a:r>
              <a:rPr lang="en-US" sz="1200" b="1" dirty="0">
                <a:solidFill>
                  <a:srgbClr val="0033CC"/>
                </a:solidFill>
              </a:rPr>
              <a:t>ITEP</a:t>
            </a:r>
          </a:p>
        </p:txBody>
      </p:sp>
      <p:sp>
        <p:nvSpPr>
          <p:cNvPr id="43" name="Line 83"/>
          <p:cNvSpPr>
            <a:spLocks noChangeShapeType="1"/>
          </p:cNvSpPr>
          <p:nvPr/>
        </p:nvSpPr>
        <p:spPr bwMode="auto">
          <a:xfrm flipV="1">
            <a:off x="0" y="5638800"/>
            <a:ext cx="609600" cy="0"/>
          </a:xfrm>
          <a:prstGeom prst="line">
            <a:avLst/>
          </a:prstGeom>
          <a:ln>
            <a:solidFill>
              <a:srgbClr val="3333CC"/>
            </a:solidFill>
            <a:headEnd/>
            <a:tailEnd type="triangle" w="sm" len="lg"/>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44" name="Rectangle 43"/>
          <p:cNvSpPr/>
          <p:nvPr/>
        </p:nvSpPr>
        <p:spPr>
          <a:xfrm>
            <a:off x="0" y="5410200"/>
            <a:ext cx="631391" cy="276999"/>
          </a:xfrm>
          <a:prstGeom prst="rect">
            <a:avLst/>
          </a:prstGeom>
        </p:spPr>
        <p:txBody>
          <a:bodyPr wrap="none">
            <a:spAutoFit/>
          </a:bodyPr>
          <a:lstStyle/>
          <a:p>
            <a:r>
              <a:rPr lang="en-US" sz="1200" b="1" dirty="0">
                <a:solidFill>
                  <a:srgbClr val="0033CC"/>
                </a:solidFill>
              </a:rPr>
              <a:t>CHAOS</a:t>
            </a:r>
          </a:p>
        </p:txBody>
      </p:sp>
      <p:graphicFrame>
        <p:nvGraphicFramePr>
          <p:cNvPr id="9318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33874"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 name="Picture 5"/>
          <p:cNvPicPr>
            <a:picLocks noChangeAspect="1" noChangeArrowheads="1"/>
          </p:cNvPicPr>
          <p:nvPr/>
        </p:nvPicPr>
        <p:blipFill>
          <a:blip r:embed="rId6" cstate="print">
            <a:lum bright="-17000" contrast="47000"/>
          </a:blip>
          <a:srcRect/>
          <a:stretch>
            <a:fillRect/>
          </a:stretch>
        </p:blipFill>
        <p:spPr bwMode="auto">
          <a:xfrm>
            <a:off x="4800600" y="4038600"/>
            <a:ext cx="284734" cy="386517"/>
          </a:xfrm>
          <a:prstGeom prst="rect">
            <a:avLst/>
          </a:prstGeom>
          <a:noFill/>
          <a:ln w="9525">
            <a:noFill/>
            <a:miter lim="800000"/>
            <a:headEnd/>
            <a:tailEnd/>
          </a:ln>
        </p:spPr>
      </p:pic>
      <p:pic>
        <p:nvPicPr>
          <p:cNvPr id="45" name="Picture 17"/>
          <p:cNvPicPr>
            <a:picLocks noChangeAspect="1" noChangeArrowheads="1"/>
          </p:cNvPicPr>
          <p:nvPr/>
        </p:nvPicPr>
        <p:blipFill>
          <a:blip r:embed="rId7" cstate="print">
            <a:lum bright="-20000" contrast="50000"/>
          </a:blip>
          <a:srcRect/>
          <a:stretch>
            <a:fillRect/>
          </a:stretch>
        </p:blipFill>
        <p:spPr bwMode="auto">
          <a:xfrm>
            <a:off x="4800600" y="5029200"/>
            <a:ext cx="902608" cy="281071"/>
          </a:xfrm>
          <a:prstGeom prst="rect">
            <a:avLst/>
          </a:prstGeom>
          <a:noFill/>
          <a:ln w="9525">
            <a:noFill/>
            <a:miter lim="800000"/>
            <a:headEnd/>
            <a:tailEnd/>
          </a:ln>
        </p:spPr>
      </p:pic>
      <p:pic>
        <p:nvPicPr>
          <p:cNvPr id="46" name="Picture 2" descr="C:\Users\Igor\Documents\Desktop\itep-logo.png"/>
          <p:cNvPicPr>
            <a:picLocks noChangeAspect="1" noChangeArrowheads="1"/>
          </p:cNvPicPr>
          <p:nvPr/>
        </p:nvPicPr>
        <p:blipFill>
          <a:blip r:embed="rId8" cstate="print">
            <a:lum bright="-15000" contrast="40000"/>
          </a:blip>
          <a:srcRect/>
          <a:stretch>
            <a:fillRect/>
          </a:stretch>
        </p:blipFill>
        <p:spPr bwMode="auto">
          <a:xfrm>
            <a:off x="4800600" y="5791200"/>
            <a:ext cx="304289" cy="303271"/>
          </a:xfrm>
          <a:prstGeom prst="rect">
            <a:avLst/>
          </a:prstGeom>
          <a:noFill/>
        </p:spPr>
      </p:pic>
      <p:graphicFrame>
        <p:nvGraphicFramePr>
          <p:cNvPr id="633859"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33875" name="Bitmap Image" r:id="rId9" imgW="10457143" imgH="7714286" progId="PBrush">
                  <p:embed/>
                </p:oleObj>
              </mc:Choice>
              <mc:Fallback>
                <p:oleObj name="Bitmap Image" r:id="rId9" imgW="10457143" imgH="7714286" progId="PBrush">
                  <p:embed/>
                  <p:pic>
                    <p:nvPicPr>
                      <p:cNvPr id="0"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TextBox 47"/>
          <p:cNvSpPr txBox="1"/>
          <p:nvPr/>
        </p:nvSpPr>
        <p:spPr>
          <a:xfrm>
            <a:off x="5791200" y="4343400"/>
            <a:ext cx="2928533" cy="276999"/>
          </a:xfrm>
          <a:prstGeom prst="rect">
            <a:avLst/>
          </a:prstGeom>
          <a:solidFill>
            <a:srgbClr val="FFFF00"/>
          </a:solidFill>
        </p:spPr>
        <p:txBody>
          <a:bodyPr wrap="square" rtlCol="0">
            <a:spAutoFit/>
          </a:bodyPr>
          <a:lstStyle/>
          <a:p>
            <a:pPr algn="ctr"/>
            <a:r>
              <a:rPr lang="da-DK" sz="1200" dirty="0"/>
              <a:t> Prakhov </a:t>
            </a:r>
            <a:r>
              <a:rPr lang="da-DK" sz="1200" i="1" dirty="0"/>
              <a:t>et al, </a:t>
            </a:r>
            <a:r>
              <a:rPr lang="da-DK" sz="1200" dirty="0"/>
              <a:t>Phys Rev C </a:t>
            </a:r>
            <a:r>
              <a:rPr lang="da-DK" sz="1200" b="1" dirty="0"/>
              <a:t>69</a:t>
            </a:r>
            <a:r>
              <a:rPr lang="da-DK" sz="1200" dirty="0"/>
              <a:t>, 045202 (2004)</a:t>
            </a:r>
            <a:endParaRPr lang="en-US" sz="1200" dirty="0"/>
          </a:p>
        </p:txBody>
      </p:sp>
      <p:sp>
        <p:nvSpPr>
          <p:cNvPr id="50" name="TextBox 49"/>
          <p:cNvSpPr txBox="1"/>
          <p:nvPr/>
        </p:nvSpPr>
        <p:spPr>
          <a:xfrm>
            <a:off x="5867400" y="5105400"/>
            <a:ext cx="2827890" cy="276999"/>
          </a:xfrm>
          <a:prstGeom prst="rect">
            <a:avLst/>
          </a:prstGeom>
          <a:solidFill>
            <a:srgbClr val="FFFF00"/>
          </a:solidFill>
        </p:spPr>
        <p:txBody>
          <a:bodyPr wrap="none" rtlCol="0">
            <a:spAutoFit/>
          </a:bodyPr>
          <a:lstStyle/>
          <a:p>
            <a:pPr algn="ctr"/>
            <a:r>
              <a:rPr lang="da-DK" sz="1200" dirty="0"/>
              <a:t>Kermani </a:t>
            </a:r>
            <a:r>
              <a:rPr lang="da-DK" sz="1200" i="1" dirty="0"/>
              <a:t>et al,</a:t>
            </a:r>
            <a:r>
              <a:rPr lang="da-DK" sz="1200" dirty="0"/>
              <a:t> Phys Rev C </a:t>
            </a:r>
            <a:r>
              <a:rPr lang="da-DK" sz="1200" b="1" dirty="0"/>
              <a:t>58</a:t>
            </a:r>
            <a:r>
              <a:rPr lang="da-DK" sz="1200" dirty="0"/>
              <a:t>, 3431 (1998)</a:t>
            </a:r>
            <a:endParaRPr lang="en-US" sz="1200" dirty="0"/>
          </a:p>
        </p:txBody>
      </p:sp>
      <p:sp>
        <p:nvSpPr>
          <p:cNvPr id="51" name="TextBox 50"/>
          <p:cNvSpPr txBox="1"/>
          <p:nvPr/>
        </p:nvSpPr>
        <p:spPr>
          <a:xfrm>
            <a:off x="5867400" y="5791200"/>
            <a:ext cx="2852807" cy="276999"/>
          </a:xfrm>
          <a:prstGeom prst="rect">
            <a:avLst/>
          </a:prstGeom>
          <a:solidFill>
            <a:srgbClr val="FFFF00"/>
          </a:solidFill>
        </p:spPr>
        <p:txBody>
          <a:bodyPr wrap="square" rtlCol="0">
            <a:spAutoFit/>
          </a:bodyPr>
          <a:lstStyle/>
          <a:p>
            <a:pPr algn="ctr"/>
            <a:r>
              <a:rPr lang="en-US" sz="1200" dirty="0"/>
              <a:t> </a:t>
            </a:r>
            <a:r>
              <a:rPr lang="da-DK" sz="1200" dirty="0"/>
              <a:t>Alekseev </a:t>
            </a:r>
            <a:r>
              <a:rPr lang="da-DK" sz="1200" i="1" dirty="0"/>
              <a:t>et al, </a:t>
            </a:r>
            <a:r>
              <a:rPr lang="da-DK" sz="1200" dirty="0"/>
              <a:t>Phys At Nucl </a:t>
            </a:r>
            <a:r>
              <a:rPr lang="da-DK" sz="1200" b="1" dirty="0"/>
              <a:t>61</a:t>
            </a:r>
            <a:r>
              <a:rPr lang="da-DK" sz="1200" dirty="0"/>
              <a:t>, 174 (1998)</a:t>
            </a:r>
            <a:endParaRPr lang="en-US" sz="1200" dirty="0"/>
          </a:p>
        </p:txBody>
      </p:sp>
      <p:sp>
        <p:nvSpPr>
          <p:cNvPr id="52" name="TextBox 51"/>
          <p:cNvSpPr txBox="1"/>
          <p:nvPr/>
        </p:nvSpPr>
        <p:spPr>
          <a:xfrm>
            <a:off x="5695764" y="2133600"/>
            <a:ext cx="3105658" cy="276999"/>
          </a:xfrm>
          <a:prstGeom prst="rect">
            <a:avLst/>
          </a:prstGeom>
          <a:solidFill>
            <a:srgbClr val="FFFF00"/>
          </a:solidFill>
        </p:spPr>
        <p:txBody>
          <a:bodyPr wrap="none" rtlCol="0">
            <a:spAutoFit/>
          </a:bodyPr>
          <a:lstStyle/>
          <a:p>
            <a:pPr algn="ctr"/>
            <a:r>
              <a:rPr lang="en-US" sz="1200" dirty="0"/>
              <a:t> Manley, Arndt </a:t>
            </a:r>
            <a:r>
              <a:rPr lang="da-DK" sz="1200" i="1" dirty="0"/>
              <a:t>et al,</a:t>
            </a:r>
            <a:r>
              <a:rPr lang="en-US" sz="1200" dirty="0"/>
              <a:t> Phys Rev D </a:t>
            </a:r>
            <a:r>
              <a:rPr lang="en-US" sz="1200" b="1" dirty="0"/>
              <a:t>30</a:t>
            </a:r>
            <a:r>
              <a:rPr lang="en-US" sz="1200" dirty="0"/>
              <a:t>, 904 (1984)</a:t>
            </a:r>
          </a:p>
        </p:txBody>
      </p:sp>
      <p:sp>
        <p:nvSpPr>
          <p:cNvPr id="28" name="Rectangle 27"/>
          <p:cNvSpPr/>
          <p:nvPr/>
        </p:nvSpPr>
        <p:spPr>
          <a:xfrm>
            <a:off x="6705600" y="5181600"/>
            <a:ext cx="362600" cy="307777"/>
          </a:xfrm>
          <a:prstGeom prst="rect">
            <a:avLst/>
          </a:prstGeom>
        </p:spPr>
        <p:txBody>
          <a:bodyPr wrap="square">
            <a:spAutoFit/>
          </a:bodyPr>
          <a:lstStyle/>
          <a:p>
            <a:r>
              <a:rPr lang="en-US" sz="1400" b="1" dirty="0">
                <a:solidFill>
                  <a:srgbClr val="3333CC"/>
                </a:solidFill>
                <a:latin typeface="Symbol" pitchFamily="18" charset="2"/>
              </a:rPr>
              <a:t></a:t>
            </a:r>
          </a:p>
        </p:txBody>
      </p:sp>
      <p:sp>
        <p:nvSpPr>
          <p:cNvPr id="47" name="Rectangle 46"/>
          <p:cNvSpPr/>
          <p:nvPr/>
        </p:nvSpPr>
        <p:spPr>
          <a:xfrm>
            <a:off x="7086600" y="6581001"/>
            <a:ext cx="1511183" cy="276999"/>
          </a:xfrm>
          <a:prstGeom prst="rect">
            <a:avLst/>
          </a:prstGeom>
        </p:spPr>
        <p:txBody>
          <a:bodyPr wrap="none">
            <a:spAutoFit/>
          </a:bodyPr>
          <a:lstStyle/>
          <a:p>
            <a:r>
              <a:rPr lang="en-US" sz="1200" b="1" dirty="0"/>
              <a:t> William Briscoe    </a:t>
            </a:r>
            <a:fld id="{1C9F895D-2C1A-46A8-B40B-B14E50EBC3DB}" type="slidenum">
              <a:rPr lang="en-US" sz="1200" b="1" smtClean="0"/>
              <a:pPr/>
              <a:t>21</a:t>
            </a:fld>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4" cstate="print">
            <a:lum bright="-25000" contrast="45000"/>
          </a:blip>
          <a:srcRect/>
          <a:stretch>
            <a:fillRect/>
          </a:stretch>
        </p:blipFill>
        <p:spPr bwMode="auto">
          <a:xfrm>
            <a:off x="6781800" y="4038600"/>
            <a:ext cx="1676400" cy="863397"/>
          </a:xfrm>
          <a:prstGeom prst="rect">
            <a:avLst/>
          </a:prstGeom>
          <a:noFill/>
          <a:ln w="9525">
            <a:noFill/>
            <a:miter lim="800000"/>
            <a:headEnd/>
            <a:tailEnd/>
          </a:ln>
        </p:spPr>
      </p:pic>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TextBox 12"/>
          <p:cNvSpPr txBox="1"/>
          <p:nvPr/>
        </p:nvSpPr>
        <p:spPr>
          <a:xfrm>
            <a:off x="0" y="0"/>
            <a:ext cx="9144000" cy="830997"/>
          </a:xfrm>
          <a:prstGeom prst="rect">
            <a:avLst/>
          </a:prstGeom>
          <a:solidFill>
            <a:schemeClr val="bg1"/>
          </a:solidFill>
          <a:ln>
            <a:solidFill>
              <a:schemeClr val="bg1"/>
            </a:solidFill>
          </a:ln>
        </p:spPr>
        <p:txBody>
          <a:bodyPr wrap="square" rtlCol="0">
            <a:spAutoFit/>
          </a:bodyPr>
          <a:lstStyle/>
          <a:p>
            <a:pPr algn="r"/>
            <a:r>
              <a:rPr lang="en-US" sz="4800" dirty="0">
                <a:solidFill>
                  <a:srgbClr val="FF0000"/>
                </a:solidFill>
                <a:latin typeface="Monotype Corsiva" pitchFamily="66" charset="0"/>
              </a:rPr>
              <a:t>Form-Factor </a:t>
            </a:r>
            <a:r>
              <a:rPr lang="en-US" sz="4800" dirty="0">
                <a:solidFill>
                  <a:srgbClr val="0033CC"/>
                </a:solidFill>
                <a:latin typeface="Monotype Corsiva" pitchFamily="66" charset="0"/>
              </a:rPr>
              <a:t>Measurements</a:t>
            </a:r>
          </a:p>
        </p:txBody>
      </p:sp>
      <p:sp>
        <p:nvSpPr>
          <p:cNvPr id="8" name="TextBox 7"/>
          <p:cNvSpPr txBox="1"/>
          <p:nvPr/>
        </p:nvSpPr>
        <p:spPr>
          <a:xfrm>
            <a:off x="609600" y="5486400"/>
            <a:ext cx="7914731" cy="830997"/>
          </a:xfrm>
          <a:prstGeom prst="rect">
            <a:avLst/>
          </a:prstGeom>
          <a:noFill/>
        </p:spPr>
        <p:txBody>
          <a:bodyPr wrap="none" rtlCol="0">
            <a:spAutoFit/>
          </a:bodyPr>
          <a:lstStyle/>
          <a:p>
            <a:pPr>
              <a:buFont typeface="Symbol" pitchFamily="18" charset="2"/>
              <a:buChar char=" "/>
            </a:pPr>
            <a:r>
              <a:rPr lang="en-US" sz="1600" dirty="0">
                <a:solidFill>
                  <a:srgbClr val="FF0000"/>
                </a:solidFill>
                <a:latin typeface="Symbol" pitchFamily="18" charset="2"/>
              </a:rPr>
              <a:t>· </a:t>
            </a:r>
            <a:r>
              <a:rPr lang="en-US" sz="1600" b="1" dirty="0" err="1">
                <a:solidFill>
                  <a:srgbClr val="0000CC"/>
                </a:solidFill>
                <a:latin typeface="Symbol" pitchFamily="18" charset="2"/>
              </a:rPr>
              <a:t>p</a:t>
            </a:r>
            <a:r>
              <a:rPr lang="en-US" sz="1600" b="1" baseline="30000" dirty="0" err="1">
                <a:solidFill>
                  <a:srgbClr val="0000CC"/>
                </a:solidFill>
                <a:latin typeface="Symbol" pitchFamily="18" charset="2"/>
              </a:rPr>
              <a:t>-</a:t>
            </a:r>
            <a:r>
              <a:rPr lang="en-US" sz="1600" b="1" dirty="0" err="1">
                <a:solidFill>
                  <a:srgbClr val="0000CC"/>
                </a:solidFill>
              </a:rPr>
              <a:t>p</a:t>
            </a:r>
            <a:r>
              <a:rPr lang="en-US" sz="1600"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00CC"/>
                </a:solidFill>
              </a:rPr>
              <a:t>e</a:t>
            </a:r>
            <a:r>
              <a:rPr lang="en-US" sz="1600" b="1" baseline="30000" dirty="0" err="1">
                <a:solidFill>
                  <a:srgbClr val="0000CC"/>
                </a:solidFill>
              </a:rPr>
              <a:t>+</a:t>
            </a:r>
            <a:r>
              <a:rPr lang="en-US" sz="1600" b="1" dirty="0" err="1">
                <a:solidFill>
                  <a:srgbClr val="0000CC"/>
                </a:solidFill>
              </a:rPr>
              <a:t>e</a:t>
            </a:r>
            <a:r>
              <a:rPr lang="en-US" sz="1600" b="1" baseline="30000" dirty="0" err="1">
                <a:solidFill>
                  <a:srgbClr val="0000CC"/>
                </a:solidFill>
                <a:latin typeface="Symbol" pitchFamily="18" charset="2"/>
              </a:rPr>
              <a:t>-</a:t>
            </a:r>
            <a:r>
              <a:rPr lang="en-US" sz="1600" b="1" dirty="0" err="1">
                <a:solidFill>
                  <a:srgbClr val="0000CC"/>
                </a:solidFill>
              </a:rPr>
              <a:t>n</a:t>
            </a:r>
            <a:r>
              <a:rPr lang="en-US" sz="1600" b="1" dirty="0">
                <a:solidFill>
                  <a:srgbClr val="0000CC"/>
                </a:solidFill>
              </a:rPr>
              <a:t>  </a:t>
            </a:r>
            <a:r>
              <a:rPr lang="en-US" sz="1600" dirty="0"/>
              <a:t>measurements will significantly complement current </a:t>
            </a:r>
            <a:r>
              <a:rPr lang="en-US" sz="1600" b="1" dirty="0">
                <a:solidFill>
                  <a:srgbClr val="990099"/>
                </a:solidFill>
              </a:rPr>
              <a:t>electroproduction</a:t>
            </a:r>
            <a:r>
              <a:rPr lang="en-US" sz="1600" b="1" dirty="0"/>
              <a:t>.</a:t>
            </a:r>
          </a:p>
          <a:p>
            <a:pPr>
              <a:buFont typeface="Symbol" pitchFamily="18" charset="2"/>
              <a:buChar char=" "/>
            </a:pPr>
            <a:r>
              <a:rPr lang="en-US" sz="1600" dirty="0">
                <a:solidFill>
                  <a:srgbClr val="FF0000"/>
                </a:solidFill>
                <a:latin typeface="Symbol" pitchFamily="18" charset="2"/>
              </a:rPr>
              <a:t>· </a:t>
            </a:r>
            <a:r>
              <a:rPr lang="en-US" sz="1600" b="1" dirty="0">
                <a:solidFill>
                  <a:srgbClr val="0000CC"/>
                </a:solidFill>
                <a:latin typeface="Symbol" pitchFamily="18" charset="2"/>
              </a:rPr>
              <a:t>g</a:t>
            </a:r>
            <a:r>
              <a:rPr lang="en-US" sz="1600" b="1" dirty="0">
                <a:solidFill>
                  <a:srgbClr val="0000CC"/>
                </a:solidFill>
              </a:rPr>
              <a:t>*</a:t>
            </a:r>
            <a:r>
              <a:rPr lang="en-US" sz="1600" b="1" dirty="0" err="1">
                <a:solidFill>
                  <a:srgbClr val="0000CC"/>
                </a:solidFill>
              </a:rPr>
              <a:t>N</a:t>
            </a:r>
            <a:r>
              <a:rPr lang="en-US" sz="1600"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00CC"/>
                </a:solidFill>
                <a:latin typeface="Symbol" pitchFamily="18" charset="2"/>
                <a:sym typeface="Wingdings" pitchFamily="2" charset="2"/>
              </a:rPr>
              <a:t>p</a:t>
            </a:r>
            <a:r>
              <a:rPr lang="en-US" sz="1600" b="1" dirty="0" err="1">
                <a:solidFill>
                  <a:srgbClr val="0000CC"/>
                </a:solidFill>
                <a:sym typeface="Wingdings" pitchFamily="2" charset="2"/>
              </a:rPr>
              <a:t>N</a:t>
            </a:r>
            <a:r>
              <a:rPr lang="en-US" sz="1600" b="1" dirty="0">
                <a:solidFill>
                  <a:srgbClr val="0000CC"/>
                </a:solidFill>
                <a:sym typeface="Wingdings" pitchFamily="2" charset="2"/>
              </a:rPr>
              <a:t>       </a:t>
            </a:r>
            <a:r>
              <a:rPr lang="en-US" sz="1600" dirty="0"/>
              <a:t>study for evolution of </a:t>
            </a:r>
            <a:r>
              <a:rPr lang="en-US" sz="1600" b="1" dirty="0">
                <a:solidFill>
                  <a:srgbClr val="990099"/>
                </a:solidFill>
              </a:rPr>
              <a:t>baryon</a:t>
            </a:r>
            <a:r>
              <a:rPr lang="en-US" sz="1600" dirty="0"/>
              <a:t> properties with increasing momentum transfer </a:t>
            </a:r>
          </a:p>
          <a:p>
            <a:pPr>
              <a:buFont typeface="Symbol" pitchFamily="18" charset="2"/>
              <a:buChar char=" "/>
            </a:pPr>
            <a:r>
              <a:rPr lang="en-US" sz="1600" dirty="0"/>
              <a:t>                           by investigation of case for </a:t>
            </a:r>
            <a:r>
              <a:rPr lang="en-US" sz="1600" b="1" i="1" dirty="0">
                <a:solidFill>
                  <a:srgbClr val="0000CC"/>
                </a:solidFill>
              </a:rPr>
              <a:t>time-like virtual photon</a:t>
            </a:r>
            <a:r>
              <a:rPr lang="en-US" sz="1600" dirty="0"/>
              <a:t>. </a:t>
            </a:r>
          </a:p>
        </p:txBody>
      </p:sp>
      <p:pic>
        <p:nvPicPr>
          <p:cNvPr id="1026" name="Picture 2"/>
          <p:cNvPicPr>
            <a:picLocks noChangeAspect="1" noChangeArrowheads="1"/>
          </p:cNvPicPr>
          <p:nvPr/>
        </p:nvPicPr>
        <p:blipFill>
          <a:blip r:embed="rId5" cstate="print">
            <a:lum bright="-20000" contrast="45000"/>
          </a:blip>
          <a:srcRect/>
          <a:stretch>
            <a:fillRect/>
          </a:stretch>
        </p:blipFill>
        <p:spPr bwMode="auto">
          <a:xfrm>
            <a:off x="2286000" y="2971800"/>
            <a:ext cx="4260327" cy="2230766"/>
          </a:xfrm>
          <a:prstGeom prst="rect">
            <a:avLst/>
          </a:prstGeom>
          <a:noFill/>
          <a:ln w="9525">
            <a:noFill/>
            <a:miter lim="800000"/>
            <a:headEnd/>
            <a:tailEnd/>
          </a:ln>
        </p:spPr>
      </p:pic>
      <p:pic>
        <p:nvPicPr>
          <p:cNvPr id="57347" name="Picture 3"/>
          <p:cNvPicPr>
            <a:picLocks noChangeAspect="1" noChangeArrowheads="1"/>
          </p:cNvPicPr>
          <p:nvPr/>
        </p:nvPicPr>
        <p:blipFill>
          <a:blip r:embed="rId6" cstate="print">
            <a:lum bright="-20000" contrast="45000"/>
          </a:blip>
          <a:srcRect/>
          <a:stretch>
            <a:fillRect/>
          </a:stretch>
        </p:blipFill>
        <p:spPr bwMode="auto">
          <a:xfrm>
            <a:off x="533400" y="3048000"/>
            <a:ext cx="1636095" cy="914400"/>
          </a:xfrm>
          <a:prstGeom prst="rect">
            <a:avLst/>
          </a:prstGeom>
          <a:noFill/>
          <a:ln w="9525">
            <a:noFill/>
            <a:miter lim="800000"/>
            <a:headEnd/>
            <a:tailEnd/>
          </a:ln>
        </p:spPr>
      </p:pic>
      <p:sp>
        <p:nvSpPr>
          <p:cNvPr id="33" name="TextBox 32"/>
          <p:cNvSpPr txBox="1"/>
          <p:nvPr/>
        </p:nvSpPr>
        <p:spPr>
          <a:xfrm>
            <a:off x="457200" y="1143000"/>
            <a:ext cx="7693132" cy="1846659"/>
          </a:xfrm>
          <a:prstGeom prst="rect">
            <a:avLst/>
          </a:prstGeom>
          <a:noFill/>
        </p:spPr>
        <p:txBody>
          <a:bodyPr wrap="none" rtlCol="0">
            <a:spAutoFit/>
          </a:bodyPr>
          <a:lstStyle/>
          <a:p>
            <a:r>
              <a:rPr lang="en-US" dirty="0">
                <a:solidFill>
                  <a:srgbClr val="FF0000"/>
                </a:solidFill>
                <a:latin typeface="Symbol" pitchFamily="18" charset="2"/>
              </a:rPr>
              <a:t>· </a:t>
            </a:r>
            <a:r>
              <a:rPr lang="en-US" sz="2000" b="1" dirty="0">
                <a:solidFill>
                  <a:srgbClr val="0000CC"/>
                </a:solidFill>
                <a:latin typeface="Monotype Corsiva" pitchFamily="66" charset="0"/>
              </a:rPr>
              <a:t>Inverse Pion </a:t>
            </a:r>
            <a:r>
              <a:rPr lang="en-US" sz="2000" b="1" dirty="0" err="1">
                <a:solidFill>
                  <a:srgbClr val="0000CC"/>
                </a:solidFill>
                <a:latin typeface="Monotype Corsiva" pitchFamily="66" charset="0"/>
              </a:rPr>
              <a:t>Electroproducion</a:t>
            </a:r>
            <a:r>
              <a:rPr lang="en-US" sz="2000" b="1" dirty="0">
                <a:solidFill>
                  <a:srgbClr val="0000CC"/>
                </a:solidFill>
                <a:latin typeface="Monotype Corsiva" pitchFamily="66" charset="0"/>
              </a:rPr>
              <a:t> </a:t>
            </a:r>
            <a:r>
              <a:rPr lang="en-US" sz="2000" dirty="0">
                <a:latin typeface="Monotype Corsiva" pitchFamily="66" charset="0"/>
              </a:rPr>
              <a:t>is only process which allows determination of </a:t>
            </a:r>
            <a:r>
              <a:rPr lang="en-US" sz="2000" b="1" dirty="0">
                <a:solidFill>
                  <a:srgbClr val="0000D6"/>
                </a:solidFill>
                <a:latin typeface="Monotype Corsiva" pitchFamily="66" charset="0"/>
              </a:rPr>
              <a:t>EM</a:t>
            </a:r>
            <a:r>
              <a:rPr lang="en-US" sz="2000" dirty="0">
                <a:solidFill>
                  <a:srgbClr val="0000D6"/>
                </a:solidFill>
                <a:latin typeface="Monotype Corsiva" pitchFamily="66" charset="0"/>
              </a:rPr>
              <a:t> </a:t>
            </a:r>
          </a:p>
          <a:p>
            <a:r>
              <a:rPr lang="en-US" sz="2000" b="1" dirty="0">
                <a:solidFill>
                  <a:srgbClr val="FF0000"/>
                </a:solidFill>
                <a:latin typeface="Monotype Corsiva" pitchFamily="66" charset="0"/>
              </a:rPr>
              <a:t>   nucleon</a:t>
            </a:r>
            <a:r>
              <a:rPr lang="en-US" sz="2000" dirty="0">
                <a:solidFill>
                  <a:srgbClr val="FF0000"/>
                </a:solidFill>
                <a:latin typeface="Monotype Corsiva" pitchFamily="66" charset="0"/>
              </a:rPr>
              <a:t> </a:t>
            </a:r>
            <a:r>
              <a:rPr lang="en-US" sz="2000" dirty="0">
                <a:latin typeface="Monotype Corsiva" pitchFamily="66" charset="0"/>
              </a:rPr>
              <a:t>&amp; </a:t>
            </a:r>
            <a:r>
              <a:rPr lang="en-US" sz="2000" b="1" dirty="0">
                <a:solidFill>
                  <a:srgbClr val="0033CC"/>
                </a:solidFill>
                <a:latin typeface="Monotype Corsiva" pitchFamily="66" charset="0"/>
              </a:rPr>
              <a:t>pion</a:t>
            </a:r>
            <a:r>
              <a:rPr lang="en-US" sz="2000" dirty="0">
                <a:latin typeface="Monotype Corsiva" pitchFamily="66" charset="0"/>
              </a:rPr>
              <a:t> </a:t>
            </a:r>
            <a:r>
              <a:rPr lang="en-US" sz="2000" b="1" dirty="0">
                <a:solidFill>
                  <a:srgbClr val="990099"/>
                </a:solidFill>
                <a:latin typeface="Monotype Corsiva" pitchFamily="66" charset="0"/>
              </a:rPr>
              <a:t>form factors</a:t>
            </a:r>
            <a:r>
              <a:rPr lang="en-US" sz="2000" dirty="0">
                <a:solidFill>
                  <a:srgbClr val="990099"/>
                </a:solidFill>
                <a:latin typeface="Monotype Corsiva" pitchFamily="66" charset="0"/>
              </a:rPr>
              <a:t> </a:t>
            </a:r>
            <a:r>
              <a:rPr lang="en-US" sz="2000" dirty="0">
                <a:latin typeface="Monotype Corsiva" pitchFamily="66" charset="0"/>
              </a:rPr>
              <a:t>in intervals</a:t>
            </a:r>
            <a:r>
              <a:rPr lang="en-US" dirty="0"/>
              <a:t>:</a:t>
            </a:r>
          </a:p>
          <a:p>
            <a:endParaRPr lang="en-US" dirty="0"/>
          </a:p>
          <a:p>
            <a:pPr algn="ctr"/>
            <a:r>
              <a:rPr lang="en-US" dirty="0"/>
              <a:t>0 </a:t>
            </a:r>
            <a:r>
              <a:rPr lang="en-US" b="1" dirty="0"/>
              <a:t>&lt;</a:t>
            </a:r>
            <a:r>
              <a:rPr lang="en-US" dirty="0"/>
              <a:t> </a:t>
            </a:r>
            <a:r>
              <a:rPr lang="en-US" b="1" dirty="0">
                <a:solidFill>
                  <a:srgbClr val="3333CC"/>
                </a:solidFill>
              </a:rPr>
              <a:t>k</a:t>
            </a:r>
            <a:r>
              <a:rPr lang="en-US" b="1" baseline="30000" dirty="0">
                <a:solidFill>
                  <a:srgbClr val="3333CC"/>
                </a:solidFill>
              </a:rPr>
              <a:t>2</a:t>
            </a:r>
            <a:r>
              <a:rPr lang="en-US" b="1" baseline="30000" dirty="0"/>
              <a:t> </a:t>
            </a:r>
            <a:r>
              <a:rPr lang="en-US" b="1" dirty="0"/>
              <a:t>&lt;</a:t>
            </a:r>
            <a:r>
              <a:rPr lang="en-US" dirty="0"/>
              <a:t> </a:t>
            </a:r>
            <a:r>
              <a:rPr lang="en-US" b="1" dirty="0">
                <a:solidFill>
                  <a:srgbClr val="3333CC"/>
                </a:solidFill>
              </a:rPr>
              <a:t>4 M</a:t>
            </a:r>
            <a:r>
              <a:rPr lang="en-US" b="1" baseline="30000" dirty="0">
                <a:solidFill>
                  <a:srgbClr val="3333CC"/>
                </a:solidFill>
              </a:rPr>
              <a:t>2</a:t>
            </a:r>
            <a:r>
              <a:rPr lang="en-US" dirty="0"/>
              <a:t> 	     	0 </a:t>
            </a:r>
            <a:r>
              <a:rPr lang="en-US" b="1" dirty="0"/>
              <a:t>&lt;</a:t>
            </a:r>
            <a:r>
              <a:rPr lang="en-US" dirty="0"/>
              <a:t> </a:t>
            </a:r>
            <a:r>
              <a:rPr lang="en-US" b="1" dirty="0">
                <a:solidFill>
                  <a:srgbClr val="3333CC"/>
                </a:solidFill>
              </a:rPr>
              <a:t>k</a:t>
            </a:r>
            <a:r>
              <a:rPr lang="en-US" b="1" baseline="30000" dirty="0">
                <a:solidFill>
                  <a:srgbClr val="3333CC"/>
                </a:solidFill>
              </a:rPr>
              <a:t>2</a:t>
            </a:r>
            <a:r>
              <a:rPr lang="en-US" dirty="0"/>
              <a:t> </a:t>
            </a:r>
            <a:r>
              <a:rPr lang="en-US" b="1" dirty="0"/>
              <a:t>&lt;</a:t>
            </a:r>
            <a:r>
              <a:rPr lang="en-US" dirty="0"/>
              <a:t> </a:t>
            </a:r>
            <a:r>
              <a:rPr lang="en-US" b="1" dirty="0">
                <a:solidFill>
                  <a:srgbClr val="3333CC"/>
                </a:solidFill>
              </a:rPr>
              <a:t>4 m</a:t>
            </a:r>
            <a:r>
              <a:rPr lang="en-US" b="1" baseline="-25000" dirty="0">
                <a:solidFill>
                  <a:srgbClr val="3333CC"/>
                </a:solidFill>
                <a:latin typeface="Symbol" pitchFamily="18" charset="2"/>
              </a:rPr>
              <a:t>p</a:t>
            </a:r>
            <a:r>
              <a:rPr lang="en-US" b="1" baseline="30000" dirty="0">
                <a:solidFill>
                  <a:srgbClr val="0000CC"/>
                </a:solidFill>
              </a:rPr>
              <a:t>2</a:t>
            </a:r>
          </a:p>
          <a:p>
            <a:endParaRPr lang="en-US" dirty="0"/>
          </a:p>
          <a:p>
            <a:r>
              <a:rPr lang="en-US" dirty="0">
                <a:latin typeface="Monotype Corsiva" pitchFamily="66" charset="0"/>
              </a:rPr>
              <a:t>    </a:t>
            </a:r>
            <a:r>
              <a:rPr lang="en-US" sz="2000" dirty="0">
                <a:latin typeface="Monotype Corsiva" pitchFamily="66" charset="0"/>
              </a:rPr>
              <a:t>which are </a:t>
            </a:r>
            <a:r>
              <a:rPr lang="en-US" sz="2000" dirty="0" err="1">
                <a:latin typeface="Monotype Corsiva" pitchFamily="66" charset="0"/>
              </a:rPr>
              <a:t>kinematically</a:t>
            </a:r>
            <a:r>
              <a:rPr lang="en-US" sz="2000" dirty="0">
                <a:latin typeface="Monotype Corsiva" pitchFamily="66" charset="0"/>
              </a:rPr>
              <a:t> </a:t>
            </a:r>
            <a:r>
              <a:rPr lang="en-US" sz="2000" b="1" dirty="0">
                <a:solidFill>
                  <a:srgbClr val="0033CC"/>
                </a:solidFill>
                <a:latin typeface="Monotype Corsiva" pitchFamily="66" charset="0"/>
              </a:rPr>
              <a:t>unattainable </a:t>
            </a:r>
            <a:r>
              <a:rPr lang="en-US" sz="2000" dirty="0">
                <a:latin typeface="Monotype Corsiva" pitchFamily="66" charset="0"/>
              </a:rPr>
              <a:t>from </a:t>
            </a:r>
            <a:r>
              <a:rPr lang="en-US" sz="2000" b="1" dirty="0" err="1">
                <a:solidFill>
                  <a:srgbClr val="0000FF"/>
                </a:solidFill>
                <a:latin typeface="Monotype Corsiva" pitchFamily="66" charset="0"/>
              </a:rPr>
              <a:t>e</a:t>
            </a:r>
            <a:r>
              <a:rPr lang="en-US" sz="2000" b="1" baseline="30000" dirty="0" err="1">
                <a:solidFill>
                  <a:srgbClr val="0000FF"/>
                </a:solidFill>
                <a:latin typeface="Monotype Corsiva" pitchFamily="66" charset="0"/>
              </a:rPr>
              <a:t>+</a:t>
            </a:r>
            <a:r>
              <a:rPr lang="en-US" sz="2000" b="1" dirty="0" err="1">
                <a:solidFill>
                  <a:srgbClr val="0000FF"/>
                </a:solidFill>
                <a:latin typeface="Monotype Corsiva" pitchFamily="66" charset="0"/>
              </a:rPr>
              <a:t>e</a:t>
            </a:r>
            <a:r>
              <a:rPr lang="en-US" sz="2000" b="1" baseline="30000" dirty="0">
                <a:solidFill>
                  <a:srgbClr val="0000FF"/>
                </a:solidFill>
                <a:latin typeface="Monotype Corsiva" pitchFamily="66" charset="0"/>
              </a:rPr>
              <a:t>-</a:t>
            </a:r>
            <a:r>
              <a:rPr lang="en-US" sz="2000" b="1" dirty="0">
                <a:latin typeface="Monotype Corsiva" pitchFamily="66" charset="0"/>
              </a:rPr>
              <a:t> </a:t>
            </a:r>
            <a:r>
              <a:rPr lang="en-US" sz="2000" dirty="0">
                <a:latin typeface="Monotype Corsiva" pitchFamily="66" charset="0"/>
              </a:rPr>
              <a:t>initial states.</a:t>
            </a:r>
          </a:p>
        </p:txBody>
      </p:sp>
      <p:sp>
        <p:nvSpPr>
          <p:cNvPr id="34" name="Rounded Rectangle 33"/>
          <p:cNvSpPr/>
          <p:nvPr/>
        </p:nvSpPr>
        <p:spPr>
          <a:xfrm>
            <a:off x="5257800" y="1981200"/>
            <a:ext cx="1447800" cy="4572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38400" y="6581001"/>
            <a:ext cx="4419600" cy="276999"/>
          </a:xfrm>
          <a:prstGeom prst="rect">
            <a:avLst/>
          </a:prstGeom>
        </p:spPr>
        <p:txBody>
          <a:bodyPr wrap="square">
            <a:spAutoFit/>
          </a:bodyPr>
          <a:lstStyle/>
          <a:p>
            <a:pPr algn="ctr"/>
            <a:r>
              <a:rPr lang="en-US" sz="1200" b="1" dirty="0"/>
              <a:t>MESON 2018, Krakow, Poland, June, 2018</a:t>
            </a:r>
          </a:p>
        </p:txBody>
      </p:sp>
      <p:cxnSp>
        <p:nvCxnSpPr>
          <p:cNvPr id="18" name="Straight Arrow Connector 17"/>
          <p:cNvCxnSpPr/>
          <p:nvPr/>
        </p:nvCxnSpPr>
        <p:spPr>
          <a:xfrm>
            <a:off x="5638800" y="4953000"/>
            <a:ext cx="762000" cy="38100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rot="1755713">
            <a:off x="5151768" y="5021385"/>
            <a:ext cx="688009" cy="369332"/>
          </a:xfrm>
          <a:prstGeom prst="rect">
            <a:avLst/>
          </a:prstGeom>
          <a:noFill/>
        </p:spPr>
        <p:txBody>
          <a:bodyPr wrap="none" rtlCol="0">
            <a:spAutoFit/>
          </a:bodyPr>
          <a:lstStyle/>
          <a:p>
            <a:r>
              <a:rPr lang="en-US" b="1" dirty="0">
                <a:solidFill>
                  <a:srgbClr val="D60093"/>
                </a:solidFill>
                <a:effectLst>
                  <a:outerShdw blurRad="38100" dist="38100" dir="2700000" algn="tl">
                    <a:srgbClr val="000000">
                      <a:alpha val="43137"/>
                    </a:srgbClr>
                  </a:outerShdw>
                </a:effectLst>
                <a:latin typeface="Monotype Corsiva" pitchFamily="66" charset="0"/>
              </a:rPr>
              <a:t>CLAS</a:t>
            </a:r>
          </a:p>
        </p:txBody>
      </p:sp>
      <p:cxnSp>
        <p:nvCxnSpPr>
          <p:cNvPr id="22" name="Straight Arrow Connector 21"/>
          <p:cNvCxnSpPr/>
          <p:nvPr/>
        </p:nvCxnSpPr>
        <p:spPr>
          <a:xfrm flipH="1" flipV="1">
            <a:off x="1676400" y="3962400"/>
            <a:ext cx="990600" cy="53340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5" name="Rectangle 24"/>
          <p:cNvSpPr/>
          <p:nvPr/>
        </p:nvSpPr>
        <p:spPr>
          <a:xfrm rot="1620741">
            <a:off x="1684688" y="4204765"/>
            <a:ext cx="729687" cy="369332"/>
          </a:xfrm>
          <a:prstGeom prst="rect">
            <a:avLst/>
          </a:prstGeom>
        </p:spPr>
        <p:txBody>
          <a:bodyPr wrap="none">
            <a:spAutoFit/>
          </a:bodyPr>
          <a:lstStyle/>
          <a:p>
            <a:r>
              <a:rPr lang="en-US" b="1" dirty="0">
                <a:solidFill>
                  <a:srgbClr val="D60093"/>
                </a:solidFill>
                <a:effectLst>
                  <a:outerShdw blurRad="38100" dist="38100" dir="2700000" algn="tl">
                    <a:srgbClr val="000000">
                      <a:alpha val="43137"/>
                    </a:srgbClr>
                  </a:outerShdw>
                </a:effectLst>
                <a:latin typeface="Monotype Corsiva" pitchFamily="66" charset="0"/>
              </a:rPr>
              <a:t>MEIC</a:t>
            </a:r>
          </a:p>
        </p:txBody>
      </p:sp>
      <p:sp>
        <p:nvSpPr>
          <p:cNvPr id="23" name="Rounded Rectangle 22"/>
          <p:cNvSpPr/>
          <p:nvPr/>
        </p:nvSpPr>
        <p:spPr>
          <a:xfrm>
            <a:off x="533400" y="5486400"/>
            <a:ext cx="8229600" cy="838200"/>
          </a:xfrm>
          <a:prstGeom prst="roundRect">
            <a:avLst/>
          </a:prstGeom>
          <a:noFill/>
          <a:ln>
            <a:solidFill>
              <a:srgbClr val="77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429000" y="3962400"/>
            <a:ext cx="559769" cy="307777"/>
          </a:xfrm>
          <a:prstGeom prst="rect">
            <a:avLst/>
          </a:prstGeom>
          <a:noFill/>
        </p:spPr>
        <p:txBody>
          <a:bodyPr wrap="none" rtlCol="0">
            <a:spAutoFit/>
          </a:bodyPr>
          <a:lstStyle/>
          <a:p>
            <a:r>
              <a:rPr lang="en-US" sz="1400" b="1" dirty="0" err="1">
                <a:solidFill>
                  <a:schemeClr val="bg1"/>
                </a:solidFill>
                <a:effectLst>
                  <a:outerShdw blurRad="38100" dist="38100" dir="2700000" algn="tl">
                    <a:srgbClr val="000000">
                      <a:alpha val="43137"/>
                    </a:srgbClr>
                  </a:outerShdw>
                </a:effectLst>
              </a:rPr>
              <a:t>Im</a:t>
            </a:r>
            <a:r>
              <a:rPr lang="en-US" sz="1400" b="1" dirty="0">
                <a:solidFill>
                  <a:schemeClr val="bg1"/>
                </a:solidFill>
                <a:effectLst>
                  <a:outerShdw blurRad="38100" dist="38100" dir="2700000" algn="tl">
                    <a:srgbClr val="000000">
                      <a:alpha val="43137"/>
                    </a:srgbClr>
                  </a:outerShdw>
                </a:effectLst>
              </a:rPr>
              <a:t>=0</a:t>
            </a:r>
          </a:p>
        </p:txBody>
      </p:sp>
      <p:sp>
        <p:nvSpPr>
          <p:cNvPr id="26" name="Rounded Rectangle 25"/>
          <p:cNvSpPr/>
          <p:nvPr/>
        </p:nvSpPr>
        <p:spPr>
          <a:xfrm>
            <a:off x="2514600" y="1981200"/>
            <a:ext cx="13716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2165"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34900" name="Bitmap Image" r:id="rId7" imgW="1952898" imgH="2000000" progId="PBrush">
                  <p:embed/>
                </p:oleObj>
              </mc:Choice>
              <mc:Fallback>
                <p:oleObj name="Bitmap Image" r:id="rId7" imgW="1952898" imgH="2000000" progId="PBrush">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TextBox 28"/>
          <p:cNvSpPr txBox="1"/>
          <p:nvPr/>
        </p:nvSpPr>
        <p:spPr>
          <a:xfrm>
            <a:off x="914400" y="4114800"/>
            <a:ext cx="771943" cy="276999"/>
          </a:xfrm>
          <a:prstGeom prst="rect">
            <a:avLst/>
          </a:prstGeom>
          <a:solidFill>
            <a:srgbClr val="FFFF00"/>
          </a:solidFill>
        </p:spPr>
        <p:txBody>
          <a:bodyPr wrap="none" rtlCol="0">
            <a:spAutoFit/>
          </a:bodyPr>
          <a:lstStyle/>
          <a:p>
            <a:r>
              <a:rPr lang="en-US" sz="1200" b="1" dirty="0"/>
              <a:t>Time-like</a:t>
            </a:r>
          </a:p>
        </p:txBody>
      </p:sp>
      <p:sp>
        <p:nvSpPr>
          <p:cNvPr id="30" name="Rectangle 29"/>
          <p:cNvSpPr/>
          <p:nvPr/>
        </p:nvSpPr>
        <p:spPr>
          <a:xfrm>
            <a:off x="6477000" y="5181600"/>
            <a:ext cx="826445" cy="276999"/>
          </a:xfrm>
          <a:prstGeom prst="rect">
            <a:avLst/>
          </a:prstGeom>
          <a:solidFill>
            <a:srgbClr val="FFFF00"/>
          </a:solidFill>
        </p:spPr>
        <p:txBody>
          <a:bodyPr wrap="square">
            <a:spAutoFit/>
          </a:bodyPr>
          <a:lstStyle/>
          <a:p>
            <a:r>
              <a:rPr lang="en-US" sz="1200" b="1" dirty="0"/>
              <a:t>Space-like</a:t>
            </a:r>
          </a:p>
        </p:txBody>
      </p:sp>
      <p:graphicFrame>
        <p:nvGraphicFramePr>
          <p:cNvPr id="634883"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34901" name="Bitmap Image" r:id="rId9" imgW="10457143" imgH="7714286" progId="PBrush">
                  <p:embed/>
                </p:oleObj>
              </mc:Choice>
              <mc:Fallback>
                <p:oleObj name="Bitmap Image" r:id="rId9" imgW="10457143" imgH="7714286" progId="PBrush">
                  <p:embed/>
                  <p:pic>
                    <p:nvPicPr>
                      <p:cNvPr id="0"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Rectangle 27"/>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31" name="Rectangle 30"/>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22</a:t>
            </a:fld>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51283"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2"/>
          <p:cNvSpPr/>
          <p:nvPr/>
        </p:nvSpPr>
        <p:spPr>
          <a:xfrm>
            <a:off x="609600" y="1676400"/>
            <a:ext cx="8077200" cy="1323439"/>
          </a:xfrm>
          <a:prstGeom prst="rect">
            <a:avLst/>
          </a:prstGeom>
        </p:spPr>
        <p:txBody>
          <a:bodyPr wrap="square">
            <a:spAutoFit/>
          </a:bodyPr>
          <a:lstStyle/>
          <a:p>
            <a:pPr algn="ctr"/>
            <a:r>
              <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French Script MT" pitchFamily="66" charset="0"/>
              </a:rPr>
              <a:t>Spectroscopy</a:t>
            </a:r>
            <a:r>
              <a:rPr lang="en-US" sz="8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French Script MT" pitchFamily="66" charset="0"/>
              </a:rPr>
              <a:t> </a:t>
            </a:r>
            <a:r>
              <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French Script MT" pitchFamily="66" charset="0"/>
              </a:rPr>
              <a:t>of Hyperons </a:t>
            </a:r>
          </a:p>
        </p:txBody>
      </p:sp>
      <p:pic>
        <p:nvPicPr>
          <p:cNvPr id="14" name="Picture 4"/>
          <p:cNvPicPr>
            <a:picLocks noChangeAspect="1" noChangeArrowheads="1"/>
          </p:cNvPicPr>
          <p:nvPr/>
        </p:nvPicPr>
        <p:blipFill>
          <a:blip r:embed="rId6" cstate="print"/>
          <a:srcRect/>
          <a:stretch>
            <a:fillRect/>
          </a:stretch>
        </p:blipFill>
        <p:spPr bwMode="auto">
          <a:xfrm>
            <a:off x="3124200" y="3505200"/>
            <a:ext cx="2805373" cy="2819400"/>
          </a:xfrm>
          <a:prstGeom prst="rect">
            <a:avLst/>
          </a:prstGeom>
          <a:noFill/>
          <a:ln w="9525">
            <a:noFill/>
            <a:miter lim="800000"/>
            <a:headEnd/>
            <a:tailEnd/>
          </a:ln>
        </p:spPr>
      </p:pic>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51268"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51284" name="Bitmap Image" r:id="rId7" imgW="1952898" imgH="2000000" progId="PBrush">
                  <p:embed/>
                </p:oleObj>
              </mc:Choice>
              <mc:Fallback>
                <p:oleObj name="Bitmap Image" r:id="rId7" imgW="1952898" imgH="2000000" progId="PBrush">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23</a:t>
            </a:fld>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1336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9144000" cy="769441"/>
          </a:xfrm>
          <a:prstGeom prst="rect">
            <a:avLst/>
          </a:prstGeom>
          <a:solidFill>
            <a:schemeClr val="bg1"/>
          </a:solidFill>
          <a:ln>
            <a:solidFill>
              <a:schemeClr val="bg1"/>
            </a:solidFill>
          </a:ln>
        </p:spPr>
        <p:txBody>
          <a:bodyPr wrap="square" rtlCol="0">
            <a:spAutoFit/>
          </a:bodyPr>
          <a:lstStyle/>
          <a:p>
            <a:pPr algn="r"/>
            <a:r>
              <a:rPr lang="en-US" sz="4400" dirty="0">
                <a:solidFill>
                  <a:srgbClr val="FF0000"/>
                </a:solidFill>
                <a:latin typeface="Monotype Corsiva" pitchFamily="66" charset="0"/>
              </a:rPr>
              <a:t>Spectroscopy</a:t>
            </a:r>
            <a:r>
              <a:rPr lang="en-US" sz="4400" dirty="0">
                <a:solidFill>
                  <a:srgbClr val="0033CC"/>
                </a:solidFill>
                <a:latin typeface="Monotype Corsiva" pitchFamily="66" charset="0"/>
              </a:rPr>
              <a:t> </a:t>
            </a:r>
            <a:r>
              <a:rPr lang="en-US" sz="4400" dirty="0">
                <a:latin typeface="Monotype Corsiva" pitchFamily="66" charset="0"/>
              </a:rPr>
              <a:t>of </a:t>
            </a:r>
            <a:r>
              <a:rPr lang="en-US" sz="4400" dirty="0">
                <a:solidFill>
                  <a:srgbClr val="00B050"/>
                </a:solidFill>
                <a:latin typeface="Monotype Corsiva" pitchFamily="66" charset="0"/>
              </a:rPr>
              <a:t>Strange Sector</a:t>
            </a:r>
            <a:r>
              <a:rPr lang="en-US" sz="4400" dirty="0">
                <a:solidFill>
                  <a:srgbClr val="0033CC"/>
                </a:solidFill>
                <a:latin typeface="Monotype Corsiva" pitchFamily="66" charset="0"/>
              </a:rPr>
              <a:t> Resonances</a:t>
            </a: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35924"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533400" y="3276600"/>
            <a:ext cx="8153400" cy="1077218"/>
          </a:xfrm>
          <a:prstGeom prst="rect">
            <a:avLst/>
          </a:prstGeom>
          <a:noFill/>
        </p:spPr>
        <p:txBody>
          <a:bodyPr wrap="square" rtlCol="0">
            <a:spAutoFit/>
          </a:bodyPr>
          <a:lstStyle/>
          <a:p>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dirty="0"/>
              <a:t>One of secondary beam problem is that</a:t>
            </a:r>
            <a:r>
              <a:rPr lang="en-US" sz="1600" b="1" dirty="0">
                <a:solidFill>
                  <a:srgbClr val="0033CC"/>
                </a:solidFill>
              </a:rPr>
              <a:t> Kaon </a:t>
            </a:r>
            <a:r>
              <a:rPr lang="en-US" sz="1600" b="1" dirty="0"/>
              <a:t>yield</a:t>
            </a:r>
            <a:r>
              <a:rPr lang="en-US" sz="1600" dirty="0"/>
              <a:t> has factor of about </a:t>
            </a:r>
            <a:r>
              <a:rPr lang="en-US" sz="1600" b="1" dirty="0">
                <a:solidFill>
                  <a:srgbClr val="FF0000"/>
                </a:solidFill>
              </a:rPr>
              <a:t>500+</a:t>
            </a:r>
            <a:r>
              <a:rPr lang="en-US" sz="1600" dirty="0"/>
              <a:t> less than </a:t>
            </a:r>
          </a:p>
          <a:p>
            <a:r>
              <a:rPr lang="en-US" sz="1600" b="1" dirty="0">
                <a:solidFill>
                  <a:srgbClr val="0033CC"/>
                </a:solidFill>
              </a:rPr>
              <a:t>    pion</a:t>
            </a:r>
            <a:r>
              <a:rPr lang="en-US" sz="1600" dirty="0"/>
              <a:t> </a:t>
            </a:r>
            <a:r>
              <a:rPr lang="en-US" sz="1600" b="1" dirty="0"/>
              <a:t>one</a:t>
            </a:r>
            <a:r>
              <a:rPr lang="en-US" sz="1600" dirty="0"/>
              <a:t>.  </a:t>
            </a:r>
          </a:p>
          <a:p>
            <a:r>
              <a:rPr lang="en-US" sz="1600" b="1" dirty="0">
                <a:solidFill>
                  <a:srgbClr val="00B050"/>
                </a:solidFill>
                <a:latin typeface="Symbol" pitchFamily="18" charset="2"/>
              </a:rPr>
              <a:t>·</a:t>
            </a:r>
            <a:r>
              <a:rPr lang="en-US" sz="1600" b="1" dirty="0">
                <a:solidFill>
                  <a:srgbClr val="FF0000"/>
                </a:solidFill>
                <a:latin typeface="Symbol" pitchFamily="18" charset="2"/>
              </a:rPr>
              <a:t> </a:t>
            </a:r>
            <a:r>
              <a:rPr lang="en-US" sz="1600" dirty="0"/>
              <a:t>This is the main reason why there are limited exp data for </a:t>
            </a:r>
            <a:r>
              <a:rPr lang="en-US" sz="1600" b="1" dirty="0">
                <a:solidFill>
                  <a:srgbClr val="0000D6"/>
                </a:solidFill>
              </a:rPr>
              <a:t>Kaon</a:t>
            </a:r>
            <a:r>
              <a:rPr lang="en-US" sz="1600" dirty="0"/>
              <a:t> induced measurements </a:t>
            </a:r>
          </a:p>
          <a:p>
            <a:r>
              <a:rPr lang="en-US" sz="1600" dirty="0"/>
              <a:t>    &amp; there are limited </a:t>
            </a:r>
            <a:r>
              <a:rPr lang="en-US" sz="1600" b="1" dirty="0">
                <a:solidFill>
                  <a:srgbClr val="FF0000"/>
                </a:solidFill>
              </a:rPr>
              <a:t>pol</a:t>
            </a:r>
            <a:r>
              <a:rPr lang="en-US" sz="1600" dirty="0"/>
              <a:t> measurements.</a:t>
            </a:r>
          </a:p>
        </p:txBody>
      </p:sp>
      <p:sp>
        <p:nvSpPr>
          <p:cNvPr id="18" name="TextBox 17"/>
          <p:cNvSpPr txBox="1"/>
          <p:nvPr/>
        </p:nvSpPr>
        <p:spPr>
          <a:xfrm>
            <a:off x="533400" y="1066800"/>
            <a:ext cx="8403904" cy="2308324"/>
          </a:xfrm>
          <a:prstGeom prst="rect">
            <a:avLst/>
          </a:prstGeom>
          <a:noFill/>
        </p:spPr>
        <p:txBody>
          <a:bodyPr wrap="none" rtlCol="0">
            <a:spAutoFit/>
          </a:bodyPr>
          <a:lstStyle/>
          <a:p>
            <a:r>
              <a:rPr lang="en-US" sz="1600" b="1" dirty="0">
                <a:solidFill>
                  <a:srgbClr val="FF0000"/>
                </a:solidFill>
                <a:latin typeface="Symbol" pitchFamily="18" charset="2"/>
              </a:rPr>
              <a:t>· </a:t>
            </a:r>
            <a:r>
              <a:rPr lang="en-US" sz="1600" dirty="0"/>
              <a:t>Our current experimental knowledge of </a:t>
            </a:r>
            <a:r>
              <a:rPr lang="en-US" sz="1600" b="1" dirty="0">
                <a:solidFill>
                  <a:srgbClr val="0000CC"/>
                </a:solidFill>
                <a:latin typeface="Symbol" pitchFamily="18" charset="2"/>
              </a:rPr>
              <a:t>L*</a:t>
            </a:r>
            <a:r>
              <a:rPr lang="en-US" sz="1600" dirty="0"/>
              <a:t> &amp; </a:t>
            </a:r>
            <a:r>
              <a:rPr lang="en-US" sz="1600" b="1" dirty="0">
                <a:solidFill>
                  <a:srgbClr val="0000CC"/>
                </a:solidFill>
                <a:latin typeface="Symbol" pitchFamily="18" charset="2"/>
              </a:rPr>
              <a:t>S*</a:t>
            </a:r>
            <a:r>
              <a:rPr lang="en-US" sz="1600" dirty="0"/>
              <a:t> resonances is far </a:t>
            </a:r>
            <a:r>
              <a:rPr lang="en-US" sz="1600" b="1" dirty="0"/>
              <a:t>worse</a:t>
            </a:r>
            <a:r>
              <a:rPr lang="en-US" sz="1600" dirty="0"/>
              <a:t> than our knowledge</a:t>
            </a:r>
          </a:p>
          <a:p>
            <a:r>
              <a:rPr lang="en-US" sz="1600" dirty="0"/>
              <a:t>    of </a:t>
            </a:r>
            <a:r>
              <a:rPr lang="en-US" sz="1600" b="1" dirty="0">
                <a:solidFill>
                  <a:srgbClr val="0000CC"/>
                </a:solidFill>
              </a:rPr>
              <a:t>N*</a:t>
            </a:r>
            <a:r>
              <a:rPr lang="en-US" sz="1600" dirty="0"/>
              <a:t> &amp;  </a:t>
            </a:r>
            <a:r>
              <a:rPr lang="en-US" sz="1600" b="1" dirty="0">
                <a:solidFill>
                  <a:srgbClr val="0000CC"/>
                </a:solidFill>
                <a:latin typeface="Symbol" pitchFamily="18" charset="2"/>
              </a:rPr>
              <a:t>D</a:t>
            </a:r>
            <a:r>
              <a:rPr lang="en-US" sz="1600" b="1" dirty="0">
                <a:solidFill>
                  <a:srgbClr val="0000CC"/>
                </a:solidFill>
              </a:rPr>
              <a:t>* </a:t>
            </a:r>
            <a:r>
              <a:rPr lang="en-US" sz="1600" dirty="0"/>
              <a:t>resonances; however, within  </a:t>
            </a:r>
            <a:r>
              <a:rPr lang="en-US" sz="1600" b="1" dirty="0">
                <a:solidFill>
                  <a:srgbClr val="990099"/>
                </a:solidFill>
              </a:rPr>
              <a:t>quark model</a:t>
            </a:r>
            <a:r>
              <a:rPr lang="en-US" sz="1600" dirty="0"/>
              <a:t>, they are no less fundamental. </a:t>
            </a:r>
          </a:p>
          <a:p>
            <a:endParaRPr lang="en-US" sz="1600" b="1" dirty="0">
              <a:solidFill>
                <a:srgbClr val="00B050"/>
              </a:solidFill>
              <a:latin typeface="Symbol" pitchFamily="18" charset="2"/>
            </a:endParaRPr>
          </a:p>
          <a:p>
            <a:r>
              <a:rPr lang="en-US" sz="1600" b="1" dirty="0">
                <a:solidFill>
                  <a:srgbClr val="00B050"/>
                </a:solidFill>
                <a:latin typeface="Symbol" pitchFamily="18" charset="2"/>
              </a:rPr>
              <a:t>·</a:t>
            </a:r>
            <a:r>
              <a:rPr lang="en-US" sz="1600" dirty="0"/>
              <a:t> </a:t>
            </a:r>
            <a:r>
              <a:rPr lang="en-US" sz="1600" b="1" dirty="0">
                <a:solidFill>
                  <a:srgbClr val="990099"/>
                </a:solidFill>
              </a:rPr>
              <a:t>First determinations </a:t>
            </a:r>
            <a:r>
              <a:rPr lang="en-US" sz="1600" dirty="0"/>
              <a:t>of </a:t>
            </a:r>
            <a:r>
              <a:rPr lang="en-US" sz="1600" b="1" dirty="0">
                <a:solidFill>
                  <a:srgbClr val="0000CC"/>
                </a:solidFill>
              </a:rPr>
              <a:t>pole</a:t>
            </a:r>
            <a:r>
              <a:rPr lang="en-US" sz="1600" dirty="0"/>
              <a:t> positions, for instance for </a:t>
            </a:r>
            <a:r>
              <a:rPr lang="en-US" sz="1600" b="1" dirty="0">
                <a:solidFill>
                  <a:srgbClr val="0000CC"/>
                </a:solidFill>
                <a:latin typeface="Symbol" pitchFamily="18" charset="2"/>
              </a:rPr>
              <a:t>L</a:t>
            </a:r>
            <a:r>
              <a:rPr lang="en-US" sz="1600" b="1" dirty="0">
                <a:solidFill>
                  <a:srgbClr val="0000CC"/>
                </a:solidFill>
              </a:rPr>
              <a:t>(1520)</a:t>
            </a:r>
            <a:r>
              <a:rPr lang="en-US" sz="1600" dirty="0"/>
              <a:t>, were obtained only recently.</a:t>
            </a:r>
          </a:p>
          <a:p>
            <a:endParaRPr lang="en-US" sz="1600" dirty="0"/>
          </a:p>
          <a:p>
            <a:r>
              <a:rPr lang="en-US" sz="1600" b="1" dirty="0">
                <a:solidFill>
                  <a:srgbClr val="FF0000"/>
                </a:solidFill>
                <a:latin typeface="Symbol" pitchFamily="18" charset="2"/>
              </a:rPr>
              <a:t>·</a:t>
            </a:r>
            <a:r>
              <a:rPr lang="en-US" sz="1600" dirty="0"/>
              <a:t> Clearly, there is need to learn about baryon resonances in </a:t>
            </a:r>
          </a:p>
          <a:p>
            <a:r>
              <a:rPr lang="en-US" sz="1600" dirty="0"/>
              <a:t>    ``</a:t>
            </a:r>
            <a:r>
              <a:rPr lang="en-US" sz="1600" b="1" dirty="0">
                <a:solidFill>
                  <a:srgbClr val="0000CC"/>
                </a:solidFill>
              </a:rPr>
              <a:t>strange sector</a:t>
            </a:r>
            <a:r>
              <a:rPr lang="en-US" sz="1600" dirty="0"/>
              <a:t>” to have complete understanding of </a:t>
            </a:r>
          </a:p>
          <a:p>
            <a:r>
              <a:rPr lang="en-US" sz="1600" b="1" dirty="0">
                <a:solidFill>
                  <a:srgbClr val="0000CC"/>
                </a:solidFill>
              </a:rPr>
              <a:t>     three-quark bound </a:t>
            </a:r>
            <a:r>
              <a:rPr lang="en-US" sz="1600" dirty="0"/>
              <a:t>states.</a:t>
            </a:r>
          </a:p>
          <a:p>
            <a:endParaRPr lang="en-US" sz="1600" dirty="0"/>
          </a:p>
        </p:txBody>
      </p:sp>
      <p:sp>
        <p:nvSpPr>
          <p:cNvPr id="19" name="TextBox 18"/>
          <p:cNvSpPr txBox="1"/>
          <p:nvPr/>
        </p:nvSpPr>
        <p:spPr>
          <a:xfrm>
            <a:off x="6019800" y="2133600"/>
            <a:ext cx="2843727" cy="276999"/>
          </a:xfrm>
          <a:prstGeom prst="rect">
            <a:avLst/>
          </a:prstGeom>
          <a:solidFill>
            <a:srgbClr val="FFFF00"/>
          </a:solidFill>
        </p:spPr>
        <p:txBody>
          <a:bodyPr wrap="none" rtlCol="0">
            <a:spAutoFit/>
          </a:bodyPr>
          <a:lstStyle/>
          <a:p>
            <a:pPr algn="ctr"/>
            <a:r>
              <a:rPr lang="en-US" sz="1200" dirty="0"/>
              <a:t>Y. </a:t>
            </a:r>
            <a:r>
              <a:rPr lang="en-US" sz="1200" dirty="0" err="1"/>
              <a:t>Qiang</a:t>
            </a:r>
            <a:r>
              <a:rPr lang="en-US" sz="1200" dirty="0"/>
              <a:t> </a:t>
            </a:r>
            <a:r>
              <a:rPr lang="en-US" sz="1200" i="1" dirty="0"/>
              <a:t>et al</a:t>
            </a:r>
            <a:r>
              <a:rPr lang="en-US" sz="1200" dirty="0"/>
              <a:t>, Phys. Lett. B </a:t>
            </a:r>
            <a:r>
              <a:rPr lang="en-US" sz="1200" b="1" dirty="0"/>
              <a:t>694</a:t>
            </a:r>
            <a:r>
              <a:rPr lang="en-US" sz="1200" dirty="0"/>
              <a:t>, 123 (2010)</a:t>
            </a:r>
          </a:p>
        </p:txBody>
      </p:sp>
      <p:sp>
        <p:nvSpPr>
          <p:cNvPr id="20" name="TextBox 19"/>
          <p:cNvSpPr txBox="1"/>
          <p:nvPr/>
        </p:nvSpPr>
        <p:spPr>
          <a:xfrm>
            <a:off x="381000" y="4572000"/>
            <a:ext cx="8385309" cy="1815882"/>
          </a:xfrm>
          <a:prstGeom prst="rect">
            <a:avLst/>
          </a:prstGeom>
          <a:noFill/>
        </p:spPr>
        <p:txBody>
          <a:bodyPr wrap="none" rtlCol="0">
            <a:spAutoFit/>
          </a:bodyPr>
          <a:lstStyle/>
          <a:p>
            <a:r>
              <a:rPr lang="en-US" sz="1600" b="1" dirty="0">
                <a:solidFill>
                  <a:srgbClr val="990099"/>
                </a:solidFill>
                <a:latin typeface="Symbol" pitchFamily="18" charset="2"/>
              </a:rPr>
              <a:t>·</a:t>
            </a:r>
            <a:r>
              <a:rPr lang="en-US" sz="1600" b="1" dirty="0">
                <a:solidFill>
                  <a:srgbClr val="FF0000"/>
                </a:solidFill>
                <a:latin typeface="Symbol" pitchFamily="18" charset="2"/>
              </a:rPr>
              <a:t> </a:t>
            </a:r>
            <a:r>
              <a:rPr lang="en-US" sz="1600" dirty="0"/>
              <a:t>Line shape of </a:t>
            </a:r>
            <a:r>
              <a:rPr lang="en-US" sz="1600" b="1" dirty="0">
                <a:solidFill>
                  <a:srgbClr val="0000CC"/>
                </a:solidFill>
                <a:latin typeface="Symbol" pitchFamily="18" charset="2"/>
              </a:rPr>
              <a:t>L</a:t>
            </a:r>
            <a:r>
              <a:rPr lang="en-US" sz="1600" b="1" dirty="0">
                <a:solidFill>
                  <a:srgbClr val="0000CC"/>
                </a:solidFill>
              </a:rPr>
              <a:t>(1405)1/2</a:t>
            </a:r>
            <a:r>
              <a:rPr lang="en-US" sz="1600" b="1" baseline="30000" dirty="0">
                <a:solidFill>
                  <a:srgbClr val="0000CC"/>
                </a:solidFill>
                <a:latin typeface="Symbol" pitchFamily="18" charset="2"/>
              </a:rPr>
              <a:t>-</a:t>
            </a:r>
            <a:r>
              <a:rPr lang="en-US" sz="1600" dirty="0"/>
              <a:t> can be studied in </a:t>
            </a:r>
            <a:r>
              <a:rPr lang="en-US" sz="1600" b="1" dirty="0">
                <a:solidFill>
                  <a:srgbClr val="0000CC"/>
                </a:solidFill>
              </a:rPr>
              <a:t>K</a:t>
            </a:r>
            <a:r>
              <a:rPr lang="en-US" sz="1600" b="1" baseline="30000" dirty="0">
                <a:solidFill>
                  <a:srgbClr val="0000CC"/>
                </a:solidFill>
                <a:latin typeface="Symbol" pitchFamily="18" charset="2"/>
              </a:rPr>
              <a:t>-</a:t>
            </a:r>
            <a:r>
              <a:rPr lang="en-US" sz="1600" b="1" dirty="0">
                <a:solidFill>
                  <a:srgbClr val="0000CC"/>
                </a:solidFill>
              </a:rPr>
              <a:t>p</a:t>
            </a:r>
            <a:r>
              <a:rPr lang="en-US" sz="1600" dirty="0"/>
              <a:t> and </a:t>
            </a:r>
            <a:r>
              <a:rPr lang="en-US" sz="1600" b="1" dirty="0">
                <a:solidFill>
                  <a:srgbClr val="0000CC"/>
                </a:solidFill>
              </a:rPr>
              <a:t>K</a:t>
            </a:r>
            <a:r>
              <a:rPr lang="en-US" sz="1600" b="1" baseline="30000" dirty="0">
                <a:solidFill>
                  <a:srgbClr val="0000CC"/>
                </a:solidFill>
                <a:latin typeface="Symbol" pitchFamily="18" charset="2"/>
              </a:rPr>
              <a:t>-</a:t>
            </a:r>
            <a:r>
              <a:rPr lang="en-US" sz="1600" b="1" dirty="0">
                <a:solidFill>
                  <a:srgbClr val="0000CC"/>
                </a:solidFill>
              </a:rPr>
              <a:t>d </a:t>
            </a:r>
            <a:r>
              <a:rPr lang="en-US" sz="1600" dirty="0"/>
              <a:t>(</a:t>
            </a:r>
            <a:r>
              <a:rPr lang="en-US" sz="1600" b="1" dirty="0">
                <a:solidFill>
                  <a:srgbClr val="0000CC"/>
                </a:solidFill>
              </a:rPr>
              <a:t>K</a:t>
            </a:r>
            <a:r>
              <a:rPr lang="en-US" sz="1600" b="1" baseline="30000" dirty="0">
                <a:solidFill>
                  <a:srgbClr val="0000CC"/>
                </a:solidFill>
                <a:latin typeface="Symbol" pitchFamily="18" charset="2"/>
              </a:rPr>
              <a:t>-</a:t>
            </a:r>
            <a:r>
              <a:rPr lang="en-US" sz="1600" b="1" dirty="0">
                <a:solidFill>
                  <a:srgbClr val="0000CC"/>
                </a:solidFill>
              </a:rPr>
              <a:t>n</a:t>
            </a:r>
            <a:r>
              <a:rPr lang="en-US" sz="1600" dirty="0"/>
              <a:t>)</a:t>
            </a:r>
            <a:r>
              <a:rPr lang="en-US" sz="1600" b="1" dirty="0">
                <a:solidFill>
                  <a:srgbClr val="0000CC"/>
                </a:solidFill>
              </a:rPr>
              <a:t> </a:t>
            </a:r>
            <a:r>
              <a:rPr lang="en-US" sz="1600" dirty="0"/>
              <a:t>reactions. </a:t>
            </a:r>
          </a:p>
          <a:p>
            <a:r>
              <a:rPr lang="en-US" sz="1600" dirty="0"/>
              <a:t>    Comparison between </a:t>
            </a:r>
            <a:r>
              <a:rPr lang="en-US" sz="1600" b="1" dirty="0">
                <a:solidFill>
                  <a:srgbClr val="990099"/>
                </a:solidFill>
              </a:rPr>
              <a:t>pion</a:t>
            </a:r>
            <a:r>
              <a:rPr lang="en-US" sz="1600" dirty="0"/>
              <a:t>- &amp; </a:t>
            </a:r>
            <a:r>
              <a:rPr lang="en-US" sz="1600" b="1" dirty="0">
                <a:solidFill>
                  <a:srgbClr val="990099"/>
                </a:solidFill>
              </a:rPr>
              <a:t>Kaon</a:t>
            </a:r>
            <a:r>
              <a:rPr lang="en-US" sz="1600" dirty="0"/>
              <a:t>-induced reactions together with </a:t>
            </a:r>
            <a:r>
              <a:rPr lang="en-US" sz="1600" b="1" dirty="0" err="1">
                <a:solidFill>
                  <a:srgbClr val="990099"/>
                </a:solidFill>
              </a:rPr>
              <a:t>photoprod</a:t>
            </a:r>
            <a:r>
              <a:rPr lang="en-US" sz="1600" dirty="0"/>
              <a:t> is important.</a:t>
            </a:r>
          </a:p>
          <a:p>
            <a:r>
              <a:rPr lang="en-US" sz="1600" b="1" dirty="0">
                <a:solidFill>
                  <a:srgbClr val="990099"/>
                </a:solidFill>
                <a:latin typeface="Symbol" pitchFamily="18" charset="2"/>
              </a:rPr>
              <a:t>·</a:t>
            </a:r>
            <a:r>
              <a:rPr lang="en-US" sz="1600" b="1" dirty="0">
                <a:solidFill>
                  <a:srgbClr val="FF0000"/>
                </a:solidFill>
                <a:latin typeface="Symbol" pitchFamily="18" charset="2"/>
              </a:rPr>
              <a:t> </a:t>
            </a:r>
            <a:r>
              <a:rPr lang="en-US" sz="1600" b="1" dirty="0">
                <a:solidFill>
                  <a:srgbClr val="0000CC"/>
                </a:solidFill>
              </a:rPr>
              <a:t>H-dibaryon</a:t>
            </a:r>
            <a:r>
              <a:rPr lang="en-US" sz="1600" dirty="0"/>
              <a:t>, which has </a:t>
            </a:r>
            <a:r>
              <a:rPr lang="en-US" sz="1600" b="1" dirty="0">
                <a:solidFill>
                  <a:srgbClr val="990099"/>
                </a:solidFill>
              </a:rPr>
              <a:t>quark</a:t>
            </a:r>
            <a:r>
              <a:rPr lang="en-US" sz="1600" dirty="0"/>
              <a:t> configuration of </a:t>
            </a:r>
            <a:r>
              <a:rPr lang="en-US" sz="1600" b="1" dirty="0" err="1">
                <a:solidFill>
                  <a:srgbClr val="00B050"/>
                </a:solidFill>
              </a:rPr>
              <a:t>uuddss</a:t>
            </a:r>
            <a:r>
              <a:rPr lang="en-US" sz="1600" dirty="0"/>
              <a:t>, will be searched for in (</a:t>
            </a:r>
            <a:r>
              <a:rPr lang="en-US" sz="1600" b="1" dirty="0">
                <a:solidFill>
                  <a:srgbClr val="0000CC"/>
                </a:solidFill>
              </a:rPr>
              <a:t>K</a:t>
            </a:r>
            <a:r>
              <a:rPr lang="en-US" sz="1600" b="1" baseline="30000" dirty="0">
                <a:solidFill>
                  <a:srgbClr val="0000CC"/>
                </a:solidFill>
                <a:latin typeface="Symbol" pitchFamily="18" charset="2"/>
              </a:rPr>
              <a:t>-</a:t>
            </a:r>
            <a:r>
              <a:rPr lang="en-US" sz="1600" dirty="0"/>
              <a:t>, </a:t>
            </a:r>
            <a:r>
              <a:rPr lang="en-US" sz="1600" b="1" dirty="0">
                <a:solidFill>
                  <a:srgbClr val="0000CC"/>
                </a:solidFill>
              </a:rPr>
              <a:t>K</a:t>
            </a:r>
            <a:r>
              <a:rPr lang="en-US" sz="1600" b="1" baseline="30000" dirty="0">
                <a:solidFill>
                  <a:srgbClr val="0000CC"/>
                </a:solidFill>
              </a:rPr>
              <a:t>+</a:t>
            </a:r>
            <a:r>
              <a:rPr lang="en-US" sz="1600" dirty="0"/>
              <a:t>). </a:t>
            </a:r>
          </a:p>
          <a:p>
            <a:r>
              <a:rPr lang="en-US" sz="1600" b="1" dirty="0">
                <a:solidFill>
                  <a:srgbClr val="990099"/>
                </a:solidFill>
                <a:latin typeface="Symbol" pitchFamily="18" charset="2"/>
              </a:rPr>
              <a:t>·</a:t>
            </a:r>
            <a:r>
              <a:rPr lang="en-US" sz="1600" b="1" dirty="0">
                <a:solidFill>
                  <a:srgbClr val="FF0000"/>
                </a:solidFill>
                <a:latin typeface="Symbol" pitchFamily="18" charset="2"/>
              </a:rPr>
              <a:t> </a:t>
            </a:r>
            <a:r>
              <a:rPr lang="en-US" sz="1600" dirty="0"/>
              <a:t>Measured  </a:t>
            </a:r>
            <a:r>
              <a:rPr lang="en-US" sz="1600" b="1" dirty="0" err="1">
                <a:solidFill>
                  <a:srgbClr val="0000CC"/>
                </a:solidFill>
                <a:latin typeface="Symbol" pitchFamily="18" charset="2"/>
              </a:rPr>
              <a:t>pS</a:t>
            </a:r>
            <a:r>
              <a:rPr lang="en-US" sz="1600" dirty="0"/>
              <a:t>/</a:t>
            </a:r>
            <a:r>
              <a:rPr lang="en-US" sz="1600" b="1" dirty="0" err="1">
                <a:solidFill>
                  <a:srgbClr val="0000CC"/>
                </a:solidFill>
                <a:latin typeface="Symbol" pitchFamily="18" charset="2"/>
              </a:rPr>
              <a:t>ppS</a:t>
            </a:r>
            <a:r>
              <a:rPr lang="en-US" sz="1600" dirty="0"/>
              <a:t> </a:t>
            </a:r>
            <a:r>
              <a:rPr lang="en-US" sz="1600" b="1" dirty="0"/>
              <a:t>BR</a:t>
            </a:r>
            <a:r>
              <a:rPr lang="en-US" sz="1600" dirty="0"/>
              <a:t> for </a:t>
            </a:r>
            <a:r>
              <a:rPr lang="en-US" sz="1600" b="1" dirty="0">
                <a:solidFill>
                  <a:srgbClr val="0000CC"/>
                </a:solidFill>
                <a:latin typeface="Symbol" pitchFamily="18" charset="2"/>
              </a:rPr>
              <a:t>S</a:t>
            </a:r>
            <a:r>
              <a:rPr lang="en-US" sz="1600" b="1" dirty="0">
                <a:solidFill>
                  <a:srgbClr val="0000CC"/>
                </a:solidFill>
              </a:rPr>
              <a:t>(1670) </a:t>
            </a:r>
            <a:r>
              <a:rPr lang="en-US" sz="1600" dirty="0"/>
              <a:t>produced in reaction </a:t>
            </a:r>
            <a:r>
              <a:rPr lang="en-US" sz="1600" b="1" dirty="0" err="1">
                <a:solidFill>
                  <a:srgbClr val="0000CC"/>
                </a:solidFill>
              </a:rPr>
              <a:t>K</a:t>
            </a:r>
            <a:r>
              <a:rPr lang="en-US" sz="1600" b="1" baseline="30000" dirty="0" err="1">
                <a:solidFill>
                  <a:srgbClr val="0000CC"/>
                </a:solidFill>
                <a:latin typeface="Symbol" pitchFamily="18" charset="2"/>
              </a:rPr>
              <a:t>-</a:t>
            </a:r>
            <a:r>
              <a:rPr lang="en-US" sz="1600" b="1" dirty="0" err="1">
                <a:solidFill>
                  <a:srgbClr val="0000CC"/>
                </a:solidFill>
              </a:rPr>
              <a:t>p</a:t>
            </a:r>
            <a:r>
              <a:rPr lang="en-US" sz="1600" b="1" dirty="0" err="1">
                <a:solidFill>
                  <a:srgbClr val="0000CC"/>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0000CC"/>
                </a:solidFill>
                <a:latin typeface="Symbol" pitchFamily="18" charset="2"/>
              </a:rPr>
              <a:t>p</a:t>
            </a:r>
            <a:r>
              <a:rPr lang="en-US" sz="1600" b="1" baseline="30000" dirty="0" err="1">
                <a:solidFill>
                  <a:srgbClr val="0000CC"/>
                </a:solidFill>
                <a:latin typeface="Symbol" pitchFamily="18" charset="2"/>
              </a:rPr>
              <a:t>-</a:t>
            </a:r>
            <a:r>
              <a:rPr lang="en-US" sz="1600" b="1" dirty="0" err="1">
                <a:solidFill>
                  <a:srgbClr val="0000CC"/>
                </a:solidFill>
                <a:latin typeface="Symbol" pitchFamily="18" charset="2"/>
              </a:rPr>
              <a:t>S</a:t>
            </a:r>
            <a:r>
              <a:rPr lang="en-US" sz="1600" b="1" dirty="0">
                <a:solidFill>
                  <a:srgbClr val="0000CC"/>
                </a:solidFill>
              </a:rPr>
              <a:t>(1670)</a:t>
            </a:r>
            <a:r>
              <a:rPr lang="en-US" sz="1600" b="1" baseline="30000" dirty="0">
                <a:solidFill>
                  <a:srgbClr val="0000CC"/>
                </a:solidFill>
              </a:rPr>
              <a:t>+</a:t>
            </a:r>
            <a:r>
              <a:rPr lang="en-US" sz="1600" b="1" dirty="0">
                <a:solidFill>
                  <a:srgbClr val="0000CC"/>
                </a:solidFill>
              </a:rPr>
              <a:t> </a:t>
            </a:r>
            <a:r>
              <a:rPr lang="en-US" sz="1600" dirty="0"/>
              <a:t>depends </a:t>
            </a:r>
          </a:p>
          <a:p>
            <a:r>
              <a:rPr lang="en-US" sz="1600" dirty="0"/>
              <a:t>    strongly on momentum transfer, &amp; it has been suggested that there exist two </a:t>
            </a:r>
            <a:r>
              <a:rPr lang="en-US" sz="1600" b="1" dirty="0">
                <a:solidFill>
                  <a:srgbClr val="0000CC"/>
                </a:solidFill>
                <a:latin typeface="Symbol" pitchFamily="18" charset="2"/>
              </a:rPr>
              <a:t>S</a:t>
            </a:r>
            <a:r>
              <a:rPr lang="en-US" sz="1600" b="1" dirty="0">
                <a:solidFill>
                  <a:srgbClr val="0000CC"/>
                </a:solidFill>
              </a:rPr>
              <a:t>(1670)s</a:t>
            </a:r>
            <a:r>
              <a:rPr lang="en-US" sz="1600" dirty="0"/>
              <a:t> with </a:t>
            </a:r>
          </a:p>
          <a:p>
            <a:r>
              <a:rPr lang="en-US" sz="1600" dirty="0"/>
              <a:t>    same mass &amp; quantum numbers, one with large </a:t>
            </a:r>
            <a:r>
              <a:rPr lang="en-US" sz="1600" b="1" dirty="0" err="1">
                <a:solidFill>
                  <a:srgbClr val="0000CC"/>
                </a:solidFill>
                <a:latin typeface="Symbol" pitchFamily="18" charset="2"/>
              </a:rPr>
              <a:t>ppS</a:t>
            </a:r>
            <a:r>
              <a:rPr lang="en-US" sz="1600" dirty="0"/>
              <a:t> branching fraction &amp; the other </a:t>
            </a:r>
          </a:p>
          <a:p>
            <a:r>
              <a:rPr lang="en-US" sz="1600" dirty="0"/>
              <a:t>    with large </a:t>
            </a:r>
            <a:r>
              <a:rPr lang="en-US" sz="1600" b="1" dirty="0" err="1">
                <a:solidFill>
                  <a:srgbClr val="0000CC"/>
                </a:solidFill>
                <a:latin typeface="Symbol" pitchFamily="18" charset="2"/>
              </a:rPr>
              <a:t>pS</a:t>
            </a:r>
            <a:r>
              <a:rPr lang="en-US" sz="1600" dirty="0"/>
              <a:t> BR. </a:t>
            </a:r>
          </a:p>
        </p:txBody>
      </p:sp>
      <p:pic>
        <p:nvPicPr>
          <p:cNvPr id="21" name="Picture 20"/>
          <p:cNvPicPr>
            <a:picLocks noChangeAspect="1" noChangeArrowheads="1"/>
          </p:cNvPicPr>
          <p:nvPr/>
        </p:nvPicPr>
        <p:blipFill>
          <a:blip r:embed="rId6" cstate="print">
            <a:lum bright="-16000" contrast="26000"/>
          </a:blip>
          <a:srcRect/>
          <a:stretch>
            <a:fillRect/>
          </a:stretch>
        </p:blipFill>
        <p:spPr bwMode="auto">
          <a:xfrm>
            <a:off x="4572000" y="2073888"/>
            <a:ext cx="1332366" cy="288311"/>
          </a:xfrm>
          <a:prstGeom prst="rect">
            <a:avLst/>
          </a:prstGeom>
          <a:noFill/>
          <a:ln w="9525">
            <a:noFill/>
            <a:miter lim="800000"/>
            <a:headEnd/>
            <a:tailEnd/>
          </a:ln>
        </p:spPr>
      </p:pic>
      <p:graphicFrame>
        <p:nvGraphicFramePr>
          <p:cNvPr id="63590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35925" name="Bitmap Image" r:id="rId7" imgW="10457143" imgH="7714286" progId="PBrush">
                  <p:embed/>
                </p:oleObj>
              </mc:Choice>
              <mc:Fallback>
                <p:oleObj name="Bitmap Image" r:id="rId7" imgW="10457143" imgH="7714286" progId="PBrush">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5908" name="Picture 4"/>
          <p:cNvPicPr>
            <a:picLocks noChangeAspect="1" noChangeArrowheads="1"/>
          </p:cNvPicPr>
          <p:nvPr/>
        </p:nvPicPr>
        <p:blipFill>
          <a:blip r:embed="rId9" cstate="print">
            <a:lum bright="-25000" contrast="45000"/>
          </a:blip>
          <a:srcRect/>
          <a:stretch>
            <a:fillRect/>
          </a:stretch>
        </p:blipFill>
        <p:spPr bwMode="auto">
          <a:xfrm>
            <a:off x="6248400" y="2438400"/>
            <a:ext cx="2590800" cy="84335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2" name="Rectangle 21"/>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3" name="Rectangle 22"/>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24</a:t>
            </a:fld>
            <a:endParaRPr lang="en-US"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9144000" cy="769441"/>
          </a:xfrm>
          <a:prstGeom prst="rect">
            <a:avLst/>
          </a:prstGeom>
          <a:solidFill>
            <a:schemeClr val="bg1"/>
          </a:solidFill>
          <a:ln>
            <a:solidFill>
              <a:schemeClr val="bg1"/>
            </a:solidFill>
          </a:ln>
        </p:spPr>
        <p:txBody>
          <a:bodyPr wrap="square" rtlCol="0">
            <a:spAutoFit/>
          </a:bodyPr>
          <a:lstStyle/>
          <a:p>
            <a:pPr algn="r"/>
            <a:r>
              <a:rPr lang="en-US" sz="4400" dirty="0">
                <a:solidFill>
                  <a:srgbClr val="FF0000"/>
                </a:solidFill>
                <a:latin typeface="Monotype Corsiva" pitchFamily="66" charset="0"/>
              </a:rPr>
              <a:t>Status</a:t>
            </a:r>
            <a:r>
              <a:rPr lang="en-US" sz="4400" dirty="0">
                <a:latin typeface="Monotype Corsiva" pitchFamily="66" charset="0"/>
              </a:rPr>
              <a:t> of </a:t>
            </a:r>
            <a:r>
              <a:rPr lang="en-US" sz="4400" dirty="0">
                <a:solidFill>
                  <a:srgbClr val="00CCFF"/>
                </a:solidFill>
                <a:latin typeface="Monotype Corsiva" pitchFamily="66" charset="0"/>
              </a:rPr>
              <a:t>Data</a:t>
            </a:r>
            <a:r>
              <a:rPr lang="en-US" sz="4400" dirty="0">
                <a:latin typeface="Monotype Corsiva" pitchFamily="66" charset="0"/>
              </a:rPr>
              <a:t> for </a:t>
            </a:r>
            <a:r>
              <a:rPr lang="en-US" sz="4400" dirty="0">
                <a:solidFill>
                  <a:srgbClr val="FF9900"/>
                </a:solidFill>
                <a:latin typeface="Monotype Corsiva" pitchFamily="66" charset="0"/>
              </a:rPr>
              <a:t>Kaon</a:t>
            </a:r>
            <a:r>
              <a:rPr lang="en-US" sz="4400" dirty="0">
                <a:solidFill>
                  <a:srgbClr val="00B050"/>
                </a:solidFill>
                <a:latin typeface="Monotype Corsiva" pitchFamily="66" charset="0"/>
              </a:rPr>
              <a:t> Induced</a:t>
            </a:r>
            <a:r>
              <a:rPr lang="en-US" sz="4400" dirty="0">
                <a:latin typeface="Monotype Corsiva" pitchFamily="66" charset="0"/>
              </a:rPr>
              <a:t> </a:t>
            </a:r>
            <a:r>
              <a:rPr lang="en-US" sz="4400" dirty="0">
                <a:solidFill>
                  <a:srgbClr val="0033CC"/>
                </a:solidFill>
                <a:latin typeface="Monotype Corsiva" pitchFamily="66" charset="0"/>
              </a:rPr>
              <a:t>Reactions</a:t>
            </a: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36948"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1603" name="Picture 3"/>
          <p:cNvPicPr>
            <a:picLocks noChangeAspect="1" noChangeArrowheads="1"/>
          </p:cNvPicPr>
          <p:nvPr/>
        </p:nvPicPr>
        <p:blipFill>
          <a:blip r:embed="rId6" cstate="print">
            <a:lum bright="-15000" contrast="40000"/>
          </a:blip>
          <a:srcRect/>
          <a:stretch>
            <a:fillRect/>
          </a:stretch>
        </p:blipFill>
        <p:spPr bwMode="auto">
          <a:xfrm>
            <a:off x="1295400" y="1371600"/>
            <a:ext cx="1248965" cy="747044"/>
          </a:xfrm>
          <a:prstGeom prst="rect">
            <a:avLst/>
          </a:prstGeom>
          <a:noFill/>
          <a:ln w="9525">
            <a:noFill/>
            <a:miter lim="800000"/>
            <a:headEnd/>
            <a:tailEnd/>
          </a:ln>
        </p:spPr>
      </p:pic>
      <p:pic>
        <p:nvPicPr>
          <p:cNvPr id="281604" name="Picture 4"/>
          <p:cNvPicPr>
            <a:picLocks noChangeAspect="1" noChangeArrowheads="1"/>
          </p:cNvPicPr>
          <p:nvPr/>
        </p:nvPicPr>
        <p:blipFill>
          <a:blip r:embed="rId7" cstate="print">
            <a:lum bright="-15000" contrast="40000"/>
          </a:blip>
          <a:srcRect/>
          <a:stretch>
            <a:fillRect/>
          </a:stretch>
        </p:blipFill>
        <p:spPr bwMode="auto">
          <a:xfrm>
            <a:off x="3962400" y="1371600"/>
            <a:ext cx="1177289" cy="685800"/>
          </a:xfrm>
          <a:prstGeom prst="rect">
            <a:avLst/>
          </a:prstGeom>
          <a:noFill/>
          <a:ln w="9525">
            <a:noFill/>
            <a:miter lim="800000"/>
            <a:headEnd/>
            <a:tailEnd/>
          </a:ln>
        </p:spPr>
      </p:pic>
      <p:pic>
        <p:nvPicPr>
          <p:cNvPr id="281605" name="Picture 5"/>
          <p:cNvPicPr>
            <a:picLocks noChangeAspect="1" noChangeArrowheads="1"/>
          </p:cNvPicPr>
          <p:nvPr/>
        </p:nvPicPr>
        <p:blipFill>
          <a:blip r:embed="rId8" cstate="print">
            <a:lum bright="-15000" contrast="40000"/>
          </a:blip>
          <a:srcRect/>
          <a:stretch>
            <a:fillRect/>
          </a:stretch>
        </p:blipFill>
        <p:spPr bwMode="auto">
          <a:xfrm>
            <a:off x="6172200" y="1371600"/>
            <a:ext cx="1245433" cy="730494"/>
          </a:xfrm>
          <a:prstGeom prst="rect">
            <a:avLst/>
          </a:prstGeom>
          <a:noFill/>
          <a:ln w="9525">
            <a:noFill/>
            <a:miter lim="800000"/>
            <a:headEnd/>
            <a:tailEnd/>
          </a:ln>
        </p:spPr>
      </p:pic>
      <p:sp>
        <p:nvSpPr>
          <p:cNvPr id="17" name="TextBox 16"/>
          <p:cNvSpPr txBox="1"/>
          <p:nvPr/>
        </p:nvSpPr>
        <p:spPr>
          <a:xfrm>
            <a:off x="228600" y="914400"/>
            <a:ext cx="8456161" cy="400110"/>
          </a:xfrm>
          <a:prstGeom prst="rect">
            <a:avLst/>
          </a:prstGeom>
          <a:noFill/>
        </p:spPr>
        <p:txBody>
          <a:bodyPr wrap="none" rtlCol="0">
            <a:spAutoFit/>
          </a:bodyPr>
          <a:lstStyle/>
          <a:p>
            <a:r>
              <a:rPr lang="en-US" sz="2000" b="1" dirty="0">
                <a:solidFill>
                  <a:srgbClr val="FF0000"/>
                </a:solidFill>
                <a:latin typeface="Symbol" pitchFamily="18" charset="2"/>
              </a:rPr>
              <a:t>· </a:t>
            </a:r>
            <a:r>
              <a:rPr lang="en-US" sz="2000" b="1" dirty="0">
                <a:solidFill>
                  <a:srgbClr val="0000CC"/>
                </a:solidFill>
                <a:latin typeface="Monotype Corsiva" pitchFamily="66" charset="0"/>
              </a:rPr>
              <a:t>Hyperons </a:t>
            </a:r>
            <a:r>
              <a:rPr lang="en-US" sz="2000" dirty="0">
                <a:latin typeface="Monotype Corsiva" pitchFamily="66" charset="0"/>
              </a:rPr>
              <a:t> </a:t>
            </a:r>
            <a:r>
              <a:rPr lang="en-US" sz="2000" b="1" i="1" dirty="0">
                <a:solidFill>
                  <a:srgbClr val="0000CC"/>
                </a:solidFill>
                <a:latin typeface="Symbol" pitchFamily="18" charset="2"/>
              </a:rPr>
              <a:t>L</a:t>
            </a:r>
            <a:r>
              <a:rPr lang="en-US" sz="2000" b="1" dirty="0">
                <a:solidFill>
                  <a:srgbClr val="0000CC"/>
                </a:solidFill>
                <a:latin typeface="Monotype Corsiva" pitchFamily="66" charset="0"/>
              </a:rPr>
              <a:t>*</a:t>
            </a:r>
            <a:r>
              <a:rPr lang="en-US" sz="2000" dirty="0">
                <a:latin typeface="Monotype Corsiva" pitchFamily="66" charset="0"/>
              </a:rPr>
              <a:t>&amp;  </a:t>
            </a:r>
            <a:r>
              <a:rPr lang="en-US" sz="2000" b="1" i="1" dirty="0">
                <a:solidFill>
                  <a:srgbClr val="0000CC"/>
                </a:solidFill>
                <a:latin typeface="Symbol" pitchFamily="18" charset="2"/>
              </a:rPr>
              <a:t>S</a:t>
            </a:r>
            <a:r>
              <a:rPr lang="en-US" sz="2000" b="1" dirty="0">
                <a:solidFill>
                  <a:srgbClr val="0000CC"/>
                </a:solidFill>
                <a:latin typeface="Monotype Corsiva" pitchFamily="66" charset="0"/>
              </a:rPr>
              <a:t>*</a:t>
            </a:r>
            <a:r>
              <a:rPr lang="en-US" sz="2000" dirty="0">
                <a:latin typeface="Monotype Corsiva" pitchFamily="66" charset="0"/>
              </a:rPr>
              <a:t> have been systematically studied in following formation processes</a:t>
            </a:r>
            <a:r>
              <a:rPr lang="en-US" sz="2000" dirty="0"/>
              <a:t>:</a:t>
            </a:r>
          </a:p>
        </p:txBody>
      </p:sp>
      <p:sp>
        <p:nvSpPr>
          <p:cNvPr id="18" name="TextBox 17"/>
          <p:cNvSpPr txBox="1"/>
          <p:nvPr/>
        </p:nvSpPr>
        <p:spPr>
          <a:xfrm>
            <a:off x="533400" y="2133600"/>
            <a:ext cx="7938392" cy="2862322"/>
          </a:xfrm>
          <a:prstGeom prst="rect">
            <a:avLst/>
          </a:prstGeom>
          <a:noFill/>
        </p:spPr>
        <p:txBody>
          <a:bodyPr wrap="none" rtlCol="0">
            <a:spAutoFit/>
          </a:bodyPr>
          <a:lstStyle/>
          <a:p>
            <a:r>
              <a:rPr lang="en-US" sz="1600" b="1" dirty="0">
                <a:solidFill>
                  <a:srgbClr val="FF0000"/>
                </a:solidFill>
                <a:latin typeface="Symbol" pitchFamily="18" charset="2"/>
              </a:rPr>
              <a:t>·   </a:t>
            </a:r>
            <a:r>
              <a:rPr lang="en-US" sz="1600" dirty="0"/>
              <a:t>Most of our knowledge about </a:t>
            </a:r>
            <a:r>
              <a:rPr lang="en-US" sz="1600" b="1" dirty="0">
                <a:solidFill>
                  <a:srgbClr val="0000CC"/>
                </a:solidFill>
              </a:rPr>
              <a:t>multi-strange baryons </a:t>
            </a:r>
            <a:r>
              <a:rPr lang="en-US" sz="1600" dirty="0"/>
              <a:t>was </a:t>
            </a:r>
          </a:p>
          <a:p>
            <a:r>
              <a:rPr lang="en-US" sz="1600" dirty="0"/>
              <a:t>      obtained from old data measured with </a:t>
            </a:r>
            <a:r>
              <a:rPr lang="en-US" sz="1600" b="1" dirty="0">
                <a:solidFill>
                  <a:srgbClr val="990099"/>
                </a:solidFill>
              </a:rPr>
              <a:t>Bubble Chambers</a:t>
            </a:r>
            <a:r>
              <a:rPr lang="en-US" sz="1600" dirty="0"/>
              <a:t>. </a:t>
            </a:r>
          </a:p>
          <a:p>
            <a:endParaRPr lang="en-US" sz="1600" b="1" dirty="0">
              <a:solidFill>
                <a:srgbClr val="FF0000"/>
              </a:solidFill>
              <a:latin typeface="Symbol" pitchFamily="18" charset="2"/>
            </a:endParaRPr>
          </a:p>
          <a:p>
            <a:r>
              <a:rPr lang="en-US" sz="1600" b="1" dirty="0">
                <a:solidFill>
                  <a:srgbClr val="FF0000"/>
                </a:solidFill>
                <a:latin typeface="Symbol" pitchFamily="18" charset="2"/>
              </a:rPr>
              <a:t>·   </a:t>
            </a:r>
            <a:r>
              <a:rPr lang="en-US" sz="1600" b="1" dirty="0">
                <a:solidFill>
                  <a:srgbClr val="0000CC"/>
                </a:solidFill>
              </a:rPr>
              <a:t>Cascade baryons </a:t>
            </a:r>
            <a:r>
              <a:rPr lang="en-US" sz="1600" dirty="0"/>
              <a:t>could be studied with high-momentum </a:t>
            </a:r>
          </a:p>
          <a:p>
            <a:r>
              <a:rPr lang="en-US" sz="1600" b="1" dirty="0">
                <a:solidFill>
                  <a:srgbClr val="0000CC"/>
                </a:solidFill>
              </a:rPr>
              <a:t>      Kaon</a:t>
            </a:r>
            <a:r>
              <a:rPr lang="en-US" sz="1600" dirty="0"/>
              <a:t> </a:t>
            </a:r>
            <a:r>
              <a:rPr lang="en-US" sz="1600" b="1" dirty="0"/>
              <a:t>beams</a:t>
            </a:r>
            <a:r>
              <a:rPr lang="en-US" sz="1600" dirty="0"/>
              <a:t> &amp; modern </a:t>
            </a:r>
            <a:r>
              <a:rPr lang="en-US" sz="1600" b="1" dirty="0">
                <a:solidFill>
                  <a:srgbClr val="990099"/>
                </a:solidFill>
              </a:rPr>
              <a:t>multi particle spectrometers</a:t>
            </a:r>
            <a:r>
              <a:rPr lang="en-US" sz="1600" dirty="0"/>
              <a:t>. </a:t>
            </a:r>
          </a:p>
          <a:p>
            <a:endParaRPr lang="en-US" sz="1600" b="1" dirty="0">
              <a:solidFill>
                <a:srgbClr val="FF0000"/>
              </a:solidFill>
              <a:latin typeface="Symbol" pitchFamily="18" charset="2"/>
            </a:endParaRPr>
          </a:p>
          <a:p>
            <a:r>
              <a:rPr lang="en-US" sz="1600" b="1" dirty="0">
                <a:solidFill>
                  <a:srgbClr val="FF0000"/>
                </a:solidFill>
                <a:latin typeface="Symbol" pitchFamily="18" charset="2"/>
              </a:rPr>
              <a:t>·   </a:t>
            </a:r>
            <a:r>
              <a:rPr lang="en-US" sz="1600" dirty="0"/>
              <a:t>Lack of appropriate </a:t>
            </a:r>
            <a:r>
              <a:rPr lang="en-US" sz="1600" b="1" dirty="0">
                <a:solidFill>
                  <a:srgbClr val="990099"/>
                </a:solidFill>
              </a:rPr>
              <a:t>beams</a:t>
            </a:r>
            <a:r>
              <a:rPr lang="en-US" sz="1600" dirty="0"/>
              <a:t> &amp; </a:t>
            </a:r>
            <a:r>
              <a:rPr lang="en-US" sz="1600" b="1" dirty="0">
                <a:solidFill>
                  <a:srgbClr val="990099"/>
                </a:solidFill>
              </a:rPr>
              <a:t>detectors</a:t>
            </a:r>
            <a:r>
              <a:rPr lang="en-US" sz="1600" dirty="0"/>
              <a:t> in </a:t>
            </a:r>
            <a:r>
              <a:rPr lang="en-US" sz="1600" b="1" dirty="0"/>
              <a:t>past</a:t>
            </a:r>
            <a:r>
              <a:rPr lang="en-US" sz="1600" dirty="0"/>
              <a:t> greatly </a:t>
            </a:r>
            <a:r>
              <a:rPr lang="en-US" sz="1600" b="1" dirty="0">
                <a:solidFill>
                  <a:srgbClr val="990099"/>
                </a:solidFill>
              </a:rPr>
              <a:t>limited</a:t>
            </a:r>
            <a:r>
              <a:rPr lang="en-US" sz="1600" dirty="0"/>
              <a:t> our </a:t>
            </a:r>
            <a:r>
              <a:rPr lang="en-US" sz="1600" b="1" dirty="0">
                <a:solidFill>
                  <a:srgbClr val="990099"/>
                </a:solidFill>
              </a:rPr>
              <a:t>knowledge</a:t>
            </a:r>
            <a:r>
              <a:rPr lang="en-US" sz="1600" dirty="0"/>
              <a:t>. </a:t>
            </a:r>
          </a:p>
          <a:p>
            <a:endParaRPr lang="en-US" sz="1600" b="1" dirty="0">
              <a:solidFill>
                <a:srgbClr val="FF0000"/>
              </a:solidFill>
              <a:latin typeface="Symbol" pitchFamily="18" charset="2"/>
            </a:endParaRPr>
          </a:p>
          <a:p>
            <a:r>
              <a:rPr lang="en-US" sz="1600" b="1" dirty="0">
                <a:solidFill>
                  <a:srgbClr val="FF0000"/>
                </a:solidFill>
                <a:latin typeface="Symbol" pitchFamily="18" charset="2"/>
              </a:rPr>
              <a:t>·   </a:t>
            </a:r>
            <a:r>
              <a:rPr lang="en-US" sz="1600" dirty="0"/>
              <a:t>Currently only the </a:t>
            </a:r>
            <a:r>
              <a:rPr lang="en-US" sz="1600" b="1" dirty="0">
                <a:solidFill>
                  <a:srgbClr val="0000CC"/>
                </a:solidFill>
              </a:rPr>
              <a:t>cascade</a:t>
            </a:r>
            <a:r>
              <a:rPr lang="en-US" sz="1600" dirty="0"/>
              <a:t> ground states of </a:t>
            </a:r>
            <a:r>
              <a:rPr lang="en-US" sz="1600" b="1" dirty="0"/>
              <a:t>spin</a:t>
            </a:r>
            <a:r>
              <a:rPr lang="en-US" sz="1600" dirty="0"/>
              <a:t>-</a:t>
            </a:r>
            <a:r>
              <a:rPr lang="en-US" sz="1600" b="1" dirty="0">
                <a:solidFill>
                  <a:srgbClr val="0000CC"/>
                </a:solidFill>
              </a:rPr>
              <a:t>1/2</a:t>
            </a:r>
            <a:r>
              <a:rPr lang="en-US" sz="1600" dirty="0"/>
              <a:t> &amp; </a:t>
            </a:r>
            <a:r>
              <a:rPr lang="en-US" sz="1600" b="1" dirty="0"/>
              <a:t>spin</a:t>
            </a:r>
            <a:r>
              <a:rPr lang="en-US" sz="1600" dirty="0"/>
              <a:t>-</a:t>
            </a:r>
            <a:r>
              <a:rPr lang="en-US" sz="1600" b="1" dirty="0">
                <a:solidFill>
                  <a:srgbClr val="0000CC"/>
                </a:solidFill>
              </a:rPr>
              <a:t>3/2</a:t>
            </a:r>
            <a:r>
              <a:rPr lang="en-US" sz="1600" dirty="0"/>
              <a:t> are well identified. </a:t>
            </a:r>
          </a:p>
          <a:p>
            <a:endParaRPr lang="en-US" sz="1600" dirty="0"/>
          </a:p>
          <a:p>
            <a:r>
              <a:rPr lang="en-US" sz="2000" b="1" dirty="0">
                <a:solidFill>
                  <a:srgbClr val="FF0000"/>
                </a:solidFill>
                <a:latin typeface="Symbol" pitchFamily="18" charset="2"/>
              </a:rPr>
              <a:t>·  </a:t>
            </a:r>
            <a:r>
              <a:rPr lang="en-US" sz="2000" dirty="0">
                <a:latin typeface="Monotype Corsiva" pitchFamily="66" charset="0"/>
              </a:rPr>
              <a:t>For excited states, possible production reactions with </a:t>
            </a:r>
            <a:r>
              <a:rPr lang="en-US" sz="2000" b="1" dirty="0">
                <a:solidFill>
                  <a:srgbClr val="0000CC"/>
                </a:solidFill>
                <a:latin typeface="Monotype Corsiva" pitchFamily="66" charset="0"/>
              </a:rPr>
              <a:t>Kaon</a:t>
            </a:r>
            <a:r>
              <a:rPr lang="en-US" sz="2000" dirty="0">
                <a:latin typeface="Monotype Corsiva" pitchFamily="66" charset="0"/>
              </a:rPr>
              <a:t> beams are following</a:t>
            </a:r>
            <a:r>
              <a:rPr lang="en-US" sz="2000" dirty="0"/>
              <a:t>:</a:t>
            </a:r>
          </a:p>
        </p:txBody>
      </p:sp>
      <p:pic>
        <p:nvPicPr>
          <p:cNvPr id="281606" name="Picture 6"/>
          <p:cNvPicPr>
            <a:picLocks noChangeAspect="1" noChangeArrowheads="1"/>
          </p:cNvPicPr>
          <p:nvPr/>
        </p:nvPicPr>
        <p:blipFill>
          <a:blip r:embed="rId9" cstate="print">
            <a:lum bright="-15000" contrast="40000"/>
          </a:blip>
          <a:srcRect/>
          <a:stretch>
            <a:fillRect/>
          </a:stretch>
        </p:blipFill>
        <p:spPr bwMode="auto">
          <a:xfrm>
            <a:off x="3886200" y="4953000"/>
            <a:ext cx="1447800" cy="694944"/>
          </a:xfrm>
          <a:prstGeom prst="rect">
            <a:avLst/>
          </a:prstGeom>
          <a:noFill/>
          <a:ln w="9525">
            <a:noFill/>
            <a:miter lim="800000"/>
            <a:headEnd/>
            <a:tailEnd/>
          </a:ln>
        </p:spPr>
      </p:pic>
      <p:pic>
        <p:nvPicPr>
          <p:cNvPr id="281607" name="Picture 7"/>
          <p:cNvPicPr>
            <a:picLocks noChangeAspect="1" noChangeArrowheads="1"/>
          </p:cNvPicPr>
          <p:nvPr/>
        </p:nvPicPr>
        <p:blipFill>
          <a:blip r:embed="rId10" cstate="print">
            <a:lum bright="-15000" contrast="40000"/>
          </a:blip>
          <a:srcRect/>
          <a:stretch>
            <a:fillRect/>
          </a:stretch>
        </p:blipFill>
        <p:spPr bwMode="auto">
          <a:xfrm>
            <a:off x="3810000" y="5943600"/>
            <a:ext cx="1916151" cy="494102"/>
          </a:xfrm>
          <a:prstGeom prst="rect">
            <a:avLst/>
          </a:prstGeom>
          <a:noFill/>
          <a:ln w="9525">
            <a:noFill/>
            <a:miter lim="800000"/>
            <a:headEnd/>
            <a:tailEnd/>
          </a:ln>
        </p:spPr>
      </p:pic>
      <p:sp>
        <p:nvSpPr>
          <p:cNvPr id="19" name="TextBox 18"/>
          <p:cNvSpPr txBox="1"/>
          <p:nvPr/>
        </p:nvSpPr>
        <p:spPr>
          <a:xfrm>
            <a:off x="609600" y="5562600"/>
            <a:ext cx="6074099" cy="400110"/>
          </a:xfrm>
          <a:prstGeom prst="rect">
            <a:avLst/>
          </a:prstGeom>
          <a:noFill/>
        </p:spPr>
        <p:txBody>
          <a:bodyPr wrap="none" rtlCol="0">
            <a:spAutoFit/>
          </a:bodyPr>
          <a:lstStyle/>
          <a:p>
            <a:r>
              <a:rPr lang="en-US" sz="2000" b="1" dirty="0">
                <a:solidFill>
                  <a:srgbClr val="FF0000"/>
                </a:solidFill>
                <a:latin typeface="Symbol" pitchFamily="18" charset="2"/>
              </a:rPr>
              <a:t>·  </a:t>
            </a:r>
            <a:r>
              <a:rPr lang="en-US" sz="2000" dirty="0">
                <a:latin typeface="Monotype Corsiva" pitchFamily="66" charset="0"/>
              </a:rPr>
              <a:t>There are other production processes with single or </a:t>
            </a:r>
            <a:r>
              <a:rPr lang="en-US" sz="2000" b="1" dirty="0">
                <a:solidFill>
                  <a:srgbClr val="0000CC"/>
                </a:solidFill>
                <a:latin typeface="Monotype Corsiva" pitchFamily="66" charset="0"/>
              </a:rPr>
              <a:t>multi </a:t>
            </a:r>
            <a:r>
              <a:rPr lang="en-US" sz="2000" b="1" dirty="0" err="1">
                <a:solidFill>
                  <a:srgbClr val="0000CC"/>
                </a:solidFill>
                <a:latin typeface="Monotype Corsiva" pitchFamily="66" charset="0"/>
              </a:rPr>
              <a:t>pions</a:t>
            </a:r>
            <a:r>
              <a:rPr lang="en-US" sz="2000" dirty="0"/>
              <a:t>:</a:t>
            </a:r>
          </a:p>
        </p:txBody>
      </p:sp>
      <p:graphicFrame>
        <p:nvGraphicFramePr>
          <p:cNvPr id="636931"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36949" name="Bitmap Image" r:id="rId11" imgW="10457143" imgH="7714286" progId="PBrush">
                  <p:embed/>
                </p:oleObj>
              </mc:Choice>
              <mc:Fallback>
                <p:oleObj name="Bitmap Image" r:id="rId11" imgW="10457143" imgH="7714286" progId="PBrush">
                  <p:embed/>
                  <p:pic>
                    <p:nvPicPr>
                      <p:cNvPr id="0"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6932" name="Picture 4"/>
          <p:cNvPicPr>
            <a:picLocks noChangeAspect="1" noChangeArrowheads="1"/>
          </p:cNvPicPr>
          <p:nvPr/>
        </p:nvPicPr>
        <p:blipFill>
          <a:blip r:embed="rId13" cstate="print"/>
          <a:srcRect/>
          <a:stretch>
            <a:fillRect/>
          </a:stretch>
        </p:blipFill>
        <p:spPr bwMode="auto">
          <a:xfrm>
            <a:off x="6324600" y="2209800"/>
            <a:ext cx="978458" cy="1359384"/>
          </a:xfrm>
          <a:prstGeom prst="rect">
            <a:avLst/>
          </a:prstGeom>
          <a:noFill/>
          <a:ln w="9525">
            <a:noFill/>
            <a:miter lim="800000"/>
            <a:headEnd/>
            <a:tailEnd/>
          </a:ln>
        </p:spPr>
      </p:pic>
      <p:sp>
        <p:nvSpPr>
          <p:cNvPr id="21" name="Rectangle 20"/>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0" name="Rectangle 19"/>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25</a:t>
            </a:fld>
            <a:endParaRPr lang="en-US" sz="1200" dirty="0"/>
          </a:p>
        </p:txBody>
      </p:sp>
      <p:pic>
        <p:nvPicPr>
          <p:cNvPr id="22" name="Picture 12"/>
          <p:cNvPicPr>
            <a:picLocks noChangeAspect="1" noChangeArrowheads="1"/>
          </p:cNvPicPr>
          <p:nvPr/>
        </p:nvPicPr>
        <p:blipFill>
          <a:blip r:embed="rId14" cstate="print">
            <a:lum bright="-16000" contrast="23000"/>
          </a:blip>
          <a:srcRect/>
          <a:stretch>
            <a:fillRect/>
          </a:stretch>
        </p:blipFill>
        <p:spPr bwMode="auto">
          <a:xfrm>
            <a:off x="152400" y="4114800"/>
            <a:ext cx="707232" cy="2286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72788"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49220"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72789" name="Bitmap Image" r:id="rId6" imgW="1952898" imgH="2000000" progId="PBrush">
                  <p:embed/>
                </p:oleObj>
              </mc:Choice>
              <mc:Fallback>
                <p:oleObj name="Bitmap Image" r:id="rId6" imgW="1952898" imgH="2000000" progId="PBrus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72772" name="Picture 4"/>
          <p:cNvPicPr>
            <a:picLocks noChangeAspect="1" noChangeArrowheads="1"/>
          </p:cNvPicPr>
          <p:nvPr/>
        </p:nvPicPr>
        <p:blipFill>
          <a:blip r:embed="rId8" cstate="print">
            <a:lum bright="-20000" contrast="45000"/>
          </a:blip>
          <a:srcRect/>
          <a:stretch>
            <a:fillRect/>
          </a:stretch>
        </p:blipFill>
        <p:spPr bwMode="auto">
          <a:xfrm>
            <a:off x="1600200" y="1981200"/>
            <a:ext cx="5838825" cy="3609975"/>
          </a:xfrm>
          <a:prstGeom prst="rect">
            <a:avLst/>
          </a:prstGeom>
          <a:noFill/>
          <a:ln w="9525">
            <a:noFill/>
            <a:miter lim="800000"/>
            <a:headEnd/>
            <a:tailEnd/>
          </a:ln>
        </p:spPr>
      </p:pic>
      <p:sp>
        <p:nvSpPr>
          <p:cNvPr id="19" name="Rectangle 18"/>
          <p:cNvSpPr/>
          <p:nvPr/>
        </p:nvSpPr>
        <p:spPr>
          <a:xfrm>
            <a:off x="533400" y="5943600"/>
            <a:ext cx="4572000" cy="461665"/>
          </a:xfrm>
          <a:prstGeom prst="rect">
            <a:avLst/>
          </a:prstGeom>
          <a:solidFill>
            <a:srgbClr val="FFFF00"/>
          </a:solidFill>
        </p:spPr>
        <p:txBody>
          <a:bodyPr>
            <a:spAutoFit/>
          </a:bodyPr>
          <a:lstStyle/>
          <a:p>
            <a:r>
              <a:rPr lang="en-US" sz="1200" b="1" u="sng" dirty="0">
                <a:solidFill>
                  <a:srgbClr val="FF0000"/>
                </a:solidFill>
              </a:rPr>
              <a:t>ANL</a:t>
            </a:r>
            <a:r>
              <a:rPr lang="en-US" sz="1200" b="1" u="sng" dirty="0"/>
              <a:t>/</a:t>
            </a:r>
            <a:r>
              <a:rPr lang="en-US" sz="1200" b="1" u="sng" dirty="0">
                <a:solidFill>
                  <a:srgbClr val="0000D6"/>
                </a:solidFill>
              </a:rPr>
              <a:t>Osaka</a:t>
            </a:r>
            <a:r>
              <a:rPr lang="en-US" sz="1200" dirty="0"/>
              <a:t>: H. </a:t>
            </a:r>
            <a:r>
              <a:rPr lang="en-US" sz="1200" dirty="0" err="1"/>
              <a:t>Kamano</a:t>
            </a:r>
            <a:r>
              <a:rPr lang="en-US" sz="1200" dirty="0"/>
              <a:t> </a:t>
            </a:r>
            <a:r>
              <a:rPr lang="en-US" sz="1200" i="1" dirty="0"/>
              <a:t>et al</a:t>
            </a:r>
            <a:r>
              <a:rPr lang="en-US" sz="1200" dirty="0"/>
              <a:t>, Phys Rev C </a:t>
            </a:r>
            <a:r>
              <a:rPr lang="en-US" sz="1200" b="1" dirty="0"/>
              <a:t>90</a:t>
            </a:r>
            <a:r>
              <a:rPr lang="en-US" sz="1200" dirty="0"/>
              <a:t>, 065204 (2014)</a:t>
            </a:r>
          </a:p>
          <a:p>
            <a:r>
              <a:rPr lang="en-US" sz="1200" b="1" u="sng" dirty="0"/>
              <a:t>Kent State</a:t>
            </a:r>
            <a:r>
              <a:rPr lang="en-US" sz="1200" dirty="0"/>
              <a:t>:  H. Zhang </a:t>
            </a:r>
            <a:r>
              <a:rPr lang="en-US" sz="1200" i="1" dirty="0"/>
              <a:t>et al</a:t>
            </a:r>
            <a:r>
              <a:rPr lang="en-US" sz="1200" dirty="0"/>
              <a:t>, Phys Rev C </a:t>
            </a:r>
            <a:r>
              <a:rPr lang="en-US" sz="1200" b="1" dirty="0"/>
              <a:t>88</a:t>
            </a:r>
            <a:r>
              <a:rPr lang="en-US" sz="1200" dirty="0"/>
              <a:t>, 035204 (2013)</a:t>
            </a:r>
          </a:p>
        </p:txBody>
      </p:sp>
      <p:sp>
        <p:nvSpPr>
          <p:cNvPr id="20" name="TextBox 19"/>
          <p:cNvSpPr txBox="1"/>
          <p:nvPr/>
        </p:nvSpPr>
        <p:spPr>
          <a:xfrm>
            <a:off x="290294" y="0"/>
            <a:ext cx="8853706" cy="830997"/>
          </a:xfrm>
          <a:prstGeom prst="rect">
            <a:avLst/>
          </a:prstGeom>
          <a:noFill/>
        </p:spPr>
        <p:txBody>
          <a:bodyPr wrap="none" rtlCol="0">
            <a:spAutoFit/>
          </a:bodyPr>
          <a:lstStyle/>
          <a:p>
            <a:r>
              <a:rPr lang="en-US" sz="4800" dirty="0">
                <a:solidFill>
                  <a:srgbClr val="FF9900"/>
                </a:solidFill>
                <a:latin typeface="Monotype Corsiva" pitchFamily="66" charset="0"/>
              </a:rPr>
              <a:t>Samples</a:t>
            </a:r>
            <a:r>
              <a:rPr lang="en-US" sz="4800" dirty="0">
                <a:latin typeface="Monotype Corsiva" pitchFamily="66" charset="0"/>
              </a:rPr>
              <a:t> of </a:t>
            </a:r>
            <a:r>
              <a:rPr lang="en-US" sz="4800" dirty="0">
                <a:solidFill>
                  <a:srgbClr val="FF0000"/>
                </a:solidFill>
                <a:latin typeface="Monotype Corsiva" pitchFamily="66" charset="0"/>
              </a:rPr>
              <a:t>Analyses</a:t>
            </a:r>
            <a:r>
              <a:rPr lang="en-US" sz="4800" dirty="0">
                <a:latin typeface="Monotype Corsiva" pitchFamily="66" charset="0"/>
              </a:rPr>
              <a:t> of </a:t>
            </a:r>
            <a:r>
              <a:rPr lang="en-US" sz="4800" dirty="0">
                <a:solidFill>
                  <a:srgbClr val="0000D6"/>
                </a:solidFill>
                <a:latin typeface="Monotype Corsiva" pitchFamily="66" charset="0"/>
              </a:rPr>
              <a:t>KN</a:t>
            </a:r>
            <a:r>
              <a:rPr lang="en-US" sz="4800" b="1" dirty="0">
                <a:solidFill>
                  <a:srgbClr val="0000CC"/>
                </a:solidFill>
                <a:effectLst>
                  <a:outerShdw blurRad="38100" dist="38100" dir="2700000" algn="tl">
                    <a:srgbClr val="000000">
                      <a:alpha val="43137"/>
                    </a:srgbClr>
                  </a:outerShdw>
                </a:effectLst>
                <a:latin typeface="Monotype Corsiva" pitchFamily="66" charset="0"/>
                <a:sym typeface="Wingdings" pitchFamily="2" charset="2"/>
              </a:rPr>
              <a:t>→</a:t>
            </a:r>
            <a:r>
              <a:rPr lang="en-US" sz="4800" dirty="0">
                <a:solidFill>
                  <a:srgbClr val="0000CC"/>
                </a:solidFill>
                <a:latin typeface="Monotype Corsiva" pitchFamily="66" charset="0"/>
                <a:sym typeface="Wingdings" pitchFamily="2" charset="2"/>
              </a:rPr>
              <a:t>KN </a:t>
            </a:r>
            <a:r>
              <a:rPr lang="en-US" sz="4800" dirty="0">
                <a:solidFill>
                  <a:srgbClr val="00B050"/>
                </a:solidFill>
                <a:latin typeface="Monotype Corsiva" pitchFamily="66" charset="0"/>
                <a:sym typeface="Wingdings" pitchFamily="2" charset="2"/>
              </a:rPr>
              <a:t>Data</a:t>
            </a:r>
            <a:endParaRPr lang="en-US" sz="4800" dirty="0">
              <a:solidFill>
                <a:srgbClr val="00B050"/>
              </a:solidFill>
              <a:latin typeface="Monotype Corsiva" pitchFamily="66" charset="0"/>
            </a:endParaRPr>
          </a:p>
        </p:txBody>
      </p:sp>
      <p:cxnSp>
        <p:nvCxnSpPr>
          <p:cNvPr id="25" name="Straight Connector 24"/>
          <p:cNvCxnSpPr/>
          <p:nvPr/>
        </p:nvCxnSpPr>
        <p:spPr>
          <a:xfrm>
            <a:off x="5486400" y="76200"/>
            <a:ext cx="381000" cy="0"/>
          </a:xfrm>
          <a:prstGeom prst="line">
            <a:avLst/>
          </a:prstGeom>
          <a:ln w="28575">
            <a:solidFill>
              <a:srgbClr val="0000D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34200" y="152400"/>
            <a:ext cx="381000" cy="0"/>
          </a:xfrm>
          <a:prstGeom prst="line">
            <a:avLst/>
          </a:prstGeom>
          <a:ln w="28575">
            <a:solidFill>
              <a:srgbClr val="0000D6"/>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09600" y="1295401"/>
            <a:ext cx="7178675" cy="369332"/>
          </a:xfrm>
          <a:prstGeom prst="rect">
            <a:avLst/>
          </a:prstGeom>
          <a:solidFill>
            <a:srgbClr val="FFFF00"/>
          </a:solidFill>
        </p:spPr>
        <p:txBody>
          <a:bodyPr wrap="square">
            <a:spAutoFit/>
          </a:bodyPr>
          <a:lstStyle/>
          <a:p>
            <a:r>
              <a:rPr lang="en-US" b="1" dirty="0">
                <a:solidFill>
                  <a:srgbClr val="FF0000"/>
                </a:solidFill>
                <a:latin typeface="Symbol" pitchFamily="18" charset="2"/>
              </a:rPr>
              <a:t>· </a:t>
            </a:r>
            <a:r>
              <a:rPr lang="en-US" dirty="0"/>
              <a:t>Real part of  </a:t>
            </a:r>
            <a:r>
              <a:rPr lang="en-US" b="1" dirty="0">
                <a:solidFill>
                  <a:srgbClr val="0000D6"/>
                </a:solidFill>
              </a:rPr>
              <a:t>KN</a:t>
            </a:r>
            <a:r>
              <a:rPr lang="en-US" b="1" dirty="0">
                <a:solidFill>
                  <a:srgbClr val="0033CC"/>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a:solidFill>
                  <a:srgbClr val="0000D6"/>
                </a:solidFill>
              </a:rPr>
              <a:t>KN </a:t>
            </a:r>
            <a:r>
              <a:rPr lang="en-US" dirty="0"/>
              <a:t>amplitude in isospin channel of </a:t>
            </a:r>
            <a:r>
              <a:rPr lang="en-US" b="1" dirty="0">
                <a:solidFill>
                  <a:srgbClr val="0000D6"/>
                </a:solidFill>
                <a:latin typeface="Symbol" pitchFamily="18" charset="2"/>
              </a:rPr>
              <a:t>L</a:t>
            </a:r>
            <a:r>
              <a:rPr lang="en-US" b="1" dirty="0">
                <a:solidFill>
                  <a:srgbClr val="0000D6"/>
                </a:solidFill>
              </a:rPr>
              <a:t>(1405)1/2</a:t>
            </a:r>
            <a:r>
              <a:rPr lang="en-US" b="1" baseline="30000" dirty="0">
                <a:solidFill>
                  <a:srgbClr val="0000D6"/>
                </a:solidFill>
              </a:rPr>
              <a:t>−</a:t>
            </a:r>
            <a:r>
              <a:rPr lang="en-US" dirty="0"/>
              <a:t> (</a:t>
            </a:r>
            <a:r>
              <a:rPr lang="en-US" b="1" dirty="0">
                <a:solidFill>
                  <a:srgbClr val="FF0000"/>
                </a:solidFill>
              </a:rPr>
              <a:t>I </a:t>
            </a:r>
            <a:r>
              <a:rPr lang="en-US" b="1" dirty="0"/>
              <a:t>=</a:t>
            </a:r>
            <a:r>
              <a:rPr lang="en-US" dirty="0"/>
              <a:t> </a:t>
            </a:r>
            <a:r>
              <a:rPr lang="en-US" b="1" dirty="0">
                <a:solidFill>
                  <a:srgbClr val="FF0000"/>
                </a:solidFill>
              </a:rPr>
              <a:t>0</a:t>
            </a:r>
            <a:r>
              <a:rPr lang="en-US" dirty="0"/>
              <a:t>).</a:t>
            </a:r>
          </a:p>
        </p:txBody>
      </p:sp>
      <p:cxnSp>
        <p:nvCxnSpPr>
          <p:cNvPr id="29" name="Straight Connector 28"/>
          <p:cNvCxnSpPr/>
          <p:nvPr/>
        </p:nvCxnSpPr>
        <p:spPr>
          <a:xfrm>
            <a:off x="2057400" y="1347537"/>
            <a:ext cx="228600" cy="0"/>
          </a:xfrm>
          <a:prstGeom prst="line">
            <a:avLst/>
          </a:prstGeom>
          <a:ln w="28575">
            <a:solidFill>
              <a:srgbClr val="0000D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14600" y="1371600"/>
            <a:ext cx="152400" cy="0"/>
          </a:xfrm>
          <a:prstGeom prst="line">
            <a:avLst/>
          </a:prstGeom>
          <a:ln w="28575">
            <a:solidFill>
              <a:srgbClr val="0000D6"/>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724400" y="4648200"/>
            <a:ext cx="4191000" cy="1077218"/>
          </a:xfrm>
          <a:prstGeom prst="rect">
            <a:avLst/>
          </a:prstGeom>
          <a:solidFill>
            <a:schemeClr val="accent3">
              <a:lumMod val="40000"/>
              <a:lumOff val="60000"/>
            </a:schemeClr>
          </a:solidFill>
        </p:spPr>
        <p:txBody>
          <a:bodyPr wrap="square">
            <a:spAutoFit/>
          </a:bodyPr>
          <a:lstStyle/>
          <a:p>
            <a:r>
              <a:rPr lang="en-US" sz="1600" b="1" dirty="0">
                <a:solidFill>
                  <a:srgbClr val="FF0000"/>
                </a:solidFill>
                <a:latin typeface="Symbol" pitchFamily="18" charset="2"/>
              </a:rPr>
              <a:t>· </a:t>
            </a:r>
            <a:r>
              <a:rPr lang="en-US" sz="1600" dirty="0"/>
              <a:t>Current </a:t>
            </a:r>
            <a:r>
              <a:rPr lang="en-US" sz="1600" b="1" dirty="0">
                <a:solidFill>
                  <a:srgbClr val="0000D6"/>
                </a:solidFill>
              </a:rPr>
              <a:t>PWAs</a:t>
            </a:r>
            <a:r>
              <a:rPr lang="en-US" sz="1600" dirty="0"/>
              <a:t> disagree on near-threshold </a:t>
            </a:r>
          </a:p>
          <a:p>
            <a:r>
              <a:rPr lang="en-US" sz="1600" b="1" dirty="0">
                <a:solidFill>
                  <a:srgbClr val="FF0000"/>
                </a:solidFill>
              </a:rPr>
              <a:t>    S</a:t>
            </a:r>
            <a:r>
              <a:rPr lang="en-US" sz="1600" dirty="0"/>
              <a:t>-wave components.</a:t>
            </a:r>
          </a:p>
          <a:p>
            <a:r>
              <a:rPr lang="en-US" sz="1600" b="1" dirty="0">
                <a:solidFill>
                  <a:srgbClr val="FF0000"/>
                </a:solidFill>
                <a:latin typeface="Symbol" pitchFamily="18" charset="2"/>
              </a:rPr>
              <a:t>· </a:t>
            </a:r>
            <a:r>
              <a:rPr lang="en-US" sz="1600" b="1" dirty="0">
                <a:solidFill>
                  <a:srgbClr val="0000D6"/>
                </a:solidFill>
              </a:rPr>
              <a:t>Data situation </a:t>
            </a:r>
            <a:r>
              <a:rPr lang="en-US" sz="1600" dirty="0"/>
              <a:t>clearly does not allow to </a:t>
            </a:r>
          </a:p>
          <a:p>
            <a:r>
              <a:rPr lang="en-US" sz="1600" dirty="0"/>
              <a:t>    further pin down partial-wave content.</a:t>
            </a:r>
          </a:p>
        </p:txBody>
      </p:sp>
      <p:sp>
        <p:nvSpPr>
          <p:cNvPr id="36" name="Rectangle 35"/>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26</a:t>
            </a:fld>
            <a:endParaRPr lang="en-US"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49237"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2"/>
          <p:cNvSpPr/>
          <p:nvPr/>
        </p:nvSpPr>
        <p:spPr>
          <a:xfrm>
            <a:off x="1425573" y="1392554"/>
            <a:ext cx="6704977" cy="1323439"/>
          </a:xfrm>
          <a:prstGeom prst="rect">
            <a:avLst/>
          </a:prstGeom>
        </p:spPr>
        <p:txBody>
          <a:bodyPr wrap="none">
            <a:spAutoFit/>
          </a:bodyPr>
          <a:lstStyle/>
          <a:p>
            <a:pPr algn="ctr"/>
            <a:r>
              <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French Script MT" pitchFamily="66" charset="0"/>
              </a:rPr>
              <a:t>Meson Spectroscopy </a:t>
            </a:r>
          </a:p>
        </p:txBody>
      </p:sp>
      <p:pic>
        <p:nvPicPr>
          <p:cNvPr id="14" name="Picture 3"/>
          <p:cNvPicPr>
            <a:picLocks noChangeAspect="1" noChangeArrowheads="1"/>
          </p:cNvPicPr>
          <p:nvPr/>
        </p:nvPicPr>
        <p:blipFill>
          <a:blip r:embed="rId6" cstate="print">
            <a:lum contrast="40000"/>
          </a:blip>
          <a:srcRect/>
          <a:stretch>
            <a:fillRect/>
          </a:stretch>
        </p:blipFill>
        <p:spPr bwMode="auto">
          <a:xfrm>
            <a:off x="6019800" y="3657600"/>
            <a:ext cx="1778000" cy="1905000"/>
          </a:xfrm>
          <a:prstGeom prst="rect">
            <a:avLst/>
          </a:prstGeom>
          <a:noFill/>
          <a:ln w="9525">
            <a:noFill/>
            <a:miter lim="800000"/>
            <a:headEnd/>
            <a:tailEnd/>
          </a:ln>
        </p:spPr>
      </p:pic>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49220"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49238" name="Bitmap Image" r:id="rId7" imgW="1952898" imgH="2000000" progId="PBrush">
                  <p:embed/>
                </p:oleObj>
              </mc:Choice>
              <mc:Fallback>
                <p:oleObj name="Bitmap Image" r:id="rId7" imgW="1952898" imgH="2000000" progId="PBrush">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5"/>
          <p:cNvPicPr>
            <a:picLocks noChangeAspect="1" noChangeArrowheads="1"/>
          </p:cNvPicPr>
          <p:nvPr/>
        </p:nvPicPr>
        <p:blipFill>
          <a:blip r:embed="rId9" cstate="print"/>
          <a:srcRect/>
          <a:stretch>
            <a:fillRect/>
          </a:stretch>
        </p:blipFill>
        <p:spPr bwMode="auto">
          <a:xfrm>
            <a:off x="1600200" y="3429000"/>
            <a:ext cx="3743325" cy="2505075"/>
          </a:xfrm>
          <a:prstGeom prst="rect">
            <a:avLst/>
          </a:prstGeom>
          <a:noFill/>
          <a:ln w="9525">
            <a:noFill/>
            <a:miter lim="800000"/>
            <a:headEnd/>
            <a:tailEnd/>
          </a:ln>
        </p:spPr>
      </p:pic>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27</a:t>
            </a:fld>
            <a:endParaRPr lang="en-US"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0" y="0"/>
            <a:ext cx="9144000" cy="1143000"/>
          </a:xfrm>
          <a:solidFill>
            <a:schemeClr val="bg1"/>
          </a:solidFill>
        </p:spPr>
        <p:txBody>
          <a:bodyPr>
            <a:noAutofit/>
          </a:bodyPr>
          <a:lstStyle/>
          <a:p>
            <a:pPr algn="r"/>
            <a:r>
              <a:rPr lang="en-US" sz="4800" dirty="0">
                <a:solidFill>
                  <a:srgbClr val="0033CC"/>
                </a:solidFill>
                <a:latin typeface="Monotype Corsiva" pitchFamily="66" charset="0"/>
              </a:rPr>
              <a:t>Spectroscopy</a:t>
            </a:r>
            <a:r>
              <a:rPr lang="en-US" sz="4800" dirty="0">
                <a:solidFill>
                  <a:srgbClr val="FF9900"/>
                </a:solidFill>
                <a:latin typeface="Monotype Corsiva" pitchFamily="66" charset="0"/>
              </a:rPr>
              <a:t> </a:t>
            </a:r>
            <a:r>
              <a:rPr lang="en-US" sz="4800" dirty="0">
                <a:latin typeface="Monotype Corsiva" pitchFamily="66" charset="0"/>
              </a:rPr>
              <a:t>of</a:t>
            </a:r>
            <a:r>
              <a:rPr lang="en-US" sz="4800" dirty="0">
                <a:solidFill>
                  <a:srgbClr val="0033CC"/>
                </a:solidFill>
                <a:latin typeface="Monotype Corsiva" pitchFamily="66" charset="0"/>
              </a:rPr>
              <a:t> </a:t>
            </a:r>
            <a:r>
              <a:rPr lang="en-US" sz="4800" dirty="0">
                <a:solidFill>
                  <a:srgbClr val="FF0000"/>
                </a:solidFill>
                <a:latin typeface="Monotype Corsiva" pitchFamily="66" charset="0"/>
              </a:rPr>
              <a:t>Mesons</a:t>
            </a:r>
            <a:endParaRPr lang="en-US" sz="4800" b="1" dirty="0">
              <a:latin typeface="Monotype Corsiva" pitchFamily="66" charset="0"/>
            </a:endParaRPr>
          </a:p>
        </p:txBody>
      </p:sp>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133600" y="6581001"/>
            <a:ext cx="4572000" cy="276999"/>
          </a:xfrm>
          <a:prstGeom prst="rect">
            <a:avLst/>
          </a:prstGeom>
        </p:spPr>
        <p:txBody>
          <a:bodyPr>
            <a:spAutoFit/>
          </a:bodyPr>
          <a:lstStyle/>
          <a:p>
            <a:pPr algn="ctr"/>
            <a:r>
              <a:rPr lang="en-US" sz="1200" b="1" dirty="0"/>
              <a:t>MESON 2018, Krakow, Poland, June, 2018</a:t>
            </a:r>
          </a:p>
        </p:txBody>
      </p:sp>
      <p:graphicFrame>
        <p:nvGraphicFramePr>
          <p:cNvPr id="346115"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12722"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Rectangle 22"/>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581636"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712723" name="Bitmap Image" r:id="rId6" imgW="1952898" imgH="2000000" progId="PBrush">
                  <p:embed/>
                </p:oleObj>
              </mc:Choice>
              <mc:Fallback>
                <p:oleObj name="Bitmap Image" r:id="rId6" imgW="1952898" imgH="2000000" progId="PBrus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2390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28</a:t>
            </a:fld>
            <a:endParaRPr lang="en-US" sz="1200" dirty="0"/>
          </a:p>
        </p:txBody>
      </p:sp>
      <p:sp>
        <p:nvSpPr>
          <p:cNvPr id="24" name="Rectangle 23"/>
          <p:cNvSpPr/>
          <p:nvPr/>
        </p:nvSpPr>
        <p:spPr>
          <a:xfrm>
            <a:off x="1524000" y="1066800"/>
            <a:ext cx="7391400" cy="1219200"/>
          </a:xfrm>
          <a:prstGeom prst="rect">
            <a:avLst/>
          </a:prstGeom>
        </p:spPr>
        <p:txBody>
          <a:bodyPr wrap="square">
            <a:spAutoFit/>
          </a:bodyPr>
          <a:lstStyle/>
          <a:p>
            <a:r>
              <a:rPr lang="en-US" i="1" dirty="0"/>
              <a:t>``The </a:t>
            </a:r>
            <a:r>
              <a:rPr lang="en-US" i="1" dirty="0" err="1"/>
              <a:t>di</a:t>
            </a:r>
            <a:r>
              <a:rPr lang="en-US" i="1" dirty="0"/>
              <a:t>-quark or meson-baryon puzzle: Why is the quark-quark interaction just enough weaker than the quark-anti-quark interaction so that </a:t>
            </a:r>
            <a:r>
              <a:rPr lang="en-US" i="1" dirty="0" err="1"/>
              <a:t>di</a:t>
            </a:r>
            <a:r>
              <a:rPr lang="en-US" i="1" dirty="0"/>
              <a:t>-quarks near the meson mass are not observed, but three-quark systems have masses comparable to those of mesons?” </a:t>
            </a:r>
            <a:r>
              <a:rPr lang="en-US" b="1" dirty="0"/>
              <a:t>Harry </a:t>
            </a:r>
            <a:r>
              <a:rPr lang="en-US" b="1" dirty="0" err="1"/>
              <a:t>Lipkin</a:t>
            </a:r>
            <a:r>
              <a:rPr lang="en-US" dirty="0"/>
              <a:t>, </a:t>
            </a:r>
            <a:r>
              <a:rPr lang="en-US" b="1" dirty="0">
                <a:solidFill>
                  <a:srgbClr val="3333CC"/>
                </a:solidFill>
              </a:rPr>
              <a:t>1973</a:t>
            </a:r>
            <a:r>
              <a:rPr lang="en-US" dirty="0"/>
              <a:t>.</a:t>
            </a:r>
          </a:p>
        </p:txBody>
      </p:sp>
      <p:sp>
        <p:nvSpPr>
          <p:cNvPr id="27" name="TextBox 26"/>
          <p:cNvSpPr txBox="1"/>
          <p:nvPr/>
        </p:nvSpPr>
        <p:spPr>
          <a:xfrm>
            <a:off x="304800" y="2590800"/>
            <a:ext cx="7315200" cy="923330"/>
          </a:xfrm>
          <a:prstGeom prst="rect">
            <a:avLst/>
          </a:prstGeom>
          <a:noFill/>
        </p:spPr>
        <p:txBody>
          <a:bodyPr wrap="square" rtlCol="0">
            <a:spAutoFit/>
          </a:bodyPr>
          <a:lstStyle/>
          <a:p>
            <a:r>
              <a:rPr lang="en-US" i="1" dirty="0"/>
              <a:t>``For the region below 1 GeV, the debate centers on whether the phenomena are truly resonant or driven by attractive t-channel exchanges, and if the former, whether they are molecules or </a:t>
            </a:r>
            <a:r>
              <a:rPr lang="en-US" i="1" dirty="0" err="1"/>
              <a:t>qq¯q¯q</a:t>
            </a:r>
            <a:r>
              <a:rPr lang="en-US" i="1" dirty="0"/>
              <a:t>.”  </a:t>
            </a:r>
            <a:r>
              <a:rPr lang="en-US" b="1" dirty="0"/>
              <a:t>Frank Close</a:t>
            </a:r>
            <a:r>
              <a:rPr lang="en-US" dirty="0"/>
              <a:t>, </a:t>
            </a:r>
            <a:r>
              <a:rPr lang="en-US" b="1" dirty="0">
                <a:solidFill>
                  <a:srgbClr val="3333CC"/>
                </a:solidFill>
              </a:rPr>
              <a:t>2007</a:t>
            </a:r>
            <a:r>
              <a:rPr lang="en-US" dirty="0"/>
              <a:t>.</a:t>
            </a:r>
          </a:p>
        </p:txBody>
      </p:sp>
      <p:pic>
        <p:nvPicPr>
          <p:cNvPr id="712709" name="Picture 5"/>
          <p:cNvPicPr>
            <a:picLocks noChangeAspect="1" noChangeArrowheads="1"/>
          </p:cNvPicPr>
          <p:nvPr/>
        </p:nvPicPr>
        <p:blipFill>
          <a:blip r:embed="rId8" cstate="print"/>
          <a:srcRect/>
          <a:stretch>
            <a:fillRect/>
          </a:stretch>
        </p:blipFill>
        <p:spPr bwMode="auto">
          <a:xfrm>
            <a:off x="7772400" y="2133600"/>
            <a:ext cx="1133475" cy="1482237"/>
          </a:xfrm>
          <a:prstGeom prst="rect">
            <a:avLst/>
          </a:prstGeom>
          <a:noFill/>
          <a:ln w="9525">
            <a:noFill/>
            <a:miter lim="800000"/>
            <a:headEnd/>
            <a:tailEnd/>
          </a:ln>
        </p:spPr>
      </p:pic>
      <p:sp>
        <p:nvSpPr>
          <p:cNvPr id="28" name="TextBox 27"/>
          <p:cNvSpPr txBox="1"/>
          <p:nvPr/>
        </p:nvSpPr>
        <p:spPr>
          <a:xfrm>
            <a:off x="1524000" y="3657600"/>
            <a:ext cx="7467600" cy="1371600"/>
          </a:xfrm>
          <a:prstGeom prst="rect">
            <a:avLst/>
          </a:prstGeom>
          <a:noFill/>
        </p:spPr>
        <p:txBody>
          <a:bodyPr wrap="square" rtlCol="0">
            <a:spAutoFit/>
          </a:bodyPr>
          <a:lstStyle/>
          <a:p>
            <a:r>
              <a:rPr lang="en-US" sz="1600" i="1" dirty="0"/>
              <a:t>``QCD predicts there should be a far richer spectrum, with states made predominantly </a:t>
            </a:r>
          </a:p>
          <a:p>
            <a:r>
              <a:rPr lang="en-US" sz="1600" i="1" dirty="0"/>
              <a:t>of glue, we call </a:t>
            </a:r>
            <a:r>
              <a:rPr lang="en-US" sz="1600" i="1" dirty="0" err="1"/>
              <a:t>glueballs</a:t>
            </a:r>
            <a:r>
              <a:rPr lang="en-US" sz="1600" i="1" dirty="0"/>
              <a:t>, tetra-quark states made of two quarks and two anti-quarks... For almost forty years we have been searching for these additional states. Indeed we may well have observed some of these, but there is little certainty of what has been found.” </a:t>
            </a:r>
            <a:r>
              <a:rPr lang="en-US" b="1" dirty="0"/>
              <a:t>Michael Pennington</a:t>
            </a:r>
            <a:r>
              <a:rPr lang="en-US" dirty="0"/>
              <a:t>, </a:t>
            </a:r>
            <a:r>
              <a:rPr lang="en-US" b="1" dirty="0">
                <a:solidFill>
                  <a:srgbClr val="3333CC"/>
                </a:solidFill>
              </a:rPr>
              <a:t>2015</a:t>
            </a:r>
            <a:r>
              <a:rPr lang="en-US" dirty="0"/>
              <a:t>.</a:t>
            </a:r>
          </a:p>
        </p:txBody>
      </p:sp>
      <p:pic>
        <p:nvPicPr>
          <p:cNvPr id="712710" name="Picture 6"/>
          <p:cNvPicPr>
            <a:picLocks noChangeAspect="1" noChangeArrowheads="1"/>
          </p:cNvPicPr>
          <p:nvPr/>
        </p:nvPicPr>
        <p:blipFill>
          <a:blip r:embed="rId9" cstate="print"/>
          <a:srcRect/>
          <a:stretch>
            <a:fillRect/>
          </a:stretch>
        </p:blipFill>
        <p:spPr bwMode="auto">
          <a:xfrm>
            <a:off x="228600" y="3657600"/>
            <a:ext cx="1159313" cy="1285875"/>
          </a:xfrm>
          <a:prstGeom prst="rect">
            <a:avLst/>
          </a:prstGeom>
          <a:noFill/>
          <a:ln w="9525">
            <a:noFill/>
            <a:miter lim="800000"/>
            <a:headEnd/>
            <a:tailEnd/>
          </a:ln>
        </p:spPr>
      </p:pic>
      <p:pic>
        <p:nvPicPr>
          <p:cNvPr id="29" name="Picture 13"/>
          <p:cNvPicPr>
            <a:picLocks noChangeAspect="1" noChangeArrowheads="1"/>
          </p:cNvPicPr>
          <p:nvPr/>
        </p:nvPicPr>
        <p:blipFill>
          <a:blip r:embed="rId10" cstate="print"/>
          <a:srcRect/>
          <a:stretch>
            <a:fillRect/>
          </a:stretch>
        </p:blipFill>
        <p:spPr bwMode="auto">
          <a:xfrm>
            <a:off x="7924800" y="5086774"/>
            <a:ext cx="990600" cy="1232746"/>
          </a:xfrm>
          <a:prstGeom prst="rect">
            <a:avLst/>
          </a:prstGeom>
          <a:noFill/>
          <a:ln w="9525">
            <a:noFill/>
            <a:miter lim="800000"/>
            <a:headEnd/>
            <a:tailEnd/>
          </a:ln>
        </p:spPr>
      </p:pic>
      <p:sp>
        <p:nvSpPr>
          <p:cNvPr id="30" name="TextBox 29"/>
          <p:cNvSpPr txBox="1"/>
          <p:nvPr/>
        </p:nvSpPr>
        <p:spPr>
          <a:xfrm>
            <a:off x="152400" y="5105400"/>
            <a:ext cx="7928068" cy="1323439"/>
          </a:xfrm>
          <a:prstGeom prst="rect">
            <a:avLst/>
          </a:prstGeom>
          <a:noFill/>
        </p:spPr>
        <p:txBody>
          <a:bodyPr wrap="none" rtlCol="0">
            <a:spAutoFit/>
          </a:bodyPr>
          <a:lstStyle/>
          <a:p>
            <a:r>
              <a:rPr lang="en-US" sz="1600" i="1" dirty="0"/>
              <a:t>``A simple picture for both mesons and baryons is inconsistent with any version of relativistic </a:t>
            </a:r>
          </a:p>
          <a:p>
            <a:r>
              <a:rPr lang="en-US" sz="1600" i="1" dirty="0"/>
              <a:t>field theory, where one can not exclude presence of an arbitrary number of virtual </a:t>
            </a:r>
          </a:p>
          <a:p>
            <a:r>
              <a:rPr lang="en-US" sz="1600" i="1" dirty="0"/>
              <a:t>quark-anti-quark pairs and/or gluons. Therefore, adequate description of any </a:t>
            </a:r>
            <a:r>
              <a:rPr lang="en-US" sz="1600" i="1" dirty="0" err="1"/>
              <a:t>hadron</a:t>
            </a:r>
            <a:r>
              <a:rPr lang="en-US" sz="1600" i="1" dirty="0"/>
              <a:t> should </a:t>
            </a:r>
          </a:p>
          <a:p>
            <a:r>
              <a:rPr lang="en-US" sz="1600" i="1" dirty="0"/>
              <a:t>use a </a:t>
            </a:r>
            <a:r>
              <a:rPr lang="en-US" sz="1600" i="1" dirty="0" err="1"/>
              <a:t>Fock</a:t>
            </a:r>
            <a:r>
              <a:rPr lang="en-US" sz="1600" i="1" dirty="0"/>
              <a:t> column, where lines correspond to particular configurations (but with the same </a:t>
            </a:r>
          </a:p>
          <a:p>
            <a:r>
              <a:rPr lang="en-US" sz="1600" i="1" dirty="0"/>
              <a:t>``global” quantum numbers, like I, J, P, C, and so on)..” </a:t>
            </a:r>
            <a:r>
              <a:rPr lang="en-US" sz="1600" b="1" dirty="0" err="1"/>
              <a:t>Yakov</a:t>
            </a:r>
            <a:r>
              <a:rPr lang="en-US" sz="1600" b="1" dirty="0"/>
              <a:t> Azimov</a:t>
            </a:r>
            <a:r>
              <a:rPr lang="en-US" sz="1600" dirty="0"/>
              <a:t>, </a:t>
            </a:r>
            <a:r>
              <a:rPr lang="en-US" sz="1600" b="1" dirty="0">
                <a:solidFill>
                  <a:srgbClr val="3333CC"/>
                </a:solidFill>
              </a:rPr>
              <a:t>2015</a:t>
            </a:r>
            <a:r>
              <a:rPr lang="en-US" sz="1600" dirty="0"/>
              <a:t>.</a:t>
            </a:r>
          </a:p>
        </p:txBody>
      </p:sp>
      <p:pic>
        <p:nvPicPr>
          <p:cNvPr id="712708" name="Picture 4" descr="C:\Users\Igor\Downloads\Desktop_old\Harry_Lipkin_BW.jpg"/>
          <p:cNvPicPr>
            <a:picLocks noChangeAspect="1" noChangeArrowheads="1"/>
          </p:cNvPicPr>
          <p:nvPr/>
        </p:nvPicPr>
        <p:blipFill>
          <a:blip r:embed="rId11" cstate="print"/>
          <a:srcRect/>
          <a:stretch>
            <a:fillRect/>
          </a:stretch>
        </p:blipFill>
        <p:spPr bwMode="auto">
          <a:xfrm>
            <a:off x="457200" y="1066800"/>
            <a:ext cx="914400" cy="133546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8" name="Picture 6"/>
          <p:cNvPicPr>
            <a:picLocks noChangeAspect="1" noChangeArrowheads="1"/>
          </p:cNvPicPr>
          <p:nvPr/>
        </p:nvPicPr>
        <p:blipFill>
          <a:blip r:embed="rId4" cstate="print">
            <a:lum bright="-15000" contrast="40000"/>
          </a:blip>
          <a:srcRect/>
          <a:stretch>
            <a:fillRect/>
          </a:stretch>
        </p:blipFill>
        <p:spPr bwMode="auto">
          <a:xfrm>
            <a:off x="3657600" y="4343400"/>
            <a:ext cx="838200" cy="508000"/>
          </a:xfrm>
          <a:prstGeom prst="rect">
            <a:avLst/>
          </a:prstGeom>
          <a:noFill/>
          <a:ln w="9525">
            <a:noFill/>
            <a:miter lim="800000"/>
            <a:headEnd/>
            <a:tailEnd/>
          </a:ln>
        </p:spPr>
      </p:pic>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8991600" cy="838200"/>
          </a:xfrm>
          <a:prstGeom prst="rect">
            <a:avLst/>
          </a:prstGeom>
          <a:solidFill>
            <a:schemeClr val="bg1"/>
          </a:solidFill>
          <a:ln>
            <a:solidFill>
              <a:schemeClr val="bg1"/>
            </a:solidFill>
          </a:ln>
        </p:spPr>
        <p:txBody>
          <a:bodyPr wrap="square" rtlCol="0">
            <a:spAutoFit/>
          </a:bodyPr>
          <a:lstStyle/>
          <a:p>
            <a:pPr algn="r"/>
            <a:r>
              <a:rPr lang="en-US" sz="4800" dirty="0">
                <a:solidFill>
                  <a:srgbClr val="0000D6"/>
                </a:solidFill>
                <a:latin typeface="Monotype Corsiva" pitchFamily="66" charset="0"/>
              </a:rPr>
              <a:t>Spectroscopy</a:t>
            </a:r>
            <a:r>
              <a:rPr lang="en-US" sz="4800" dirty="0">
                <a:solidFill>
                  <a:srgbClr val="00B050"/>
                </a:solidFill>
                <a:latin typeface="Monotype Corsiva" pitchFamily="66" charset="0"/>
              </a:rPr>
              <a:t> </a:t>
            </a:r>
            <a:r>
              <a:rPr lang="en-US" sz="4800" dirty="0">
                <a:latin typeface="Monotype Corsiva" pitchFamily="66" charset="0"/>
              </a:rPr>
              <a:t>of</a:t>
            </a:r>
            <a:r>
              <a:rPr lang="en-US" sz="4800" dirty="0">
                <a:solidFill>
                  <a:srgbClr val="00B050"/>
                </a:solidFill>
                <a:latin typeface="Monotype Corsiva" pitchFamily="66" charset="0"/>
              </a:rPr>
              <a:t> </a:t>
            </a:r>
            <a:r>
              <a:rPr lang="en-US" sz="4800" dirty="0">
                <a:solidFill>
                  <a:srgbClr val="FF0000"/>
                </a:solidFill>
                <a:latin typeface="Monotype Corsiva" pitchFamily="66" charset="0"/>
              </a:rPr>
              <a:t>Mesons</a:t>
            </a:r>
            <a:endParaRPr lang="en-US" sz="4800" dirty="0">
              <a:latin typeface="Monotype Corsiva" pitchFamily="66" charset="0"/>
            </a:endParaRP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37972" name="Bitmap Image" r:id="rId5" imgW="1952898" imgH="2000000" progId="PBrush">
                  <p:embed/>
                </p:oleObj>
              </mc:Choice>
              <mc:Fallback>
                <p:oleObj name="Bitmap Image" r:id="rId5" imgW="1952898" imgH="2000000" progId="PBrus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381000" y="1295400"/>
            <a:ext cx="8318816" cy="4770537"/>
          </a:xfrm>
          <a:prstGeom prst="rect">
            <a:avLst/>
          </a:prstGeom>
          <a:noFill/>
        </p:spPr>
        <p:txBody>
          <a:bodyPr wrap="none" rtlCol="0">
            <a:spAutoFit/>
          </a:bodyPr>
          <a:lstStyle/>
          <a:p>
            <a:r>
              <a:rPr lang="en-US" sz="1600" b="1" dirty="0">
                <a:solidFill>
                  <a:srgbClr val="FF0000"/>
                </a:solidFill>
                <a:latin typeface="Symbol" pitchFamily="18" charset="2"/>
              </a:rPr>
              <a:t>· </a:t>
            </a:r>
            <a:r>
              <a:rPr lang="en-US" sz="1600" dirty="0"/>
              <a:t>Although it was </a:t>
            </a:r>
            <a:r>
              <a:rPr lang="en-US" sz="1600" b="1" dirty="0">
                <a:solidFill>
                  <a:srgbClr val="0033CC"/>
                </a:solidFill>
              </a:rPr>
              <a:t>light</a:t>
            </a:r>
            <a:r>
              <a:rPr lang="en-US" sz="1600" dirty="0"/>
              <a:t> </a:t>
            </a:r>
            <a:r>
              <a:rPr lang="en-US" sz="1600" b="1" dirty="0">
                <a:solidFill>
                  <a:srgbClr val="FF0000"/>
                </a:solidFill>
              </a:rPr>
              <a:t>Hadron Spectroscopy </a:t>
            </a:r>
            <a:r>
              <a:rPr lang="en-US" sz="1600" dirty="0"/>
              <a:t>that led the way to discovery of </a:t>
            </a:r>
            <a:r>
              <a:rPr lang="en-US" sz="1600" b="1" dirty="0">
                <a:solidFill>
                  <a:srgbClr val="0000CC"/>
                </a:solidFill>
              </a:rPr>
              <a:t>color degrees </a:t>
            </a:r>
            <a:r>
              <a:rPr lang="en-US" sz="1600" dirty="0"/>
              <a:t>of</a:t>
            </a:r>
          </a:p>
          <a:p>
            <a:r>
              <a:rPr lang="en-US" sz="1600" dirty="0"/>
              <a:t>    freedom &amp; </a:t>
            </a:r>
            <a:r>
              <a:rPr lang="en-US" sz="1600" b="1" dirty="0">
                <a:solidFill>
                  <a:srgbClr val="0000D6"/>
                </a:solidFill>
              </a:rPr>
              <a:t>QCD</a:t>
            </a:r>
            <a:r>
              <a:rPr lang="en-US" sz="1600" dirty="0"/>
              <a:t>, much of field remains poorly understood, both </a:t>
            </a:r>
            <a:r>
              <a:rPr lang="en-US" sz="1600" b="1" dirty="0">
                <a:solidFill>
                  <a:srgbClr val="990099"/>
                </a:solidFill>
              </a:rPr>
              <a:t>theoretically</a:t>
            </a:r>
            <a:r>
              <a:rPr lang="en-US" sz="1600" dirty="0"/>
              <a:t> &amp; </a:t>
            </a:r>
          </a:p>
          <a:p>
            <a:r>
              <a:rPr lang="en-US" sz="1600" dirty="0"/>
              <a:t>    </a:t>
            </a:r>
            <a:r>
              <a:rPr lang="en-US" sz="1600" b="1" dirty="0">
                <a:solidFill>
                  <a:srgbClr val="990099"/>
                </a:solidFill>
              </a:rPr>
              <a:t>experimentally</a:t>
            </a:r>
            <a:r>
              <a:rPr lang="en-US" sz="1600" dirty="0"/>
              <a:t>. </a:t>
            </a:r>
          </a:p>
          <a:p>
            <a:endParaRPr lang="en-US" sz="1600" dirty="0"/>
          </a:p>
          <a:p>
            <a:r>
              <a:rPr lang="en-US" sz="1600" b="1" dirty="0">
                <a:solidFill>
                  <a:srgbClr val="FF0000"/>
                </a:solidFill>
                <a:latin typeface="Symbol" pitchFamily="18" charset="2"/>
              </a:rPr>
              <a:t>· </a:t>
            </a:r>
            <a:r>
              <a:rPr lang="en-US" sz="1600" b="1" dirty="0">
                <a:solidFill>
                  <a:srgbClr val="990099"/>
                </a:solidFill>
              </a:rPr>
              <a:t>Availability</a:t>
            </a:r>
            <a:r>
              <a:rPr lang="en-US" sz="1600" dirty="0"/>
              <a:t> of </a:t>
            </a:r>
            <a:r>
              <a:rPr lang="en-US" sz="1600" b="1" dirty="0">
                <a:solidFill>
                  <a:srgbClr val="0000CC"/>
                </a:solidFill>
              </a:rPr>
              <a:t>pion</a:t>
            </a:r>
            <a:r>
              <a:rPr lang="en-US" sz="1600" dirty="0"/>
              <a:t> &amp; </a:t>
            </a:r>
            <a:r>
              <a:rPr lang="en-US" sz="1600" b="1" dirty="0">
                <a:solidFill>
                  <a:srgbClr val="0000CC"/>
                </a:solidFill>
              </a:rPr>
              <a:t>Kaon</a:t>
            </a:r>
            <a:r>
              <a:rPr lang="en-US" sz="1600" dirty="0"/>
              <a:t> beams provide important opportunity to improve this </a:t>
            </a:r>
          </a:p>
          <a:p>
            <a:r>
              <a:rPr lang="en-US" sz="1600" dirty="0"/>
              <a:t>    situation. </a:t>
            </a:r>
          </a:p>
          <a:p>
            <a:endParaRPr lang="en-US" sz="1600" b="1" dirty="0">
              <a:solidFill>
                <a:srgbClr val="FF0000"/>
              </a:solidFill>
              <a:latin typeface="Symbol" pitchFamily="18" charset="2"/>
            </a:endParaRPr>
          </a:p>
          <a:p>
            <a:r>
              <a:rPr lang="en-US" sz="1600" b="1" dirty="0">
                <a:solidFill>
                  <a:srgbClr val="FF0000"/>
                </a:solidFill>
                <a:latin typeface="Symbol" pitchFamily="18" charset="2"/>
              </a:rPr>
              <a:t>· </a:t>
            </a:r>
            <a:r>
              <a:rPr lang="en-US" sz="1600" dirty="0"/>
              <a:t>Experimentally, </a:t>
            </a:r>
            <a:r>
              <a:rPr lang="en-US" sz="1600" b="1" dirty="0">
                <a:solidFill>
                  <a:srgbClr val="0000CC"/>
                </a:solidFill>
              </a:rPr>
              <a:t>Meson Spectroscopy </a:t>
            </a:r>
            <a:r>
              <a:rPr lang="en-US" sz="1600" dirty="0"/>
              <a:t>can be investigated by using </a:t>
            </a:r>
            <a:r>
              <a:rPr lang="en-US" sz="1600" b="1" dirty="0">
                <a:solidFill>
                  <a:srgbClr val="0000CC"/>
                </a:solidFill>
              </a:rPr>
              <a:t>PWA</a:t>
            </a:r>
            <a:r>
              <a:rPr lang="en-US" sz="1600" dirty="0"/>
              <a:t>s to determine quantum </a:t>
            </a:r>
          </a:p>
          <a:p>
            <a:r>
              <a:rPr lang="en-US" sz="1600" dirty="0"/>
              <a:t>    numbers from angular distributions of final-state particle distributions.</a:t>
            </a:r>
          </a:p>
          <a:p>
            <a:endParaRPr lang="en-US" sz="1600" b="1" dirty="0">
              <a:solidFill>
                <a:srgbClr val="FF0000"/>
              </a:solidFill>
              <a:latin typeface="Symbol" pitchFamily="18" charset="2"/>
            </a:endParaRPr>
          </a:p>
          <a:p>
            <a:r>
              <a:rPr lang="en-US" sz="1600" b="1" dirty="0">
                <a:solidFill>
                  <a:srgbClr val="FF0000"/>
                </a:solidFill>
                <a:latin typeface="Symbol" pitchFamily="18" charset="2"/>
              </a:rPr>
              <a:t>· </a:t>
            </a:r>
            <a:r>
              <a:rPr lang="en-US" sz="1600" b="1" dirty="0"/>
              <a:t>Chief areas </a:t>
            </a:r>
            <a:r>
              <a:rPr lang="en-US" sz="1600" dirty="0"/>
              <a:t>of interest in </a:t>
            </a:r>
            <a:r>
              <a:rPr lang="en-US" sz="1600" b="1" dirty="0">
                <a:solidFill>
                  <a:srgbClr val="0000CC"/>
                </a:solidFill>
              </a:rPr>
              <a:t>Meson Spectroscopy </a:t>
            </a:r>
            <a:r>
              <a:rPr lang="en-US" sz="1600" dirty="0"/>
              <a:t>are </a:t>
            </a:r>
          </a:p>
          <a:p>
            <a:r>
              <a:rPr lang="en-US" sz="1600" dirty="0">
                <a:solidFill>
                  <a:srgbClr val="7030A0"/>
                </a:solidFill>
              </a:rPr>
              <a:t>            		</a:t>
            </a:r>
            <a:r>
              <a:rPr lang="en-US" sz="1600" b="1" dirty="0">
                <a:solidFill>
                  <a:srgbClr val="7030A0"/>
                </a:solidFill>
              </a:rPr>
              <a:t>light scalar </a:t>
            </a:r>
            <a:r>
              <a:rPr lang="en-US" sz="1600" dirty="0"/>
              <a:t>mesons,</a:t>
            </a:r>
          </a:p>
          <a:p>
            <a:r>
              <a:rPr lang="en-US" sz="1600" dirty="0">
                <a:solidFill>
                  <a:srgbClr val="7030A0"/>
                </a:solidFill>
              </a:rPr>
              <a:t>            		</a:t>
            </a:r>
            <a:r>
              <a:rPr lang="en-US" sz="1600" b="1" dirty="0" err="1">
                <a:solidFill>
                  <a:srgbClr val="7030A0"/>
                </a:solidFill>
              </a:rPr>
              <a:t>multiquark</a:t>
            </a:r>
            <a:r>
              <a:rPr lang="en-US" sz="1600" b="1" dirty="0">
                <a:solidFill>
                  <a:srgbClr val="7030A0"/>
                </a:solidFill>
              </a:rPr>
              <a:t> </a:t>
            </a:r>
            <a:r>
              <a:rPr lang="en-US" sz="1600" dirty="0"/>
              <a:t>states, </a:t>
            </a:r>
          </a:p>
          <a:p>
            <a:r>
              <a:rPr lang="en-US" sz="1600" dirty="0">
                <a:solidFill>
                  <a:srgbClr val="7030A0"/>
                </a:solidFill>
              </a:rPr>
              <a:t>            		</a:t>
            </a:r>
            <a:r>
              <a:rPr lang="en-US" sz="1600" b="1" dirty="0" err="1">
                <a:solidFill>
                  <a:srgbClr val="7030A0"/>
                </a:solidFill>
              </a:rPr>
              <a:t>glueballs</a:t>
            </a:r>
            <a:r>
              <a:rPr lang="en-US" sz="1600" dirty="0"/>
              <a:t>, and </a:t>
            </a:r>
          </a:p>
          <a:p>
            <a:r>
              <a:rPr lang="en-US" sz="1600" dirty="0">
                <a:solidFill>
                  <a:srgbClr val="7030A0"/>
                </a:solidFill>
              </a:rPr>
              <a:t>            		</a:t>
            </a:r>
            <a:r>
              <a:rPr lang="en-US" sz="1600" b="1" dirty="0">
                <a:solidFill>
                  <a:srgbClr val="7030A0"/>
                </a:solidFill>
              </a:rPr>
              <a:t>hybrids</a:t>
            </a:r>
            <a:r>
              <a:rPr lang="en-US" sz="1600" dirty="0"/>
              <a:t>.</a:t>
            </a:r>
          </a:p>
          <a:p>
            <a:endParaRPr lang="en-US" sz="1600" b="1" dirty="0">
              <a:solidFill>
                <a:srgbClr val="FF0000"/>
              </a:solidFill>
              <a:latin typeface="Symbol" pitchFamily="18" charset="2"/>
            </a:endParaRPr>
          </a:p>
          <a:p>
            <a:endParaRPr lang="en-US" sz="1600" b="1" dirty="0">
              <a:solidFill>
                <a:srgbClr val="FF0000"/>
              </a:solidFill>
              <a:latin typeface="Symbol" pitchFamily="18" charset="2"/>
            </a:endParaRPr>
          </a:p>
          <a:p>
            <a:r>
              <a:rPr lang="en-US" sz="1600" b="1" dirty="0">
                <a:solidFill>
                  <a:srgbClr val="FF0000"/>
                </a:solidFill>
                <a:latin typeface="Symbol" pitchFamily="18" charset="2"/>
              </a:rPr>
              <a:t>· </a:t>
            </a:r>
            <a:r>
              <a:rPr lang="en-US" sz="1600" dirty="0"/>
              <a:t>Experimental effort with </a:t>
            </a:r>
            <a:r>
              <a:rPr lang="en-US" sz="1600" b="1" dirty="0">
                <a:solidFill>
                  <a:srgbClr val="0033CC"/>
                </a:solidFill>
              </a:rPr>
              <a:t>meson beams </a:t>
            </a:r>
            <a:r>
              <a:rPr lang="en-US" sz="1600" dirty="0"/>
              <a:t>will complement the </a:t>
            </a:r>
            <a:r>
              <a:rPr lang="en-US" sz="1600" b="1" dirty="0" err="1">
                <a:solidFill>
                  <a:srgbClr val="0000CC"/>
                </a:solidFill>
              </a:rPr>
              <a:t>GlueX</a:t>
            </a:r>
            <a:r>
              <a:rPr lang="en-US" sz="1600" dirty="0"/>
              <a:t> experiment at </a:t>
            </a:r>
            <a:r>
              <a:rPr lang="en-US" sz="1600" b="1" dirty="0">
                <a:solidFill>
                  <a:srgbClr val="0000CC"/>
                </a:solidFill>
              </a:rPr>
              <a:t>JLab</a:t>
            </a:r>
            <a:r>
              <a:rPr lang="en-US" sz="1600" dirty="0"/>
              <a:t>, </a:t>
            </a:r>
          </a:p>
          <a:p>
            <a:r>
              <a:rPr lang="en-US" sz="1600" dirty="0"/>
              <a:t>    which seeks to explore properties of </a:t>
            </a:r>
            <a:r>
              <a:rPr lang="en-US" sz="1600" b="1" dirty="0">
                <a:solidFill>
                  <a:srgbClr val="0033CC"/>
                </a:solidFill>
              </a:rPr>
              <a:t>hybrids</a:t>
            </a:r>
            <a:r>
              <a:rPr lang="en-US" sz="1600" dirty="0"/>
              <a:t> with photon beam.</a:t>
            </a:r>
          </a:p>
        </p:txBody>
      </p:sp>
      <p:pic>
        <p:nvPicPr>
          <p:cNvPr id="293891" name="Picture 3"/>
          <p:cNvPicPr>
            <a:picLocks noChangeAspect="1" noChangeArrowheads="1"/>
          </p:cNvPicPr>
          <p:nvPr/>
        </p:nvPicPr>
        <p:blipFill>
          <a:blip r:embed="rId7" cstate="print">
            <a:lum bright="-15000" contrast="40000"/>
          </a:blip>
          <a:srcRect/>
          <a:stretch>
            <a:fillRect/>
          </a:stretch>
        </p:blipFill>
        <p:spPr bwMode="auto">
          <a:xfrm>
            <a:off x="7162800" y="5791200"/>
            <a:ext cx="1133475" cy="319289"/>
          </a:xfrm>
          <a:prstGeom prst="rect">
            <a:avLst/>
          </a:prstGeom>
          <a:noFill/>
          <a:ln w="9525">
            <a:noFill/>
            <a:miter lim="800000"/>
            <a:headEnd/>
            <a:tailEnd/>
          </a:ln>
        </p:spPr>
      </p:pic>
      <p:graphicFrame>
        <p:nvGraphicFramePr>
          <p:cNvPr id="637955"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37973" name="Bitmap Image" r:id="rId8" imgW="10457143" imgH="7714286" progId="PBrush">
                  <p:embed/>
                </p:oleObj>
              </mc:Choice>
              <mc:Fallback>
                <p:oleObj name="Bitmap Image" r:id="rId8" imgW="10457143" imgH="7714286" progId="PBrush">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17"/>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14" name="Rectangle 13"/>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29</a:t>
            </a:fld>
            <a:endParaRPr lang="en-US" sz="1200" dirty="0"/>
          </a:p>
        </p:txBody>
      </p:sp>
      <p:pic>
        <p:nvPicPr>
          <p:cNvPr id="637959" name="Picture 7"/>
          <p:cNvPicPr>
            <a:picLocks noChangeAspect="1" noChangeArrowheads="1"/>
          </p:cNvPicPr>
          <p:nvPr/>
        </p:nvPicPr>
        <p:blipFill>
          <a:blip r:embed="rId10" cstate="print">
            <a:lum bright="-15000" contrast="40000"/>
          </a:blip>
          <a:srcRect/>
          <a:stretch>
            <a:fillRect/>
          </a:stretch>
        </p:blipFill>
        <p:spPr bwMode="auto">
          <a:xfrm>
            <a:off x="4572000" y="4343400"/>
            <a:ext cx="844134" cy="504825"/>
          </a:xfrm>
          <a:prstGeom prst="rect">
            <a:avLst/>
          </a:prstGeom>
          <a:noFill/>
          <a:ln w="9525">
            <a:noFill/>
            <a:miter lim="800000"/>
            <a:headEnd/>
            <a:tailEnd/>
          </a:ln>
        </p:spPr>
      </p:pic>
      <p:pic>
        <p:nvPicPr>
          <p:cNvPr id="637956" name="Picture 4"/>
          <p:cNvPicPr>
            <a:picLocks noChangeAspect="1" noChangeArrowheads="1"/>
          </p:cNvPicPr>
          <p:nvPr/>
        </p:nvPicPr>
        <p:blipFill>
          <a:blip r:embed="rId11" cstate="print"/>
          <a:srcRect/>
          <a:stretch>
            <a:fillRect/>
          </a:stretch>
        </p:blipFill>
        <p:spPr bwMode="auto">
          <a:xfrm>
            <a:off x="1295400" y="4267200"/>
            <a:ext cx="871537" cy="285750"/>
          </a:xfrm>
          <a:prstGeom prst="rect">
            <a:avLst/>
          </a:prstGeom>
          <a:noFill/>
          <a:ln w="9525">
            <a:noFill/>
            <a:miter lim="800000"/>
            <a:headEnd/>
            <a:tailEnd/>
          </a:ln>
        </p:spPr>
      </p:pic>
      <p:pic>
        <p:nvPicPr>
          <p:cNvPr id="2" name="Picture 4"/>
          <p:cNvPicPr>
            <a:picLocks noChangeAspect="1" noChangeArrowheads="1"/>
          </p:cNvPicPr>
          <p:nvPr/>
        </p:nvPicPr>
        <p:blipFill>
          <a:blip r:embed="rId12" cstate="print">
            <a:lum bright="-20000" contrast="45000"/>
          </a:blip>
          <a:srcRect/>
          <a:stretch>
            <a:fillRect/>
          </a:stretch>
        </p:blipFill>
        <p:spPr bwMode="auto">
          <a:xfrm>
            <a:off x="1295400" y="4724400"/>
            <a:ext cx="871537" cy="305903"/>
          </a:xfrm>
          <a:prstGeom prst="rect">
            <a:avLst/>
          </a:prstGeom>
          <a:noFill/>
          <a:ln w="9525">
            <a:noFill/>
            <a:miter lim="800000"/>
            <a:headEnd/>
            <a:tailEnd/>
          </a:ln>
        </p:spPr>
      </p:pic>
      <p:pic>
        <p:nvPicPr>
          <p:cNvPr id="3" name="Picture 5"/>
          <p:cNvPicPr>
            <a:picLocks noChangeAspect="1" noChangeArrowheads="1"/>
          </p:cNvPicPr>
          <p:nvPr/>
        </p:nvPicPr>
        <p:blipFill>
          <a:blip r:embed="rId13" cstate="print">
            <a:lum bright="-20000" contrast="45000"/>
          </a:blip>
          <a:srcRect/>
          <a:stretch>
            <a:fillRect/>
          </a:stretch>
        </p:blipFill>
        <p:spPr bwMode="auto">
          <a:xfrm>
            <a:off x="5562600" y="4343400"/>
            <a:ext cx="468413" cy="528638"/>
          </a:xfrm>
          <a:prstGeom prst="rect">
            <a:avLst/>
          </a:prstGeom>
          <a:noFill/>
          <a:ln w="9525">
            <a:noFill/>
            <a:miter lim="800000"/>
            <a:headEnd/>
            <a:tailEnd/>
          </a:ln>
        </p:spPr>
      </p:pic>
      <p:pic>
        <p:nvPicPr>
          <p:cNvPr id="4" name="Picture 6"/>
          <p:cNvPicPr>
            <a:picLocks noChangeAspect="1" noChangeArrowheads="1"/>
          </p:cNvPicPr>
          <p:nvPr/>
        </p:nvPicPr>
        <p:blipFill>
          <a:blip r:embed="rId14" cstate="print">
            <a:lum bright="-20000" contrast="40000"/>
          </a:blip>
          <a:srcRect/>
          <a:stretch>
            <a:fillRect/>
          </a:stretch>
        </p:blipFill>
        <p:spPr bwMode="auto">
          <a:xfrm>
            <a:off x="1447800" y="4038600"/>
            <a:ext cx="609600" cy="2286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0" y="0"/>
            <a:ext cx="9144000" cy="1143000"/>
          </a:xfrm>
          <a:solidFill>
            <a:schemeClr val="bg1"/>
          </a:solidFill>
        </p:spPr>
        <p:txBody>
          <a:bodyPr>
            <a:noAutofit/>
          </a:bodyPr>
          <a:lstStyle/>
          <a:p>
            <a:pPr algn="r"/>
            <a:r>
              <a:rPr lang="en-US" sz="4800" dirty="0">
                <a:solidFill>
                  <a:srgbClr val="0033CC"/>
                </a:solidFill>
                <a:latin typeface="Monotype Corsiva" pitchFamily="66" charset="0"/>
              </a:rPr>
              <a:t>Spectroscopy</a:t>
            </a:r>
            <a:r>
              <a:rPr lang="en-US" sz="4800" dirty="0">
                <a:solidFill>
                  <a:srgbClr val="FF9900"/>
                </a:solidFill>
                <a:latin typeface="Monotype Corsiva" pitchFamily="66" charset="0"/>
              </a:rPr>
              <a:t> </a:t>
            </a:r>
            <a:r>
              <a:rPr lang="en-US" sz="4800" dirty="0">
                <a:latin typeface="Monotype Corsiva" pitchFamily="66" charset="0"/>
              </a:rPr>
              <a:t>of</a:t>
            </a:r>
            <a:r>
              <a:rPr lang="en-US" sz="4800" dirty="0">
                <a:solidFill>
                  <a:srgbClr val="0033CC"/>
                </a:solidFill>
                <a:latin typeface="Monotype Corsiva" pitchFamily="66" charset="0"/>
              </a:rPr>
              <a:t> </a:t>
            </a:r>
            <a:r>
              <a:rPr lang="en-US" sz="4800" dirty="0">
                <a:solidFill>
                  <a:srgbClr val="FF0000"/>
                </a:solidFill>
                <a:latin typeface="Monotype Corsiva" pitchFamily="66" charset="0"/>
              </a:rPr>
              <a:t>Baryons</a:t>
            </a:r>
            <a:endParaRPr lang="en-US" sz="4800" b="1" dirty="0">
              <a:latin typeface="Monotype Corsiva" pitchFamily="66" charset="0"/>
            </a:endParaRPr>
          </a:p>
        </p:txBody>
      </p:sp>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133600" y="6581001"/>
            <a:ext cx="4572000" cy="276999"/>
          </a:xfrm>
          <a:prstGeom prst="rect">
            <a:avLst/>
          </a:prstGeom>
        </p:spPr>
        <p:txBody>
          <a:bodyPr>
            <a:spAutoFit/>
          </a:bodyPr>
          <a:lstStyle/>
          <a:p>
            <a:pPr algn="ctr"/>
            <a:r>
              <a:rPr lang="en-US" sz="1200" b="1" dirty="0"/>
              <a:t>MESON 2018, Krakow, Poland, June, 2018</a:t>
            </a:r>
          </a:p>
        </p:txBody>
      </p:sp>
      <p:graphicFrame>
        <p:nvGraphicFramePr>
          <p:cNvPr id="346115"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81651"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Box 19"/>
          <p:cNvSpPr txBox="1"/>
          <p:nvPr/>
        </p:nvSpPr>
        <p:spPr>
          <a:xfrm>
            <a:off x="1524000" y="1371600"/>
            <a:ext cx="7136056" cy="1200329"/>
          </a:xfrm>
          <a:prstGeom prst="rect">
            <a:avLst/>
          </a:prstGeom>
          <a:noFill/>
        </p:spPr>
        <p:txBody>
          <a:bodyPr wrap="none" rtlCol="0">
            <a:spAutoFit/>
          </a:bodyPr>
          <a:lstStyle/>
          <a:p>
            <a:pPr algn="just"/>
            <a:r>
              <a:rPr lang="en-US" dirty="0"/>
              <a:t>``</a:t>
            </a:r>
            <a:r>
              <a:rPr lang="en-US" i="1" dirty="0"/>
              <a:t>It is clear that we still need much more information about the existence </a:t>
            </a:r>
          </a:p>
          <a:p>
            <a:pPr algn="just"/>
            <a:r>
              <a:rPr lang="en-US" i="1" dirty="0"/>
              <a:t>and parameters of many baryon states, especially in the N=2 mass region, </a:t>
            </a:r>
          </a:p>
          <a:p>
            <a:pPr algn="just"/>
            <a:r>
              <a:rPr lang="en-US" i="1" dirty="0"/>
              <a:t>before this question of non-minimal SU(6) x O(3) super-</a:t>
            </a:r>
            <a:r>
              <a:rPr lang="en-US" i="1" dirty="0" err="1"/>
              <a:t>multiplet</a:t>
            </a:r>
            <a:r>
              <a:rPr lang="en-US" i="1" dirty="0"/>
              <a:t> can be </a:t>
            </a:r>
          </a:p>
          <a:p>
            <a:pPr algn="just"/>
            <a:r>
              <a:rPr lang="en-US" i="1" dirty="0"/>
              <a:t>settled.</a:t>
            </a:r>
            <a:r>
              <a:rPr lang="en-US" dirty="0"/>
              <a:t>” </a:t>
            </a:r>
            <a:r>
              <a:rPr lang="en-US" b="1" dirty="0"/>
              <a:t>Dick </a:t>
            </a:r>
            <a:r>
              <a:rPr lang="en-US" b="1" dirty="0" err="1"/>
              <a:t>Dalitz</a:t>
            </a:r>
            <a:r>
              <a:rPr lang="en-US" dirty="0"/>
              <a:t>, </a:t>
            </a:r>
            <a:r>
              <a:rPr lang="en-US" b="1" dirty="0">
                <a:solidFill>
                  <a:srgbClr val="3333CC"/>
                </a:solidFill>
              </a:rPr>
              <a:t>1976</a:t>
            </a:r>
            <a:r>
              <a:rPr lang="en-US" dirty="0"/>
              <a:t>.</a:t>
            </a:r>
          </a:p>
        </p:txBody>
      </p:sp>
      <p:sp>
        <p:nvSpPr>
          <p:cNvPr id="21" name="TextBox 20"/>
          <p:cNvSpPr txBox="1"/>
          <p:nvPr/>
        </p:nvSpPr>
        <p:spPr>
          <a:xfrm>
            <a:off x="308967" y="3048000"/>
            <a:ext cx="7431522" cy="1477328"/>
          </a:xfrm>
          <a:prstGeom prst="rect">
            <a:avLst/>
          </a:prstGeom>
          <a:noFill/>
        </p:spPr>
        <p:txBody>
          <a:bodyPr wrap="none" rtlCol="0">
            <a:spAutoFit/>
          </a:bodyPr>
          <a:lstStyle/>
          <a:p>
            <a:pPr algn="just"/>
            <a:r>
              <a:rPr lang="en-US" dirty="0"/>
              <a:t>``</a:t>
            </a:r>
            <a:r>
              <a:rPr lang="en-US" i="1" dirty="0"/>
              <a:t>The first problem is the notion of a resonance is not well defined.  The ideal</a:t>
            </a:r>
          </a:p>
          <a:p>
            <a:pPr algn="just"/>
            <a:r>
              <a:rPr lang="en-US" i="1" dirty="0"/>
              <a:t>case is a narrow resonance far away from the thresholds, superimposed on </a:t>
            </a:r>
          </a:p>
          <a:p>
            <a:pPr algn="just"/>
            <a:r>
              <a:rPr lang="en-US" i="1" dirty="0"/>
              <a:t>slowly varying background.  It can be described by a </a:t>
            </a:r>
            <a:r>
              <a:rPr lang="en-US" i="1" dirty="0" err="1"/>
              <a:t>Breit</a:t>
            </a:r>
            <a:r>
              <a:rPr lang="en-US" i="1" dirty="0"/>
              <a:t>-Wigner formula </a:t>
            </a:r>
          </a:p>
          <a:p>
            <a:pPr algn="just"/>
            <a:r>
              <a:rPr lang="en-US" i="1" dirty="0"/>
              <a:t>and is characterized by a pole in the analytic continuation of the partial wave </a:t>
            </a:r>
          </a:p>
          <a:p>
            <a:pPr algn="just"/>
            <a:r>
              <a:rPr lang="en-US" i="1" dirty="0"/>
              <a:t>amplitude into the low half of energy plane</a:t>
            </a:r>
            <a:r>
              <a:rPr lang="en-US" dirty="0"/>
              <a:t>.’’ </a:t>
            </a:r>
            <a:r>
              <a:rPr lang="en-US" b="1" dirty="0"/>
              <a:t>Gerhard </a:t>
            </a:r>
            <a:r>
              <a:rPr lang="en-US" b="1" dirty="0" err="1"/>
              <a:t>Höhler</a:t>
            </a:r>
            <a:r>
              <a:rPr lang="en-US" b="1" dirty="0"/>
              <a:t>, </a:t>
            </a:r>
            <a:r>
              <a:rPr lang="en-US" b="1" dirty="0">
                <a:solidFill>
                  <a:srgbClr val="3333CC"/>
                </a:solidFill>
              </a:rPr>
              <a:t>1987</a:t>
            </a:r>
            <a:r>
              <a:rPr lang="en-US" dirty="0"/>
              <a:t>.</a:t>
            </a:r>
          </a:p>
        </p:txBody>
      </p:sp>
      <p:pic>
        <p:nvPicPr>
          <p:cNvPr id="346121" name="Picture 9"/>
          <p:cNvPicPr>
            <a:picLocks noChangeAspect="1" noChangeArrowheads="1"/>
          </p:cNvPicPr>
          <p:nvPr/>
        </p:nvPicPr>
        <p:blipFill>
          <a:blip r:embed="rId6" cstate="print"/>
          <a:srcRect/>
          <a:stretch>
            <a:fillRect/>
          </a:stretch>
        </p:blipFill>
        <p:spPr bwMode="auto">
          <a:xfrm>
            <a:off x="304800" y="1219200"/>
            <a:ext cx="1036428" cy="1600200"/>
          </a:xfrm>
          <a:prstGeom prst="rect">
            <a:avLst/>
          </a:prstGeom>
          <a:noFill/>
          <a:ln w="9525">
            <a:noFill/>
            <a:miter lim="800000"/>
            <a:headEnd/>
            <a:tailEnd/>
          </a:ln>
        </p:spPr>
      </p:pic>
      <p:pic>
        <p:nvPicPr>
          <p:cNvPr id="346117" name="Picture 5"/>
          <p:cNvPicPr>
            <a:picLocks noChangeAspect="1" noChangeArrowheads="1"/>
          </p:cNvPicPr>
          <p:nvPr/>
        </p:nvPicPr>
        <p:blipFill>
          <a:blip r:embed="rId7" cstate="print"/>
          <a:srcRect/>
          <a:stretch>
            <a:fillRect/>
          </a:stretch>
        </p:blipFill>
        <p:spPr bwMode="auto">
          <a:xfrm>
            <a:off x="7620000" y="2971800"/>
            <a:ext cx="1219200" cy="1562469"/>
          </a:xfrm>
          <a:prstGeom prst="rect">
            <a:avLst/>
          </a:prstGeom>
          <a:noFill/>
          <a:ln w="9525">
            <a:noFill/>
            <a:miter lim="800000"/>
            <a:headEnd/>
            <a:tailEnd/>
          </a:ln>
        </p:spPr>
      </p:pic>
      <p:pic>
        <p:nvPicPr>
          <p:cNvPr id="346116" name="Picture 4"/>
          <p:cNvPicPr>
            <a:picLocks noChangeAspect="1" noChangeArrowheads="1"/>
          </p:cNvPicPr>
          <p:nvPr/>
        </p:nvPicPr>
        <p:blipFill>
          <a:blip r:embed="rId8" cstate="print"/>
          <a:srcRect/>
          <a:stretch>
            <a:fillRect/>
          </a:stretch>
        </p:blipFill>
        <p:spPr bwMode="auto">
          <a:xfrm>
            <a:off x="304800" y="4800600"/>
            <a:ext cx="1143000" cy="1564948"/>
          </a:xfrm>
          <a:prstGeom prst="rect">
            <a:avLst/>
          </a:prstGeom>
          <a:noFill/>
          <a:ln w="9525">
            <a:noFill/>
            <a:miter lim="800000"/>
            <a:headEnd/>
            <a:tailEnd/>
          </a:ln>
        </p:spPr>
      </p:pic>
      <p:sp>
        <p:nvSpPr>
          <p:cNvPr id="22" name="TextBox 21"/>
          <p:cNvSpPr txBox="1"/>
          <p:nvPr/>
        </p:nvSpPr>
        <p:spPr>
          <a:xfrm>
            <a:off x="1752600" y="4800600"/>
            <a:ext cx="7056034" cy="1754326"/>
          </a:xfrm>
          <a:prstGeom prst="rect">
            <a:avLst/>
          </a:prstGeom>
          <a:noFill/>
        </p:spPr>
        <p:txBody>
          <a:bodyPr wrap="none" rtlCol="0">
            <a:spAutoFit/>
          </a:bodyPr>
          <a:lstStyle/>
          <a:p>
            <a:pPr algn="just"/>
            <a:r>
              <a:rPr lang="en-US" dirty="0"/>
              <a:t>``</a:t>
            </a:r>
            <a:r>
              <a:rPr lang="en-US" i="1" dirty="0"/>
              <a:t>Why N*s are important – The first is that nucleons are the stuff of which</a:t>
            </a:r>
          </a:p>
          <a:p>
            <a:pPr algn="just"/>
            <a:r>
              <a:rPr lang="en-US" i="1" dirty="0"/>
              <a:t>our world is made. My second reason is that they are simplest system </a:t>
            </a:r>
          </a:p>
          <a:p>
            <a:pPr algn="just"/>
            <a:r>
              <a:rPr lang="en-US" i="1" dirty="0"/>
              <a:t>in which the quintessentially non-</a:t>
            </a:r>
            <a:r>
              <a:rPr lang="en-US" i="1" dirty="0" err="1"/>
              <a:t>Abelian</a:t>
            </a:r>
            <a:r>
              <a:rPr lang="en-US" i="1" dirty="0"/>
              <a:t> character of QCD is manifest.</a:t>
            </a:r>
          </a:p>
          <a:p>
            <a:pPr algn="just"/>
            <a:r>
              <a:rPr lang="en-US" i="1" dirty="0"/>
              <a:t>The third reason is that history has taught us that, while relatively simple,</a:t>
            </a:r>
          </a:p>
          <a:p>
            <a:pPr algn="just"/>
            <a:r>
              <a:rPr lang="en-US" i="1" dirty="0"/>
              <a:t>Baryons are sufficiently complex to reveal physics hidden from us in the</a:t>
            </a:r>
          </a:p>
          <a:p>
            <a:pPr algn="just"/>
            <a:r>
              <a:rPr lang="en-US" i="1" dirty="0"/>
              <a:t>mesons</a:t>
            </a:r>
            <a:r>
              <a:rPr lang="en-US" dirty="0"/>
              <a:t>.”</a:t>
            </a:r>
            <a:r>
              <a:rPr lang="en-US" b="1" dirty="0"/>
              <a:t> Nathan </a:t>
            </a:r>
            <a:r>
              <a:rPr lang="en-US" b="1" dirty="0" err="1"/>
              <a:t>Isgur</a:t>
            </a:r>
            <a:r>
              <a:rPr lang="en-US" dirty="0"/>
              <a:t>, </a:t>
            </a:r>
            <a:r>
              <a:rPr lang="en-US" b="1" dirty="0">
                <a:solidFill>
                  <a:srgbClr val="0033CC"/>
                </a:solidFill>
              </a:rPr>
              <a:t>2000</a:t>
            </a:r>
            <a:r>
              <a:rPr lang="en-US" dirty="0"/>
              <a:t>.</a:t>
            </a:r>
          </a:p>
        </p:txBody>
      </p:sp>
      <p:sp>
        <p:nvSpPr>
          <p:cNvPr id="23" name="Rectangle 22"/>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581636"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81652" name="Bitmap Image" r:id="rId9" imgW="1952898" imgH="2000000" progId="PBrush">
                  <p:embed/>
                </p:oleObj>
              </mc:Choice>
              <mc:Fallback>
                <p:oleObj name="Bitmap Image" r:id="rId9" imgW="1952898" imgH="2000000" progId="PBrush">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239000" y="6581001"/>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20565"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1"/>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20548"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20566" name="Bitmap Image" r:id="rId6" imgW="1952898" imgH="2000000" progId="PBrush">
                  <p:embed/>
                </p:oleObj>
              </mc:Choice>
              <mc:Fallback>
                <p:oleObj name="Bitmap Image" r:id="rId6" imgW="1952898" imgH="2000000" progId="PBrus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20549" name="Picture 5"/>
          <p:cNvPicPr>
            <a:picLocks noChangeAspect="1" noChangeArrowheads="1"/>
          </p:cNvPicPr>
          <p:nvPr/>
        </p:nvPicPr>
        <p:blipFill>
          <a:blip r:embed="rId8" cstate="print">
            <a:lum bright="-20000" contrast="45000"/>
          </a:blip>
          <a:srcRect/>
          <a:stretch>
            <a:fillRect/>
          </a:stretch>
        </p:blipFill>
        <p:spPr bwMode="auto">
          <a:xfrm>
            <a:off x="838200" y="3200400"/>
            <a:ext cx="2028825" cy="1266825"/>
          </a:xfrm>
          <a:prstGeom prst="rect">
            <a:avLst/>
          </a:prstGeom>
          <a:noFill/>
          <a:ln w="9525">
            <a:noFill/>
            <a:miter lim="800000"/>
            <a:headEnd/>
            <a:tailEnd/>
          </a:ln>
        </p:spPr>
      </p:pic>
      <p:sp>
        <p:nvSpPr>
          <p:cNvPr id="14" name="Rectangle 13"/>
          <p:cNvSpPr/>
          <p:nvPr/>
        </p:nvSpPr>
        <p:spPr>
          <a:xfrm>
            <a:off x="609600" y="2743201"/>
            <a:ext cx="2895600" cy="276999"/>
          </a:xfrm>
          <a:prstGeom prst="rect">
            <a:avLst/>
          </a:prstGeom>
          <a:solidFill>
            <a:srgbClr val="FFFF00"/>
          </a:solidFill>
        </p:spPr>
        <p:txBody>
          <a:bodyPr wrap="square">
            <a:spAutoFit/>
          </a:bodyPr>
          <a:lstStyle/>
          <a:p>
            <a:pPr algn="ctr"/>
            <a:r>
              <a:rPr lang="en-US" sz="1200" dirty="0"/>
              <a:t>Y. Chen </a:t>
            </a:r>
            <a:r>
              <a:rPr lang="en-US" sz="1200" i="1" dirty="0"/>
              <a:t>et al, </a:t>
            </a:r>
            <a:r>
              <a:rPr lang="en-US" sz="1200" dirty="0"/>
              <a:t>Phys Rev D </a:t>
            </a:r>
            <a:r>
              <a:rPr lang="en-US" sz="1200" b="1" dirty="0"/>
              <a:t>73</a:t>
            </a:r>
            <a:r>
              <a:rPr lang="en-US" sz="1200" dirty="0"/>
              <a:t>, 014516 (2006)</a:t>
            </a:r>
          </a:p>
        </p:txBody>
      </p:sp>
      <p:sp>
        <p:nvSpPr>
          <p:cNvPr id="15" name="Rectangle 14"/>
          <p:cNvSpPr/>
          <p:nvPr/>
        </p:nvSpPr>
        <p:spPr>
          <a:xfrm>
            <a:off x="304800" y="2362200"/>
            <a:ext cx="3581400" cy="338554"/>
          </a:xfrm>
          <a:prstGeom prst="rect">
            <a:avLst/>
          </a:prstGeom>
          <a:ln>
            <a:solidFill>
              <a:srgbClr val="0000D6"/>
            </a:solidFill>
          </a:ln>
        </p:spPr>
        <p:txBody>
          <a:bodyPr wrap="square">
            <a:spAutoFit/>
          </a:bodyPr>
          <a:lstStyle/>
          <a:p>
            <a:pPr algn="ctr"/>
            <a:r>
              <a:rPr lang="en-US" sz="1600" b="1" dirty="0">
                <a:solidFill>
                  <a:srgbClr val="FF0000"/>
                </a:solidFill>
                <a:latin typeface="Symbol" pitchFamily="18" charset="2"/>
              </a:rPr>
              <a:t>· </a:t>
            </a:r>
            <a:r>
              <a:rPr lang="en-US" sz="1600" dirty="0"/>
              <a:t>Lattice </a:t>
            </a:r>
            <a:r>
              <a:rPr lang="en-US" sz="1600" b="1" dirty="0" err="1">
                <a:solidFill>
                  <a:srgbClr val="0000D6"/>
                </a:solidFill>
              </a:rPr>
              <a:t>glueball</a:t>
            </a:r>
            <a:r>
              <a:rPr lang="en-US" sz="1600" dirty="0"/>
              <a:t> spectrum below </a:t>
            </a:r>
            <a:r>
              <a:rPr lang="en-US" sz="1600" b="1" dirty="0">
                <a:solidFill>
                  <a:srgbClr val="0000D6"/>
                </a:solidFill>
              </a:rPr>
              <a:t>3</a:t>
            </a:r>
            <a:r>
              <a:rPr lang="en-US" sz="1600" dirty="0"/>
              <a:t> GeV.</a:t>
            </a:r>
          </a:p>
        </p:txBody>
      </p:sp>
      <p:sp>
        <p:nvSpPr>
          <p:cNvPr id="18" name="Rectangle 17"/>
          <p:cNvSpPr/>
          <p:nvPr/>
        </p:nvSpPr>
        <p:spPr>
          <a:xfrm>
            <a:off x="3962400" y="3048000"/>
            <a:ext cx="4953000" cy="2862322"/>
          </a:xfrm>
          <a:prstGeom prst="rect">
            <a:avLst/>
          </a:prstGeom>
        </p:spPr>
        <p:txBody>
          <a:bodyPr wrap="square">
            <a:spAutoFit/>
          </a:bodyPr>
          <a:lstStyle/>
          <a:p>
            <a:r>
              <a:rPr lang="en-US" b="1" dirty="0">
                <a:solidFill>
                  <a:srgbClr val="FF0000"/>
                </a:solidFill>
                <a:latin typeface="Symbol" pitchFamily="18" charset="2"/>
              </a:rPr>
              <a:t>· </a:t>
            </a:r>
            <a:r>
              <a:rPr lang="en-US" dirty="0"/>
              <a:t>Unfortunately, there are no </a:t>
            </a:r>
            <a:r>
              <a:rPr lang="en-US" b="1" dirty="0" err="1">
                <a:solidFill>
                  <a:srgbClr val="0000D6"/>
                </a:solidFill>
              </a:rPr>
              <a:t>glueballs</a:t>
            </a:r>
            <a:r>
              <a:rPr lang="en-US" dirty="0"/>
              <a:t> have been </a:t>
            </a:r>
          </a:p>
          <a:p>
            <a:r>
              <a:rPr lang="en-US" dirty="0"/>
              <a:t>    </a:t>
            </a:r>
            <a:r>
              <a:rPr lang="en-US" b="1" dirty="0">
                <a:solidFill>
                  <a:srgbClr val="990099"/>
                </a:solidFill>
              </a:rPr>
              <a:t>definitively identified</a:t>
            </a:r>
            <a:r>
              <a:rPr lang="en-US" dirty="0"/>
              <a:t>. </a:t>
            </a:r>
          </a:p>
          <a:p>
            <a:endParaRPr lang="en-US" dirty="0"/>
          </a:p>
          <a:p>
            <a:r>
              <a:rPr lang="en-US" b="1" dirty="0">
                <a:solidFill>
                  <a:srgbClr val="FF0000"/>
                </a:solidFill>
                <a:latin typeface="Symbol" pitchFamily="18" charset="2"/>
              </a:rPr>
              <a:t>· </a:t>
            </a:r>
            <a:r>
              <a:rPr lang="en-US" dirty="0"/>
              <a:t>Promising earlier candidate called </a:t>
            </a:r>
            <a:r>
              <a:rPr lang="en-US" b="1" dirty="0">
                <a:solidFill>
                  <a:srgbClr val="FF0000"/>
                </a:solidFill>
                <a:latin typeface="Symbol" pitchFamily="18" charset="2"/>
              </a:rPr>
              <a:t>x</a:t>
            </a:r>
            <a:r>
              <a:rPr lang="en-US" dirty="0">
                <a:solidFill>
                  <a:srgbClr val="FF0000"/>
                </a:solidFill>
              </a:rPr>
              <a:t>(</a:t>
            </a:r>
            <a:r>
              <a:rPr lang="en-US" b="1" dirty="0">
                <a:solidFill>
                  <a:srgbClr val="FF0000"/>
                </a:solidFill>
              </a:rPr>
              <a:t>2200</a:t>
            </a:r>
            <a:r>
              <a:rPr lang="en-US" dirty="0">
                <a:solidFill>
                  <a:srgbClr val="FF0000"/>
                </a:solidFill>
              </a:rPr>
              <a:t>)</a:t>
            </a:r>
            <a:r>
              <a:rPr lang="en-US" b="1" dirty="0"/>
              <a:t>  </a:t>
            </a:r>
          </a:p>
          <a:p>
            <a:r>
              <a:rPr lang="en-US" dirty="0"/>
              <a:t>    has not withstood careful analysis. </a:t>
            </a:r>
          </a:p>
          <a:p>
            <a:endParaRPr lang="en-US" dirty="0"/>
          </a:p>
          <a:p>
            <a:r>
              <a:rPr lang="en-US" b="1" dirty="0">
                <a:solidFill>
                  <a:srgbClr val="FF0000"/>
                </a:solidFill>
                <a:latin typeface="Symbol" pitchFamily="18" charset="2"/>
              </a:rPr>
              <a:t>· </a:t>
            </a:r>
            <a:r>
              <a:rPr lang="en-US" dirty="0"/>
              <a:t>At present, best candidate is </a:t>
            </a:r>
            <a:r>
              <a:rPr lang="en-US" b="1" dirty="0">
                <a:solidFill>
                  <a:srgbClr val="FF0000"/>
                </a:solidFill>
              </a:rPr>
              <a:t>f</a:t>
            </a:r>
            <a:r>
              <a:rPr lang="en-US" b="1" baseline="-25000" dirty="0">
                <a:solidFill>
                  <a:srgbClr val="FF0000"/>
                </a:solidFill>
              </a:rPr>
              <a:t>0</a:t>
            </a:r>
            <a:r>
              <a:rPr lang="en-US" dirty="0">
                <a:solidFill>
                  <a:srgbClr val="FF0000"/>
                </a:solidFill>
              </a:rPr>
              <a:t>(</a:t>
            </a:r>
            <a:r>
              <a:rPr lang="en-US" b="1" dirty="0">
                <a:solidFill>
                  <a:srgbClr val="FF0000"/>
                </a:solidFill>
              </a:rPr>
              <a:t>1500</a:t>
            </a:r>
            <a:r>
              <a:rPr lang="en-US" dirty="0">
                <a:solidFill>
                  <a:srgbClr val="FF0000"/>
                </a:solidFill>
              </a:rPr>
              <a:t>)</a:t>
            </a:r>
            <a:r>
              <a:rPr lang="en-US" dirty="0"/>
              <a:t> </a:t>
            </a:r>
          </a:p>
          <a:p>
            <a:r>
              <a:rPr lang="en-US" dirty="0"/>
              <a:t>    [or possibly </a:t>
            </a:r>
            <a:r>
              <a:rPr lang="en-US" b="1" dirty="0">
                <a:solidFill>
                  <a:srgbClr val="FF0000"/>
                </a:solidFill>
              </a:rPr>
              <a:t>f</a:t>
            </a:r>
            <a:r>
              <a:rPr lang="en-US" b="1" baseline="-25000" dirty="0">
                <a:solidFill>
                  <a:srgbClr val="FF0000"/>
                </a:solidFill>
              </a:rPr>
              <a:t>0</a:t>
            </a:r>
            <a:r>
              <a:rPr lang="en-US" dirty="0">
                <a:solidFill>
                  <a:srgbClr val="FF0000"/>
                </a:solidFill>
              </a:rPr>
              <a:t>(</a:t>
            </a:r>
            <a:r>
              <a:rPr lang="en-US" b="1" dirty="0">
                <a:solidFill>
                  <a:srgbClr val="FF0000"/>
                </a:solidFill>
              </a:rPr>
              <a:t>1710</a:t>
            </a:r>
            <a:r>
              <a:rPr lang="en-US" dirty="0">
                <a:solidFill>
                  <a:srgbClr val="FF0000"/>
                </a:solidFill>
              </a:rPr>
              <a:t>)</a:t>
            </a:r>
            <a:r>
              <a:rPr lang="en-US" dirty="0"/>
              <a:t>], which appears as    </a:t>
            </a:r>
          </a:p>
          <a:p>
            <a:r>
              <a:rPr lang="en-US" dirty="0"/>
              <a:t>    supernumerary state in enigmatic scalar  </a:t>
            </a:r>
          </a:p>
          <a:p>
            <a:r>
              <a:rPr lang="en-US" dirty="0"/>
              <a:t>    meson sector .</a:t>
            </a:r>
          </a:p>
        </p:txBody>
      </p:sp>
      <p:sp>
        <p:nvSpPr>
          <p:cNvPr id="19" name="Rectangle 18"/>
          <p:cNvSpPr/>
          <p:nvPr/>
        </p:nvSpPr>
        <p:spPr>
          <a:xfrm>
            <a:off x="5486400" y="5867401"/>
            <a:ext cx="3352800" cy="276999"/>
          </a:xfrm>
          <a:prstGeom prst="rect">
            <a:avLst/>
          </a:prstGeom>
          <a:solidFill>
            <a:srgbClr val="FFFF00"/>
          </a:solidFill>
        </p:spPr>
        <p:txBody>
          <a:bodyPr wrap="square">
            <a:spAutoFit/>
          </a:bodyPr>
          <a:lstStyle/>
          <a:p>
            <a:pPr algn="ctr"/>
            <a:r>
              <a:rPr lang="en-US" sz="1200" dirty="0"/>
              <a:t>C. </a:t>
            </a:r>
            <a:r>
              <a:rPr lang="en-US" sz="1200" dirty="0" err="1"/>
              <a:t>Amsler</a:t>
            </a:r>
            <a:r>
              <a:rPr lang="en-US" sz="1200" dirty="0"/>
              <a:t> and F.E. Close, Phys Rev D </a:t>
            </a:r>
            <a:r>
              <a:rPr lang="en-US" sz="1200" b="1" dirty="0"/>
              <a:t>53</a:t>
            </a:r>
            <a:r>
              <a:rPr lang="en-US" sz="1200" dirty="0"/>
              <a:t>, 295 (1996)</a:t>
            </a:r>
          </a:p>
        </p:txBody>
      </p:sp>
      <p:sp>
        <p:nvSpPr>
          <p:cNvPr id="20" name="TextBox 19"/>
          <p:cNvSpPr txBox="1"/>
          <p:nvPr/>
        </p:nvSpPr>
        <p:spPr>
          <a:xfrm>
            <a:off x="2514600" y="0"/>
            <a:ext cx="6629400" cy="830997"/>
          </a:xfrm>
          <a:prstGeom prst="rect">
            <a:avLst/>
          </a:prstGeom>
          <a:noFill/>
        </p:spPr>
        <p:txBody>
          <a:bodyPr wrap="square" rtlCol="0">
            <a:spAutoFit/>
          </a:bodyPr>
          <a:lstStyle/>
          <a:p>
            <a:pPr algn="r"/>
            <a:r>
              <a:rPr lang="en-US" sz="4800" dirty="0">
                <a:solidFill>
                  <a:srgbClr val="0000D6"/>
                </a:solidFill>
                <a:latin typeface="Monotype Corsiva" pitchFamily="66" charset="0"/>
              </a:rPr>
              <a:t>Status </a:t>
            </a:r>
            <a:r>
              <a:rPr lang="en-US" sz="4800" dirty="0">
                <a:latin typeface="Monotype Corsiva" pitchFamily="66" charset="0"/>
              </a:rPr>
              <a:t>of</a:t>
            </a:r>
            <a:r>
              <a:rPr lang="en-US" sz="4800" dirty="0">
                <a:solidFill>
                  <a:srgbClr val="0000D6"/>
                </a:solidFill>
                <a:latin typeface="Monotype Corsiva" pitchFamily="66" charset="0"/>
              </a:rPr>
              <a:t> </a:t>
            </a:r>
            <a:r>
              <a:rPr lang="en-US" sz="4800" dirty="0">
                <a:solidFill>
                  <a:srgbClr val="00B050"/>
                </a:solidFill>
                <a:latin typeface="Monotype Corsiva" pitchFamily="66" charset="0"/>
              </a:rPr>
              <a:t>search</a:t>
            </a:r>
            <a:r>
              <a:rPr lang="en-US" sz="4800" dirty="0">
                <a:solidFill>
                  <a:srgbClr val="0000D6"/>
                </a:solidFill>
                <a:latin typeface="Monotype Corsiva" pitchFamily="66" charset="0"/>
              </a:rPr>
              <a:t> </a:t>
            </a:r>
            <a:r>
              <a:rPr lang="en-US" sz="4800" dirty="0">
                <a:latin typeface="Monotype Corsiva" pitchFamily="66" charset="0"/>
              </a:rPr>
              <a:t>for</a:t>
            </a:r>
            <a:r>
              <a:rPr lang="en-US" sz="4800" dirty="0">
                <a:solidFill>
                  <a:srgbClr val="0000D6"/>
                </a:solidFill>
                <a:latin typeface="Monotype Corsiva" pitchFamily="66" charset="0"/>
              </a:rPr>
              <a:t> </a:t>
            </a:r>
            <a:r>
              <a:rPr lang="en-US" sz="4800" dirty="0" err="1">
                <a:solidFill>
                  <a:srgbClr val="FF0000"/>
                </a:solidFill>
                <a:latin typeface="Monotype Corsiva" pitchFamily="66" charset="0"/>
              </a:rPr>
              <a:t>Glueballs</a:t>
            </a:r>
            <a:r>
              <a:rPr lang="en-US" sz="4800" dirty="0">
                <a:solidFill>
                  <a:srgbClr val="FF9900"/>
                </a:solidFill>
                <a:latin typeface="Monotype Corsiva" pitchFamily="66" charset="0"/>
              </a:rPr>
              <a:t>  </a:t>
            </a:r>
            <a:r>
              <a:rPr lang="en-US" sz="4800" dirty="0">
                <a:solidFill>
                  <a:srgbClr val="0000D6"/>
                </a:solidFill>
                <a:latin typeface="Monotype Corsiva" pitchFamily="66" charset="0"/>
              </a:rPr>
              <a:t> </a:t>
            </a:r>
          </a:p>
        </p:txBody>
      </p:sp>
      <p:sp>
        <p:nvSpPr>
          <p:cNvPr id="21" name="Rectangle 20"/>
          <p:cNvSpPr/>
          <p:nvPr/>
        </p:nvSpPr>
        <p:spPr>
          <a:xfrm>
            <a:off x="1295400" y="1219200"/>
            <a:ext cx="6781800" cy="646331"/>
          </a:xfrm>
          <a:prstGeom prst="rect">
            <a:avLst/>
          </a:prstGeom>
          <a:solidFill>
            <a:schemeClr val="bg1"/>
          </a:solidFill>
        </p:spPr>
        <p:txBody>
          <a:bodyPr wrap="square">
            <a:spAutoFit/>
          </a:bodyPr>
          <a:lstStyle/>
          <a:p>
            <a:pPr algn="ctr"/>
            <a:r>
              <a:rPr lang="en-US" b="1" dirty="0">
                <a:solidFill>
                  <a:srgbClr val="0000D6"/>
                </a:solidFill>
                <a:latin typeface="Symbol" pitchFamily="18" charset="2"/>
              </a:rPr>
              <a:t>· </a:t>
            </a:r>
            <a:r>
              <a:rPr lang="en-US" dirty="0"/>
              <a:t>Quantum numbers for exotics: </a:t>
            </a:r>
            <a:r>
              <a:rPr lang="en-US" dirty="0">
                <a:solidFill>
                  <a:srgbClr val="0000D6"/>
                </a:solidFill>
              </a:rPr>
              <a:t>multiquark</a:t>
            </a:r>
            <a:r>
              <a:rPr lang="en-US" dirty="0"/>
              <a:t>, </a:t>
            </a:r>
            <a:r>
              <a:rPr lang="en-US" dirty="0">
                <a:solidFill>
                  <a:srgbClr val="0000D6"/>
                </a:solidFill>
              </a:rPr>
              <a:t>glueball</a:t>
            </a:r>
            <a:r>
              <a:rPr lang="en-US" dirty="0"/>
              <a:t>, or </a:t>
            </a:r>
            <a:r>
              <a:rPr lang="en-US" dirty="0">
                <a:solidFill>
                  <a:srgbClr val="0000D6"/>
                </a:solidFill>
              </a:rPr>
              <a:t>hybrid </a:t>
            </a:r>
            <a:r>
              <a:rPr lang="en-US" dirty="0"/>
              <a:t>are</a:t>
            </a:r>
          </a:p>
          <a:p>
            <a:pPr algn="ctr"/>
            <a:r>
              <a:rPr lang="en-US" b="1" dirty="0">
                <a:solidFill>
                  <a:srgbClr val="990099"/>
                </a:solidFill>
              </a:rPr>
              <a:t>0</a:t>
            </a:r>
            <a:r>
              <a:rPr lang="en-US" b="1" baseline="30000" dirty="0">
                <a:solidFill>
                  <a:srgbClr val="990099"/>
                </a:solidFill>
              </a:rPr>
              <a:t>−−</a:t>
            </a:r>
            <a:r>
              <a:rPr lang="en-US" dirty="0"/>
              <a:t>, </a:t>
            </a:r>
            <a:r>
              <a:rPr lang="en-US" b="1" dirty="0">
                <a:solidFill>
                  <a:srgbClr val="990099"/>
                </a:solidFill>
              </a:rPr>
              <a:t>(odd)</a:t>
            </a:r>
            <a:r>
              <a:rPr lang="en-US" b="1" baseline="30000" dirty="0">
                <a:solidFill>
                  <a:srgbClr val="990099"/>
                </a:solidFill>
              </a:rPr>
              <a:t>−+</a:t>
            </a:r>
            <a:r>
              <a:rPr lang="en-US" dirty="0"/>
              <a:t>, and </a:t>
            </a:r>
            <a:r>
              <a:rPr lang="en-US" b="1" dirty="0">
                <a:solidFill>
                  <a:srgbClr val="990099"/>
                </a:solidFill>
              </a:rPr>
              <a:t>(even)</a:t>
            </a:r>
            <a:r>
              <a:rPr lang="en-US" b="1" baseline="30000" dirty="0">
                <a:solidFill>
                  <a:srgbClr val="990099"/>
                </a:solidFill>
              </a:rPr>
              <a:t>+−</a:t>
            </a:r>
            <a:r>
              <a:rPr lang="en-US" dirty="0"/>
              <a:t>.</a:t>
            </a:r>
          </a:p>
        </p:txBody>
      </p:sp>
      <p:sp>
        <p:nvSpPr>
          <p:cNvPr id="22" name="Rounded Rectangle 21"/>
          <p:cNvSpPr/>
          <p:nvPr/>
        </p:nvSpPr>
        <p:spPr>
          <a:xfrm>
            <a:off x="1295400" y="1219200"/>
            <a:ext cx="6858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30</a:t>
            </a:fld>
            <a:endParaRPr lang="en-US" sz="1200" dirty="0"/>
          </a:p>
        </p:txBody>
      </p:sp>
      <p:sp>
        <p:nvSpPr>
          <p:cNvPr id="24" name="Rounded Rectangle 23"/>
          <p:cNvSpPr/>
          <p:nvPr/>
        </p:nvSpPr>
        <p:spPr>
          <a:xfrm>
            <a:off x="3962400" y="3048000"/>
            <a:ext cx="4800600" cy="6858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99061"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2"/>
          <p:cNvSpPr/>
          <p:nvPr/>
        </p:nvSpPr>
        <p:spPr>
          <a:xfrm>
            <a:off x="2514600" y="1447800"/>
            <a:ext cx="4327724" cy="1323439"/>
          </a:xfrm>
          <a:prstGeom prst="rect">
            <a:avLst/>
          </a:prstGeom>
        </p:spPr>
        <p:txBody>
          <a:bodyPr wrap="none">
            <a:spAutoFit/>
          </a:bodyPr>
          <a:lstStyle/>
          <a:p>
            <a:pPr algn="ctr"/>
            <a:r>
              <a:rPr lang="en-US" sz="8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French Script MT" pitchFamily="66" charset="0"/>
              </a:rPr>
              <a:t>Lattice QCD</a:t>
            </a:r>
          </a:p>
        </p:txBody>
      </p:sp>
      <p:pic>
        <p:nvPicPr>
          <p:cNvPr id="599044" name="Picture 4"/>
          <p:cNvPicPr>
            <a:picLocks noChangeAspect="1" noChangeArrowheads="1"/>
          </p:cNvPicPr>
          <p:nvPr/>
        </p:nvPicPr>
        <p:blipFill>
          <a:blip r:embed="rId6" cstate="print"/>
          <a:srcRect/>
          <a:stretch>
            <a:fillRect/>
          </a:stretch>
        </p:blipFill>
        <p:spPr bwMode="auto">
          <a:xfrm>
            <a:off x="1981200" y="3208800"/>
            <a:ext cx="2652713" cy="2694488"/>
          </a:xfrm>
          <a:prstGeom prst="rect">
            <a:avLst/>
          </a:prstGeom>
          <a:noFill/>
          <a:ln w="9525">
            <a:noFill/>
            <a:miter lim="800000"/>
            <a:headEnd/>
            <a:tailEnd/>
          </a:ln>
        </p:spPr>
      </p:pic>
      <p:pic>
        <p:nvPicPr>
          <p:cNvPr id="599045" name="Picture 5"/>
          <p:cNvPicPr>
            <a:picLocks noChangeAspect="1" noChangeArrowheads="1"/>
          </p:cNvPicPr>
          <p:nvPr/>
        </p:nvPicPr>
        <p:blipFill>
          <a:blip r:embed="rId7" cstate="print"/>
          <a:srcRect/>
          <a:stretch>
            <a:fillRect/>
          </a:stretch>
        </p:blipFill>
        <p:spPr bwMode="auto">
          <a:xfrm>
            <a:off x="5410200" y="3200400"/>
            <a:ext cx="2625651" cy="2667000"/>
          </a:xfrm>
          <a:prstGeom prst="rect">
            <a:avLst/>
          </a:prstGeom>
          <a:noFill/>
          <a:ln w="9525">
            <a:noFill/>
            <a:miter lim="800000"/>
            <a:headEnd/>
            <a:tailEnd/>
          </a:ln>
        </p:spPr>
      </p:pic>
      <p:sp>
        <p:nvSpPr>
          <p:cNvPr id="20" name="Rectangle 19"/>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599046"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99062" name="Bitmap Image" r:id="rId8" imgW="1952898" imgH="2000000" progId="PBrush">
                  <p:embed/>
                </p:oleObj>
              </mc:Choice>
              <mc:Fallback>
                <p:oleObj name="Bitmap Image" r:id="rId8" imgW="1952898" imgH="2000000" progId="PBrush">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17"/>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31</a:t>
            </a:fld>
            <a:endParaRPr lang="en-U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13748"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2"/>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11333"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713749" name="Bitmap Image" r:id="rId6" imgW="1952898" imgH="2000000" progId="PBrush">
                  <p:embed/>
                </p:oleObj>
              </mc:Choice>
              <mc:Fallback>
                <p:oleObj name="Bitmap Image" r:id="rId6" imgW="1952898" imgH="2000000" progId="PBrus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0" y="0"/>
            <a:ext cx="9144000" cy="707886"/>
          </a:xfrm>
          <a:prstGeom prst="rect">
            <a:avLst/>
          </a:prstGeom>
          <a:noFill/>
        </p:spPr>
        <p:txBody>
          <a:bodyPr wrap="square" rtlCol="0">
            <a:spAutoFit/>
          </a:bodyPr>
          <a:lstStyle/>
          <a:p>
            <a:pPr algn="r"/>
            <a:r>
              <a:rPr lang="en-US" sz="4000" dirty="0">
                <a:solidFill>
                  <a:srgbClr val="0033CC"/>
                </a:solidFill>
                <a:latin typeface="Monotype Corsiva" pitchFamily="66" charset="0"/>
              </a:rPr>
              <a:t>Lattice</a:t>
            </a:r>
            <a:r>
              <a:rPr lang="en-US" sz="4000" dirty="0">
                <a:latin typeface="Monotype Corsiva" pitchFamily="66" charset="0"/>
              </a:rPr>
              <a:t> </a:t>
            </a:r>
            <a:r>
              <a:rPr lang="en-US" sz="4000" dirty="0">
                <a:solidFill>
                  <a:srgbClr val="FF9900"/>
                </a:solidFill>
                <a:latin typeface="Monotype Corsiva" pitchFamily="66" charset="0"/>
              </a:rPr>
              <a:t>Computation</a:t>
            </a:r>
            <a:r>
              <a:rPr lang="en-US" sz="4000" dirty="0">
                <a:latin typeface="Monotype Corsiva" pitchFamily="66" charset="0"/>
              </a:rPr>
              <a:t> </a:t>
            </a:r>
            <a:r>
              <a:rPr lang="en-US" sz="3600" dirty="0">
                <a:latin typeface="Monotype Corsiva" pitchFamily="66" charset="0"/>
              </a:rPr>
              <a:t>of the </a:t>
            </a:r>
            <a:r>
              <a:rPr lang="en-US" sz="4000" dirty="0">
                <a:solidFill>
                  <a:srgbClr val="FF0000"/>
                </a:solidFill>
                <a:latin typeface="Monotype Corsiva" pitchFamily="66" charset="0"/>
              </a:rPr>
              <a:t>Light</a:t>
            </a:r>
            <a:r>
              <a:rPr lang="en-US" sz="4000" dirty="0">
                <a:latin typeface="Monotype Corsiva" pitchFamily="66" charset="0"/>
              </a:rPr>
              <a:t> </a:t>
            </a:r>
            <a:r>
              <a:rPr lang="en-US" sz="4000" dirty="0">
                <a:solidFill>
                  <a:srgbClr val="00B0F0"/>
                </a:solidFill>
                <a:latin typeface="Monotype Corsiva" pitchFamily="66" charset="0"/>
              </a:rPr>
              <a:t>Meson</a:t>
            </a:r>
            <a:r>
              <a:rPr lang="en-US" sz="4000" dirty="0">
                <a:latin typeface="Monotype Corsiva" pitchFamily="66" charset="0"/>
              </a:rPr>
              <a:t> </a:t>
            </a:r>
            <a:r>
              <a:rPr lang="en-US" sz="3600" dirty="0">
                <a:solidFill>
                  <a:srgbClr val="00B050"/>
                </a:solidFill>
                <a:latin typeface="Monotype Corsiva" pitchFamily="66" charset="0"/>
              </a:rPr>
              <a:t>Spectrum</a:t>
            </a:r>
          </a:p>
        </p:txBody>
      </p:sp>
      <p:sp>
        <p:nvSpPr>
          <p:cNvPr id="15" name="TextBox 14"/>
          <p:cNvSpPr txBox="1"/>
          <p:nvPr/>
        </p:nvSpPr>
        <p:spPr>
          <a:xfrm>
            <a:off x="5562600" y="6096000"/>
            <a:ext cx="3019115" cy="276999"/>
          </a:xfrm>
          <a:prstGeom prst="rect">
            <a:avLst/>
          </a:prstGeom>
          <a:solidFill>
            <a:srgbClr val="FFFF00"/>
          </a:solidFill>
        </p:spPr>
        <p:txBody>
          <a:bodyPr wrap="square" rtlCol="0">
            <a:spAutoFit/>
          </a:bodyPr>
          <a:lstStyle/>
          <a:p>
            <a:pPr algn="ctr"/>
            <a:r>
              <a:rPr lang="en-US" sz="1200" dirty="0"/>
              <a:t>J.J. </a:t>
            </a:r>
            <a:r>
              <a:rPr lang="en-US" sz="1200" dirty="0" err="1"/>
              <a:t>Dudek</a:t>
            </a:r>
            <a:r>
              <a:rPr lang="en-US" sz="1200" dirty="0"/>
              <a:t> </a:t>
            </a:r>
            <a:r>
              <a:rPr lang="en-US" sz="1200" i="1" dirty="0"/>
              <a:t>et al, </a:t>
            </a:r>
            <a:r>
              <a:rPr lang="en-US" sz="1200" dirty="0"/>
              <a:t>Phys Rev D </a:t>
            </a:r>
            <a:r>
              <a:rPr lang="en-US" sz="1200" b="1" dirty="0"/>
              <a:t>88</a:t>
            </a:r>
            <a:r>
              <a:rPr lang="en-US" sz="1200" dirty="0"/>
              <a:t>, 094505 (2013)</a:t>
            </a:r>
          </a:p>
        </p:txBody>
      </p:sp>
      <p:sp>
        <p:nvSpPr>
          <p:cNvPr id="21" name="Rectangle 20"/>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32</a:t>
            </a:fld>
            <a:endParaRPr lang="en-US" sz="1200" dirty="0"/>
          </a:p>
        </p:txBody>
      </p:sp>
      <p:sp>
        <p:nvSpPr>
          <p:cNvPr id="19" name="TextBox 18"/>
          <p:cNvSpPr txBox="1"/>
          <p:nvPr/>
        </p:nvSpPr>
        <p:spPr>
          <a:xfrm>
            <a:off x="1143000" y="1066800"/>
            <a:ext cx="7086600" cy="923330"/>
          </a:xfrm>
          <a:prstGeom prst="rect">
            <a:avLst/>
          </a:prstGeom>
          <a:noFill/>
        </p:spPr>
        <p:txBody>
          <a:bodyPr wrap="square" rtlCol="0">
            <a:spAutoFit/>
          </a:bodyPr>
          <a:lstStyle/>
          <a:p>
            <a:r>
              <a:rPr lang="en-US" b="1" dirty="0">
                <a:solidFill>
                  <a:srgbClr val="0000D6"/>
                </a:solidFill>
                <a:latin typeface="Symbol" pitchFamily="18" charset="2"/>
              </a:rPr>
              <a:t>· </a:t>
            </a:r>
            <a:r>
              <a:rPr lang="en-US" b="1" dirty="0">
                <a:solidFill>
                  <a:srgbClr val="990099"/>
                </a:solidFill>
              </a:rPr>
              <a:t>Lattice QCD </a:t>
            </a:r>
            <a:r>
              <a:rPr lang="en-US" dirty="0"/>
              <a:t>simulations for </a:t>
            </a:r>
            <a:r>
              <a:rPr lang="en-US" b="1" dirty="0">
                <a:solidFill>
                  <a:srgbClr val="3333CC"/>
                </a:solidFill>
              </a:rPr>
              <a:t>excited baryons </a:t>
            </a:r>
            <a:r>
              <a:rPr lang="en-US" dirty="0"/>
              <a:t>are considerably more  </a:t>
            </a:r>
          </a:p>
          <a:p>
            <a:r>
              <a:rPr lang="en-US" dirty="0"/>
              <a:t>    complicated than for </a:t>
            </a:r>
            <a:r>
              <a:rPr lang="en-US" b="1" dirty="0">
                <a:solidFill>
                  <a:srgbClr val="3333CC"/>
                </a:solidFill>
              </a:rPr>
              <a:t>excited mesons </a:t>
            </a:r>
            <a:r>
              <a:rPr lang="en-US" dirty="0"/>
              <a:t>due to signal-to-noise &amp; </a:t>
            </a:r>
          </a:p>
          <a:p>
            <a:r>
              <a:rPr lang="en-US" dirty="0"/>
              <a:t>    combinatorial problems of contractions of three quarks instead of two.</a:t>
            </a:r>
          </a:p>
        </p:txBody>
      </p:sp>
      <p:sp>
        <p:nvSpPr>
          <p:cNvPr id="22" name="Rounded Rectangle 21"/>
          <p:cNvSpPr/>
          <p:nvPr/>
        </p:nvSpPr>
        <p:spPr>
          <a:xfrm>
            <a:off x="1143000" y="1066800"/>
            <a:ext cx="69342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3732" name="Picture 4"/>
          <p:cNvPicPr>
            <a:picLocks noChangeAspect="1" noChangeArrowheads="1"/>
          </p:cNvPicPr>
          <p:nvPr/>
        </p:nvPicPr>
        <p:blipFill>
          <a:blip r:embed="rId8" cstate="print"/>
          <a:srcRect/>
          <a:stretch>
            <a:fillRect/>
          </a:stretch>
        </p:blipFill>
        <p:spPr bwMode="auto">
          <a:xfrm>
            <a:off x="1447800" y="2209800"/>
            <a:ext cx="6296025" cy="38004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7" name="TextBox 16"/>
          <p:cNvSpPr txBox="1"/>
          <p:nvPr/>
        </p:nvSpPr>
        <p:spPr>
          <a:xfrm>
            <a:off x="685800" y="228600"/>
            <a:ext cx="8077200" cy="1323439"/>
          </a:xfrm>
          <a:prstGeom prst="rect">
            <a:avLst/>
          </a:prstGeom>
          <a:noFill/>
        </p:spPr>
        <p:txBody>
          <a:bodyPr wrap="square" rtlCol="0">
            <a:spAutoFit/>
          </a:bodyPr>
          <a:lstStyle/>
          <a:p>
            <a:pPr algn="ctr"/>
            <a:r>
              <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French Script MT" pitchFamily="66" charset="0"/>
              </a:rPr>
              <a:t>Physics Opportunities </a:t>
            </a:r>
          </a:p>
        </p:txBody>
      </p:sp>
      <p:sp>
        <p:nvSpPr>
          <p:cNvPr id="13" name="Rectangle 12"/>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graphicFrame>
        <p:nvGraphicFramePr>
          <p:cNvPr id="355331"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446487"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5"/>
          <p:cNvSpPr/>
          <p:nvPr/>
        </p:nvSpPr>
        <p:spPr>
          <a:xfrm>
            <a:off x="1143000" y="1905000"/>
            <a:ext cx="7315200" cy="3139321"/>
          </a:xfrm>
          <a:prstGeom prst="rect">
            <a:avLst/>
          </a:prstGeom>
        </p:spPr>
        <p:txBody>
          <a:bodyPr wrap="square">
            <a:spAutoFit/>
          </a:bodyPr>
          <a:lstStyle/>
          <a:p>
            <a:pPr algn="just"/>
            <a:r>
              <a:rPr lang="en-US" dirty="0">
                <a:solidFill>
                  <a:srgbClr val="FF0000"/>
                </a:solidFill>
                <a:latin typeface="Symbol" pitchFamily="18" charset="2"/>
              </a:rPr>
              <a:t>· </a:t>
            </a:r>
            <a:r>
              <a:rPr lang="en-US" dirty="0"/>
              <a:t>Current run plans at modern </a:t>
            </a:r>
            <a:r>
              <a:rPr lang="en-US" b="1" dirty="0">
                <a:solidFill>
                  <a:srgbClr val="990099"/>
                </a:solidFill>
              </a:rPr>
              <a:t>Hadron Facilities </a:t>
            </a:r>
            <a:r>
              <a:rPr lang="en-US" dirty="0"/>
              <a:t>[</a:t>
            </a:r>
            <a:r>
              <a:rPr lang="en-US" b="1" dirty="0">
                <a:solidFill>
                  <a:srgbClr val="0033CC"/>
                </a:solidFill>
              </a:rPr>
              <a:t>J-PARC</a:t>
            </a:r>
            <a:r>
              <a:rPr lang="en-US" dirty="0"/>
              <a:t>, </a:t>
            </a:r>
            <a:r>
              <a:rPr lang="en-US" b="1" dirty="0">
                <a:solidFill>
                  <a:srgbClr val="0033CC"/>
                </a:solidFill>
              </a:rPr>
              <a:t>HADES</a:t>
            </a:r>
            <a:r>
              <a:rPr lang="en-US" dirty="0"/>
              <a:t>, </a:t>
            </a:r>
          </a:p>
          <a:p>
            <a:pPr algn="just"/>
            <a:endParaRPr lang="en-US" dirty="0"/>
          </a:p>
          <a:p>
            <a:pPr algn="just"/>
            <a:r>
              <a:rPr lang="en-US" b="1" dirty="0">
                <a:solidFill>
                  <a:srgbClr val="0033CC"/>
                </a:solidFill>
              </a:rPr>
              <a:t>    COMPASS</a:t>
            </a:r>
            <a:r>
              <a:rPr lang="en-US" dirty="0"/>
              <a:t>, &amp; </a:t>
            </a:r>
            <a:r>
              <a:rPr lang="en-US" b="1" dirty="0">
                <a:solidFill>
                  <a:srgbClr val="0033CC"/>
                </a:solidFill>
              </a:rPr>
              <a:t>PANDA</a:t>
            </a:r>
            <a:r>
              <a:rPr lang="en-US" dirty="0"/>
              <a:t>] will greatly improve database; however, there </a:t>
            </a:r>
          </a:p>
          <a:p>
            <a:pPr algn="just"/>
            <a:r>
              <a:rPr lang="en-US" dirty="0"/>
              <a:t>                                                  are no plans for polarized measurements. </a:t>
            </a:r>
          </a:p>
          <a:p>
            <a:pPr algn="just"/>
            <a:endParaRPr lang="en-US" dirty="0">
              <a:solidFill>
                <a:srgbClr val="FF0000"/>
              </a:solidFill>
              <a:latin typeface="Symbol" pitchFamily="18" charset="2"/>
            </a:endParaRPr>
          </a:p>
          <a:p>
            <a:pPr algn="just"/>
            <a:r>
              <a:rPr lang="en-US" dirty="0">
                <a:solidFill>
                  <a:srgbClr val="FF0000"/>
                </a:solidFill>
                <a:latin typeface="Symbol" pitchFamily="18" charset="2"/>
              </a:rPr>
              <a:t>· </a:t>
            </a:r>
            <a:r>
              <a:rPr lang="en-US" dirty="0"/>
              <a:t>New</a:t>
            </a:r>
            <a:r>
              <a:rPr lang="en-US" b="1" dirty="0">
                <a:solidFill>
                  <a:srgbClr val="0033CC"/>
                </a:solidFill>
              </a:rPr>
              <a:t> Hadron Facility </a:t>
            </a:r>
            <a:r>
              <a:rPr lang="en-US" dirty="0"/>
              <a:t>would need large-acceptance detector &amp;</a:t>
            </a:r>
          </a:p>
          <a:p>
            <a:pPr algn="just"/>
            <a:r>
              <a:rPr lang="en-US" dirty="0"/>
              <a:t>   availability of polarized target. </a:t>
            </a:r>
          </a:p>
          <a:p>
            <a:pPr algn="just"/>
            <a:endParaRPr lang="en-US" dirty="0">
              <a:solidFill>
                <a:srgbClr val="FF0000"/>
              </a:solidFill>
              <a:latin typeface="Symbol" pitchFamily="18" charset="2"/>
            </a:endParaRPr>
          </a:p>
          <a:p>
            <a:pPr algn="just"/>
            <a:r>
              <a:rPr lang="en-US" dirty="0">
                <a:solidFill>
                  <a:srgbClr val="FF0000"/>
                </a:solidFill>
                <a:latin typeface="Symbol" pitchFamily="18" charset="2"/>
              </a:rPr>
              <a:t>· </a:t>
            </a:r>
            <a:r>
              <a:rPr lang="en-US" dirty="0"/>
              <a:t>In particular, such dedicated facility should be able to provide   </a:t>
            </a:r>
          </a:p>
          <a:p>
            <a:pPr algn="just"/>
            <a:r>
              <a:rPr lang="en-US" dirty="0"/>
              <a:t>   features listed in following, together with short summary of </a:t>
            </a:r>
          </a:p>
          <a:p>
            <a:pPr algn="just"/>
            <a:r>
              <a:rPr lang="en-US" dirty="0"/>
              <a:t>   </a:t>
            </a:r>
            <a:r>
              <a:rPr lang="en-US" b="1" dirty="0">
                <a:solidFill>
                  <a:srgbClr val="0000D6"/>
                </a:solidFill>
              </a:rPr>
              <a:t>key </a:t>
            </a:r>
            <a:r>
              <a:rPr lang="en-US" dirty="0"/>
              <a:t>arguments made in </a:t>
            </a:r>
            <a:r>
              <a:rPr lang="en-US" b="1" dirty="0">
                <a:solidFill>
                  <a:srgbClr val="990099"/>
                </a:solidFill>
              </a:rPr>
              <a:t>White Paper</a:t>
            </a:r>
            <a:r>
              <a:rPr lang="en-US" dirty="0"/>
              <a:t>:</a:t>
            </a:r>
          </a:p>
        </p:txBody>
      </p:sp>
      <p:pic>
        <p:nvPicPr>
          <p:cNvPr id="18" name="Picture 5"/>
          <p:cNvPicPr>
            <a:picLocks noChangeAspect="1" noChangeArrowheads="1"/>
          </p:cNvPicPr>
          <p:nvPr/>
        </p:nvPicPr>
        <p:blipFill>
          <a:blip r:embed="rId6" cstate="print"/>
          <a:srcRect/>
          <a:stretch>
            <a:fillRect/>
          </a:stretch>
        </p:blipFill>
        <p:spPr bwMode="auto">
          <a:xfrm>
            <a:off x="7262208" y="2046604"/>
            <a:ext cx="533400" cy="472441"/>
          </a:xfrm>
          <a:prstGeom prst="rect">
            <a:avLst/>
          </a:prstGeom>
          <a:noFill/>
          <a:ln w="9525">
            <a:noFill/>
            <a:miter lim="800000"/>
            <a:headEnd/>
            <a:tailEnd/>
          </a:ln>
        </p:spPr>
      </p:pic>
      <p:pic>
        <p:nvPicPr>
          <p:cNvPr id="19" name="Picture 4"/>
          <p:cNvPicPr>
            <a:picLocks noChangeAspect="1" noChangeArrowheads="1"/>
          </p:cNvPicPr>
          <p:nvPr/>
        </p:nvPicPr>
        <p:blipFill>
          <a:blip r:embed="rId7" cstate="print"/>
          <a:srcRect/>
          <a:stretch>
            <a:fillRect/>
          </a:stretch>
        </p:blipFill>
        <p:spPr bwMode="auto">
          <a:xfrm>
            <a:off x="5785481" y="2256631"/>
            <a:ext cx="762000" cy="285750"/>
          </a:xfrm>
          <a:prstGeom prst="rect">
            <a:avLst/>
          </a:prstGeom>
          <a:noFill/>
          <a:ln w="9525">
            <a:noFill/>
            <a:miter lim="800000"/>
            <a:headEnd/>
            <a:tailEnd/>
          </a:ln>
        </p:spPr>
      </p:pic>
      <p:pic>
        <p:nvPicPr>
          <p:cNvPr id="446468" name="Picture 4"/>
          <p:cNvPicPr>
            <a:picLocks noChangeAspect="1" noChangeArrowheads="1"/>
          </p:cNvPicPr>
          <p:nvPr/>
        </p:nvPicPr>
        <p:blipFill>
          <a:blip r:embed="rId8" cstate="print"/>
          <a:srcRect/>
          <a:stretch>
            <a:fillRect/>
          </a:stretch>
        </p:blipFill>
        <p:spPr bwMode="auto">
          <a:xfrm>
            <a:off x="2514600" y="2819400"/>
            <a:ext cx="1219200" cy="300736"/>
          </a:xfrm>
          <a:prstGeom prst="rect">
            <a:avLst/>
          </a:prstGeom>
          <a:noFill/>
          <a:ln w="9525">
            <a:noFill/>
            <a:miter lim="800000"/>
            <a:headEnd/>
            <a:tailEnd/>
          </a:ln>
        </p:spPr>
      </p:pic>
      <p:pic>
        <p:nvPicPr>
          <p:cNvPr id="446469" name="Picture 5"/>
          <p:cNvPicPr>
            <a:picLocks noChangeAspect="1" noChangeArrowheads="1"/>
          </p:cNvPicPr>
          <p:nvPr/>
        </p:nvPicPr>
        <p:blipFill>
          <a:blip r:embed="rId9" cstate="print"/>
          <a:srcRect/>
          <a:stretch>
            <a:fillRect/>
          </a:stretch>
        </p:blipFill>
        <p:spPr bwMode="auto">
          <a:xfrm>
            <a:off x="1803845" y="2773864"/>
            <a:ext cx="370027" cy="379126"/>
          </a:xfrm>
          <a:prstGeom prst="rect">
            <a:avLst/>
          </a:prstGeom>
          <a:noFill/>
          <a:ln w="9525">
            <a:noFill/>
            <a:miter lim="800000"/>
            <a:headEnd/>
            <a:tailEnd/>
          </a:ln>
        </p:spPr>
      </p:pic>
      <p:pic>
        <p:nvPicPr>
          <p:cNvPr id="21" name="Picture 4"/>
          <p:cNvPicPr>
            <a:picLocks noChangeAspect="1" noChangeArrowheads="1"/>
          </p:cNvPicPr>
          <p:nvPr/>
        </p:nvPicPr>
        <p:blipFill>
          <a:blip r:embed="rId10" cstate="print">
            <a:lum bright="-15000" contrast="40000"/>
          </a:blip>
          <a:srcRect/>
          <a:stretch>
            <a:fillRect/>
          </a:stretch>
        </p:blipFill>
        <p:spPr bwMode="auto">
          <a:xfrm>
            <a:off x="7388092" y="3639487"/>
            <a:ext cx="1328286" cy="154525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2" name="Rectangle 21"/>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446470"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446488" name="Bitmap Image" r:id="rId11" imgW="1952898" imgH="2000000" progId="PBrush">
                  <p:embed/>
                </p:oleObj>
              </mc:Choice>
              <mc:Fallback>
                <p:oleObj name="Bitmap Image" r:id="rId11" imgW="1952898" imgH="2000000" progId="PBrush">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6471" name="Picture 7"/>
          <p:cNvPicPr>
            <a:picLocks noChangeAspect="1" noChangeArrowheads="1"/>
          </p:cNvPicPr>
          <p:nvPr/>
        </p:nvPicPr>
        <p:blipFill>
          <a:blip r:embed="rId13" cstate="print">
            <a:lum bright="-15000" contrast="40000"/>
          </a:blip>
          <a:srcRect/>
          <a:stretch>
            <a:fillRect/>
          </a:stretch>
        </p:blipFill>
        <p:spPr bwMode="auto">
          <a:xfrm>
            <a:off x="3505200" y="5007942"/>
            <a:ext cx="2143125" cy="1545258"/>
          </a:xfrm>
          <a:prstGeom prst="rect">
            <a:avLst/>
          </a:prstGeom>
          <a:noFill/>
          <a:ln w="9525">
            <a:noFill/>
            <a:miter lim="800000"/>
            <a:headEnd/>
            <a:tailEnd/>
          </a:ln>
        </p:spPr>
      </p:pic>
      <p:sp>
        <p:nvSpPr>
          <p:cNvPr id="20" name="Rectangle 19"/>
          <p:cNvSpPr/>
          <p:nvPr/>
        </p:nvSpPr>
        <p:spPr>
          <a:xfrm>
            <a:off x="5638800" y="6248400"/>
            <a:ext cx="1143000" cy="304800"/>
          </a:xfrm>
          <a:prstGeom prst="rect">
            <a:avLst/>
          </a:prstGeom>
          <a:solidFill>
            <a:srgbClr val="FF9900"/>
          </a:solidFill>
        </p:spPr>
        <p:txBody>
          <a:bodyPr wrap="square">
            <a:spAutoFit/>
          </a:bodyPr>
          <a:lstStyle/>
          <a:p>
            <a:r>
              <a:rPr lang="en-US" sz="1400" b="1" dirty="0">
                <a:solidFill>
                  <a:srgbClr val="0033CC"/>
                </a:solidFill>
              </a:rPr>
              <a:t>Treasure box</a:t>
            </a:r>
          </a:p>
        </p:txBody>
      </p:sp>
      <p:sp>
        <p:nvSpPr>
          <p:cNvPr id="24" name="Rectangle 23"/>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33</a:t>
            </a:fld>
            <a:endParaRPr lang="en-US"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bwMode="auto">
          <a:xfrm>
            <a:off x="0" y="0"/>
            <a:ext cx="8229600" cy="685800"/>
          </a:xfrm>
          <a:prstGeom prst="rect">
            <a:avLst/>
          </a:prstGeom>
          <a:noFill/>
          <a:ln w="9525">
            <a:noFill/>
            <a:miter lim="800000"/>
            <a:headEnd/>
            <a:tailEnd/>
          </a:ln>
        </p:spPr>
        <p:txBody>
          <a:bodyPr anchor="ctr"/>
          <a:lstStyle/>
          <a:p>
            <a:pPr fontAlgn="auto">
              <a:spcAft>
                <a:spcPts val="0"/>
              </a:spcAft>
              <a:defRPr/>
            </a:pPr>
            <a:r>
              <a:rPr lang="en-US" sz="4800" dirty="0">
                <a:solidFill>
                  <a:srgbClr val="990099"/>
                </a:solidFill>
                <a:latin typeface="Monotype Corsiva" pitchFamily="66" charset="0"/>
                <a:ea typeface="+mj-ea"/>
              </a:rPr>
              <a:t>Electron</a:t>
            </a:r>
            <a:r>
              <a:rPr lang="en-US" sz="4800" dirty="0">
                <a:latin typeface="Monotype Corsiva" pitchFamily="66" charset="0"/>
                <a:ea typeface="+mj-ea"/>
              </a:rPr>
              <a:t> </a:t>
            </a:r>
            <a:r>
              <a:rPr lang="en-US" sz="4800" dirty="0">
                <a:solidFill>
                  <a:srgbClr val="0033CC"/>
                </a:solidFill>
                <a:latin typeface="Monotype Corsiva" pitchFamily="66" charset="0"/>
                <a:ea typeface="+mj-ea"/>
              </a:rPr>
              <a:t>Ion</a:t>
            </a:r>
            <a:r>
              <a:rPr lang="en-US" sz="4800" dirty="0">
                <a:latin typeface="Monotype Corsiva" pitchFamily="66" charset="0"/>
                <a:ea typeface="+mj-ea"/>
              </a:rPr>
              <a:t> </a:t>
            </a:r>
            <a:r>
              <a:rPr lang="en-US" sz="4800" dirty="0">
                <a:solidFill>
                  <a:srgbClr val="FF9900"/>
                </a:solidFill>
                <a:latin typeface="Monotype Corsiva" pitchFamily="66" charset="0"/>
                <a:ea typeface="+mj-ea"/>
              </a:rPr>
              <a:t>Collider</a:t>
            </a:r>
          </a:p>
        </p:txBody>
      </p:sp>
      <p:sp>
        <p:nvSpPr>
          <p:cNvPr id="8" name="Rectangle 3"/>
          <p:cNvSpPr txBox="1">
            <a:spLocks noChangeArrowheads="1"/>
          </p:cNvSpPr>
          <p:nvPr/>
        </p:nvSpPr>
        <p:spPr>
          <a:xfrm>
            <a:off x="228600" y="1295400"/>
            <a:ext cx="4724400" cy="2057400"/>
          </a:xfrm>
          <a:prstGeom prst="rect">
            <a:avLst/>
          </a:prstGeom>
          <a:ln w="38100">
            <a:solidFill>
              <a:srgbClr val="00B050"/>
            </a:solidFill>
          </a:ln>
        </p:spPr>
        <p:txBody>
          <a:bodyPr/>
          <a:lstStyle/>
          <a:p>
            <a:pPr marL="342900" indent="-342900" eaLnBrk="0" hangingPunct="0">
              <a:lnSpc>
                <a:spcPct val="90000"/>
              </a:lnSpc>
              <a:spcBef>
                <a:spcPts val="600"/>
              </a:spcBef>
              <a:spcAft>
                <a:spcPct val="30000"/>
              </a:spcAft>
              <a:buFont typeface="Wingdings" pitchFamily="2" charset="2"/>
              <a:buAutoNum type="arabicPeriod"/>
            </a:pPr>
            <a:r>
              <a:rPr lang="en-US" sz="1400" i="1" kern="0" dirty="0">
                <a:ea typeface="ＭＳ Ｐゴシック" pitchFamily="1" charset="-128"/>
              </a:rPr>
              <a:t>``</a:t>
            </a:r>
            <a:r>
              <a:rPr lang="en-US" sz="1400" i="1" dirty="0">
                <a:ea typeface="MS PGothic" pitchFamily="34" charset="-128"/>
              </a:rPr>
              <a:t>Continue existing projects: CEBAF, FRIB, RHIC.”</a:t>
            </a:r>
          </a:p>
          <a:p>
            <a:pPr marL="342900" indent="-342900" eaLnBrk="0" hangingPunct="0">
              <a:lnSpc>
                <a:spcPct val="90000"/>
              </a:lnSpc>
              <a:spcBef>
                <a:spcPts val="600"/>
              </a:spcBef>
              <a:spcAft>
                <a:spcPct val="30000"/>
              </a:spcAft>
              <a:buFont typeface="Wingdings" pitchFamily="2" charset="2"/>
              <a:buAutoNum type="arabicPeriod"/>
            </a:pPr>
            <a:r>
              <a:rPr lang="en-US" sz="1400" i="1" dirty="0">
                <a:ea typeface="MS PGothic" pitchFamily="34" charset="-128"/>
              </a:rPr>
              <a:t>``…a U.S.-led ton-scale </a:t>
            </a:r>
            <a:r>
              <a:rPr lang="en-US" sz="1400" i="1" dirty="0" err="1">
                <a:ea typeface="MS PGothic" pitchFamily="34" charset="-128"/>
              </a:rPr>
              <a:t>neutrinoless</a:t>
            </a:r>
            <a:r>
              <a:rPr lang="en-US" sz="1400" i="1" dirty="0">
                <a:ea typeface="MS PGothic" pitchFamily="34" charset="-128"/>
              </a:rPr>
              <a:t> double beta decay experiment.”</a:t>
            </a:r>
          </a:p>
          <a:p>
            <a:pPr marL="342900" indent="-342900" eaLnBrk="0" hangingPunct="0">
              <a:lnSpc>
                <a:spcPct val="90000"/>
              </a:lnSpc>
              <a:spcBef>
                <a:spcPts val="600"/>
              </a:spcBef>
              <a:spcAft>
                <a:spcPct val="30000"/>
              </a:spcAft>
              <a:buFont typeface="Wingdings" pitchFamily="2" charset="2"/>
              <a:buAutoNum type="arabicPeriod"/>
            </a:pPr>
            <a:r>
              <a:rPr lang="en-US" sz="1400" b="1" i="1" dirty="0">
                <a:solidFill>
                  <a:srgbClr val="0000FF"/>
                </a:solidFill>
                <a:ea typeface="MS PGothic" pitchFamily="34" charset="-128"/>
              </a:rPr>
              <a:t>``…a high-energy high-luminosity polarized </a:t>
            </a:r>
            <a:r>
              <a:rPr lang="en-US" sz="1400" b="1" i="1" dirty="0">
                <a:solidFill>
                  <a:srgbClr val="990099"/>
                </a:solidFill>
                <a:ea typeface="MS PGothic" pitchFamily="34" charset="-128"/>
              </a:rPr>
              <a:t>EIC</a:t>
            </a:r>
            <a:r>
              <a:rPr lang="en-US" sz="1400" b="1" i="1" dirty="0">
                <a:solidFill>
                  <a:srgbClr val="0000FF"/>
                </a:solidFill>
                <a:ea typeface="MS PGothic" pitchFamily="34" charset="-128"/>
              </a:rPr>
              <a:t> as the highest priority for new facility construction following the completion of FRIB.”</a:t>
            </a:r>
          </a:p>
          <a:p>
            <a:pPr marL="342900" indent="-342900" eaLnBrk="0" hangingPunct="0">
              <a:lnSpc>
                <a:spcPct val="90000"/>
              </a:lnSpc>
              <a:spcBef>
                <a:spcPts val="600"/>
              </a:spcBef>
              <a:spcAft>
                <a:spcPct val="30000"/>
              </a:spcAft>
              <a:buFont typeface="Wingdings" pitchFamily="2" charset="2"/>
              <a:buAutoNum type="arabicPeriod"/>
            </a:pPr>
            <a:r>
              <a:rPr lang="en-US" sz="1400" i="1" dirty="0">
                <a:ea typeface="MS PGothic" pitchFamily="34" charset="-128"/>
              </a:rPr>
              <a:t>``…small-scale and mid-scale projects and initiatives that enable forefront research at universities and labs.”</a:t>
            </a:r>
          </a:p>
        </p:txBody>
      </p:sp>
      <p:sp>
        <p:nvSpPr>
          <p:cNvPr id="15" name="Rectangle 14"/>
          <p:cNvSpPr/>
          <p:nvPr/>
        </p:nvSpPr>
        <p:spPr>
          <a:xfrm>
            <a:off x="5632450" y="5272088"/>
            <a:ext cx="1084263" cy="282575"/>
          </a:xfrm>
          <a:prstGeom prst="rect">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2" name="Picture 11"/>
          <p:cNvPicPr>
            <a:picLocks noChangeAspect="1" noChangeArrowheads="1"/>
          </p:cNvPicPr>
          <p:nvPr/>
        </p:nvPicPr>
        <p:blipFill>
          <a:blip r:embed="rId3" cstate="print"/>
          <a:srcRect l="2635" t="3714" r="7907" b="7785"/>
          <a:stretch>
            <a:fillRect/>
          </a:stretch>
        </p:blipFill>
        <p:spPr bwMode="auto">
          <a:xfrm>
            <a:off x="5228095" y="0"/>
            <a:ext cx="3915905" cy="4267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Box 13"/>
          <p:cNvSpPr txBox="1"/>
          <p:nvPr/>
        </p:nvSpPr>
        <p:spPr>
          <a:xfrm>
            <a:off x="762000" y="4648200"/>
            <a:ext cx="184731" cy="369332"/>
          </a:xfrm>
          <a:prstGeom prst="rect">
            <a:avLst/>
          </a:prstGeom>
          <a:noFill/>
        </p:spPr>
        <p:txBody>
          <a:bodyPr wrap="none" rtlCol="0">
            <a:spAutoFit/>
          </a:bodyPr>
          <a:lstStyle/>
          <a:p>
            <a:endParaRPr lang="en-US" dirty="0"/>
          </a:p>
        </p:txBody>
      </p:sp>
      <p:sp>
        <p:nvSpPr>
          <p:cNvPr id="16" name="TextBox 15"/>
          <p:cNvSpPr txBox="1"/>
          <p:nvPr/>
        </p:nvSpPr>
        <p:spPr>
          <a:xfrm>
            <a:off x="228600" y="3581400"/>
            <a:ext cx="4724400" cy="2677656"/>
          </a:xfrm>
          <a:prstGeom prst="rect">
            <a:avLst/>
          </a:prstGeom>
          <a:noFill/>
        </p:spPr>
        <p:txBody>
          <a:bodyPr wrap="square" rtlCol="0">
            <a:spAutoFit/>
          </a:bodyPr>
          <a:lstStyle/>
          <a:p>
            <a:r>
              <a:rPr lang="en-US" sz="1400" dirty="0"/>
              <a:t> ``</a:t>
            </a:r>
            <a:r>
              <a:rPr lang="en-US" sz="1400" i="1" dirty="0"/>
              <a:t>A major </a:t>
            </a:r>
            <a:r>
              <a:rPr lang="en-US" sz="1400" b="1" i="1" dirty="0">
                <a:solidFill>
                  <a:srgbClr val="990099"/>
                </a:solidFill>
              </a:rPr>
              <a:t>experimental initiative </a:t>
            </a:r>
            <a:r>
              <a:rPr lang="en-US" sz="1400" i="1" dirty="0"/>
              <a:t>continues to be the search </a:t>
            </a:r>
          </a:p>
          <a:p>
            <a:r>
              <a:rPr lang="en-US" sz="1400" i="1" dirty="0"/>
              <a:t>   for the so-called `</a:t>
            </a:r>
            <a:r>
              <a:rPr lang="en-US" sz="1400" b="1" i="1" dirty="0">
                <a:solidFill>
                  <a:srgbClr val="0033CC"/>
                </a:solidFill>
              </a:rPr>
              <a:t>missing baryons</a:t>
            </a:r>
            <a:r>
              <a:rPr lang="en-US" sz="1400" i="1" dirty="0"/>
              <a:t>’.  If each of the three  </a:t>
            </a:r>
          </a:p>
          <a:p>
            <a:r>
              <a:rPr lang="en-US" sz="1400" i="1" dirty="0"/>
              <a:t>   quarks in a baryon interacted equally,  one would predict the </a:t>
            </a:r>
          </a:p>
          <a:p>
            <a:r>
              <a:rPr lang="en-US" sz="1400" i="1" dirty="0"/>
              <a:t>   existence of more baryons than observed by experiments. </a:t>
            </a:r>
          </a:p>
          <a:p>
            <a:r>
              <a:rPr lang="en-US" sz="1400" i="1" dirty="0"/>
              <a:t>   The </a:t>
            </a:r>
            <a:r>
              <a:rPr lang="en-US" sz="1400" b="1" i="1" dirty="0">
                <a:solidFill>
                  <a:srgbClr val="0033CC"/>
                </a:solidFill>
              </a:rPr>
              <a:t>experimental data </a:t>
            </a:r>
            <a:r>
              <a:rPr lang="en-US" sz="1400" i="1" dirty="0"/>
              <a:t>are, therefore,  suggestive of a more </a:t>
            </a:r>
          </a:p>
          <a:p>
            <a:r>
              <a:rPr lang="en-US" sz="1400" i="1" dirty="0"/>
              <a:t>   intricate manifestation of </a:t>
            </a:r>
            <a:r>
              <a:rPr lang="en-US" sz="1400" b="1" i="1" dirty="0">
                <a:solidFill>
                  <a:srgbClr val="990099"/>
                </a:solidFill>
              </a:rPr>
              <a:t>QCD</a:t>
            </a:r>
            <a:r>
              <a:rPr lang="en-US" sz="1400" i="1" dirty="0"/>
              <a:t> in baryons...“</a:t>
            </a:r>
          </a:p>
          <a:p>
            <a:endParaRPr lang="en-US" sz="1400" i="1" dirty="0"/>
          </a:p>
          <a:p>
            <a:r>
              <a:rPr lang="en-US" sz="1400" i="1" dirty="0"/>
              <a:t> ``For many years, there were both theoretical and    </a:t>
            </a:r>
          </a:p>
          <a:p>
            <a:r>
              <a:rPr lang="en-US" sz="1400" i="1" dirty="0"/>
              <a:t>   experimental  reasons to believe that the </a:t>
            </a:r>
            <a:r>
              <a:rPr lang="en-US" sz="1400" b="1" i="1" dirty="0">
                <a:solidFill>
                  <a:srgbClr val="0033CC"/>
                </a:solidFill>
              </a:rPr>
              <a:t>strange sea quarks </a:t>
            </a:r>
          </a:p>
          <a:p>
            <a:r>
              <a:rPr lang="en-US" sz="1400" b="1" i="1" dirty="0">
                <a:solidFill>
                  <a:srgbClr val="0033CC"/>
                </a:solidFill>
              </a:rPr>
              <a:t>   </a:t>
            </a:r>
            <a:r>
              <a:rPr lang="en-US" sz="1400" i="1" dirty="0"/>
              <a:t>might play a  significant role in the nucleon's structure; a </a:t>
            </a:r>
          </a:p>
          <a:p>
            <a:r>
              <a:rPr lang="en-US" sz="1400" i="1" dirty="0"/>
              <a:t>   better understanding of the role of strange quarks became </a:t>
            </a:r>
          </a:p>
          <a:p>
            <a:r>
              <a:rPr lang="en-US" sz="1400" i="1" dirty="0"/>
              <a:t>   an important priority</a:t>
            </a:r>
            <a:r>
              <a:rPr lang="en-US" sz="1400" dirty="0"/>
              <a:t>.”</a:t>
            </a:r>
          </a:p>
        </p:txBody>
      </p:sp>
      <p:sp>
        <p:nvSpPr>
          <p:cNvPr id="17" name="TextBox 16"/>
          <p:cNvSpPr txBox="1"/>
          <p:nvPr/>
        </p:nvSpPr>
        <p:spPr>
          <a:xfrm>
            <a:off x="238218" y="838200"/>
            <a:ext cx="1729961" cy="369332"/>
          </a:xfrm>
          <a:prstGeom prst="rect">
            <a:avLst/>
          </a:prstGeom>
          <a:solidFill>
            <a:srgbClr val="FFFF00"/>
          </a:solidFill>
        </p:spPr>
        <p:txBody>
          <a:bodyPr wrap="none" rtlCol="0">
            <a:spAutoFit/>
          </a:bodyPr>
          <a:lstStyle/>
          <a:p>
            <a:pPr algn="ctr"/>
            <a:r>
              <a:rPr lang="en-US" b="1" kern="0" dirty="0">
                <a:solidFill>
                  <a:srgbClr val="C00000"/>
                </a:solidFill>
                <a:latin typeface="Monotype Corsiva" pitchFamily="66" charset="0"/>
                <a:ea typeface="ＭＳ Ｐゴシック" pitchFamily="1" charset="-128"/>
              </a:rPr>
              <a:t>NSAC  LRP 2015:</a:t>
            </a:r>
          </a:p>
        </p:txBody>
      </p:sp>
      <p:sp>
        <p:nvSpPr>
          <p:cNvPr id="19" name="Rectangle 18"/>
          <p:cNvSpPr/>
          <p:nvPr/>
        </p:nvSpPr>
        <p:spPr>
          <a:xfrm>
            <a:off x="228600" y="3581400"/>
            <a:ext cx="4724400" cy="2667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36582"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44787"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Rectangle 20"/>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sp>
        <p:nvSpPr>
          <p:cNvPr id="22" name="Rectangle 21"/>
          <p:cNvSpPr/>
          <p:nvPr/>
        </p:nvSpPr>
        <p:spPr>
          <a:xfrm>
            <a:off x="7162800" y="6581001"/>
            <a:ext cx="1440651" cy="276999"/>
          </a:xfrm>
          <a:prstGeom prst="rect">
            <a:avLst/>
          </a:prstGeom>
        </p:spPr>
        <p:txBody>
          <a:bodyPr wrap="none">
            <a:spAutoFit/>
          </a:bodyPr>
          <a:lstStyle/>
          <a:p>
            <a:r>
              <a:rPr lang="en-US" sz="1200" b="1" dirty="0"/>
              <a:t>William Briscoe   </a:t>
            </a:r>
            <a:fld id="{1C9F895D-2C1A-46A8-B40B-B14E50EBC3DB}" type="slidenum">
              <a:rPr lang="en-US" sz="1200" b="1" smtClean="0"/>
              <a:pPr/>
              <a:t>34</a:t>
            </a:fld>
            <a:endParaRPr lang="en-US" sz="1200" b="1" dirty="0"/>
          </a:p>
        </p:txBody>
      </p:sp>
      <p:sp>
        <p:nvSpPr>
          <p:cNvPr id="23" name="Rectangle 22"/>
          <p:cNvSpPr/>
          <p:nvPr/>
        </p:nvSpPr>
        <p:spPr>
          <a:xfrm>
            <a:off x="457200" y="6581001"/>
            <a:ext cx="944489" cy="276999"/>
          </a:xfrm>
          <a:prstGeom prst="rect">
            <a:avLst/>
          </a:prstGeom>
        </p:spPr>
        <p:txBody>
          <a:bodyPr wrap="none">
            <a:spAutoFit/>
          </a:bodyPr>
          <a:lstStyle/>
          <a:p>
            <a:fld id="{1669B292-D481-4B5F-9E3E-C8EDE8E84EA2}" type="datetime1">
              <a:rPr lang="en-US" sz="1200" b="1" smtClean="0"/>
              <a:pPr/>
              <a:t>6/2/2018</a:t>
            </a:fld>
            <a:endParaRPr lang="en-US" sz="1200" dirty="0"/>
          </a:p>
        </p:txBody>
      </p:sp>
      <p:graphicFrame>
        <p:nvGraphicFramePr>
          <p:cNvPr id="544772"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44788" name="Bitmap Image" r:id="rId6" imgW="1952898" imgH="2000000" progId="PBrush">
                  <p:embed/>
                </p:oleObj>
              </mc:Choice>
              <mc:Fallback>
                <p:oleObj name="Bitmap Image" r:id="rId6" imgW="1952898" imgH="2000000" progId="PBrus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44773" name="Picture 5"/>
          <p:cNvPicPr>
            <a:picLocks noChangeAspect="1" noChangeArrowheads="1"/>
          </p:cNvPicPr>
          <p:nvPr/>
        </p:nvPicPr>
        <p:blipFill>
          <a:blip r:embed="rId8" cstate="print">
            <a:lum bright="-15000" contrast="40000"/>
          </a:blip>
          <a:srcRect/>
          <a:stretch>
            <a:fillRect/>
          </a:stretch>
        </p:blipFill>
        <p:spPr bwMode="auto">
          <a:xfrm rot="20766447">
            <a:off x="5805949" y="1579218"/>
            <a:ext cx="2807442" cy="363855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36580" name="Picture 4"/>
          <p:cNvPicPr>
            <a:picLocks noChangeAspect="1" noChangeArrowheads="1"/>
          </p:cNvPicPr>
          <p:nvPr/>
        </p:nvPicPr>
        <p:blipFill>
          <a:blip r:embed="rId9" cstate="print">
            <a:lum bright="-15000" contrast="40000"/>
          </a:blip>
          <a:srcRect/>
          <a:stretch>
            <a:fillRect/>
          </a:stretch>
        </p:blipFill>
        <p:spPr bwMode="auto">
          <a:xfrm rot="20750977">
            <a:off x="5422578" y="2609872"/>
            <a:ext cx="3096756" cy="36026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0" y="-1588"/>
            <a:ext cx="9144000" cy="687388"/>
          </a:xfrm>
        </p:spPr>
        <p:txBody>
          <a:bodyPr>
            <a:noAutofit/>
          </a:bodyPr>
          <a:lstStyle/>
          <a:p>
            <a:r>
              <a:rPr lang="en-US" sz="4800" dirty="0">
                <a:solidFill>
                  <a:srgbClr val="00B050"/>
                </a:solidFill>
                <a:latin typeface="Monotype Corsiva" pitchFamily="66" charset="0"/>
              </a:rPr>
              <a:t>Why</a:t>
            </a:r>
            <a:r>
              <a:rPr lang="en-US" sz="4800" dirty="0">
                <a:latin typeface="Monotype Corsiva" pitchFamily="66" charset="0"/>
              </a:rPr>
              <a:t> </a:t>
            </a:r>
            <a:r>
              <a:rPr lang="en-US" sz="4800" dirty="0">
                <a:solidFill>
                  <a:srgbClr val="0033CC"/>
                </a:solidFill>
                <a:latin typeface="Monotype Corsiva" pitchFamily="66" charset="0"/>
              </a:rPr>
              <a:t>EIC</a:t>
            </a:r>
            <a:r>
              <a:rPr lang="en-US" sz="4800" dirty="0">
                <a:latin typeface="Monotype Corsiva" pitchFamily="66" charset="0"/>
              </a:rPr>
              <a:t> and </a:t>
            </a:r>
            <a:r>
              <a:rPr lang="en-US" sz="4800" dirty="0">
                <a:solidFill>
                  <a:srgbClr val="00B050"/>
                </a:solidFill>
                <a:latin typeface="Monotype Corsiva" pitchFamily="66" charset="0"/>
              </a:rPr>
              <a:t>Why </a:t>
            </a:r>
            <a:r>
              <a:rPr lang="en-US" sz="4800" dirty="0">
                <a:latin typeface="Monotype Corsiva" pitchFamily="66" charset="0"/>
              </a:rPr>
              <a:t>at </a:t>
            </a:r>
            <a:r>
              <a:rPr lang="en-US" sz="4800" dirty="0">
                <a:solidFill>
                  <a:srgbClr val="FF0000"/>
                </a:solidFill>
                <a:latin typeface="Monotype Corsiva" pitchFamily="66" charset="0"/>
              </a:rPr>
              <a:t>Jefferson Lab </a:t>
            </a:r>
            <a:r>
              <a:rPr lang="en-US" sz="4800" dirty="0">
                <a:latin typeface="Monotype Corsiva" pitchFamily="66" charset="0"/>
              </a:rPr>
              <a:t>? </a:t>
            </a:r>
          </a:p>
        </p:txBody>
      </p:sp>
      <p:sp>
        <p:nvSpPr>
          <p:cNvPr id="187395" name="Content Placeholder 2"/>
          <p:cNvSpPr>
            <a:spLocks noGrp="1"/>
          </p:cNvSpPr>
          <p:nvPr>
            <p:ph idx="4294967295"/>
          </p:nvPr>
        </p:nvSpPr>
        <p:spPr>
          <a:xfrm>
            <a:off x="228600" y="1447800"/>
            <a:ext cx="8296275" cy="3886200"/>
          </a:xfrm>
        </p:spPr>
        <p:txBody>
          <a:bodyPr>
            <a:normAutofit/>
          </a:bodyPr>
          <a:lstStyle/>
          <a:p>
            <a:pPr marL="347663" indent="-347663">
              <a:spcBef>
                <a:spcPts val="1200"/>
              </a:spcBef>
              <a:spcAft>
                <a:spcPts val="600"/>
              </a:spcAft>
              <a:buNone/>
              <a:defRPr/>
            </a:pPr>
            <a:r>
              <a:rPr lang="en-US" sz="1800" dirty="0">
                <a:solidFill>
                  <a:srgbClr val="FF0000"/>
                </a:solidFill>
                <a:latin typeface="Symbol" pitchFamily="18" charset="2"/>
              </a:rPr>
              <a:t>·</a:t>
            </a:r>
            <a:r>
              <a:rPr lang="en-US" sz="1800" dirty="0">
                <a:solidFill>
                  <a:srgbClr val="FF0000"/>
                </a:solidFill>
              </a:rPr>
              <a:t> </a:t>
            </a:r>
            <a:r>
              <a:rPr lang="en-US" sz="1800" dirty="0"/>
              <a:t>Large established </a:t>
            </a:r>
            <a:r>
              <a:rPr lang="en-US" sz="1800" b="1" dirty="0">
                <a:solidFill>
                  <a:srgbClr val="990099"/>
                </a:solidFill>
              </a:rPr>
              <a:t>user community </a:t>
            </a:r>
            <a:r>
              <a:rPr lang="en-US" sz="1800" dirty="0"/>
              <a:t>in field.</a:t>
            </a:r>
          </a:p>
          <a:p>
            <a:pPr marL="347663" indent="-347663">
              <a:spcBef>
                <a:spcPts val="1200"/>
              </a:spcBef>
              <a:buNone/>
              <a:defRPr/>
            </a:pPr>
            <a:r>
              <a:rPr lang="en-US" sz="1800" dirty="0">
                <a:solidFill>
                  <a:srgbClr val="FF0000"/>
                </a:solidFill>
                <a:latin typeface="Symbol" pitchFamily="18" charset="2"/>
              </a:rPr>
              <a:t>·</a:t>
            </a:r>
            <a:r>
              <a:rPr lang="en-US" sz="1800" b="1" dirty="0">
                <a:solidFill>
                  <a:srgbClr val="0033CC"/>
                </a:solidFill>
              </a:rPr>
              <a:t> </a:t>
            </a:r>
            <a:r>
              <a:rPr lang="en-US" sz="1800" b="1" i="1" dirty="0">
                <a:solidFill>
                  <a:srgbClr val="0033CC"/>
                </a:solidFill>
              </a:rPr>
              <a:t>JLEIC</a:t>
            </a:r>
            <a:r>
              <a:rPr lang="en-US" sz="1800" b="1" dirty="0">
                <a:solidFill>
                  <a:srgbClr val="0033CC"/>
                </a:solidFill>
              </a:rPr>
              <a:t> </a:t>
            </a:r>
            <a:r>
              <a:rPr lang="en-US" sz="1800" b="1" i="1" dirty="0">
                <a:solidFill>
                  <a:srgbClr val="0033CC"/>
                </a:solidFill>
              </a:rPr>
              <a:t>Facility</a:t>
            </a:r>
            <a:r>
              <a:rPr lang="en-US" sz="1800" b="1" dirty="0">
                <a:solidFill>
                  <a:srgbClr val="0033CC"/>
                </a:solidFill>
              </a:rPr>
              <a:t> </a:t>
            </a:r>
            <a:r>
              <a:rPr lang="en-US" sz="1800" dirty="0"/>
              <a:t>design meets experimental needs:</a:t>
            </a:r>
          </a:p>
          <a:p>
            <a:pPr marL="909638" indent="-347663">
              <a:spcBef>
                <a:spcPts val="0"/>
              </a:spcBef>
              <a:spcAft>
                <a:spcPts val="400"/>
              </a:spcAft>
              <a:buNone/>
              <a:defRPr/>
            </a:pPr>
            <a:r>
              <a:rPr lang="en-US" sz="1800" dirty="0">
                <a:solidFill>
                  <a:srgbClr val="00B050"/>
                </a:solidFill>
                <a:latin typeface="Symbol" pitchFamily="18" charset="2"/>
              </a:rPr>
              <a:t>·</a:t>
            </a:r>
            <a:r>
              <a:rPr lang="en-US" sz="1800" dirty="0">
                <a:solidFill>
                  <a:srgbClr val="FF0000"/>
                </a:solidFill>
                <a:latin typeface="Symbol" pitchFamily="18" charset="2"/>
              </a:rPr>
              <a:t> </a:t>
            </a:r>
            <a:r>
              <a:rPr lang="en-US" sz="1800" dirty="0"/>
              <a:t>Broad CM energy range.</a:t>
            </a:r>
          </a:p>
          <a:p>
            <a:pPr marL="909638" indent="-347663">
              <a:spcBef>
                <a:spcPts val="0"/>
              </a:spcBef>
              <a:spcAft>
                <a:spcPts val="400"/>
              </a:spcAft>
              <a:buNone/>
              <a:defRPr/>
            </a:pPr>
            <a:r>
              <a:rPr lang="en-US" sz="1800" dirty="0">
                <a:solidFill>
                  <a:srgbClr val="00B050"/>
                </a:solidFill>
                <a:latin typeface="Symbol" pitchFamily="18" charset="2"/>
              </a:rPr>
              <a:t>·</a:t>
            </a:r>
            <a:r>
              <a:rPr lang="en-US" sz="1800" dirty="0">
                <a:solidFill>
                  <a:srgbClr val="FF0000"/>
                </a:solidFill>
                <a:latin typeface="Symbol" pitchFamily="18" charset="2"/>
              </a:rPr>
              <a:t> </a:t>
            </a:r>
            <a:r>
              <a:rPr lang="en-US" sz="1800" dirty="0"/>
              <a:t>High luminosity.</a:t>
            </a:r>
          </a:p>
          <a:p>
            <a:pPr marL="909638" indent="-347663">
              <a:spcBef>
                <a:spcPts val="0"/>
              </a:spcBef>
              <a:spcAft>
                <a:spcPts val="400"/>
              </a:spcAft>
              <a:buNone/>
              <a:defRPr/>
            </a:pPr>
            <a:r>
              <a:rPr lang="en-US" sz="1800" dirty="0">
                <a:solidFill>
                  <a:srgbClr val="00B050"/>
                </a:solidFill>
                <a:latin typeface="Symbol" pitchFamily="18" charset="2"/>
              </a:rPr>
              <a:t>·</a:t>
            </a:r>
            <a:r>
              <a:rPr lang="en-US" sz="1800" dirty="0">
                <a:solidFill>
                  <a:srgbClr val="FF0000"/>
                </a:solidFill>
                <a:latin typeface="Symbol" pitchFamily="18" charset="2"/>
              </a:rPr>
              <a:t> </a:t>
            </a:r>
            <a:r>
              <a:rPr lang="en-US" sz="1800" dirty="0"/>
              <a:t>Wide range of ion species.</a:t>
            </a:r>
          </a:p>
          <a:p>
            <a:pPr marL="347663" indent="-347663">
              <a:spcBef>
                <a:spcPts val="1200"/>
              </a:spcBef>
              <a:spcAft>
                <a:spcPts val="400"/>
              </a:spcAft>
              <a:buNone/>
              <a:defRPr/>
            </a:pPr>
            <a:r>
              <a:rPr lang="en-US" sz="1800" dirty="0">
                <a:solidFill>
                  <a:srgbClr val="FF0000"/>
                </a:solidFill>
                <a:latin typeface="Symbol" pitchFamily="18" charset="2"/>
              </a:rPr>
              <a:t>·</a:t>
            </a:r>
            <a:r>
              <a:rPr lang="en-US" sz="1800" dirty="0">
                <a:solidFill>
                  <a:srgbClr val="FF0000"/>
                </a:solidFill>
              </a:rPr>
              <a:t> </a:t>
            </a:r>
            <a:r>
              <a:rPr lang="en-US" sz="1800" b="1" i="1" dirty="0">
                <a:solidFill>
                  <a:srgbClr val="990099"/>
                </a:solidFill>
              </a:rPr>
              <a:t>Green Field </a:t>
            </a:r>
            <a:r>
              <a:rPr lang="en-US" sz="1800" dirty="0"/>
              <a:t>new ion complex provide opportunity for modern design for highest performance.</a:t>
            </a:r>
            <a:endParaRPr lang="en-US" sz="1800" dirty="0">
              <a:solidFill>
                <a:srgbClr val="FF0000"/>
              </a:solidFill>
              <a:latin typeface="Symbol" pitchFamily="18" charset="2"/>
            </a:endParaRPr>
          </a:p>
          <a:p>
            <a:pPr marL="347663" indent="-347663">
              <a:spcBef>
                <a:spcPts val="1200"/>
              </a:spcBef>
              <a:spcAft>
                <a:spcPts val="400"/>
              </a:spcAft>
              <a:buNone/>
              <a:defRPr/>
            </a:pPr>
            <a:r>
              <a:rPr lang="en-US" sz="1800" dirty="0">
                <a:solidFill>
                  <a:srgbClr val="FF0000"/>
                </a:solidFill>
                <a:latin typeface="Symbol" pitchFamily="18" charset="2"/>
              </a:rPr>
              <a:t>·</a:t>
            </a:r>
            <a:r>
              <a:rPr lang="en-US" sz="1800" dirty="0">
                <a:solidFill>
                  <a:srgbClr val="FF0000"/>
                </a:solidFill>
              </a:rPr>
              <a:t> </a:t>
            </a:r>
            <a:r>
              <a:rPr lang="en-US" sz="1800" dirty="0"/>
              <a:t>Low </a:t>
            </a:r>
            <a:r>
              <a:rPr lang="en-US" sz="1800" b="1" dirty="0">
                <a:solidFill>
                  <a:srgbClr val="990099"/>
                </a:solidFill>
              </a:rPr>
              <a:t>technical</a:t>
            </a:r>
            <a:r>
              <a:rPr lang="en-US" sz="1800" dirty="0"/>
              <a:t> risk:</a:t>
            </a:r>
          </a:p>
          <a:p>
            <a:pPr marL="909638" indent="-347663">
              <a:spcBef>
                <a:spcPts val="0"/>
              </a:spcBef>
              <a:spcAft>
                <a:spcPts val="400"/>
              </a:spcAft>
              <a:buNone/>
              <a:defRPr/>
            </a:pPr>
            <a:r>
              <a:rPr lang="en-US" sz="1800" dirty="0">
                <a:solidFill>
                  <a:srgbClr val="00B050"/>
                </a:solidFill>
                <a:latin typeface="Symbol" pitchFamily="18" charset="2"/>
              </a:rPr>
              <a:t>· </a:t>
            </a:r>
            <a:r>
              <a:rPr lang="en-US" sz="1800" b="1" i="1" dirty="0">
                <a:solidFill>
                  <a:srgbClr val="0033CC"/>
                </a:solidFill>
              </a:rPr>
              <a:t>EIC</a:t>
            </a:r>
            <a:r>
              <a:rPr lang="en-US" sz="1800" dirty="0">
                <a:solidFill>
                  <a:srgbClr val="FF0000"/>
                </a:solidFill>
                <a:latin typeface="Symbol" pitchFamily="18" charset="2"/>
              </a:rPr>
              <a:t> </a:t>
            </a:r>
            <a:r>
              <a:rPr lang="en-US" sz="1800" dirty="0"/>
              <a:t>design largely based on conventional technologies.</a:t>
            </a:r>
          </a:p>
        </p:txBody>
      </p:sp>
      <p:pic>
        <p:nvPicPr>
          <p:cNvPr id="3076" name="Picture 12"/>
          <p:cNvPicPr>
            <a:picLocks noChangeAspect="1"/>
          </p:cNvPicPr>
          <p:nvPr/>
        </p:nvPicPr>
        <p:blipFill>
          <a:blip r:embed="rId3" cstate="print">
            <a:lum bright="15000" contrast="35000"/>
          </a:blip>
          <a:srcRect/>
          <a:stretch>
            <a:fillRect/>
          </a:stretch>
        </p:blipFill>
        <p:spPr bwMode="auto">
          <a:xfrm>
            <a:off x="4876800" y="1295400"/>
            <a:ext cx="3992442" cy="2090123"/>
          </a:xfrm>
          <a:prstGeom prst="rect">
            <a:avLst/>
          </a:prstGeom>
          <a:noFill/>
          <a:ln w="9525">
            <a:noFill/>
            <a:miter lim="800000"/>
            <a:headEnd/>
            <a:tailEnd/>
          </a:ln>
        </p:spPr>
      </p:pic>
      <p:sp>
        <p:nvSpPr>
          <p:cNvPr id="5" name="TextBox 4"/>
          <p:cNvSpPr txBox="1"/>
          <p:nvPr/>
        </p:nvSpPr>
        <p:spPr>
          <a:xfrm>
            <a:off x="228600" y="5181600"/>
            <a:ext cx="8128507" cy="923330"/>
          </a:xfrm>
          <a:prstGeom prst="rect">
            <a:avLst/>
          </a:prstGeom>
          <a:noFill/>
        </p:spPr>
        <p:txBody>
          <a:bodyPr wrap="none" rtlCol="0">
            <a:spAutoFit/>
          </a:bodyPr>
          <a:lstStyle/>
          <a:p>
            <a:r>
              <a:rPr lang="en-US" dirty="0">
                <a:solidFill>
                  <a:srgbClr val="FF0000"/>
                </a:solidFill>
                <a:latin typeface="Symbol" pitchFamily="18" charset="2"/>
              </a:rPr>
              <a:t>· </a:t>
            </a:r>
            <a:r>
              <a:rPr lang="en-US" b="1" i="1" dirty="0">
                <a:solidFill>
                  <a:srgbClr val="3333CC"/>
                </a:solidFill>
              </a:rPr>
              <a:t>Meson</a:t>
            </a:r>
            <a:r>
              <a:rPr lang="en-US" dirty="0">
                <a:solidFill>
                  <a:srgbClr val="FF0000"/>
                </a:solidFill>
                <a:latin typeface="Symbol" pitchFamily="18" charset="2"/>
              </a:rPr>
              <a:t> </a:t>
            </a:r>
            <a:r>
              <a:rPr lang="en-US" b="1" i="1" dirty="0">
                <a:solidFill>
                  <a:srgbClr val="0033CC"/>
                </a:solidFill>
              </a:rPr>
              <a:t>Hadron Facility </a:t>
            </a:r>
            <a:r>
              <a:rPr lang="en-US" dirty="0"/>
              <a:t>will allow keep longer </a:t>
            </a:r>
            <a:r>
              <a:rPr lang="en-US" b="1" dirty="0" err="1">
                <a:solidFill>
                  <a:srgbClr val="0000FF"/>
                </a:solidFill>
              </a:rPr>
              <a:t>JLab</a:t>
            </a:r>
            <a:r>
              <a:rPr lang="en-US" b="1" dirty="0">
                <a:solidFill>
                  <a:srgbClr val="0000FF"/>
                </a:solidFill>
              </a:rPr>
              <a:t> Ion Booster  </a:t>
            </a:r>
            <a:r>
              <a:rPr lang="en-US" dirty="0"/>
              <a:t>busy (to use much </a:t>
            </a:r>
          </a:p>
          <a:p>
            <a:r>
              <a:rPr lang="en-US" dirty="0"/>
              <a:t>   more then ``</a:t>
            </a:r>
            <a:r>
              <a:rPr lang="en-US" b="1" dirty="0">
                <a:solidFill>
                  <a:srgbClr val="00B050"/>
                </a:solidFill>
              </a:rPr>
              <a:t>several minutes</a:t>
            </a:r>
            <a:r>
              <a:rPr lang="en-US" dirty="0"/>
              <a:t>” a day), which would be much more effective use of </a:t>
            </a:r>
          </a:p>
          <a:p>
            <a:r>
              <a:rPr lang="en-US" b="1" i="1" dirty="0">
                <a:solidFill>
                  <a:srgbClr val="0033CC"/>
                </a:solidFill>
              </a:rPr>
              <a:t>   JLEIC</a:t>
            </a:r>
            <a:r>
              <a:rPr lang="en-US" dirty="0"/>
              <a:t> </a:t>
            </a:r>
            <a:r>
              <a:rPr lang="en-US" b="1" i="1" dirty="0">
                <a:solidFill>
                  <a:srgbClr val="3333CC"/>
                </a:solidFill>
              </a:rPr>
              <a:t>Facility</a:t>
            </a:r>
            <a:r>
              <a:rPr lang="en-US" dirty="0"/>
              <a:t>, </a:t>
            </a:r>
            <a:r>
              <a:rPr lang="en-US" b="1" dirty="0">
                <a:solidFill>
                  <a:srgbClr val="990099"/>
                </a:solidFill>
              </a:rPr>
              <a:t>without  significant increase of  cost of </a:t>
            </a:r>
            <a:r>
              <a:rPr lang="en-US" b="1" dirty="0" err="1">
                <a:solidFill>
                  <a:srgbClr val="990099"/>
                </a:solidFill>
              </a:rPr>
              <a:t>JLab</a:t>
            </a:r>
            <a:r>
              <a:rPr lang="en-US" b="1" dirty="0">
                <a:solidFill>
                  <a:srgbClr val="990099"/>
                </a:solidFill>
              </a:rPr>
              <a:t> Ion Booster</a:t>
            </a:r>
            <a:r>
              <a:rPr lang="en-US" dirty="0"/>
              <a:t>.</a:t>
            </a:r>
          </a:p>
        </p:txBody>
      </p:sp>
      <p:graphicFrame>
        <p:nvGraphicFramePr>
          <p:cNvPr id="555010"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55029"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0"/>
          <p:cNvSpPr/>
          <p:nvPr/>
        </p:nvSpPr>
        <p:spPr>
          <a:xfrm>
            <a:off x="7162800" y="6581001"/>
            <a:ext cx="1440651" cy="276999"/>
          </a:xfrm>
          <a:prstGeom prst="rect">
            <a:avLst/>
          </a:prstGeom>
        </p:spPr>
        <p:txBody>
          <a:bodyPr wrap="none">
            <a:spAutoFit/>
          </a:bodyPr>
          <a:lstStyle/>
          <a:p>
            <a:r>
              <a:rPr lang="en-US" sz="1200" b="1" dirty="0"/>
              <a:t>William Briscoe   </a:t>
            </a:r>
            <a:fld id="{1C9F895D-2C1A-46A8-B40B-B14E50EBC3DB}" type="slidenum">
              <a:rPr lang="en-US" sz="1200" b="1" smtClean="0"/>
              <a:pPr/>
              <a:t>35</a:t>
            </a:fld>
            <a:endParaRPr lang="en-US" sz="1200" b="1" dirty="0"/>
          </a:p>
        </p:txBody>
      </p:sp>
      <p:sp>
        <p:nvSpPr>
          <p:cNvPr id="13" name="Rectangle 12"/>
          <p:cNvSpPr/>
          <p:nvPr/>
        </p:nvSpPr>
        <p:spPr>
          <a:xfrm>
            <a:off x="457200" y="6581001"/>
            <a:ext cx="944489" cy="276999"/>
          </a:xfrm>
          <a:prstGeom prst="rect">
            <a:avLst/>
          </a:prstGeom>
        </p:spPr>
        <p:txBody>
          <a:bodyPr wrap="square">
            <a:spAutoFit/>
          </a:bodyPr>
          <a:lstStyle/>
          <a:p>
            <a:fld id="{1669B292-D481-4B5F-9E3E-C8EDE8E84EA2}" type="datetime1">
              <a:rPr lang="en-US" sz="1200" b="1" smtClean="0"/>
              <a:pPr/>
              <a:t>6/2/2018</a:t>
            </a:fld>
            <a:endParaRPr lang="en-US" sz="1200" dirty="0"/>
          </a:p>
        </p:txBody>
      </p:sp>
      <p:sp>
        <p:nvSpPr>
          <p:cNvPr id="14" name="Rectangle 13"/>
          <p:cNvSpPr/>
          <p:nvPr/>
        </p:nvSpPr>
        <p:spPr>
          <a:xfrm>
            <a:off x="2133600" y="6581001"/>
            <a:ext cx="4572000" cy="276999"/>
          </a:xfrm>
          <a:prstGeom prst="rect">
            <a:avLst/>
          </a:prstGeom>
        </p:spPr>
        <p:txBody>
          <a:bodyPr>
            <a:spAutoFit/>
          </a:bodyPr>
          <a:lstStyle/>
          <a:p>
            <a:pPr algn="ctr"/>
            <a:r>
              <a:rPr lang="en-US" sz="1200" b="1" dirty="0"/>
              <a:t>MESON 2018, Krakow, Poland, June, 2018</a:t>
            </a:r>
          </a:p>
        </p:txBody>
      </p:sp>
      <p:grpSp>
        <p:nvGrpSpPr>
          <p:cNvPr id="12" name="Group 31"/>
          <p:cNvGrpSpPr/>
          <p:nvPr/>
        </p:nvGrpSpPr>
        <p:grpSpPr>
          <a:xfrm>
            <a:off x="7543800" y="1295400"/>
            <a:ext cx="1295400" cy="304800"/>
            <a:chOff x="1" y="6629400"/>
            <a:chExt cx="1126359" cy="229235"/>
          </a:xfrm>
        </p:grpSpPr>
        <p:pic>
          <p:nvPicPr>
            <p:cNvPr id="15" name="Picture 14" descr="JLab_logo_white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960" y="6629400"/>
              <a:ext cx="787400" cy="228600"/>
            </a:xfrm>
            <a:prstGeom prst="rect">
              <a:avLst/>
            </a:prstGeom>
          </p:spPr>
        </p:pic>
        <p:pic>
          <p:nvPicPr>
            <p:cNvPr id="16" name="Picture 15" descr="jsa_logo.jpg"/>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6630035"/>
              <a:ext cx="338959" cy="228600"/>
            </a:xfrm>
            <a:prstGeom prst="rect">
              <a:avLst/>
            </a:prstGeom>
          </p:spPr>
        </p:pic>
      </p:grpSp>
      <p:graphicFrame>
        <p:nvGraphicFramePr>
          <p:cNvPr id="555012"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55030" name="Bitmap Image" r:id="rId8" imgW="1952898" imgH="2000000" progId="PBrush">
                  <p:embed/>
                </p:oleObj>
              </mc:Choice>
              <mc:Fallback>
                <p:oleObj name="Bitmap Image" r:id="rId8" imgW="1952898" imgH="2000000" progId="PBrush">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Line 24"/>
          <p:cNvSpPr>
            <a:spLocks noChangeShapeType="1"/>
          </p:cNvSpPr>
          <p:nvPr/>
        </p:nvSpPr>
        <p:spPr bwMode="auto">
          <a:xfrm flipV="1">
            <a:off x="1219200" y="3048000"/>
            <a:ext cx="3581400" cy="381000"/>
          </a:xfrm>
          <a:prstGeom prst="line">
            <a:avLst/>
          </a:prstGeom>
          <a:noFill/>
          <a:ln w="12700">
            <a:solidFill>
              <a:srgbClr val="0033CC"/>
            </a:solidFill>
            <a:miter lim="800000"/>
            <a:headEnd/>
            <a:tailEnd type="triangle" w="sm" len="lg"/>
          </a:ln>
        </p:spPr>
        <p:txBody>
          <a:bodyPr wrap="none"/>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a:xfrm>
            <a:off x="0" y="0"/>
            <a:ext cx="8686800" cy="1066800"/>
          </a:xfrm>
        </p:spPr>
        <p:txBody>
          <a:bodyPr>
            <a:normAutofit/>
          </a:bodyPr>
          <a:lstStyle/>
          <a:p>
            <a:pPr algn="l"/>
            <a:r>
              <a:rPr lang="en-US" sz="4800" dirty="0">
                <a:solidFill>
                  <a:srgbClr val="FF0000"/>
                </a:solidFill>
                <a:latin typeface="Monotype Corsiva" pitchFamily="66" charset="0"/>
              </a:rPr>
              <a:t>JLab</a:t>
            </a:r>
            <a:r>
              <a:rPr lang="en-US" sz="4800" dirty="0">
                <a:latin typeface="Monotype Corsiva" pitchFamily="66" charset="0"/>
              </a:rPr>
              <a:t> </a:t>
            </a:r>
            <a:r>
              <a:rPr lang="en-US" sz="4800" dirty="0">
                <a:solidFill>
                  <a:srgbClr val="3333CC"/>
                </a:solidFill>
                <a:latin typeface="Monotype Corsiva" pitchFamily="66" charset="0"/>
              </a:rPr>
              <a:t>Campus</a:t>
            </a:r>
            <a:r>
              <a:rPr lang="en-US" sz="4800" dirty="0">
                <a:latin typeface="Monotype Corsiva" pitchFamily="66" charset="0"/>
              </a:rPr>
              <a:t> </a:t>
            </a:r>
            <a:r>
              <a:rPr lang="en-US" sz="4800" dirty="0">
                <a:solidFill>
                  <a:srgbClr val="FF9900"/>
                </a:solidFill>
                <a:latin typeface="Monotype Corsiva" pitchFamily="66" charset="0"/>
              </a:rPr>
              <a:t>Layout</a:t>
            </a:r>
          </a:p>
        </p:txBody>
      </p:sp>
      <p:sp>
        <p:nvSpPr>
          <p:cNvPr id="79875" name="TextBox 3"/>
          <p:cNvSpPr txBox="1">
            <a:spLocks noChangeArrowheads="1"/>
          </p:cNvSpPr>
          <p:nvPr/>
        </p:nvSpPr>
        <p:spPr bwMode="auto">
          <a:xfrm>
            <a:off x="6096000" y="762000"/>
            <a:ext cx="2895600" cy="5755422"/>
          </a:xfrm>
          <a:prstGeom prst="rect">
            <a:avLst/>
          </a:prstGeom>
          <a:noFill/>
          <a:ln w="9525">
            <a:noFill/>
            <a:miter lim="800000"/>
            <a:headEnd/>
            <a:tailEnd/>
          </a:ln>
        </p:spPr>
        <p:txBody>
          <a:bodyPr wrap="square">
            <a:spAutoFit/>
          </a:bodyPr>
          <a:lstStyle/>
          <a:p>
            <a:r>
              <a:rPr lang="en-US" sz="1600" b="1" u="sng" dirty="0">
                <a:solidFill>
                  <a:srgbClr val="990099"/>
                </a:solidFill>
              </a:rPr>
              <a:t>JLEIC</a:t>
            </a:r>
            <a:r>
              <a:rPr lang="en-US" sz="1600" dirty="0"/>
              <a:t>:</a:t>
            </a:r>
          </a:p>
          <a:p>
            <a:r>
              <a:rPr lang="en-US" sz="1600" dirty="0">
                <a:solidFill>
                  <a:srgbClr val="FF0000"/>
                </a:solidFill>
                <a:latin typeface="Symbol" pitchFamily="18" charset="2"/>
              </a:rPr>
              <a:t>· </a:t>
            </a:r>
            <a:r>
              <a:rPr lang="en-US" sz="1600" i="1" dirty="0"/>
              <a:t>W</a:t>
            </a:r>
            <a:r>
              <a:rPr lang="en-US" sz="1600" dirty="0"/>
              <a:t> = </a:t>
            </a:r>
            <a:r>
              <a:rPr lang="en-US" sz="1600" b="1" dirty="0">
                <a:solidFill>
                  <a:srgbClr val="0033CC"/>
                </a:solidFill>
              </a:rPr>
              <a:t>15</a:t>
            </a:r>
            <a:r>
              <a:rPr lang="en-US" sz="1600" dirty="0"/>
              <a:t> – </a:t>
            </a:r>
            <a:r>
              <a:rPr lang="en-US" sz="1600" b="1" dirty="0">
                <a:solidFill>
                  <a:srgbClr val="0033CC"/>
                </a:solidFill>
              </a:rPr>
              <a:t>65</a:t>
            </a:r>
            <a:r>
              <a:rPr lang="en-US" sz="1600" dirty="0"/>
              <a:t> GeV.</a:t>
            </a:r>
          </a:p>
          <a:p>
            <a:r>
              <a:rPr lang="en-US" sz="1600" dirty="0">
                <a:solidFill>
                  <a:srgbClr val="FF0000"/>
                </a:solidFill>
                <a:latin typeface="Symbol" pitchFamily="18" charset="2"/>
              </a:rPr>
              <a:t>· </a:t>
            </a:r>
            <a:r>
              <a:rPr lang="en-US" sz="1600" i="1" dirty="0"/>
              <a:t>P</a:t>
            </a:r>
            <a:r>
              <a:rPr lang="en-US" altLang="en-US" sz="1600" i="1" dirty="0"/>
              <a:t>rotons</a:t>
            </a:r>
            <a:r>
              <a:rPr lang="en-US" altLang="en-US" sz="1600" dirty="0"/>
              <a:t>: </a:t>
            </a:r>
            <a:r>
              <a:rPr lang="en-US" altLang="en-US" sz="1600" b="1" dirty="0">
                <a:solidFill>
                  <a:srgbClr val="0033CC"/>
                </a:solidFill>
              </a:rPr>
              <a:t>20</a:t>
            </a:r>
            <a:r>
              <a:rPr lang="en-US" altLang="en-US" sz="1600" dirty="0"/>
              <a:t> </a:t>
            </a:r>
            <a:r>
              <a:rPr lang="en-US" altLang="en-US" sz="1600" b="1" dirty="0">
                <a:latin typeface="Symbol" pitchFamily="18" charset="2"/>
              </a:rPr>
              <a:t>-</a:t>
            </a:r>
            <a:r>
              <a:rPr lang="en-US" altLang="en-US" sz="1600" dirty="0"/>
              <a:t> </a:t>
            </a:r>
            <a:r>
              <a:rPr lang="en-US" altLang="en-US" sz="1600" b="1" dirty="0">
                <a:solidFill>
                  <a:srgbClr val="0033CC"/>
                </a:solidFill>
              </a:rPr>
              <a:t>100</a:t>
            </a:r>
            <a:r>
              <a:rPr lang="en-US" altLang="en-US" sz="1600" dirty="0"/>
              <a:t> GeV.</a:t>
            </a:r>
          </a:p>
          <a:p>
            <a:pPr>
              <a:spcBef>
                <a:spcPct val="0"/>
              </a:spcBef>
            </a:pPr>
            <a:r>
              <a:rPr lang="en-US" sz="1600" dirty="0">
                <a:solidFill>
                  <a:srgbClr val="FF0000"/>
                </a:solidFill>
                <a:latin typeface="Symbol" pitchFamily="18" charset="2"/>
              </a:rPr>
              <a:t>· </a:t>
            </a:r>
            <a:r>
              <a:rPr lang="en-US" altLang="en-US" sz="1600" i="1" dirty="0"/>
              <a:t>Luminosity</a:t>
            </a:r>
            <a:r>
              <a:rPr lang="en-US" altLang="en-US" sz="1600" dirty="0"/>
              <a:t>:</a:t>
            </a:r>
          </a:p>
          <a:p>
            <a:pPr>
              <a:spcBef>
                <a:spcPct val="0"/>
              </a:spcBef>
            </a:pPr>
            <a:r>
              <a:rPr lang="en-US" altLang="en-US" sz="1600" dirty="0"/>
              <a:t>   </a:t>
            </a:r>
            <a:r>
              <a:rPr lang="en-US" altLang="en-US" sz="1600" b="1" dirty="0">
                <a:solidFill>
                  <a:srgbClr val="0033CC"/>
                </a:solidFill>
              </a:rPr>
              <a:t>10</a:t>
            </a:r>
            <a:r>
              <a:rPr lang="en-US" altLang="en-US" sz="1600" b="1" baseline="30000" dirty="0">
                <a:solidFill>
                  <a:srgbClr val="0033CC"/>
                </a:solidFill>
              </a:rPr>
              <a:t>33</a:t>
            </a:r>
            <a:r>
              <a:rPr lang="en-US" altLang="en-US" sz="1600" dirty="0"/>
              <a:t> to </a:t>
            </a:r>
            <a:r>
              <a:rPr lang="en-US" altLang="en-US" sz="1600" b="1" dirty="0">
                <a:solidFill>
                  <a:srgbClr val="0033CC"/>
                </a:solidFill>
              </a:rPr>
              <a:t>10</a:t>
            </a:r>
            <a:r>
              <a:rPr lang="en-US" altLang="en-US" sz="1600" b="1" baseline="30000" dirty="0">
                <a:solidFill>
                  <a:srgbClr val="0033CC"/>
                </a:solidFill>
              </a:rPr>
              <a:t>34</a:t>
            </a:r>
            <a:r>
              <a:rPr lang="en-US" altLang="en-US" sz="1600" baseline="30000" dirty="0"/>
              <a:t>  </a:t>
            </a:r>
            <a:r>
              <a:rPr lang="en-US" altLang="en-US" sz="1600" dirty="0"/>
              <a:t>cm</a:t>
            </a:r>
            <a:r>
              <a:rPr lang="en-US" altLang="en-US" sz="1600" b="1" baseline="30000" dirty="0">
                <a:latin typeface="Symbol" pitchFamily="18" charset="2"/>
              </a:rPr>
              <a:t>-</a:t>
            </a:r>
            <a:r>
              <a:rPr lang="en-US" altLang="en-US" sz="1600" b="1" baseline="30000" dirty="0"/>
              <a:t>2</a:t>
            </a:r>
            <a:r>
              <a:rPr lang="en-US" altLang="en-US" sz="1600" dirty="0"/>
              <a:t>s</a:t>
            </a:r>
            <a:r>
              <a:rPr lang="en-US" altLang="en-US" sz="1600" b="1" baseline="30000" dirty="0">
                <a:latin typeface="Symbol" pitchFamily="18" charset="2"/>
              </a:rPr>
              <a:t>-</a:t>
            </a:r>
            <a:r>
              <a:rPr lang="en-US" altLang="en-US" sz="1600" b="1" baseline="30000" dirty="0"/>
              <a:t>1</a:t>
            </a:r>
            <a:r>
              <a:rPr lang="en-US" altLang="en-US" sz="1600" b="1" dirty="0"/>
              <a:t> </a:t>
            </a:r>
            <a:r>
              <a:rPr lang="en-US" altLang="en-US" sz="1600" dirty="0"/>
              <a:t>per IP.</a:t>
            </a:r>
            <a:endParaRPr lang="en-US" sz="1600" dirty="0"/>
          </a:p>
          <a:p>
            <a:r>
              <a:rPr lang="en-US" sz="1600" dirty="0">
                <a:solidFill>
                  <a:srgbClr val="FF0000"/>
                </a:solidFill>
                <a:latin typeface="Symbol" pitchFamily="18" charset="2"/>
              </a:rPr>
              <a:t>· </a:t>
            </a:r>
            <a:r>
              <a:rPr lang="en-US" sz="1600" i="1" dirty="0"/>
              <a:t>Circumference</a:t>
            </a:r>
            <a:r>
              <a:rPr lang="en-US" sz="1600" dirty="0"/>
              <a:t>: </a:t>
            </a:r>
            <a:r>
              <a:rPr lang="en-US" sz="1600" b="1" dirty="0">
                <a:solidFill>
                  <a:srgbClr val="0033CC"/>
                </a:solidFill>
              </a:rPr>
              <a:t>2.2</a:t>
            </a:r>
            <a:r>
              <a:rPr lang="en-US" sz="1600" dirty="0"/>
              <a:t> km.</a:t>
            </a:r>
          </a:p>
          <a:p>
            <a:endParaRPr lang="en-US" sz="1600" dirty="0"/>
          </a:p>
          <a:p>
            <a:r>
              <a:rPr lang="en-US" sz="1600" b="1" u="sng" dirty="0">
                <a:solidFill>
                  <a:srgbClr val="990099"/>
                </a:solidFill>
              </a:rPr>
              <a:t>Ion Booster</a:t>
            </a:r>
            <a:r>
              <a:rPr lang="en-US" sz="1600" dirty="0"/>
              <a:t>:</a:t>
            </a:r>
          </a:p>
          <a:p>
            <a:r>
              <a:rPr lang="en-US" sz="1600" dirty="0">
                <a:solidFill>
                  <a:srgbClr val="FF0000"/>
                </a:solidFill>
                <a:latin typeface="Symbol" pitchFamily="18" charset="2"/>
              </a:rPr>
              <a:t>· </a:t>
            </a:r>
            <a:r>
              <a:rPr lang="en-US" sz="1600" i="1" dirty="0"/>
              <a:t>Protons</a:t>
            </a:r>
            <a:r>
              <a:rPr lang="en-US" sz="1600" dirty="0"/>
              <a:t>: </a:t>
            </a:r>
            <a:r>
              <a:rPr lang="en-US" sz="1600" b="1" dirty="0">
                <a:solidFill>
                  <a:srgbClr val="0033CC"/>
                </a:solidFill>
              </a:rPr>
              <a:t>8</a:t>
            </a:r>
            <a:r>
              <a:rPr lang="en-US" sz="1600" dirty="0"/>
              <a:t> GeV. </a:t>
            </a:r>
          </a:p>
          <a:p>
            <a:r>
              <a:rPr lang="en-US" sz="1600" dirty="0">
                <a:solidFill>
                  <a:srgbClr val="FF0000"/>
                </a:solidFill>
                <a:latin typeface="Symbol" pitchFamily="18" charset="2"/>
              </a:rPr>
              <a:t>· </a:t>
            </a:r>
            <a:r>
              <a:rPr lang="en-US" sz="1600" dirty="0"/>
              <a:t>Booster design based on   </a:t>
            </a:r>
          </a:p>
          <a:p>
            <a:r>
              <a:rPr lang="en-US" sz="1600" dirty="0"/>
              <a:t>    super-ferric magnet</a:t>
            </a:r>
          </a:p>
          <a:p>
            <a:r>
              <a:rPr lang="en-US" sz="1600" dirty="0"/>
              <a:t>    technology.</a:t>
            </a:r>
          </a:p>
          <a:p>
            <a:r>
              <a:rPr lang="en-US" sz="1600" dirty="0">
                <a:solidFill>
                  <a:srgbClr val="FF0000"/>
                </a:solidFill>
                <a:latin typeface="Symbol" pitchFamily="18" charset="2"/>
              </a:rPr>
              <a:t>· </a:t>
            </a:r>
            <a:r>
              <a:rPr lang="en-US" sz="1600" i="1" dirty="0"/>
              <a:t>Circumference</a:t>
            </a:r>
            <a:r>
              <a:rPr lang="en-US" sz="1600" dirty="0"/>
              <a:t>: </a:t>
            </a:r>
            <a:r>
              <a:rPr lang="en-US" sz="1600" b="1" dirty="0">
                <a:solidFill>
                  <a:srgbClr val="0033CC"/>
                </a:solidFill>
              </a:rPr>
              <a:t>273</a:t>
            </a:r>
            <a:r>
              <a:rPr lang="en-US" sz="1600" dirty="0"/>
              <a:t> m.</a:t>
            </a:r>
          </a:p>
          <a:p>
            <a:endParaRPr lang="en-US" sz="1600" dirty="0"/>
          </a:p>
          <a:p>
            <a:r>
              <a:rPr lang="en-US" sz="1600" b="1" u="sng" dirty="0">
                <a:solidFill>
                  <a:srgbClr val="990099"/>
                </a:solidFill>
              </a:rPr>
              <a:t>Meson Hadron Facility</a:t>
            </a:r>
            <a:r>
              <a:rPr lang="en-US" sz="1600" b="1" dirty="0">
                <a:solidFill>
                  <a:srgbClr val="990099"/>
                </a:solidFill>
              </a:rPr>
              <a:t> </a:t>
            </a:r>
          </a:p>
          <a:p>
            <a:r>
              <a:rPr lang="en-US" sz="1600" b="1" dirty="0">
                <a:solidFill>
                  <a:srgbClr val="990099"/>
                </a:solidFill>
              </a:rPr>
              <a:t>	        </a:t>
            </a:r>
            <a:r>
              <a:rPr lang="en-US" sz="1600" dirty="0"/>
              <a:t>[good to have]:</a:t>
            </a:r>
          </a:p>
          <a:p>
            <a:r>
              <a:rPr lang="en-US" sz="1600" dirty="0">
                <a:solidFill>
                  <a:srgbClr val="FF0000"/>
                </a:solidFill>
                <a:latin typeface="Symbol" pitchFamily="18" charset="2"/>
              </a:rPr>
              <a:t>· </a:t>
            </a:r>
            <a:r>
              <a:rPr lang="en-US" sz="1600" i="1" dirty="0" err="1"/>
              <a:t>Pions</a:t>
            </a:r>
            <a:r>
              <a:rPr lang="en-US" sz="1600" dirty="0"/>
              <a:t>: </a:t>
            </a:r>
          </a:p>
          <a:p>
            <a:r>
              <a:rPr lang="en-US" sz="1600" dirty="0"/>
              <a:t>      </a:t>
            </a:r>
            <a:r>
              <a:rPr lang="en-US" sz="1600" b="1" dirty="0"/>
              <a:t>&lt;</a:t>
            </a:r>
            <a:r>
              <a:rPr lang="en-US" sz="1600" dirty="0"/>
              <a:t> </a:t>
            </a:r>
            <a:r>
              <a:rPr lang="en-US" sz="1600" b="1" dirty="0">
                <a:solidFill>
                  <a:srgbClr val="0033CC"/>
                </a:solidFill>
              </a:rPr>
              <a:t>3</a:t>
            </a:r>
            <a:r>
              <a:rPr lang="en-US" sz="1600" dirty="0"/>
              <a:t> GeV.</a:t>
            </a:r>
          </a:p>
          <a:p>
            <a:r>
              <a:rPr lang="en-US" sz="1600" dirty="0"/>
              <a:t>      </a:t>
            </a:r>
            <a:r>
              <a:rPr lang="en-US" sz="1600" b="1" dirty="0">
                <a:solidFill>
                  <a:srgbClr val="0033CC"/>
                </a:solidFill>
              </a:rPr>
              <a:t>10</a:t>
            </a:r>
            <a:r>
              <a:rPr lang="en-US" sz="1600" b="1" baseline="30000" dirty="0">
                <a:solidFill>
                  <a:srgbClr val="0033CC"/>
                </a:solidFill>
              </a:rPr>
              <a:t>7</a:t>
            </a:r>
            <a:r>
              <a:rPr lang="en-US" sz="1600" dirty="0"/>
              <a:t> s</a:t>
            </a:r>
            <a:r>
              <a:rPr lang="en-US" sz="1600" b="1" baseline="30000" dirty="0">
                <a:latin typeface="Symbol" pitchFamily="18" charset="2"/>
              </a:rPr>
              <a:t>-</a:t>
            </a:r>
            <a:r>
              <a:rPr lang="en-US" sz="1600" b="1" baseline="30000" dirty="0"/>
              <a:t>1</a:t>
            </a:r>
            <a:r>
              <a:rPr lang="en-US" sz="1600" dirty="0"/>
              <a:t>.</a:t>
            </a:r>
          </a:p>
          <a:p>
            <a:r>
              <a:rPr lang="en-US" sz="1600" dirty="0">
                <a:latin typeface="Symbol" pitchFamily="18" charset="2"/>
              </a:rPr>
              <a:t>      </a:t>
            </a:r>
            <a:r>
              <a:rPr lang="en-US" sz="1600" dirty="0" err="1">
                <a:latin typeface="Symbol" pitchFamily="18" charset="2"/>
              </a:rPr>
              <a:t>D</a:t>
            </a:r>
            <a:r>
              <a:rPr lang="en-US" sz="1600" dirty="0" err="1"/>
              <a:t>p</a:t>
            </a:r>
            <a:r>
              <a:rPr lang="en-US" sz="1600" dirty="0"/>
              <a:t>/p </a:t>
            </a:r>
            <a:r>
              <a:rPr lang="en-US" sz="1600" b="1" dirty="0"/>
              <a:t>&lt; </a:t>
            </a:r>
            <a:r>
              <a:rPr lang="en-US" sz="1600" b="1" dirty="0">
                <a:solidFill>
                  <a:srgbClr val="0033CC"/>
                </a:solidFill>
              </a:rPr>
              <a:t>2</a:t>
            </a:r>
            <a:r>
              <a:rPr lang="en-US" sz="1600" dirty="0"/>
              <a:t>%.</a:t>
            </a:r>
          </a:p>
          <a:p>
            <a:r>
              <a:rPr lang="en-US" sz="1600" dirty="0">
                <a:solidFill>
                  <a:srgbClr val="FF0000"/>
                </a:solidFill>
                <a:latin typeface="Symbol" pitchFamily="18" charset="2"/>
              </a:rPr>
              <a:t>· </a:t>
            </a:r>
            <a:r>
              <a:rPr lang="en-US" sz="1600" i="1" dirty="0"/>
              <a:t>Kaons</a:t>
            </a:r>
            <a:r>
              <a:rPr lang="en-US" sz="1600" dirty="0"/>
              <a:t>: </a:t>
            </a:r>
          </a:p>
          <a:p>
            <a:r>
              <a:rPr lang="en-US" sz="1600" b="1" dirty="0"/>
              <a:t>      &lt; </a:t>
            </a:r>
            <a:r>
              <a:rPr lang="en-US" sz="1600" b="1" dirty="0">
                <a:solidFill>
                  <a:srgbClr val="0033CC"/>
                </a:solidFill>
              </a:rPr>
              <a:t>2</a:t>
            </a:r>
            <a:r>
              <a:rPr lang="en-US" sz="1600" dirty="0"/>
              <a:t> GeV.</a:t>
            </a:r>
          </a:p>
          <a:p>
            <a:r>
              <a:rPr lang="en-US" sz="1600" dirty="0"/>
              <a:t>      </a:t>
            </a:r>
            <a:r>
              <a:rPr lang="en-US" sz="1600" b="1" dirty="0">
                <a:solidFill>
                  <a:srgbClr val="0033CC"/>
                </a:solidFill>
              </a:rPr>
              <a:t>10</a:t>
            </a:r>
            <a:r>
              <a:rPr lang="en-US" sz="1600" b="1" baseline="30000" dirty="0">
                <a:solidFill>
                  <a:srgbClr val="0033CC"/>
                </a:solidFill>
              </a:rPr>
              <a:t>5</a:t>
            </a:r>
            <a:r>
              <a:rPr lang="en-US" sz="1600" baseline="30000" dirty="0"/>
              <a:t> </a:t>
            </a:r>
            <a:r>
              <a:rPr lang="en-US" sz="1600" dirty="0"/>
              <a:t>s</a:t>
            </a:r>
            <a:r>
              <a:rPr lang="en-US" sz="1600" b="1" baseline="30000" dirty="0">
                <a:latin typeface="Symbol" pitchFamily="18" charset="2"/>
              </a:rPr>
              <a:t>-</a:t>
            </a:r>
            <a:r>
              <a:rPr lang="en-US" sz="1600" b="1" baseline="30000" dirty="0"/>
              <a:t>1</a:t>
            </a:r>
            <a:r>
              <a:rPr lang="en-US" sz="1600" dirty="0"/>
              <a:t>.</a:t>
            </a:r>
          </a:p>
        </p:txBody>
      </p:sp>
      <p:grpSp>
        <p:nvGrpSpPr>
          <p:cNvPr id="2" name="Group 9"/>
          <p:cNvGrpSpPr>
            <a:grpSpLocks/>
          </p:cNvGrpSpPr>
          <p:nvPr/>
        </p:nvGrpSpPr>
        <p:grpSpPr bwMode="auto">
          <a:xfrm>
            <a:off x="228600" y="1447800"/>
            <a:ext cx="5638800" cy="4667250"/>
            <a:chOff x="21266" y="830010"/>
            <a:chExt cx="6583680" cy="5589917"/>
          </a:xfrm>
        </p:grpSpPr>
        <p:grpSp>
          <p:nvGrpSpPr>
            <p:cNvPr id="3" name="Group 2"/>
            <p:cNvGrpSpPr>
              <a:grpSpLocks/>
            </p:cNvGrpSpPr>
            <p:nvPr/>
          </p:nvGrpSpPr>
          <p:grpSpPr bwMode="auto">
            <a:xfrm>
              <a:off x="21266" y="830010"/>
              <a:ext cx="6583680" cy="5589917"/>
              <a:chOff x="21266" y="830010"/>
              <a:chExt cx="6583680" cy="5589917"/>
            </a:xfrm>
          </p:grpSpPr>
          <p:pic>
            <p:nvPicPr>
              <p:cNvPr id="79878" name="Picture 4" descr="JLab site plan with MEIC  Jan-15.JPG"/>
              <p:cNvPicPr>
                <a:picLocks noChangeAspect="1"/>
              </p:cNvPicPr>
              <p:nvPr/>
            </p:nvPicPr>
            <p:blipFill>
              <a:blip r:embed="rId3" cstate="print">
                <a:lum bright="-20000" contrast="45000"/>
              </a:blip>
              <a:srcRect/>
              <a:stretch>
                <a:fillRect/>
              </a:stretch>
            </p:blipFill>
            <p:spPr bwMode="auto">
              <a:xfrm>
                <a:off x="21266" y="830010"/>
                <a:ext cx="6583680" cy="5589917"/>
              </a:xfrm>
              <a:prstGeom prst="rect">
                <a:avLst/>
              </a:prstGeom>
              <a:noFill/>
              <a:ln w="9525">
                <a:noFill/>
                <a:miter lim="800000"/>
                <a:headEnd/>
                <a:tailEnd/>
              </a:ln>
            </p:spPr>
          </p:pic>
          <p:sp>
            <p:nvSpPr>
              <p:cNvPr id="6" name="Content Placeholder 1"/>
              <p:cNvSpPr txBox="1">
                <a:spLocks/>
              </p:cNvSpPr>
              <p:nvPr/>
            </p:nvSpPr>
            <p:spPr bwMode="auto">
              <a:xfrm>
                <a:off x="2867104" y="5340363"/>
                <a:ext cx="1295150" cy="376260"/>
              </a:xfrm>
              <a:prstGeom prst="rect">
                <a:avLst/>
              </a:prstGeom>
              <a:noFill/>
              <a:ln>
                <a:noFill/>
              </a:ln>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2000" b="1" kern="0" dirty="0">
                    <a:ea typeface="ＭＳ Ｐゴシック" pitchFamily="34" charset="-128"/>
                  </a:rPr>
                  <a:t>CEBAF</a:t>
                </a:r>
              </a:p>
            </p:txBody>
          </p:sp>
          <p:sp>
            <p:nvSpPr>
              <p:cNvPr id="7" name="Content Placeholder 1"/>
              <p:cNvSpPr txBox="1">
                <a:spLocks/>
              </p:cNvSpPr>
              <p:nvPr/>
            </p:nvSpPr>
            <p:spPr bwMode="auto">
              <a:xfrm rot="1452905">
                <a:off x="4376526" y="3554321"/>
                <a:ext cx="1293562" cy="376259"/>
              </a:xfrm>
              <a:prstGeom prst="rect">
                <a:avLst/>
              </a:prstGeom>
              <a:noFill/>
              <a:ln>
                <a:noFill/>
              </a:ln>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2000" b="1" kern="0" dirty="0">
                    <a:ea typeface="ＭＳ Ｐゴシック" pitchFamily="34" charset="-128"/>
                  </a:rPr>
                  <a:t>JLEIC</a:t>
                </a:r>
              </a:p>
            </p:txBody>
          </p:sp>
        </p:grpSp>
        <p:sp>
          <p:nvSpPr>
            <p:cNvPr id="8" name="Content Placeholder 1"/>
            <p:cNvSpPr txBox="1">
              <a:spLocks/>
            </p:cNvSpPr>
            <p:nvPr/>
          </p:nvSpPr>
          <p:spPr bwMode="auto">
            <a:xfrm>
              <a:off x="3122643" y="3506693"/>
              <a:ext cx="784074" cy="376259"/>
            </a:xfrm>
            <a:prstGeom prst="rect">
              <a:avLst/>
            </a:prstGeom>
            <a:noFill/>
            <a:ln>
              <a:noFill/>
            </a:ln>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600" b="1" kern="0" dirty="0">
                  <a:ea typeface="ＭＳ Ｐゴシック" pitchFamily="34" charset="-128"/>
                </a:rPr>
                <a:t>IP</a:t>
              </a:r>
            </a:p>
          </p:txBody>
        </p:sp>
        <p:sp>
          <p:nvSpPr>
            <p:cNvPr id="9" name="Content Placeholder 1"/>
            <p:cNvSpPr txBox="1">
              <a:spLocks/>
            </p:cNvSpPr>
            <p:nvPr/>
          </p:nvSpPr>
          <p:spPr bwMode="auto">
            <a:xfrm>
              <a:off x="3952745" y="3786110"/>
              <a:ext cx="784074" cy="376259"/>
            </a:xfrm>
            <a:prstGeom prst="rect">
              <a:avLst/>
            </a:prstGeom>
            <a:noFill/>
            <a:ln>
              <a:noFill/>
            </a:ln>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1600" b="1" kern="0" dirty="0">
                  <a:ea typeface="ＭＳ Ｐゴシック" pitchFamily="34" charset="-128"/>
                </a:rPr>
                <a:t>IP</a:t>
              </a:r>
            </a:p>
          </p:txBody>
        </p:sp>
      </p:grpSp>
      <p:sp>
        <p:nvSpPr>
          <p:cNvPr id="11" name="Content Placeholder 1"/>
          <p:cNvSpPr txBox="1">
            <a:spLocks/>
          </p:cNvSpPr>
          <p:nvPr/>
        </p:nvSpPr>
        <p:spPr bwMode="auto">
          <a:xfrm>
            <a:off x="576263" y="1752600"/>
            <a:ext cx="1293812" cy="628650"/>
          </a:xfrm>
          <a:prstGeom prst="rect">
            <a:avLst/>
          </a:prstGeom>
          <a:noFill/>
          <a:ln>
            <a:noFill/>
          </a:ln>
          <a:extLst/>
        </p:spPr>
        <p:txBody>
          <a:bodyPr/>
          <a:lstStyle>
            <a:lvl1pPr marL="342900" indent="-342900" algn="l" rtl="0" eaLnBrk="0" fontAlgn="base" hangingPunct="0">
              <a:spcBef>
                <a:spcPct val="20000"/>
              </a:spcBef>
              <a:spcAft>
                <a:spcPct val="0"/>
              </a:spcAft>
              <a:buSzPct val="150000"/>
              <a:buFontTx/>
              <a:buBlip>
                <a:blip r:embed="rId4"/>
              </a:buBlip>
              <a:defRPr>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marL="0" indent="0" algn="ctr">
              <a:buSzTx/>
              <a:buFontTx/>
              <a:buNone/>
              <a:defRPr/>
            </a:pPr>
            <a:r>
              <a:rPr lang="en-US" altLang="en-US" sz="2000" b="1" kern="0" dirty="0">
                <a:ea typeface="ＭＳ Ｐゴシック" pitchFamily="34" charset="-128"/>
              </a:rPr>
              <a:t>CEBAF center</a:t>
            </a:r>
          </a:p>
        </p:txBody>
      </p:sp>
      <p:cxnSp>
        <p:nvCxnSpPr>
          <p:cNvPr id="12" name="Straight Arrow Connector 11"/>
          <p:cNvCxnSpPr/>
          <p:nvPr/>
        </p:nvCxnSpPr>
        <p:spPr>
          <a:xfrm flipH="1" flipV="1">
            <a:off x="4114800" y="3048000"/>
            <a:ext cx="1981200" cy="1295400"/>
          </a:xfrm>
          <a:prstGeom prst="straightConnector1">
            <a:avLst/>
          </a:prstGeom>
          <a:ln w="28575">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graphicFrame>
        <p:nvGraphicFramePr>
          <p:cNvPr id="557058"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57077" name="Bitmap Image" r:id="rId5" imgW="10457143" imgH="7714286" progId="PBrush">
                  <p:embed/>
                </p:oleObj>
              </mc:Choice>
              <mc:Fallback>
                <p:oleObj name="Bitmap Image" r:id="rId5" imgW="10457143" imgH="7714286" progId="PBrush">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17"/>
          <p:cNvSpPr/>
          <p:nvPr/>
        </p:nvSpPr>
        <p:spPr>
          <a:xfrm>
            <a:off x="7162800" y="6581001"/>
            <a:ext cx="1440651" cy="276999"/>
          </a:xfrm>
          <a:prstGeom prst="rect">
            <a:avLst/>
          </a:prstGeom>
        </p:spPr>
        <p:txBody>
          <a:bodyPr wrap="none">
            <a:spAutoFit/>
          </a:bodyPr>
          <a:lstStyle/>
          <a:p>
            <a:r>
              <a:rPr lang="en-US" sz="1200" b="1" dirty="0"/>
              <a:t>William Briscoe   </a:t>
            </a:r>
            <a:fld id="{1C9F895D-2C1A-46A8-B40B-B14E50EBC3DB}" type="slidenum">
              <a:rPr lang="en-US" sz="1200" b="1" smtClean="0"/>
              <a:pPr/>
              <a:t>36</a:t>
            </a:fld>
            <a:endParaRPr lang="en-US" sz="1200" b="1" dirty="0"/>
          </a:p>
        </p:txBody>
      </p:sp>
      <p:sp>
        <p:nvSpPr>
          <p:cNvPr id="19" name="Rectangle 18"/>
          <p:cNvSpPr/>
          <p:nvPr/>
        </p:nvSpPr>
        <p:spPr>
          <a:xfrm>
            <a:off x="533400" y="6581001"/>
            <a:ext cx="944489" cy="276999"/>
          </a:xfrm>
          <a:prstGeom prst="rect">
            <a:avLst/>
          </a:prstGeom>
        </p:spPr>
        <p:txBody>
          <a:bodyPr wrap="none">
            <a:spAutoFit/>
          </a:bodyPr>
          <a:lstStyle/>
          <a:p>
            <a:fld id="{1669B292-D481-4B5F-9E3E-C8EDE8E84EA2}" type="datetime1">
              <a:rPr lang="en-US" sz="1200" b="1" smtClean="0"/>
              <a:pPr/>
              <a:t>6/2/2018</a:t>
            </a:fld>
            <a:endParaRPr lang="en-US" sz="1200" dirty="0"/>
          </a:p>
        </p:txBody>
      </p:sp>
      <p:sp>
        <p:nvSpPr>
          <p:cNvPr id="20" name="Rectangle 19"/>
          <p:cNvSpPr/>
          <p:nvPr/>
        </p:nvSpPr>
        <p:spPr>
          <a:xfrm>
            <a:off x="2133600" y="6581001"/>
            <a:ext cx="4572000" cy="276999"/>
          </a:xfrm>
          <a:prstGeom prst="rect">
            <a:avLst/>
          </a:prstGeom>
        </p:spPr>
        <p:txBody>
          <a:bodyPr>
            <a:spAutoFit/>
          </a:bodyPr>
          <a:lstStyle/>
          <a:p>
            <a:pPr algn="ctr"/>
            <a:r>
              <a:rPr lang="en-US" sz="1200" b="1" dirty="0"/>
              <a:t>MESON 2018, Krakow, Poland, June, 2018</a:t>
            </a:r>
          </a:p>
        </p:txBody>
      </p:sp>
      <p:sp>
        <p:nvSpPr>
          <p:cNvPr id="22" name="Oval 21"/>
          <p:cNvSpPr/>
          <p:nvPr/>
        </p:nvSpPr>
        <p:spPr>
          <a:xfrm>
            <a:off x="3581400" y="2895600"/>
            <a:ext cx="533400" cy="457200"/>
          </a:xfrm>
          <a:prstGeom prst="ellipse">
            <a:avLst/>
          </a:prstGeom>
          <a:no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57060"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57078" name="Bitmap Image" r:id="rId7" imgW="1952898" imgH="2000000" progId="PBrush">
                  <p:embed/>
                </p:oleObj>
              </mc:Choice>
              <mc:Fallback>
                <p:oleObj name="Bitmap Image" r:id="rId7" imgW="1952898" imgH="2000000" progId="PBrush">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Box 20"/>
          <p:cNvSpPr txBox="1"/>
          <p:nvPr/>
        </p:nvSpPr>
        <p:spPr>
          <a:xfrm>
            <a:off x="3657600" y="2895600"/>
            <a:ext cx="304800" cy="400110"/>
          </a:xfrm>
          <a:prstGeom prst="rect">
            <a:avLst/>
          </a:prstGeom>
          <a:noFill/>
        </p:spPr>
        <p:txBody>
          <a:bodyPr wrap="square" rtlCol="0">
            <a:spAutoFit/>
          </a:bodyPr>
          <a:lstStyle/>
          <a:p>
            <a:r>
              <a:rPr lang="en-US" sz="2000" b="1" dirty="0">
                <a:solidFill>
                  <a:srgbClr val="FF0000"/>
                </a:solidFill>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6" name="Picture 6"/>
          <p:cNvPicPr>
            <a:picLocks noChangeAspect="1" noChangeArrowheads="1"/>
          </p:cNvPicPr>
          <p:nvPr/>
        </p:nvPicPr>
        <p:blipFill>
          <a:blip r:embed="rId4" cstate="print"/>
          <a:srcRect/>
          <a:stretch>
            <a:fillRect/>
          </a:stretch>
        </p:blipFill>
        <p:spPr bwMode="auto">
          <a:xfrm>
            <a:off x="0" y="0"/>
            <a:ext cx="4143375" cy="3829050"/>
          </a:xfrm>
          <a:prstGeom prst="rect">
            <a:avLst/>
          </a:prstGeom>
          <a:noFill/>
          <a:ln w="9525">
            <a:noFill/>
            <a:miter lim="800000"/>
            <a:headEnd/>
            <a:tailEnd/>
          </a:ln>
        </p:spPr>
      </p:pic>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1336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09302" name="Bitmap Image" r:id="rId5" imgW="10457143" imgH="7714286" progId="PBrush">
                  <p:embed/>
                </p:oleObj>
              </mc:Choice>
              <mc:Fallback>
                <p:oleObj name="Bitmap Image" r:id="rId5" imgW="10457143" imgH="7714286" progId="PBrush">
                  <p:embed/>
                  <p:pic>
                    <p:nvPicPr>
                      <p:cNvPr id="0"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p:nvPr/>
        </p:nvSpPr>
        <p:spPr>
          <a:xfrm>
            <a:off x="2209800" y="1600200"/>
            <a:ext cx="6629400" cy="4770537"/>
          </a:xfrm>
          <a:prstGeom prst="rect">
            <a:avLst/>
          </a:prstGeom>
        </p:spPr>
        <p:txBody>
          <a:bodyPr wrap="square">
            <a:spAutoFit/>
          </a:bodyPr>
          <a:lstStyle/>
          <a:p>
            <a:pPr algn="just"/>
            <a:r>
              <a:rPr lang="en-US" sz="1600" dirty="0">
                <a:solidFill>
                  <a:srgbClr val="FF0000"/>
                </a:solidFill>
                <a:latin typeface="Symbol" pitchFamily="18" charset="2"/>
                <a:cs typeface="Simplified Arabic Fixed" pitchFamily="49" charset="-78"/>
              </a:rPr>
              <a:t>· </a:t>
            </a:r>
            <a:r>
              <a:rPr lang="en-US" sz="1600" dirty="0"/>
              <a:t>We have outlined some of the </a:t>
            </a:r>
            <a:r>
              <a:rPr lang="en-US" sz="1600" b="1" dirty="0">
                <a:solidFill>
                  <a:srgbClr val="0033CC"/>
                </a:solidFill>
              </a:rPr>
              <a:t>physics programs </a:t>
            </a:r>
            <a:r>
              <a:rPr lang="en-US" sz="1600" dirty="0"/>
              <a:t>that could be advanced </a:t>
            </a:r>
          </a:p>
          <a:p>
            <a:pPr algn="just"/>
            <a:r>
              <a:rPr lang="en-US" sz="1600" dirty="0"/>
              <a:t>    with </a:t>
            </a:r>
            <a:r>
              <a:rPr lang="en-US" sz="1600" b="1" dirty="0">
                <a:solidFill>
                  <a:srgbClr val="3333CC"/>
                </a:solidFill>
              </a:rPr>
              <a:t>Meson</a:t>
            </a:r>
            <a:r>
              <a:rPr lang="en-US" sz="1600" dirty="0"/>
              <a:t> </a:t>
            </a:r>
            <a:r>
              <a:rPr lang="en-US" sz="1600" b="1" dirty="0">
                <a:solidFill>
                  <a:srgbClr val="0033CC"/>
                </a:solidFill>
              </a:rPr>
              <a:t>Hadron Facility</a:t>
            </a:r>
            <a:r>
              <a:rPr lang="en-US" sz="1600" dirty="0"/>
              <a:t>. </a:t>
            </a:r>
          </a:p>
          <a:p>
            <a:pPr algn="just"/>
            <a:endParaRPr lang="en-US" sz="1600" dirty="0"/>
          </a:p>
          <a:p>
            <a:pPr algn="just"/>
            <a:r>
              <a:rPr lang="en-US" sz="1600" dirty="0">
                <a:solidFill>
                  <a:srgbClr val="FF0000"/>
                </a:solidFill>
                <a:latin typeface="Symbol" pitchFamily="18" charset="2"/>
                <a:cs typeface="Simplified Arabic Fixed" pitchFamily="49" charset="-78"/>
              </a:rPr>
              <a:t>· </a:t>
            </a:r>
            <a:r>
              <a:rPr lang="en-US" sz="1600" dirty="0"/>
              <a:t>These include studies of </a:t>
            </a:r>
            <a:r>
              <a:rPr lang="en-US" sz="1600" b="1" dirty="0">
                <a:solidFill>
                  <a:srgbClr val="990099"/>
                </a:solidFill>
              </a:rPr>
              <a:t>baryon</a:t>
            </a:r>
            <a:r>
              <a:rPr lang="en-US" sz="1600" dirty="0"/>
              <a:t> spectroscopy, particularly search for</a:t>
            </a:r>
            <a:r>
              <a:rPr lang="en-US" sz="1600" dirty="0">
                <a:solidFill>
                  <a:srgbClr val="FF0000"/>
                </a:solidFill>
                <a:latin typeface="Symbol" pitchFamily="18" charset="2"/>
              </a:rPr>
              <a:t> </a:t>
            </a:r>
          </a:p>
          <a:p>
            <a:pPr algn="just"/>
            <a:r>
              <a:rPr lang="en-US" sz="1600" dirty="0"/>
              <a:t>    ``</a:t>
            </a:r>
            <a:r>
              <a:rPr lang="en-US" sz="1600" b="1" dirty="0">
                <a:solidFill>
                  <a:srgbClr val="0033CC"/>
                </a:solidFill>
              </a:rPr>
              <a:t>missing resonances</a:t>
            </a:r>
            <a:r>
              <a:rPr lang="en-US" sz="1600" dirty="0"/>
              <a:t>” with hadronic beam data that would be analyzed </a:t>
            </a:r>
          </a:p>
          <a:p>
            <a:pPr algn="just"/>
            <a:r>
              <a:rPr lang="en-US" sz="1600" dirty="0"/>
              <a:t>    together with </a:t>
            </a:r>
            <a:r>
              <a:rPr lang="en-US" sz="1600" b="1" dirty="0">
                <a:solidFill>
                  <a:srgbClr val="3333CC"/>
                </a:solidFill>
              </a:rPr>
              <a:t>photo</a:t>
            </a:r>
            <a:r>
              <a:rPr lang="en-US" sz="1600" dirty="0"/>
              <a:t>- &amp; </a:t>
            </a:r>
            <a:r>
              <a:rPr lang="en-US" sz="1600" b="1" dirty="0">
                <a:solidFill>
                  <a:srgbClr val="3333CC"/>
                </a:solidFill>
              </a:rPr>
              <a:t>electro</a:t>
            </a:r>
            <a:r>
              <a:rPr lang="en-US" sz="1600" dirty="0"/>
              <a:t>production data using modern </a:t>
            </a:r>
          </a:p>
          <a:p>
            <a:pPr algn="just"/>
            <a:r>
              <a:rPr lang="en-US" sz="1600" b="1" dirty="0">
                <a:solidFill>
                  <a:srgbClr val="990099"/>
                </a:solidFill>
              </a:rPr>
              <a:t>    coupled-channel </a:t>
            </a:r>
            <a:r>
              <a:rPr lang="en-US" sz="1600" dirty="0"/>
              <a:t>analysis methods. </a:t>
            </a:r>
          </a:p>
          <a:p>
            <a:pPr algn="just"/>
            <a:endParaRPr lang="en-US" sz="1600" dirty="0"/>
          </a:p>
          <a:p>
            <a:pPr algn="just"/>
            <a:r>
              <a:rPr lang="en-US" sz="1600" dirty="0">
                <a:solidFill>
                  <a:srgbClr val="FF0000"/>
                </a:solidFill>
                <a:latin typeface="Symbol" pitchFamily="18" charset="2"/>
                <a:cs typeface="Simplified Arabic Fixed" pitchFamily="49" charset="-78"/>
              </a:rPr>
              <a:t>· </a:t>
            </a:r>
            <a:r>
              <a:rPr lang="en-US" sz="1600" b="1" dirty="0">
                <a:solidFill>
                  <a:srgbClr val="3333CC"/>
                </a:solidFill>
              </a:rPr>
              <a:t>Meson </a:t>
            </a:r>
            <a:r>
              <a:rPr lang="en-US" sz="1600" b="1" dirty="0">
                <a:solidFill>
                  <a:srgbClr val="0033CC"/>
                </a:solidFill>
              </a:rPr>
              <a:t>Hadron Facility </a:t>
            </a:r>
            <a:r>
              <a:rPr lang="en-US" sz="1600" dirty="0"/>
              <a:t>would also advance </a:t>
            </a:r>
            <a:r>
              <a:rPr lang="en-US" sz="1600" b="1" dirty="0">
                <a:solidFill>
                  <a:srgbClr val="0033CC"/>
                </a:solidFill>
              </a:rPr>
              <a:t>hyperon</a:t>
            </a:r>
            <a:r>
              <a:rPr lang="en-US" sz="1600" dirty="0"/>
              <a:t> </a:t>
            </a:r>
            <a:r>
              <a:rPr lang="en-US" sz="1600" b="1" dirty="0">
                <a:solidFill>
                  <a:srgbClr val="990099"/>
                </a:solidFill>
              </a:rPr>
              <a:t>spectroscopy</a:t>
            </a:r>
            <a:r>
              <a:rPr lang="en-US" sz="1600" dirty="0"/>
              <a:t> &amp; </a:t>
            </a:r>
          </a:p>
          <a:p>
            <a:pPr algn="just"/>
            <a:r>
              <a:rPr lang="en-US" sz="1600" dirty="0"/>
              <a:t>   study of </a:t>
            </a:r>
            <a:r>
              <a:rPr lang="en-US" sz="1600" b="1" dirty="0">
                <a:solidFill>
                  <a:srgbClr val="990099"/>
                </a:solidFill>
              </a:rPr>
              <a:t>strangeness</a:t>
            </a:r>
            <a:r>
              <a:rPr lang="en-US" sz="1600" dirty="0"/>
              <a:t> in nuclear &amp; hadronic physics.</a:t>
            </a:r>
          </a:p>
          <a:p>
            <a:pPr algn="just"/>
            <a:endParaRPr lang="en-US" sz="1600" dirty="0"/>
          </a:p>
          <a:p>
            <a:pPr algn="just"/>
            <a:r>
              <a:rPr lang="en-US" sz="1600" dirty="0">
                <a:solidFill>
                  <a:srgbClr val="FF0000"/>
                </a:solidFill>
                <a:latin typeface="Symbol" pitchFamily="18" charset="2"/>
                <a:cs typeface="Simplified Arabic Fixed" pitchFamily="49" charset="-78"/>
              </a:rPr>
              <a:t>· </a:t>
            </a:r>
            <a:r>
              <a:rPr lang="en-US" sz="1600" dirty="0"/>
              <a:t>Furthermore, searches for highly anticipated, but never unambiguously </a:t>
            </a:r>
          </a:p>
          <a:p>
            <a:pPr algn="just"/>
            <a:r>
              <a:rPr lang="en-US" sz="1600" dirty="0"/>
              <a:t>   observed, </a:t>
            </a:r>
            <a:r>
              <a:rPr lang="en-US" sz="1600" b="1" dirty="0">
                <a:solidFill>
                  <a:srgbClr val="0033CC"/>
                </a:solidFill>
              </a:rPr>
              <a:t>exotic states </a:t>
            </a:r>
            <a:r>
              <a:rPr lang="en-US" sz="1600" dirty="0"/>
              <a:t>such as </a:t>
            </a:r>
            <a:r>
              <a:rPr lang="en-US" sz="1600" b="1" dirty="0">
                <a:solidFill>
                  <a:srgbClr val="990099"/>
                </a:solidFill>
              </a:rPr>
              <a:t>multiquarks</a:t>
            </a:r>
            <a:r>
              <a:rPr lang="en-US" sz="1600" dirty="0"/>
              <a:t>, </a:t>
            </a:r>
            <a:r>
              <a:rPr lang="en-US" sz="1600" b="1" dirty="0">
                <a:solidFill>
                  <a:srgbClr val="990099"/>
                </a:solidFill>
              </a:rPr>
              <a:t>glueballs</a:t>
            </a:r>
            <a:r>
              <a:rPr lang="en-US" sz="1600" dirty="0"/>
              <a:t>, &amp; </a:t>
            </a:r>
            <a:r>
              <a:rPr lang="en-US" sz="1600" b="1" dirty="0">
                <a:solidFill>
                  <a:srgbClr val="990099"/>
                </a:solidFill>
              </a:rPr>
              <a:t>hybrids</a:t>
            </a:r>
            <a:r>
              <a:rPr lang="en-US" sz="1600" dirty="0"/>
              <a:t>, </a:t>
            </a:r>
          </a:p>
          <a:p>
            <a:pPr algn="just"/>
            <a:r>
              <a:rPr lang="en-US" sz="1600" dirty="0"/>
              <a:t>   would be greatly enhanced by availability of </a:t>
            </a:r>
            <a:r>
              <a:rPr lang="en-US" sz="1600" b="1" dirty="0">
                <a:solidFill>
                  <a:srgbClr val="0033CC"/>
                </a:solidFill>
              </a:rPr>
              <a:t>Hadron Facility</a:t>
            </a:r>
            <a:r>
              <a:rPr lang="en-US" sz="1600" dirty="0"/>
              <a:t>.</a:t>
            </a:r>
            <a:endParaRPr lang="en-US" sz="1600" dirty="0">
              <a:solidFill>
                <a:srgbClr val="FF0000"/>
              </a:solidFill>
              <a:latin typeface="Symbol" pitchFamily="18" charset="2"/>
            </a:endParaRPr>
          </a:p>
          <a:p>
            <a:pPr algn="just"/>
            <a:endParaRPr lang="en-US" sz="1600" dirty="0">
              <a:solidFill>
                <a:srgbClr val="FF0000"/>
              </a:solidFill>
              <a:latin typeface="Symbol" pitchFamily="18" charset="2"/>
            </a:endParaRPr>
          </a:p>
          <a:p>
            <a:pPr algn="just"/>
            <a:r>
              <a:rPr lang="en-US" sz="1600" dirty="0">
                <a:solidFill>
                  <a:srgbClr val="FF0000"/>
                </a:solidFill>
                <a:latin typeface="Symbol" pitchFamily="18" charset="2"/>
                <a:cs typeface="Simplified Arabic Fixed" pitchFamily="49" charset="-78"/>
              </a:rPr>
              <a:t>· </a:t>
            </a:r>
            <a:r>
              <a:rPr lang="en-US" sz="1600" dirty="0"/>
              <a:t>Simply observing many of missing </a:t>
            </a:r>
            <a:r>
              <a:rPr lang="en-US" sz="1600" b="1" dirty="0">
                <a:solidFill>
                  <a:srgbClr val="990099"/>
                </a:solidFill>
              </a:rPr>
              <a:t>low-lying meson states </a:t>
            </a:r>
            <a:r>
              <a:rPr lang="en-US" sz="1600" dirty="0"/>
              <a:t>would also </a:t>
            </a:r>
          </a:p>
          <a:p>
            <a:pPr algn="just"/>
            <a:r>
              <a:rPr lang="en-US" sz="1600" dirty="0"/>
              <a:t>   assist in constructing new models of emergent </a:t>
            </a:r>
            <a:r>
              <a:rPr lang="en-US" sz="1600" b="1" dirty="0">
                <a:solidFill>
                  <a:srgbClr val="990099"/>
                </a:solidFill>
              </a:rPr>
              <a:t>properties </a:t>
            </a:r>
            <a:r>
              <a:rPr lang="en-US" sz="1600" dirty="0"/>
              <a:t>of</a:t>
            </a:r>
            <a:r>
              <a:rPr lang="en-US" sz="1600" b="1" dirty="0">
                <a:solidFill>
                  <a:srgbClr val="990099"/>
                </a:solidFill>
              </a:rPr>
              <a:t> </a:t>
            </a:r>
            <a:r>
              <a:rPr lang="en-US" sz="1600" b="1" dirty="0">
                <a:solidFill>
                  <a:srgbClr val="0033CC"/>
                </a:solidFill>
              </a:rPr>
              <a:t>QCD</a:t>
            </a:r>
            <a:r>
              <a:rPr lang="en-US" sz="1600" dirty="0"/>
              <a:t>, </a:t>
            </a:r>
          </a:p>
          <a:p>
            <a:pPr algn="just"/>
            <a:r>
              <a:rPr lang="en-US" sz="1600" dirty="0"/>
              <a:t>   thereby improving our understanding of this strongly coupled </a:t>
            </a:r>
          </a:p>
          <a:p>
            <a:pPr algn="just"/>
            <a:r>
              <a:rPr lang="en-US" sz="1600" b="1" dirty="0">
                <a:solidFill>
                  <a:srgbClr val="0033CC"/>
                </a:solidFill>
              </a:rPr>
              <a:t>   quantum field theory.</a:t>
            </a:r>
            <a:endParaRPr lang="en-US" sz="1600" b="1" dirty="0">
              <a:solidFill>
                <a:srgbClr val="0033CC"/>
              </a:solidFill>
              <a:latin typeface="Symbol" pitchFamily="18" charset="2"/>
            </a:endParaRPr>
          </a:p>
        </p:txBody>
      </p:sp>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09285"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09303" name="Bitmap Image" r:id="rId7" imgW="1952898" imgH="2000000" progId="PBrush">
                  <p:embed/>
                </p:oleObj>
              </mc:Choice>
              <mc:Fallback>
                <p:oleObj name="Bitmap Image" r:id="rId7" imgW="1952898" imgH="2000000" progId="PBrush">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37</a:t>
            </a:fld>
            <a:endParaRPr lang="en-US"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4" name="Date Placeholder 13"/>
          <p:cNvSpPr>
            <a:spLocks noGrp="1"/>
          </p:cNvSpPr>
          <p:nvPr>
            <p:ph type="dt" sz="half" idx="10"/>
          </p:nvPr>
        </p:nvSpPr>
        <p:spPr>
          <a:xfrm>
            <a:off x="473075" y="6456247"/>
            <a:ext cx="2133600" cy="365125"/>
          </a:xfrm>
        </p:spPr>
        <p:txBody>
          <a:bodyPr/>
          <a:lstStyle/>
          <a:p>
            <a:fld id="{2C1D3D22-6DC2-4A03-AAFD-9262F071E6AD}" type="datetime1">
              <a:rPr lang="en-US" b="1" smtClean="0">
                <a:solidFill>
                  <a:schemeClr val="tx1"/>
                </a:solidFill>
              </a:rPr>
              <a:pPr/>
              <a:t>6/2/2018</a:t>
            </a:fld>
            <a:endParaRPr lang="en-US" b="1" dirty="0">
              <a:solidFill>
                <a:schemeClr val="tx1"/>
              </a:solidFill>
            </a:endParaRPr>
          </a:p>
        </p:txBody>
      </p:sp>
      <p:sp>
        <p:nvSpPr>
          <p:cNvPr id="11" name="Slide Number Placeholder 10"/>
          <p:cNvSpPr>
            <a:spLocks noGrp="1"/>
          </p:cNvSpPr>
          <p:nvPr>
            <p:ph type="sldNum" sz="quarter" idx="12"/>
          </p:nvPr>
        </p:nvSpPr>
        <p:spPr>
          <a:xfrm>
            <a:off x="6430424" y="6456247"/>
            <a:ext cx="2133600" cy="365125"/>
          </a:xfrm>
        </p:spPr>
        <p:txBody>
          <a:bodyPr/>
          <a:lstStyle/>
          <a:p>
            <a:r>
              <a:rPr lang="en-US" b="1" dirty="0">
                <a:solidFill>
                  <a:schemeClr val="tx1"/>
                </a:solidFill>
              </a:rPr>
              <a:t>William Briscoe     </a:t>
            </a:r>
            <a:fld id="{1C9F895D-2C1A-46A8-B40B-B14E50EBC3DB}" type="slidenum">
              <a:rPr lang="en-US" b="1" smtClean="0">
                <a:solidFill>
                  <a:schemeClr val="tx1"/>
                </a:solidFill>
              </a:rPr>
              <a:pPr/>
              <a:t>38</a:t>
            </a:fld>
            <a:endParaRPr lang="en-US" b="1" dirty="0">
              <a:solidFill>
                <a:schemeClr val="tx1"/>
              </a:solidFill>
            </a:endParaRPr>
          </a:p>
        </p:txBody>
      </p:sp>
      <p:graphicFrame>
        <p:nvGraphicFramePr>
          <p:cNvPr id="13" name="Object 17"/>
          <p:cNvGraphicFramePr>
            <a:graphicFrameLocks noChangeAspect="1"/>
          </p:cNvGraphicFramePr>
          <p:nvPr>
            <p:extLst/>
          </p:nvPr>
        </p:nvGraphicFramePr>
        <p:xfrm>
          <a:off x="0" y="6374615"/>
          <a:ext cx="457200" cy="468312"/>
        </p:xfrm>
        <a:graphic>
          <a:graphicData uri="http://schemas.openxmlformats.org/presentationml/2006/ole">
            <mc:AlternateContent xmlns:mc="http://schemas.openxmlformats.org/markup-compatibility/2006">
              <mc:Choice xmlns:v="urn:schemas-microsoft-com:vml" Requires="v">
                <p:oleObj spid="_x0000_s715792" name="Bitmap Image" r:id="rId4" imgW="1952898" imgH="2000000" progId="PBrush">
                  <p:embed/>
                </p:oleObj>
              </mc:Choice>
              <mc:Fallback>
                <p:oleObj name="Bitmap Image" r:id="rId4" imgW="1952898" imgH="2000000" progId="PBrush">
                  <p:embed/>
                  <p:pic>
                    <p:nvPicPr>
                      <p:cNvPr id="13"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74615"/>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798651" y="1007574"/>
            <a:ext cx="8028350" cy="3416320"/>
          </a:xfrm>
          <a:prstGeom prst="rect">
            <a:avLst/>
          </a:prstGeom>
          <a:noFill/>
        </p:spPr>
        <p:txBody>
          <a:bodyPr wrap="square" rtlCol="0">
            <a:spAutoFit/>
          </a:bodyPr>
          <a:lstStyle/>
          <a:p>
            <a:pPr algn="ctr"/>
            <a:r>
              <a:rPr lang="en-US"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French Script MT" pitchFamily="66" charset="0"/>
              </a:rPr>
              <a:t>Strange Hadron Spectroscopy with Secondary KL Beam at </a:t>
            </a:r>
            <a:r>
              <a:rPr lang="en-US" sz="7200" b="1" dirty="0" err="1">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French Script MT" pitchFamily="66" charset="0"/>
              </a:rPr>
              <a:t>GlueX</a:t>
            </a:r>
            <a:endParaRPr lang="en-US"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French Script MT" pitchFamily="66" charset="0"/>
            </a:endParaRPr>
          </a:p>
        </p:txBody>
      </p:sp>
      <p:pic>
        <p:nvPicPr>
          <p:cNvPr id="15" name="Picture 3">
            <a:extLst>
              <a:ext uri="{FF2B5EF4-FFF2-40B4-BE49-F238E27FC236}">
                <a16:creationId xmlns:a16="http://schemas.microsoft.com/office/drawing/2014/main" id="{1BA4848C-668E-4C16-B7DE-6FCCF203F282}"/>
              </a:ext>
            </a:extLst>
          </p:cNvPr>
          <p:cNvPicPr>
            <a:picLocks noChangeAspect="1" noChangeArrowheads="1"/>
          </p:cNvPicPr>
          <p:nvPr/>
        </p:nvPicPr>
        <p:blipFill>
          <a:blip r:embed="rId6" cstate="print">
            <a:lum bright="-15000" contrast="40000"/>
          </a:blip>
          <a:srcRect/>
          <a:stretch>
            <a:fillRect/>
          </a:stretch>
        </p:blipFill>
        <p:spPr bwMode="auto">
          <a:xfrm>
            <a:off x="3725503" y="4772203"/>
            <a:ext cx="2476810" cy="697696"/>
          </a:xfrm>
          <a:prstGeom prst="rect">
            <a:avLst/>
          </a:prstGeom>
          <a:noFill/>
          <a:ln w="9525">
            <a:noFill/>
            <a:miter lim="800000"/>
            <a:headEnd/>
            <a:tailEnd/>
          </a:ln>
        </p:spPr>
      </p:pic>
      <p:sp>
        <p:nvSpPr>
          <p:cNvPr id="2" name="Rectangle 1">
            <a:extLst>
              <a:ext uri="{FF2B5EF4-FFF2-40B4-BE49-F238E27FC236}">
                <a16:creationId xmlns:a16="http://schemas.microsoft.com/office/drawing/2014/main" id="{D7CA3396-3132-4960-B31E-B0053F68A109}"/>
              </a:ext>
            </a:extLst>
          </p:cNvPr>
          <p:cNvSpPr/>
          <p:nvPr/>
        </p:nvSpPr>
        <p:spPr>
          <a:xfrm>
            <a:off x="3543968" y="6515904"/>
            <a:ext cx="2839880" cy="276999"/>
          </a:xfrm>
          <a:prstGeom prst="rect">
            <a:avLst/>
          </a:prstGeom>
        </p:spPr>
        <p:txBody>
          <a:bodyPr wrap="none">
            <a:spAutoFit/>
          </a:bodyPr>
          <a:lstStyle/>
          <a:p>
            <a:pPr algn="ctr"/>
            <a:r>
              <a:rPr lang="en-US" sz="1200" b="1" dirty="0"/>
              <a:t>MESON 2018, Krakow, Poland, June, 2018</a:t>
            </a:r>
          </a:p>
        </p:txBody>
      </p:sp>
      <p:graphicFrame>
        <p:nvGraphicFramePr>
          <p:cNvPr id="18" name="Object 21">
            <a:extLst>
              <a:ext uri="{FF2B5EF4-FFF2-40B4-BE49-F238E27FC236}">
                <a16:creationId xmlns:a16="http://schemas.microsoft.com/office/drawing/2014/main" id="{48617DEA-1050-434E-90AF-7DB9BA49E2A9}"/>
              </a:ext>
            </a:extLst>
          </p:cNvPr>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15793" name="Bitmap Image" r:id="rId7" imgW="10457143" imgH="7714286" progId="PBrush">
                  <p:embed/>
                </p:oleObj>
              </mc:Choice>
              <mc:Fallback>
                <p:oleObj name="Bitmap Image" r:id="rId7" imgW="10457143" imgH="7714286" progId="PBrush">
                  <p:embed/>
                  <p:pic>
                    <p:nvPicPr>
                      <p:cNvPr id="56325"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17179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09285"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716817" name="Bitmap Image" r:id="rId4" imgW="1952898" imgH="2000000" progId="PBrush">
                  <p:embed/>
                </p:oleObj>
              </mc:Choice>
              <mc:Fallback>
                <p:oleObj name="Bitmap Image" r:id="rId4" imgW="1952898" imgH="2000000" progId="PBrush">
                  <p:embed/>
                  <p:pic>
                    <p:nvPicPr>
                      <p:cNvPr id="609285"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39</a:t>
            </a:fld>
            <a:endParaRPr lang="en-US" sz="1200" dirty="0"/>
          </a:p>
        </p:txBody>
      </p:sp>
      <p:sp>
        <p:nvSpPr>
          <p:cNvPr id="2" name="TextBox 1"/>
          <p:cNvSpPr txBox="1"/>
          <p:nvPr/>
        </p:nvSpPr>
        <p:spPr>
          <a:xfrm>
            <a:off x="4085991" y="18836"/>
            <a:ext cx="5051383" cy="707886"/>
          </a:xfrm>
          <a:prstGeom prst="rect">
            <a:avLst/>
          </a:prstGeom>
          <a:noFill/>
        </p:spPr>
        <p:txBody>
          <a:bodyPr wrap="none" rtlCol="0">
            <a:spAutoFit/>
          </a:bodyPr>
          <a:lstStyle/>
          <a:p>
            <a:r>
              <a:rPr lang="en-US" sz="4000" dirty="0">
                <a:solidFill>
                  <a:srgbClr val="FF0000"/>
                </a:solidFill>
                <a:latin typeface="Monotype Corsiva" panose="03010101010201010101" pitchFamily="66" charset="0"/>
              </a:rPr>
              <a:t>Aims</a:t>
            </a:r>
            <a:r>
              <a:rPr lang="en-US" sz="4000" dirty="0">
                <a:solidFill>
                  <a:srgbClr val="FF0066"/>
                </a:solidFill>
                <a:latin typeface="Monotype Corsiva" panose="03010101010201010101" pitchFamily="66" charset="0"/>
              </a:rPr>
              <a:t> </a:t>
            </a:r>
            <a:r>
              <a:rPr lang="en-US" sz="4000" dirty="0">
                <a:latin typeface="Monotype Corsiva" panose="03010101010201010101" pitchFamily="66" charset="0"/>
              </a:rPr>
              <a:t>of</a:t>
            </a:r>
            <a:r>
              <a:rPr lang="en-US" sz="4000" dirty="0">
                <a:solidFill>
                  <a:srgbClr val="FF9900"/>
                </a:solidFill>
                <a:latin typeface="Monotype Corsiva" panose="03010101010201010101" pitchFamily="66" charset="0"/>
              </a:rPr>
              <a:t> </a:t>
            </a:r>
            <a:r>
              <a:rPr lang="en-US" sz="4000" dirty="0" err="1">
                <a:solidFill>
                  <a:srgbClr val="FF9900"/>
                </a:solidFill>
                <a:latin typeface="Monotype Corsiva" panose="03010101010201010101" pitchFamily="66" charset="0"/>
              </a:rPr>
              <a:t>Jlab</a:t>
            </a:r>
            <a:r>
              <a:rPr lang="en-US" sz="4000" dirty="0">
                <a:solidFill>
                  <a:srgbClr val="FF9900"/>
                </a:solidFill>
                <a:latin typeface="Monotype Corsiva" panose="03010101010201010101" pitchFamily="66" charset="0"/>
              </a:rPr>
              <a:t> </a:t>
            </a:r>
            <a:r>
              <a:rPr lang="en-US" sz="4000" dirty="0">
                <a:solidFill>
                  <a:srgbClr val="0000FF"/>
                </a:solidFill>
                <a:latin typeface="Monotype Corsiva" panose="03010101010201010101" pitchFamily="66" charset="0"/>
              </a:rPr>
              <a:t>KLF </a:t>
            </a:r>
            <a:r>
              <a:rPr lang="en-US" sz="4000" dirty="0">
                <a:solidFill>
                  <a:srgbClr val="D60093"/>
                </a:solidFill>
                <a:latin typeface="Monotype Corsiva" panose="03010101010201010101" pitchFamily="66" charset="0"/>
              </a:rPr>
              <a:t>Project</a:t>
            </a:r>
          </a:p>
        </p:txBody>
      </p:sp>
      <p:sp>
        <p:nvSpPr>
          <p:cNvPr id="7" name="Rectangle 6">
            <a:extLst>
              <a:ext uri="{FF2B5EF4-FFF2-40B4-BE49-F238E27FC236}">
                <a16:creationId xmlns:a16="http://schemas.microsoft.com/office/drawing/2014/main" id="{14023F39-3137-4F5F-A491-2BBD2BB8F66B}"/>
              </a:ext>
            </a:extLst>
          </p:cNvPr>
          <p:cNvSpPr/>
          <p:nvPr/>
        </p:nvSpPr>
        <p:spPr>
          <a:xfrm>
            <a:off x="152400" y="1143035"/>
            <a:ext cx="8839200" cy="4524315"/>
          </a:xfrm>
          <a:prstGeom prst="rect">
            <a:avLst/>
          </a:prstGeom>
          <a:solidFill>
            <a:schemeClr val="bg1"/>
          </a:solidFill>
        </p:spPr>
        <p:txBody>
          <a:bodyPr wrap="square">
            <a:spAutoFit/>
          </a:bodyPr>
          <a:lstStyle/>
          <a:p>
            <a:pPr marL="285750" indent="-285750">
              <a:buFont typeface="Symbol" panose="05050102010706020507" pitchFamily="18" charset="2"/>
              <a:buChar char=" "/>
            </a:pPr>
            <a:r>
              <a:rPr lang="en-US" dirty="0">
                <a:solidFill>
                  <a:srgbClr val="FF0000"/>
                </a:solidFill>
                <a:latin typeface="Symbol" pitchFamily="18" charset="2"/>
              </a:rPr>
              <a:t>                                 ·</a:t>
            </a:r>
            <a:r>
              <a:rPr lang="en-US" dirty="0">
                <a:solidFill>
                  <a:srgbClr val="0000FF"/>
                </a:solidFill>
                <a:latin typeface="Symbol" pitchFamily="18" charset="2"/>
              </a:rPr>
              <a:t> </a:t>
            </a:r>
            <a:r>
              <a:rPr lang="en-US" b="1" dirty="0">
                <a:solidFill>
                  <a:srgbClr val="0000FF"/>
                </a:solidFill>
              </a:rPr>
              <a:t>KLF</a:t>
            </a:r>
            <a:r>
              <a:rPr lang="en-US" dirty="0"/>
              <a:t> project has to </a:t>
            </a:r>
            <a:r>
              <a:rPr lang="en-US" b="1" dirty="0"/>
              <a:t>establish</a:t>
            </a:r>
            <a:r>
              <a:rPr lang="en-US" dirty="0"/>
              <a:t> secondary </a:t>
            </a:r>
            <a:r>
              <a:rPr lang="en-US" b="1" dirty="0">
                <a:solidFill>
                  <a:srgbClr val="0000FF"/>
                </a:solidFill>
              </a:rPr>
              <a:t>K</a:t>
            </a:r>
            <a:r>
              <a:rPr lang="en-US" b="1" baseline="-25000" dirty="0">
                <a:solidFill>
                  <a:srgbClr val="0000FF"/>
                </a:solidFill>
              </a:rPr>
              <a:t>L</a:t>
            </a:r>
            <a:r>
              <a:rPr lang="en-US" dirty="0"/>
              <a:t> beam line at </a:t>
            </a:r>
            <a:r>
              <a:rPr lang="en-US" b="1" dirty="0"/>
              <a:t>             </a:t>
            </a:r>
            <a:endParaRPr lang="en-US" dirty="0"/>
          </a:p>
          <a:p>
            <a:pPr marL="285750" indent="-285750">
              <a:buFont typeface="Symbol" panose="05050102010706020507" pitchFamily="18" charset="2"/>
              <a:buChar char=" "/>
            </a:pPr>
            <a:r>
              <a:rPr lang="en-US" dirty="0">
                <a:latin typeface="Calibri" panose="020F0502020204030204" pitchFamily="34" charset="0"/>
                <a:ea typeface="Calibri" panose="020F0502020204030204" pitchFamily="34" charset="0"/>
                <a:cs typeface="Times New Roman" panose="02020603050405020304" pitchFamily="18" charset="0"/>
              </a:rPr>
              <a:t>                                       with </a:t>
            </a:r>
            <a:r>
              <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flux</a:t>
            </a:r>
            <a:r>
              <a:rPr lang="en-US" dirty="0">
                <a:latin typeface="Calibri" panose="020F0502020204030204" pitchFamily="34" charset="0"/>
                <a:ea typeface="Calibri" panose="020F0502020204030204" pitchFamily="34" charset="0"/>
                <a:cs typeface="Times New Roman" panose="02020603050405020304" pitchFamily="18" charset="0"/>
              </a:rPr>
              <a:t> of </a:t>
            </a:r>
            <a:r>
              <a:rPr lang="en-US" b="1" i="1" dirty="0">
                <a:solidFill>
                  <a:srgbClr val="CC00FF"/>
                </a:solidFill>
                <a:highlight>
                  <a:srgbClr val="00FFCC"/>
                </a:highlight>
                <a:latin typeface="Calibri" panose="020F0502020204030204" pitchFamily="34" charset="0"/>
                <a:ea typeface="Calibri" panose="020F0502020204030204" pitchFamily="34" charset="0"/>
                <a:cs typeface="Times New Roman" panose="02020603050405020304" pitchFamily="18" charset="0"/>
              </a:rPr>
              <a:t>three order of magnitude</a:t>
            </a:r>
            <a:r>
              <a:rPr lang="en-US"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higher</a:t>
            </a:r>
            <a:r>
              <a:rPr lang="en-US" b="1" dirty="0">
                <a:solidFill>
                  <a:srgbClr val="CC00FF"/>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than </a:t>
            </a:r>
            <a:r>
              <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had </a:t>
            </a:r>
          </a:p>
          <a:p>
            <a:pPr marL="285750" indent="-285750">
              <a:buFont typeface="Symbol" panose="05050102010706020507" pitchFamily="18" charset="2"/>
              <a:buChar char=" "/>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2114550" lvl="4" indent="-285750">
              <a:buFont typeface="Symbol" panose="05050102010706020507" pitchFamily="18" charset="2"/>
              <a:buChar char=" "/>
            </a:pPr>
            <a:r>
              <a:rPr lang="en-US" dirty="0"/>
              <a:t> </a:t>
            </a:r>
            <a:r>
              <a:rPr lang="en-US" dirty="0">
                <a:solidFill>
                  <a:srgbClr val="FF0000"/>
                </a:solidFill>
                <a:latin typeface="Symbol" pitchFamily="18" charset="2"/>
              </a:rPr>
              <a:t>· </a:t>
            </a:r>
            <a:r>
              <a:rPr lang="en-US" dirty="0"/>
              <a:t>for scattering experiments on both </a:t>
            </a:r>
            <a:r>
              <a:rPr lang="en-US" b="1" dirty="0"/>
              <a:t>proton</a:t>
            </a:r>
            <a:r>
              <a:rPr lang="en-US" dirty="0"/>
              <a:t> &amp; </a:t>
            </a:r>
            <a:r>
              <a:rPr lang="en-US" b="1" dirty="0"/>
              <a:t>neutron</a:t>
            </a:r>
            <a:r>
              <a:rPr lang="en-US" dirty="0"/>
              <a:t> (</a:t>
            </a:r>
            <a:r>
              <a:rPr lang="en-US" dirty="0">
                <a:highlight>
                  <a:srgbClr val="FFFF00"/>
                </a:highlight>
              </a:rPr>
              <a:t>first time </a:t>
            </a:r>
            <a:r>
              <a:rPr lang="en-US" b="1" dirty="0">
                <a:solidFill>
                  <a:srgbClr val="FF0000"/>
                </a:solidFill>
                <a:highlight>
                  <a:srgbClr val="FFFF00"/>
                </a:highlight>
              </a:rPr>
              <a:t>!</a:t>
            </a:r>
            <a:r>
              <a:rPr lang="en-US" dirty="0"/>
              <a:t>)  </a:t>
            </a:r>
          </a:p>
          <a:p>
            <a:pPr marL="285750" indent="-285750">
              <a:buFont typeface="Symbol" panose="05050102010706020507" pitchFamily="18" charset="2"/>
              <a:buChar char=" "/>
            </a:pPr>
            <a:r>
              <a:rPr lang="en-US" dirty="0"/>
              <a:t>                                       targets in order to determine </a:t>
            </a:r>
            <a:r>
              <a:rPr lang="en-US" b="1" dirty="0"/>
              <a:t>differential cross sections </a:t>
            </a:r>
            <a:r>
              <a:rPr lang="en-US" dirty="0"/>
              <a:t>&amp; </a:t>
            </a:r>
          </a:p>
          <a:p>
            <a:pPr marL="285750" indent="-285750">
              <a:buFont typeface="Symbol" panose="05050102010706020507" pitchFamily="18" charset="2"/>
              <a:buChar char=" "/>
            </a:pPr>
            <a:r>
              <a:rPr lang="en-US" b="1" dirty="0"/>
              <a:t>                                       self-polarization</a:t>
            </a:r>
            <a:r>
              <a:rPr lang="en-US" dirty="0"/>
              <a:t> of strange </a:t>
            </a:r>
            <a:r>
              <a:rPr lang="en-US" b="1" dirty="0">
                <a:solidFill>
                  <a:srgbClr val="0000FF"/>
                </a:solidFill>
              </a:rPr>
              <a:t>hyperons</a:t>
            </a:r>
            <a:r>
              <a:rPr lang="en-US" dirty="0"/>
              <a:t> with                detector to                        </a:t>
            </a:r>
          </a:p>
          <a:p>
            <a:pPr marL="285750" indent="-285750">
              <a:buFont typeface="Symbol" panose="05050102010706020507" pitchFamily="18" charset="2"/>
              <a:buChar char=" "/>
            </a:pPr>
            <a:r>
              <a:rPr lang="en-US" dirty="0"/>
              <a:t>                                       enable precise </a:t>
            </a:r>
            <a:r>
              <a:rPr lang="en-US" b="1" dirty="0">
                <a:solidFill>
                  <a:srgbClr val="0000FF"/>
                </a:solidFill>
              </a:rPr>
              <a:t>PWA</a:t>
            </a:r>
            <a:r>
              <a:rPr lang="en-US" dirty="0"/>
              <a:t> in order to determine all </a:t>
            </a:r>
            <a:r>
              <a:rPr lang="en-US" b="1" dirty="0">
                <a:solidFill>
                  <a:srgbClr val="FF0000"/>
                </a:solidFill>
              </a:rPr>
              <a:t>resonances</a:t>
            </a:r>
            <a:r>
              <a:rPr lang="en-US" dirty="0"/>
              <a:t> up to </a:t>
            </a:r>
          </a:p>
          <a:p>
            <a:pPr marL="285750" indent="-285750">
              <a:buFont typeface="Symbol" panose="05050102010706020507" pitchFamily="18" charset="2"/>
              <a:buChar char=" "/>
            </a:pPr>
            <a:r>
              <a:rPr lang="en-US" b="1" dirty="0">
                <a:solidFill>
                  <a:srgbClr val="CC00FF"/>
                </a:solidFill>
              </a:rPr>
              <a:t>                                       3</a:t>
            </a:r>
            <a:r>
              <a:rPr lang="en-US" dirty="0"/>
              <a:t> GeV in spectra of </a:t>
            </a:r>
            <a:r>
              <a:rPr lang="en-US" b="1" dirty="0">
                <a:solidFill>
                  <a:srgbClr val="990099"/>
                </a:solidFill>
                <a:latin typeface="Symbol" pitchFamily="18" charset="2"/>
              </a:rPr>
              <a:t>L</a:t>
            </a:r>
            <a:r>
              <a:rPr lang="en-US" b="1" dirty="0">
                <a:solidFill>
                  <a:srgbClr val="990099"/>
                </a:solidFill>
              </a:rPr>
              <a:t>*</a:t>
            </a:r>
            <a:r>
              <a:rPr lang="en-US" dirty="0"/>
              <a:t>, </a:t>
            </a:r>
            <a:r>
              <a:rPr lang="en-US" b="1" dirty="0">
                <a:solidFill>
                  <a:srgbClr val="009900"/>
                </a:solidFill>
                <a:latin typeface="Symbol" pitchFamily="18" charset="2"/>
              </a:rPr>
              <a:t>S</a:t>
            </a:r>
            <a:r>
              <a:rPr lang="en-US" b="1" dirty="0">
                <a:solidFill>
                  <a:srgbClr val="009900"/>
                </a:solidFill>
              </a:rPr>
              <a:t>*</a:t>
            </a:r>
            <a:r>
              <a:rPr lang="en-US" dirty="0"/>
              <a:t>, </a:t>
            </a:r>
            <a:r>
              <a:rPr lang="en-US" b="1" dirty="0">
                <a:solidFill>
                  <a:srgbClr val="FF6600"/>
                </a:solidFill>
                <a:latin typeface="Symbol" pitchFamily="18" charset="2"/>
              </a:rPr>
              <a:t>X</a:t>
            </a:r>
            <a:r>
              <a:rPr lang="en-US" b="1" dirty="0">
                <a:solidFill>
                  <a:srgbClr val="FF6600"/>
                </a:solidFill>
              </a:rPr>
              <a:t>*</a:t>
            </a:r>
            <a:r>
              <a:rPr lang="en-US" dirty="0"/>
              <a:t>, </a:t>
            </a:r>
            <a:r>
              <a:rPr lang="en-US" sz="1600" dirty="0"/>
              <a:t>&amp;</a:t>
            </a:r>
            <a:r>
              <a:rPr lang="en-US" dirty="0"/>
              <a:t> </a:t>
            </a:r>
            <a:r>
              <a:rPr lang="en-US" b="1" dirty="0">
                <a:latin typeface="Symbol" pitchFamily="18" charset="2"/>
              </a:rPr>
              <a:t>W</a:t>
            </a:r>
            <a:r>
              <a:rPr lang="en-US" b="1" dirty="0"/>
              <a:t>*</a:t>
            </a:r>
            <a:r>
              <a:rPr lang="en-US" dirty="0"/>
              <a:t>.</a:t>
            </a:r>
            <a:endParaRPr lang="en-US" dirty="0">
              <a:solidFill>
                <a:srgbClr val="0000FF"/>
              </a:solidFill>
            </a:endParaRPr>
          </a:p>
          <a:p>
            <a:pPr algn="just"/>
            <a:endPar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FF0000"/>
                </a:solidFill>
                <a:latin typeface="Symbol" pitchFamily="18" charset="2"/>
              </a:rPr>
              <a:t>· </a:t>
            </a:r>
            <a:r>
              <a:rPr lang="en-US" dirty="0"/>
              <a:t>In addition, we intend to do </a:t>
            </a:r>
            <a:r>
              <a:rPr lang="en-US" b="1" dirty="0">
                <a:solidFill>
                  <a:srgbClr val="0000FF"/>
                </a:solidFill>
              </a:rPr>
              <a:t>strange meson spectroscopy</a:t>
            </a:r>
            <a:r>
              <a:rPr lang="en-US" dirty="0">
                <a:solidFill>
                  <a:srgbClr val="0000FF"/>
                </a:solidFill>
              </a:rPr>
              <a:t> </a:t>
            </a:r>
            <a:r>
              <a:rPr lang="en-US" dirty="0"/>
              <a:t>by studies of </a:t>
            </a:r>
            <a:r>
              <a:rPr lang="en-US" b="1" dirty="0">
                <a:solidFill>
                  <a:srgbClr val="0000FF"/>
                </a:solidFill>
                <a:latin typeface="Symbol" panose="05050102010706020507" pitchFamily="18" charset="2"/>
              </a:rPr>
              <a:t>p</a:t>
            </a:r>
            <a:r>
              <a:rPr lang="en-US" b="1" dirty="0">
                <a:solidFill>
                  <a:srgbClr val="0000FF"/>
                </a:solidFill>
              </a:rPr>
              <a:t>-K</a:t>
            </a:r>
            <a:r>
              <a:rPr lang="en-US" dirty="0"/>
              <a:t> interaction </a:t>
            </a:r>
          </a:p>
          <a:p>
            <a:r>
              <a:rPr lang="en-US" dirty="0"/>
              <a:t>   to locate </a:t>
            </a:r>
            <a:r>
              <a:rPr lang="en-US" b="1" dirty="0">
                <a:solidFill>
                  <a:srgbClr val="CC00FF"/>
                </a:solidFill>
              </a:rPr>
              <a:t>pole</a:t>
            </a:r>
            <a:r>
              <a:rPr lang="en-US" dirty="0"/>
              <a:t> positions in</a:t>
            </a:r>
            <a:r>
              <a:rPr lang="en-US" b="1" dirty="0">
                <a:solidFill>
                  <a:srgbClr val="0000FF"/>
                </a:solidFill>
              </a:rPr>
              <a:t> I </a:t>
            </a:r>
            <a:r>
              <a:rPr lang="en-US" dirty="0"/>
              <a:t>= </a:t>
            </a:r>
            <a:r>
              <a:rPr lang="en-US" b="1" dirty="0">
                <a:solidFill>
                  <a:srgbClr val="0000FF"/>
                </a:solidFill>
              </a:rPr>
              <a:t>1/2</a:t>
            </a:r>
            <a:r>
              <a:rPr lang="en-US" dirty="0"/>
              <a:t> &amp; </a:t>
            </a:r>
            <a:r>
              <a:rPr lang="en-US" b="1" dirty="0">
                <a:solidFill>
                  <a:srgbClr val="0000FF"/>
                </a:solidFill>
              </a:rPr>
              <a:t>3/2</a:t>
            </a:r>
            <a:r>
              <a:rPr lang="en-US" dirty="0"/>
              <a:t> channels.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dirty="0">
                <a:solidFill>
                  <a:srgbClr val="FF0000"/>
                </a:solidFill>
                <a:latin typeface="Symbol" pitchFamily="18" charset="2"/>
              </a:rPr>
              <a:t>·</a:t>
            </a:r>
            <a:r>
              <a:rPr lang="en-US" dirty="0">
                <a:solidFill>
                  <a:srgbClr val="0000FF"/>
                </a:solidFill>
                <a:latin typeface="Symbol" pitchFamily="18" charset="2"/>
              </a:rPr>
              <a:t> </a:t>
            </a:r>
            <a:r>
              <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KLF</a:t>
            </a:r>
            <a:r>
              <a:rPr lang="en-US" dirty="0">
                <a:latin typeface="Calibri" panose="020F0502020204030204" pitchFamily="34" charset="0"/>
                <a:ea typeface="Calibri" panose="020F0502020204030204" pitchFamily="34" charset="0"/>
                <a:cs typeface="Times New Roman" panose="02020603050405020304" pitchFamily="18" charset="0"/>
              </a:rPr>
              <a:t>  has link to</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CC00FF"/>
                </a:solidFill>
                <a:latin typeface="Calibri" panose="020F0502020204030204" pitchFamily="34" charset="0"/>
                <a:ea typeface="Calibri" panose="020F0502020204030204" pitchFamily="34" charset="0"/>
                <a:cs typeface="Times New Roman" panose="02020603050405020304" pitchFamily="18" charset="0"/>
              </a:rPr>
              <a:t>ion-ion high energy </a:t>
            </a:r>
            <a:r>
              <a:rPr lang="en-US" dirty="0">
                <a:latin typeface="Calibri" panose="020F0502020204030204" pitchFamily="34" charset="0"/>
                <a:ea typeface="Calibri" panose="020F0502020204030204" pitchFamily="34" charset="0"/>
                <a:cs typeface="Times New Roman" panose="02020603050405020304" pitchFamily="18" charset="0"/>
              </a:rPr>
              <a:t>facilities</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as </a:t>
            </a:r>
            <a:r>
              <a:rPr lang="en-US"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&amp;                       &amp; will allow understand </a:t>
            </a:r>
          </a:p>
          <a:p>
            <a:pPr algn="just"/>
            <a:r>
              <a:rPr lang="en-US" dirty="0">
                <a:latin typeface="Calibri" panose="020F0502020204030204" pitchFamily="34" charset="0"/>
                <a:ea typeface="Calibri" panose="020F0502020204030204" pitchFamily="34" charset="0"/>
                <a:cs typeface="Times New Roman" panose="02020603050405020304" pitchFamily="18" charset="0"/>
              </a:rPr>
              <a:t>   formation of our world in </a:t>
            </a:r>
            <a:r>
              <a:rPr lang="en-US" b="1" dirty="0">
                <a:solidFill>
                  <a:srgbClr val="0000FF"/>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several microseconds</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after </a:t>
            </a:r>
            <a:r>
              <a:rPr lang="en-US" b="1" dirty="0">
                <a:solidFill>
                  <a:srgbClr val="CC00FF"/>
                </a:solidFill>
                <a:latin typeface="Calibri" panose="020F0502020204030204" pitchFamily="34" charset="0"/>
                <a:ea typeface="Calibri" panose="020F0502020204030204" pitchFamily="34" charset="0"/>
                <a:cs typeface="Times New Roman" panose="02020603050405020304" pitchFamily="18" charset="0"/>
              </a:rPr>
              <a:t>Big Bang</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4">
            <a:extLst>
              <a:ext uri="{FF2B5EF4-FFF2-40B4-BE49-F238E27FC236}">
                <a16:creationId xmlns:a16="http://schemas.microsoft.com/office/drawing/2014/main" id="{97065D2E-74DD-40BD-9866-2CAD89030BF7}"/>
              </a:ext>
            </a:extLst>
          </p:cNvPr>
          <p:cNvPicPr>
            <a:picLocks noChangeAspect="1" noChangeArrowheads="1"/>
          </p:cNvPicPr>
          <p:nvPr/>
        </p:nvPicPr>
        <p:blipFill>
          <a:blip r:embed="rId6" cstate="print"/>
          <a:srcRect/>
          <a:stretch>
            <a:fillRect/>
          </a:stretch>
        </p:blipFill>
        <p:spPr bwMode="auto">
          <a:xfrm>
            <a:off x="7345447" y="1564450"/>
            <a:ext cx="902583" cy="149468"/>
          </a:xfrm>
          <a:prstGeom prst="rect">
            <a:avLst/>
          </a:prstGeom>
          <a:noFill/>
          <a:ln w="9525">
            <a:noFill/>
            <a:miter lim="800000"/>
            <a:headEnd/>
            <a:tailEnd/>
          </a:ln>
        </p:spPr>
      </p:pic>
      <p:pic>
        <p:nvPicPr>
          <p:cNvPr id="18" name="Picture 17">
            <a:extLst>
              <a:ext uri="{FF2B5EF4-FFF2-40B4-BE49-F238E27FC236}">
                <a16:creationId xmlns:a16="http://schemas.microsoft.com/office/drawing/2014/main" id="{67D7F5E4-7C92-442D-BB76-064E35759DE2}"/>
              </a:ext>
            </a:extLst>
          </p:cNvPr>
          <p:cNvPicPr>
            <a:picLocks noChangeAspect="1" noChangeArrowheads="1"/>
          </p:cNvPicPr>
          <p:nvPr/>
        </p:nvPicPr>
        <p:blipFill>
          <a:blip r:embed="rId7" cstate="print">
            <a:lum bright="-16000" contrast="26000"/>
          </a:blip>
          <a:srcRect/>
          <a:stretch>
            <a:fillRect/>
          </a:stretch>
        </p:blipFill>
        <p:spPr bwMode="auto">
          <a:xfrm>
            <a:off x="7641052" y="1179453"/>
            <a:ext cx="1383089" cy="299287"/>
          </a:xfrm>
          <a:prstGeom prst="rect">
            <a:avLst/>
          </a:prstGeom>
          <a:noFill/>
          <a:ln w="9525">
            <a:noFill/>
            <a:miter lim="800000"/>
            <a:headEnd/>
            <a:tailEnd/>
          </a:ln>
        </p:spPr>
      </p:pic>
      <p:pic>
        <p:nvPicPr>
          <p:cNvPr id="4" name="Picture 3">
            <a:extLst>
              <a:ext uri="{FF2B5EF4-FFF2-40B4-BE49-F238E27FC236}">
                <a16:creationId xmlns:a16="http://schemas.microsoft.com/office/drawing/2014/main" id="{615679BC-F0CF-4CE8-A8FA-4B6E52CB8D63}"/>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4800600" y="4835297"/>
            <a:ext cx="434767" cy="437210"/>
          </a:xfrm>
          <a:prstGeom prst="rect">
            <a:avLst/>
          </a:prstGeom>
        </p:spPr>
      </p:pic>
      <p:pic>
        <p:nvPicPr>
          <p:cNvPr id="6" name="Picture 5">
            <a:extLst>
              <a:ext uri="{FF2B5EF4-FFF2-40B4-BE49-F238E27FC236}">
                <a16:creationId xmlns:a16="http://schemas.microsoft.com/office/drawing/2014/main" id="{0BC8327F-E826-4FFB-B09C-9C2CA99B0C1E}"/>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37096" y="4984576"/>
            <a:ext cx="1050925" cy="314648"/>
          </a:xfrm>
          <a:prstGeom prst="rect">
            <a:avLst/>
          </a:prstGeom>
        </p:spPr>
      </p:pic>
      <p:pic>
        <p:nvPicPr>
          <p:cNvPr id="21" name="Picture 3">
            <a:extLst>
              <a:ext uri="{FF2B5EF4-FFF2-40B4-BE49-F238E27FC236}">
                <a16:creationId xmlns:a16="http://schemas.microsoft.com/office/drawing/2014/main" id="{D584D281-67D5-44EE-8137-CB42A95321D0}"/>
              </a:ext>
            </a:extLst>
          </p:cNvPr>
          <p:cNvPicPr>
            <a:picLocks noChangeAspect="1" noChangeArrowheads="1"/>
          </p:cNvPicPr>
          <p:nvPr/>
        </p:nvPicPr>
        <p:blipFill>
          <a:blip r:embed="rId12" cstate="print">
            <a:lum bright="-15000" contrast="40000"/>
          </a:blip>
          <a:srcRect/>
          <a:stretch>
            <a:fillRect/>
          </a:stretch>
        </p:blipFill>
        <p:spPr bwMode="auto">
          <a:xfrm>
            <a:off x="6588021" y="2600220"/>
            <a:ext cx="720326" cy="202909"/>
          </a:xfrm>
          <a:prstGeom prst="rect">
            <a:avLst/>
          </a:prstGeom>
          <a:noFill/>
          <a:ln w="9525">
            <a:noFill/>
            <a:miter lim="800000"/>
            <a:headEnd/>
            <a:tailEnd/>
          </a:ln>
        </p:spPr>
      </p:pic>
      <p:pic>
        <p:nvPicPr>
          <p:cNvPr id="5" name="Picture 4">
            <a:extLst>
              <a:ext uri="{FF2B5EF4-FFF2-40B4-BE49-F238E27FC236}">
                <a16:creationId xmlns:a16="http://schemas.microsoft.com/office/drawing/2014/main" id="{7C8D059B-ABE0-41BD-9F9C-56D7FC96D004}"/>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8030" y="1218339"/>
            <a:ext cx="1994740" cy="1844117"/>
          </a:xfrm>
          <a:prstGeom prst="rect">
            <a:avLst/>
          </a:prstGeom>
        </p:spPr>
      </p:pic>
      <p:sp>
        <p:nvSpPr>
          <p:cNvPr id="3" name="Rectangle 2">
            <a:extLst>
              <a:ext uri="{FF2B5EF4-FFF2-40B4-BE49-F238E27FC236}">
                <a16:creationId xmlns:a16="http://schemas.microsoft.com/office/drawing/2014/main" id="{20DC9D39-1977-4ADE-9CAF-776290CF7BB4}"/>
              </a:ext>
            </a:extLst>
          </p:cNvPr>
          <p:cNvSpPr/>
          <p:nvPr/>
        </p:nvSpPr>
        <p:spPr>
          <a:xfrm>
            <a:off x="3199590" y="6497392"/>
            <a:ext cx="2839880" cy="276999"/>
          </a:xfrm>
          <a:prstGeom prst="rect">
            <a:avLst/>
          </a:prstGeom>
        </p:spPr>
        <p:txBody>
          <a:bodyPr wrap="none">
            <a:spAutoFit/>
          </a:bodyPr>
          <a:lstStyle/>
          <a:p>
            <a:pPr algn="ctr"/>
            <a:r>
              <a:rPr lang="en-US" sz="1200" b="1" dirty="0"/>
              <a:t>MESON 2018, Krakow, Poland, June, 2018</a:t>
            </a:r>
          </a:p>
        </p:txBody>
      </p:sp>
      <p:graphicFrame>
        <p:nvGraphicFramePr>
          <p:cNvPr id="22" name="Object 21">
            <a:extLst>
              <a:ext uri="{FF2B5EF4-FFF2-40B4-BE49-F238E27FC236}">
                <a16:creationId xmlns:a16="http://schemas.microsoft.com/office/drawing/2014/main" id="{F368D90D-7DA2-4AAE-8135-3901618B1D0F}"/>
              </a:ext>
            </a:extLst>
          </p:cNvPr>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16818" name="Bitmap Image" r:id="rId15" imgW="10457143" imgH="7714286" progId="PBrush">
                  <p:embed/>
                </p:oleObj>
              </mc:Choice>
              <mc:Fallback>
                <p:oleObj name="Bitmap Image" r:id="rId15" imgW="10457143" imgH="7714286" progId="PBrush">
                  <p:embed/>
                  <p:pic>
                    <p:nvPicPr>
                      <p:cNvPr id="56325" name="Object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8958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ine 22"/>
          <p:cNvSpPr>
            <a:spLocks noChangeShapeType="1"/>
          </p:cNvSpPr>
          <p:nvPr/>
        </p:nvSpPr>
        <p:spPr bwMode="auto">
          <a:xfrm>
            <a:off x="4343400" y="3581400"/>
            <a:ext cx="1676400" cy="685800"/>
          </a:xfrm>
          <a:prstGeom prst="line">
            <a:avLst/>
          </a:prstGeom>
          <a:noFill/>
          <a:ln w="15875">
            <a:solidFill>
              <a:srgbClr val="0033CC"/>
            </a:solidFill>
            <a:miter lim="800000"/>
            <a:headEnd/>
            <a:tailEnd type="triangle" w="sm" len="lg"/>
          </a:ln>
        </p:spPr>
        <p:txBody>
          <a:bodyPr wrap="none"/>
          <a:lstStyle/>
          <a:p>
            <a:endParaRPr lang="en-US"/>
          </a:p>
        </p:txBody>
      </p:sp>
      <p:sp>
        <p:nvSpPr>
          <p:cNvPr id="21" name="Line 22"/>
          <p:cNvSpPr>
            <a:spLocks noChangeShapeType="1"/>
          </p:cNvSpPr>
          <p:nvPr/>
        </p:nvSpPr>
        <p:spPr bwMode="auto">
          <a:xfrm flipV="1">
            <a:off x="4343400" y="1752600"/>
            <a:ext cx="1600200" cy="1066800"/>
          </a:xfrm>
          <a:prstGeom prst="line">
            <a:avLst/>
          </a:prstGeom>
          <a:noFill/>
          <a:ln w="15875">
            <a:solidFill>
              <a:srgbClr val="0033CC"/>
            </a:solidFill>
            <a:miter lim="800000"/>
            <a:headEnd/>
            <a:tailEnd type="triangle" w="sm" len="lg"/>
          </a:ln>
        </p:spPr>
        <p:txBody>
          <a:bodyPr wrap="none"/>
          <a:lstStyle/>
          <a:p>
            <a:endParaRPr lang="en-US"/>
          </a:p>
        </p:txBody>
      </p:sp>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057400" y="6581001"/>
            <a:ext cx="4572000" cy="276999"/>
          </a:xfrm>
          <a:prstGeom prst="rect">
            <a:avLst/>
          </a:prstGeom>
        </p:spPr>
        <p:txBody>
          <a:bodyPr>
            <a:spAutoFit/>
          </a:bodyPr>
          <a:lstStyle/>
          <a:p>
            <a:pPr algn="ctr"/>
            <a:r>
              <a:rPr lang="en-US" sz="1200" b="1" dirty="0"/>
              <a:t>MESON 2018, Krakow, Poland, June, 2018</a:t>
            </a:r>
          </a:p>
        </p:txBody>
      </p:sp>
      <p:sp>
        <p:nvSpPr>
          <p:cNvPr id="15" name="TextBox 14"/>
          <p:cNvSpPr txBox="1"/>
          <p:nvPr/>
        </p:nvSpPr>
        <p:spPr>
          <a:xfrm>
            <a:off x="0" y="1"/>
            <a:ext cx="6248400" cy="646331"/>
          </a:xfrm>
          <a:prstGeom prst="rect">
            <a:avLst/>
          </a:prstGeom>
          <a:solidFill>
            <a:schemeClr val="bg1"/>
          </a:solidFill>
        </p:spPr>
        <p:txBody>
          <a:bodyPr wrap="square" rtlCol="0">
            <a:spAutoFit/>
          </a:bodyPr>
          <a:lstStyle/>
          <a:p>
            <a:r>
              <a:rPr lang="en-US" sz="3600" dirty="0">
                <a:solidFill>
                  <a:srgbClr val="990099"/>
                </a:solidFill>
                <a:latin typeface="Monotype Corsiva" pitchFamily="66" charset="0"/>
              </a:rPr>
              <a:t>There</a:t>
            </a:r>
            <a:r>
              <a:rPr lang="en-US" sz="3600" dirty="0">
                <a:latin typeface="Monotype Corsiva" pitchFamily="66" charset="0"/>
              </a:rPr>
              <a:t> are </a:t>
            </a:r>
            <a:r>
              <a:rPr lang="en-US" sz="3600" dirty="0">
                <a:solidFill>
                  <a:srgbClr val="0033CC"/>
                </a:solidFill>
                <a:latin typeface="Monotype Corsiva" pitchFamily="66" charset="0"/>
              </a:rPr>
              <a:t>Many</a:t>
            </a:r>
            <a:r>
              <a:rPr lang="en-US" sz="3600" dirty="0">
                <a:latin typeface="Monotype Corsiva" pitchFamily="66" charset="0"/>
              </a:rPr>
              <a:t> </a:t>
            </a:r>
            <a:r>
              <a:rPr lang="en-US" sz="3600" b="1" dirty="0">
                <a:solidFill>
                  <a:srgbClr val="FF9900"/>
                </a:solidFill>
                <a:latin typeface="Monotype Corsiva" pitchFamily="66" charset="0"/>
              </a:rPr>
              <a:t>Ways</a:t>
            </a:r>
            <a:r>
              <a:rPr lang="en-US" sz="3600" dirty="0">
                <a:latin typeface="Monotype Corsiva" pitchFamily="66" charset="0"/>
              </a:rPr>
              <a:t> to </a:t>
            </a:r>
            <a:r>
              <a:rPr lang="en-US" sz="3600" dirty="0">
                <a:solidFill>
                  <a:srgbClr val="00B050"/>
                </a:solidFill>
                <a:latin typeface="Monotype Corsiva" pitchFamily="66" charset="0"/>
              </a:rPr>
              <a:t>Study</a:t>
            </a:r>
            <a:r>
              <a:rPr lang="en-US" sz="3600" dirty="0">
                <a:latin typeface="Monotype Corsiva" pitchFamily="66" charset="0"/>
              </a:rPr>
              <a:t> </a:t>
            </a:r>
            <a:r>
              <a:rPr lang="en-US" sz="3600" b="1" dirty="0">
                <a:solidFill>
                  <a:srgbClr val="FF0000"/>
                </a:solidFill>
                <a:latin typeface="Monotype Corsiva" pitchFamily="66" charset="0"/>
              </a:rPr>
              <a:t>N*</a:t>
            </a:r>
          </a:p>
        </p:txBody>
      </p:sp>
      <p:pic>
        <p:nvPicPr>
          <p:cNvPr id="420869" name="Picture 5"/>
          <p:cNvPicPr>
            <a:picLocks noChangeAspect="1" noChangeArrowheads="1"/>
          </p:cNvPicPr>
          <p:nvPr/>
        </p:nvPicPr>
        <p:blipFill>
          <a:blip r:embed="rId4" cstate="print">
            <a:lum bright="-10000" contrast="15000"/>
          </a:blip>
          <a:srcRect/>
          <a:stretch>
            <a:fillRect/>
          </a:stretch>
        </p:blipFill>
        <p:spPr bwMode="auto">
          <a:xfrm>
            <a:off x="6096000" y="3276600"/>
            <a:ext cx="2895600" cy="3267075"/>
          </a:xfrm>
          <a:prstGeom prst="rect">
            <a:avLst/>
          </a:prstGeom>
          <a:noFill/>
          <a:ln w="9525">
            <a:noFill/>
            <a:miter lim="800000"/>
            <a:headEnd/>
            <a:tailEnd/>
          </a:ln>
        </p:spPr>
      </p:pic>
      <p:sp>
        <p:nvSpPr>
          <p:cNvPr id="18" name="TextBox 17"/>
          <p:cNvSpPr txBox="1"/>
          <p:nvPr/>
        </p:nvSpPr>
        <p:spPr>
          <a:xfrm>
            <a:off x="685800" y="4114800"/>
            <a:ext cx="4754250" cy="1077218"/>
          </a:xfrm>
          <a:prstGeom prst="rect">
            <a:avLst/>
          </a:prstGeom>
          <a:noFill/>
        </p:spPr>
        <p:txBody>
          <a:bodyPr wrap="none" rtlCol="0">
            <a:spAutoFit/>
          </a:bodyPr>
          <a:lstStyle/>
          <a:p>
            <a:r>
              <a:rPr lang="en-US" sz="1600" dirty="0">
                <a:solidFill>
                  <a:srgbClr val="FF0000"/>
                </a:solidFill>
                <a:latin typeface="Symbol" pitchFamily="18" charset="2"/>
              </a:rPr>
              <a:t>·</a:t>
            </a:r>
            <a:r>
              <a:rPr lang="en-US" sz="1600" dirty="0"/>
              <a:t>  Most of </a:t>
            </a:r>
            <a:r>
              <a:rPr lang="en-US" sz="1600" b="1" dirty="0">
                <a:solidFill>
                  <a:srgbClr val="3333CC"/>
                </a:solidFill>
              </a:rPr>
              <a:t>PDG</a:t>
            </a:r>
            <a:r>
              <a:rPr lang="en-US" sz="1600" dirty="0"/>
              <a:t> </a:t>
            </a:r>
            <a:r>
              <a:rPr lang="en-US" sz="1600" b="1" dirty="0">
                <a:solidFill>
                  <a:srgbClr val="990099"/>
                </a:solidFill>
              </a:rPr>
              <a:t>Listings</a:t>
            </a:r>
            <a:r>
              <a:rPr lang="en-US" sz="1600" dirty="0"/>
              <a:t> info comes from these sources.</a:t>
            </a:r>
          </a:p>
          <a:p>
            <a:r>
              <a:rPr lang="en-US" sz="1600" dirty="0">
                <a:solidFill>
                  <a:srgbClr val="FF0000"/>
                </a:solidFill>
                <a:latin typeface="Symbol" pitchFamily="18" charset="2"/>
              </a:rPr>
              <a:t>·</a:t>
            </a:r>
            <a:r>
              <a:rPr lang="en-US" sz="1600" b="1" dirty="0">
                <a:latin typeface="Symbol" pitchFamily="18" charset="2"/>
              </a:rPr>
              <a:t>  </a:t>
            </a:r>
            <a:r>
              <a:rPr lang="en-US" sz="1600" b="1" dirty="0" err="1">
                <a:solidFill>
                  <a:srgbClr val="3333CC"/>
                </a:solidFill>
                <a:latin typeface="Symbol" pitchFamily="18" charset="2"/>
              </a:rPr>
              <a:t>p</a:t>
            </a:r>
            <a:r>
              <a:rPr lang="en-US" sz="1600" b="1" dirty="0" err="1">
                <a:solidFill>
                  <a:srgbClr val="3333CC"/>
                </a:solidFill>
              </a:rPr>
              <a:t>N</a:t>
            </a:r>
            <a:r>
              <a:rPr lang="en-US" sz="1600" dirty="0"/>
              <a:t> elastic scattering is highly constrained.</a:t>
            </a:r>
          </a:p>
          <a:p>
            <a:r>
              <a:rPr lang="en-US" sz="1600" dirty="0">
                <a:solidFill>
                  <a:srgbClr val="FF0000"/>
                </a:solidFill>
                <a:latin typeface="Symbol" pitchFamily="18" charset="2"/>
              </a:rPr>
              <a:t>·</a:t>
            </a:r>
            <a:r>
              <a:rPr lang="en-US" sz="1600" dirty="0"/>
              <a:t>  </a:t>
            </a:r>
            <a:r>
              <a:rPr lang="en-US" sz="1600" b="1" dirty="0">
                <a:solidFill>
                  <a:srgbClr val="0033CC"/>
                </a:solidFill>
              </a:rPr>
              <a:t>Resonance</a:t>
            </a:r>
            <a:r>
              <a:rPr lang="en-US" sz="1600" dirty="0"/>
              <a:t> structure is correlated.</a:t>
            </a:r>
          </a:p>
          <a:p>
            <a:r>
              <a:rPr lang="en-US" sz="1600" dirty="0">
                <a:solidFill>
                  <a:srgbClr val="FF0000"/>
                </a:solidFill>
                <a:latin typeface="Symbol" pitchFamily="18" charset="2"/>
              </a:rPr>
              <a:t>·  </a:t>
            </a:r>
            <a:r>
              <a:rPr lang="en-US" sz="1600" dirty="0"/>
              <a:t>Two-body final state, </a:t>
            </a:r>
            <a:r>
              <a:rPr lang="en-US" sz="1600" b="1" dirty="0">
                <a:solidFill>
                  <a:srgbClr val="0033CC"/>
                </a:solidFill>
              </a:rPr>
              <a:t>fewer amplitudes</a:t>
            </a:r>
            <a:r>
              <a:rPr lang="en-US" sz="1600" dirty="0"/>
              <a:t>.</a:t>
            </a:r>
          </a:p>
        </p:txBody>
      </p:sp>
      <p:sp>
        <p:nvSpPr>
          <p:cNvPr id="19" name="Rectangle 18"/>
          <p:cNvSpPr/>
          <p:nvPr/>
        </p:nvSpPr>
        <p:spPr>
          <a:xfrm>
            <a:off x="228600" y="1143001"/>
            <a:ext cx="5638800" cy="584775"/>
          </a:xfrm>
          <a:prstGeom prst="rect">
            <a:avLst/>
          </a:prstGeom>
          <a:solidFill>
            <a:srgbClr val="FFFF00"/>
          </a:solidFill>
        </p:spPr>
        <p:txBody>
          <a:bodyPr wrap="square">
            <a:spAutoFit/>
          </a:bodyPr>
          <a:lstStyle/>
          <a:p>
            <a:pPr algn="ctr"/>
            <a:r>
              <a:rPr lang="en-US" sz="1600" dirty="0">
                <a:solidFill>
                  <a:srgbClr val="FF0000"/>
                </a:solidFill>
                <a:latin typeface="Symbol" pitchFamily="18" charset="2"/>
              </a:rPr>
              <a:t>· </a:t>
            </a:r>
            <a:r>
              <a:rPr lang="en-US" sz="1600" b="1" dirty="0"/>
              <a:t>Prolific source </a:t>
            </a:r>
            <a:r>
              <a:rPr lang="en-US" sz="1600" dirty="0"/>
              <a:t>of </a:t>
            </a:r>
            <a:r>
              <a:rPr lang="en-US" sz="1600" b="1" dirty="0">
                <a:solidFill>
                  <a:srgbClr val="3333CC"/>
                </a:solidFill>
              </a:rPr>
              <a:t>N*</a:t>
            </a:r>
            <a:r>
              <a:rPr lang="en-US" sz="1600" dirty="0"/>
              <a:t> &amp; </a:t>
            </a:r>
            <a:r>
              <a:rPr lang="en-US" sz="1600" b="1" dirty="0">
                <a:solidFill>
                  <a:srgbClr val="3333CC"/>
                </a:solidFill>
                <a:latin typeface="Symbol" pitchFamily="18" charset="2"/>
              </a:rPr>
              <a:t>D</a:t>
            </a:r>
            <a:r>
              <a:rPr lang="en-US" sz="1600" b="1" dirty="0">
                <a:solidFill>
                  <a:srgbClr val="3333CC"/>
                </a:solidFill>
              </a:rPr>
              <a:t>*</a:t>
            </a:r>
            <a:r>
              <a:rPr lang="en-US" sz="1600" dirty="0">
                <a:solidFill>
                  <a:srgbClr val="FF0000"/>
                </a:solidFill>
              </a:rPr>
              <a:t> </a:t>
            </a:r>
            <a:r>
              <a:rPr lang="en-US" sz="1600" dirty="0"/>
              <a:t>baryons is to measure many  </a:t>
            </a:r>
          </a:p>
          <a:p>
            <a:pPr algn="ctr"/>
            <a:r>
              <a:rPr lang="en-US" sz="1600" dirty="0"/>
              <a:t>         channels with different combinations of quantum numbers. </a:t>
            </a:r>
          </a:p>
        </p:txBody>
      </p:sp>
      <p:pic>
        <p:nvPicPr>
          <p:cNvPr id="420868" name="Picture 4"/>
          <p:cNvPicPr>
            <a:picLocks noChangeAspect="1" noChangeArrowheads="1"/>
          </p:cNvPicPr>
          <p:nvPr/>
        </p:nvPicPr>
        <p:blipFill>
          <a:blip r:embed="rId5" cstate="print"/>
          <a:srcRect/>
          <a:stretch>
            <a:fillRect/>
          </a:stretch>
        </p:blipFill>
        <p:spPr bwMode="auto">
          <a:xfrm>
            <a:off x="1905000" y="1981200"/>
            <a:ext cx="2438400" cy="1824147"/>
          </a:xfrm>
          <a:prstGeom prst="rect">
            <a:avLst/>
          </a:prstGeom>
          <a:noFill/>
          <a:ln w="9525">
            <a:noFill/>
            <a:miter lim="800000"/>
            <a:headEnd/>
            <a:tailEnd/>
          </a:ln>
        </p:spPr>
      </p:pic>
      <p:pic>
        <p:nvPicPr>
          <p:cNvPr id="23" name="Picture 4"/>
          <p:cNvPicPr>
            <a:picLocks noChangeAspect="1" noChangeArrowheads="1"/>
          </p:cNvPicPr>
          <p:nvPr/>
        </p:nvPicPr>
        <p:blipFill>
          <a:blip r:embed="rId6" cstate="print">
            <a:lum bright="-20000" contrast="45000"/>
          </a:blip>
          <a:srcRect/>
          <a:stretch>
            <a:fillRect/>
          </a:stretch>
        </p:blipFill>
        <p:spPr bwMode="auto">
          <a:xfrm>
            <a:off x="990600" y="5229384"/>
            <a:ext cx="4495800" cy="1334560"/>
          </a:xfrm>
          <a:prstGeom prst="rect">
            <a:avLst/>
          </a:prstGeom>
          <a:noFill/>
          <a:ln w="9525">
            <a:noFill/>
            <a:miter lim="800000"/>
            <a:headEnd/>
            <a:tailEnd/>
          </a:ln>
        </p:spPr>
      </p:pic>
      <p:pic>
        <p:nvPicPr>
          <p:cNvPr id="542724" name="Picture 4"/>
          <p:cNvPicPr>
            <a:picLocks noChangeAspect="1" noChangeArrowheads="1"/>
          </p:cNvPicPr>
          <p:nvPr/>
        </p:nvPicPr>
        <p:blipFill>
          <a:blip r:embed="rId7" cstate="print"/>
          <a:srcRect/>
          <a:stretch>
            <a:fillRect/>
          </a:stretch>
        </p:blipFill>
        <p:spPr bwMode="auto">
          <a:xfrm>
            <a:off x="8458200" y="5562600"/>
            <a:ext cx="495300" cy="218039"/>
          </a:xfrm>
          <a:prstGeom prst="rect">
            <a:avLst/>
          </a:prstGeom>
          <a:noFill/>
          <a:ln w="9525">
            <a:noFill/>
            <a:miter lim="800000"/>
            <a:headEnd/>
            <a:tailEnd/>
          </a:ln>
        </p:spPr>
      </p:pic>
      <p:pic>
        <p:nvPicPr>
          <p:cNvPr id="2" name="Picture 4"/>
          <p:cNvPicPr>
            <a:picLocks noChangeAspect="1" noChangeArrowheads="1"/>
          </p:cNvPicPr>
          <p:nvPr/>
        </p:nvPicPr>
        <p:blipFill>
          <a:blip r:embed="rId8" cstate="print">
            <a:lum bright="-10000" contrast="25000"/>
          </a:blip>
          <a:srcRect/>
          <a:stretch>
            <a:fillRect/>
          </a:stretch>
        </p:blipFill>
        <p:spPr bwMode="auto">
          <a:xfrm>
            <a:off x="5943600" y="0"/>
            <a:ext cx="3200400" cy="2919817"/>
          </a:xfrm>
          <a:prstGeom prst="rect">
            <a:avLst/>
          </a:prstGeom>
          <a:noFill/>
          <a:ln w="9525">
            <a:noFill/>
            <a:miter lim="800000"/>
            <a:headEnd/>
            <a:tailEnd/>
          </a:ln>
        </p:spPr>
      </p:pic>
      <p:pic>
        <p:nvPicPr>
          <p:cNvPr id="27" name="Picture 4"/>
          <p:cNvPicPr>
            <a:picLocks noChangeAspect="1" noChangeArrowheads="1"/>
          </p:cNvPicPr>
          <p:nvPr/>
        </p:nvPicPr>
        <p:blipFill>
          <a:blip r:embed="rId9" cstate="print"/>
          <a:srcRect/>
          <a:stretch>
            <a:fillRect/>
          </a:stretch>
        </p:blipFill>
        <p:spPr bwMode="auto">
          <a:xfrm>
            <a:off x="8488162" y="2286000"/>
            <a:ext cx="655838" cy="341340"/>
          </a:xfrm>
          <a:prstGeom prst="rect">
            <a:avLst/>
          </a:prstGeom>
          <a:noFill/>
          <a:ln w="9525">
            <a:noFill/>
            <a:miter lim="800000"/>
            <a:headEnd/>
            <a:tailEnd/>
          </a:ln>
        </p:spPr>
      </p:pic>
      <p:graphicFrame>
        <p:nvGraphicFramePr>
          <p:cNvPr id="343043"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42742" name="Bitmap Image" r:id="rId10" imgW="10457143" imgH="7714286" progId="PBrush">
                  <p:embed/>
                </p:oleObj>
              </mc:Choice>
              <mc:Fallback>
                <p:oleObj name="Bitmap Image" r:id="rId10" imgW="10457143" imgH="7714286" progId="PBrush">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TextBox 24"/>
          <p:cNvSpPr txBox="1"/>
          <p:nvPr/>
        </p:nvSpPr>
        <p:spPr>
          <a:xfrm>
            <a:off x="7239000" y="2895600"/>
            <a:ext cx="822661" cy="307777"/>
          </a:xfrm>
          <a:prstGeom prst="rect">
            <a:avLst/>
          </a:prstGeom>
          <a:noFill/>
        </p:spPr>
        <p:txBody>
          <a:bodyPr wrap="none" rtlCol="0">
            <a:spAutoFit/>
          </a:bodyPr>
          <a:lstStyle/>
          <a:p>
            <a:r>
              <a:rPr lang="en-US" sz="1400" dirty="0" err="1"/>
              <a:t>ep</a:t>
            </a:r>
            <a:r>
              <a:rPr lang="en-US" sz="1400" dirty="0" err="1">
                <a:sym typeface="Wingdings" pitchFamily="2" charset="2"/>
              </a:rPr>
              <a:t>epX</a:t>
            </a:r>
            <a:endParaRPr lang="en-US" sz="1400" dirty="0"/>
          </a:p>
        </p:txBody>
      </p:sp>
      <p:pic>
        <p:nvPicPr>
          <p:cNvPr id="26" name="Picture 12"/>
          <p:cNvPicPr>
            <a:picLocks noChangeAspect="1" noChangeArrowheads="1"/>
          </p:cNvPicPr>
          <p:nvPr/>
        </p:nvPicPr>
        <p:blipFill>
          <a:blip r:embed="rId12" cstate="print">
            <a:lum bright="-16000" contrast="23000"/>
          </a:blip>
          <a:srcRect/>
          <a:stretch>
            <a:fillRect/>
          </a:stretch>
        </p:blipFill>
        <p:spPr bwMode="auto">
          <a:xfrm>
            <a:off x="152400" y="4191000"/>
            <a:ext cx="762000" cy="246302"/>
          </a:xfrm>
          <a:prstGeom prst="rect">
            <a:avLst/>
          </a:prstGeom>
          <a:noFill/>
          <a:ln w="9525">
            <a:noFill/>
            <a:miter lim="800000"/>
            <a:headEnd/>
            <a:tailEnd/>
          </a:ln>
        </p:spPr>
      </p:pic>
      <p:sp>
        <p:nvSpPr>
          <p:cNvPr id="29" name="Rectangle 28"/>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542725"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42743" name="Bitmap Image" r:id="rId13" imgW="1952898" imgH="2000000" progId="PBrush">
                  <p:embed/>
                </p:oleObj>
              </mc:Choice>
              <mc:Fallback>
                <p:oleObj name="Bitmap Image" r:id="rId13" imgW="1952898" imgH="2000000" progId="PBrush">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Rectangle 23"/>
          <p:cNvSpPr/>
          <p:nvPr/>
        </p:nvSpPr>
        <p:spPr>
          <a:xfrm>
            <a:off x="7239000" y="6581001"/>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4</a:t>
            </a:fld>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09285"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718865" name="Bitmap Image" r:id="rId4" imgW="1952898" imgH="2000000" progId="PBrush">
                  <p:embed/>
                </p:oleObj>
              </mc:Choice>
              <mc:Fallback>
                <p:oleObj name="Bitmap Image" r:id="rId4" imgW="1952898" imgH="2000000" progId="PBrush">
                  <p:embed/>
                  <p:pic>
                    <p:nvPicPr>
                      <p:cNvPr id="609285"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40</a:t>
            </a:fld>
            <a:endParaRPr lang="en-US" sz="1200" dirty="0"/>
          </a:p>
        </p:txBody>
      </p:sp>
      <p:sp>
        <p:nvSpPr>
          <p:cNvPr id="13" name="TextBox 12"/>
          <p:cNvSpPr txBox="1"/>
          <p:nvPr/>
        </p:nvSpPr>
        <p:spPr>
          <a:xfrm>
            <a:off x="1505370" y="0"/>
            <a:ext cx="7638630" cy="769441"/>
          </a:xfrm>
          <a:prstGeom prst="rect">
            <a:avLst/>
          </a:prstGeom>
          <a:noFill/>
        </p:spPr>
        <p:txBody>
          <a:bodyPr wrap="none" rtlCol="0">
            <a:spAutoFit/>
          </a:bodyPr>
          <a:lstStyle/>
          <a:p>
            <a:r>
              <a:rPr lang="en-US" sz="4400" dirty="0">
                <a:solidFill>
                  <a:srgbClr val="7030A0"/>
                </a:solidFill>
                <a:latin typeface="Monotype Corsiva" pitchFamily="66" charset="0"/>
              </a:rPr>
              <a:t>Hall D</a:t>
            </a:r>
            <a:r>
              <a:rPr lang="en-US" sz="4400" dirty="0">
                <a:latin typeface="Monotype Corsiva" pitchFamily="66" charset="0"/>
              </a:rPr>
              <a:t> </a:t>
            </a:r>
            <a:r>
              <a:rPr lang="en-US" sz="4400" dirty="0">
                <a:solidFill>
                  <a:srgbClr val="00B050"/>
                </a:solidFill>
                <a:latin typeface="Monotype Corsiva" pitchFamily="66" charset="0"/>
              </a:rPr>
              <a:t>Beam </a:t>
            </a:r>
            <a:r>
              <a:rPr lang="en-US" sz="4400" dirty="0">
                <a:solidFill>
                  <a:srgbClr val="996633"/>
                </a:solidFill>
                <a:latin typeface="Monotype Corsiva" pitchFamily="66" charset="0"/>
              </a:rPr>
              <a:t>Line</a:t>
            </a:r>
            <a:r>
              <a:rPr lang="en-US" sz="4400" dirty="0">
                <a:solidFill>
                  <a:srgbClr val="00B050"/>
                </a:solidFill>
                <a:latin typeface="Monotype Corsiva" pitchFamily="66" charset="0"/>
              </a:rPr>
              <a:t> </a:t>
            </a:r>
            <a:r>
              <a:rPr lang="en-US" sz="4400" dirty="0">
                <a:solidFill>
                  <a:srgbClr val="FF0000"/>
                </a:solidFill>
                <a:latin typeface="Monotype Corsiva" pitchFamily="66" charset="0"/>
              </a:rPr>
              <a:t>Set up </a:t>
            </a:r>
            <a:r>
              <a:rPr lang="en-US" sz="4400" dirty="0">
                <a:latin typeface="Monotype Corsiva" pitchFamily="66" charset="0"/>
              </a:rPr>
              <a:t>for </a:t>
            </a:r>
            <a:r>
              <a:rPr lang="en-US" sz="4400" dirty="0">
                <a:solidFill>
                  <a:srgbClr val="0000FF"/>
                </a:solidFill>
                <a:latin typeface="Monotype Corsiva" pitchFamily="66" charset="0"/>
              </a:rPr>
              <a:t>K</a:t>
            </a:r>
            <a:r>
              <a:rPr lang="en-US" sz="4400" dirty="0">
                <a:latin typeface="Monotype Corsiva" pitchFamily="66" charset="0"/>
              </a:rPr>
              <a:t>-</a:t>
            </a:r>
            <a:r>
              <a:rPr lang="en-US" sz="4400" dirty="0">
                <a:solidFill>
                  <a:srgbClr val="0000FF"/>
                </a:solidFill>
                <a:latin typeface="Monotype Corsiva" pitchFamily="66" charset="0"/>
              </a:rPr>
              <a:t>longs</a:t>
            </a:r>
          </a:p>
        </p:txBody>
      </p:sp>
      <p:sp>
        <p:nvSpPr>
          <p:cNvPr id="14" name="TextBox 13"/>
          <p:cNvSpPr txBox="1"/>
          <p:nvPr/>
        </p:nvSpPr>
        <p:spPr>
          <a:xfrm>
            <a:off x="3200186" y="5124076"/>
            <a:ext cx="5526834" cy="923330"/>
          </a:xfrm>
          <a:prstGeom prst="rect">
            <a:avLst/>
          </a:prstGeom>
          <a:noFill/>
        </p:spPr>
        <p:txBody>
          <a:bodyPr wrap="none" rtlCol="0">
            <a:spAutoFit/>
          </a:bodyPr>
          <a:lstStyle/>
          <a:p>
            <a:r>
              <a:rPr lang="en-US" b="1" dirty="0">
                <a:solidFill>
                  <a:srgbClr val="FF0000"/>
                </a:solidFill>
                <a:latin typeface="Symbol" pitchFamily="18" charset="2"/>
              </a:rPr>
              <a:t>· </a:t>
            </a:r>
            <a:r>
              <a:rPr lang="en-US" b="1" dirty="0">
                <a:solidFill>
                  <a:srgbClr val="0000FF"/>
                </a:solidFill>
              </a:rPr>
              <a:t>Electrons</a:t>
            </a:r>
            <a:r>
              <a:rPr lang="en-US" dirty="0">
                <a:solidFill>
                  <a:srgbClr val="0000FF"/>
                </a:solidFill>
              </a:rPr>
              <a:t> </a:t>
            </a:r>
            <a:r>
              <a:rPr lang="en-US" dirty="0"/>
              <a:t>are hitting </a:t>
            </a:r>
            <a:r>
              <a:rPr lang="en-US" b="1" dirty="0">
                <a:solidFill>
                  <a:srgbClr val="FF0000"/>
                </a:solidFill>
              </a:rPr>
              <a:t>W</a:t>
            </a:r>
            <a:r>
              <a:rPr lang="en-US" b="1" dirty="0"/>
              <a:t>-</a:t>
            </a:r>
            <a:r>
              <a:rPr lang="en-US" dirty="0"/>
              <a:t>radiator at </a:t>
            </a:r>
            <a:r>
              <a:rPr lang="en-US" b="1" dirty="0"/>
              <a:t>CPS</a:t>
            </a:r>
            <a:r>
              <a:rPr lang="en-US" dirty="0"/>
              <a:t>.</a:t>
            </a:r>
          </a:p>
          <a:p>
            <a:r>
              <a:rPr lang="en-US" b="1" dirty="0">
                <a:solidFill>
                  <a:srgbClr val="FF0000"/>
                </a:solidFill>
                <a:latin typeface="Symbol" pitchFamily="18" charset="2"/>
              </a:rPr>
              <a:t>· </a:t>
            </a:r>
            <a:r>
              <a:rPr lang="en-US" b="1" dirty="0">
                <a:solidFill>
                  <a:srgbClr val="00B050"/>
                </a:solidFill>
              </a:rPr>
              <a:t>Photons</a:t>
            </a:r>
            <a:r>
              <a:rPr lang="en-US" dirty="0"/>
              <a:t> are hitting </a:t>
            </a:r>
            <a:r>
              <a:rPr lang="en-US" b="1" dirty="0">
                <a:solidFill>
                  <a:srgbClr val="FF0000"/>
                </a:solidFill>
              </a:rPr>
              <a:t>Be</a:t>
            </a:r>
            <a:r>
              <a:rPr lang="en-US" dirty="0"/>
              <a:t>-target at </a:t>
            </a:r>
            <a:r>
              <a:rPr lang="en-US" b="1" dirty="0"/>
              <a:t>cave</a:t>
            </a:r>
            <a:r>
              <a:rPr lang="en-US" dirty="0"/>
              <a:t>.</a:t>
            </a:r>
          </a:p>
          <a:p>
            <a:r>
              <a:rPr lang="en-US" b="1" dirty="0">
                <a:solidFill>
                  <a:srgbClr val="FF0000"/>
                </a:solidFill>
                <a:latin typeface="Symbol" pitchFamily="18" charset="2"/>
              </a:rPr>
              <a:t>· </a:t>
            </a:r>
            <a:r>
              <a:rPr lang="en-US" b="1" dirty="0">
                <a:solidFill>
                  <a:srgbClr val="990099"/>
                </a:solidFill>
              </a:rPr>
              <a:t>K</a:t>
            </a:r>
            <a:r>
              <a:rPr lang="en-US" b="1" baseline="-25000" dirty="0">
                <a:solidFill>
                  <a:srgbClr val="990099"/>
                </a:solidFill>
              </a:rPr>
              <a:t>L</a:t>
            </a:r>
            <a:r>
              <a:rPr lang="en-US" b="1" dirty="0">
                <a:solidFill>
                  <a:srgbClr val="990099"/>
                </a:solidFill>
              </a:rPr>
              <a:t>s</a:t>
            </a:r>
            <a:r>
              <a:rPr lang="en-US" dirty="0"/>
              <a:t> are hitting the </a:t>
            </a:r>
            <a:r>
              <a:rPr lang="en-US" b="1" dirty="0">
                <a:solidFill>
                  <a:srgbClr val="FF0000"/>
                </a:solidFill>
              </a:rPr>
              <a:t>LH</a:t>
            </a:r>
            <a:r>
              <a:rPr lang="en-US" b="1" baseline="-25000" dirty="0">
                <a:solidFill>
                  <a:srgbClr val="FF0000"/>
                </a:solidFill>
              </a:rPr>
              <a:t>2</a:t>
            </a:r>
            <a:r>
              <a:rPr lang="en-US" dirty="0"/>
              <a:t>/</a:t>
            </a:r>
            <a:r>
              <a:rPr lang="en-US" b="1" dirty="0">
                <a:solidFill>
                  <a:srgbClr val="FF0000"/>
                </a:solidFill>
              </a:rPr>
              <a:t>LD</a:t>
            </a:r>
            <a:r>
              <a:rPr lang="en-US" b="1" baseline="-25000" dirty="0">
                <a:solidFill>
                  <a:srgbClr val="FF0000"/>
                </a:solidFill>
              </a:rPr>
              <a:t>2</a:t>
            </a:r>
            <a:r>
              <a:rPr lang="en-US" b="1" dirty="0"/>
              <a:t> </a:t>
            </a:r>
            <a:r>
              <a:rPr lang="en-US" dirty="0"/>
              <a:t>target within</a:t>
            </a:r>
            <a:r>
              <a:rPr lang="en-US" b="1" dirty="0"/>
              <a:t> </a:t>
            </a:r>
            <a:r>
              <a:rPr lang="en-US" b="1" dirty="0" err="1">
                <a:solidFill>
                  <a:srgbClr val="FF0000"/>
                </a:solidFill>
              </a:rPr>
              <a:t>GLueX</a:t>
            </a:r>
            <a:r>
              <a:rPr lang="en-US" b="1" dirty="0"/>
              <a:t> </a:t>
            </a:r>
            <a:r>
              <a:rPr lang="en-US" dirty="0"/>
              <a:t>setting.</a:t>
            </a:r>
          </a:p>
        </p:txBody>
      </p:sp>
      <p:sp>
        <p:nvSpPr>
          <p:cNvPr id="18" name="Rounded Rectangle 17"/>
          <p:cNvSpPr/>
          <p:nvPr/>
        </p:nvSpPr>
        <p:spPr>
          <a:xfrm>
            <a:off x="3200563" y="5157126"/>
            <a:ext cx="5414366" cy="89028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594091" y="2474504"/>
            <a:ext cx="609600" cy="0"/>
          </a:xfrm>
          <a:prstGeom prst="straightConnector1">
            <a:avLst/>
          </a:prstGeom>
          <a:ln w="28575" cmpd="sng">
            <a:solidFill>
              <a:srgbClr val="00CCFF"/>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3"/>
          <p:cNvPicPr>
            <a:picLocks noChangeAspect="1" noChangeArrowheads="1"/>
          </p:cNvPicPr>
          <p:nvPr/>
        </p:nvPicPr>
        <p:blipFill>
          <a:blip r:embed="rId6" cstate="print">
            <a:lum bright="-15000" contrast="40000"/>
          </a:blip>
          <a:srcRect/>
          <a:stretch>
            <a:fillRect/>
          </a:stretch>
        </p:blipFill>
        <p:spPr bwMode="auto">
          <a:xfrm>
            <a:off x="152400" y="228600"/>
            <a:ext cx="1133475" cy="319289"/>
          </a:xfrm>
          <a:prstGeom prst="rect">
            <a:avLst/>
          </a:prstGeom>
          <a:noFill/>
          <a:ln w="9525">
            <a:noFill/>
            <a:miter lim="800000"/>
            <a:headEnd/>
            <a:tailEnd/>
          </a:ln>
        </p:spPr>
      </p:pic>
      <p:sp>
        <p:nvSpPr>
          <p:cNvPr id="22" name="Rectangle 21"/>
          <p:cNvSpPr/>
          <p:nvPr/>
        </p:nvSpPr>
        <p:spPr>
          <a:xfrm>
            <a:off x="304800" y="4267200"/>
            <a:ext cx="2438400" cy="1015663"/>
          </a:xfrm>
          <a:prstGeom prst="rect">
            <a:avLst/>
          </a:prstGeom>
          <a:solidFill>
            <a:srgbClr val="E9BDFF"/>
          </a:solidFill>
          <a:ln>
            <a:solidFill>
              <a:srgbClr val="0000FF"/>
            </a:solidFill>
          </a:ln>
        </p:spPr>
        <p:txBody>
          <a:bodyPr wrap="square">
            <a:spAutoFit/>
          </a:bodyPr>
          <a:lstStyle/>
          <a:p>
            <a:r>
              <a:rPr lang="en-US" sz="2000" b="1" dirty="0" err="1"/>
              <a:t>I</a:t>
            </a:r>
            <a:r>
              <a:rPr lang="en-US" sz="2000" b="1" baseline="-25000" dirty="0" err="1"/>
              <a:t>e</a:t>
            </a:r>
            <a:r>
              <a:rPr lang="en-US" sz="2000" b="1" dirty="0"/>
              <a:t> </a:t>
            </a:r>
            <a:r>
              <a:rPr lang="en-US" sz="2000" dirty="0"/>
              <a:t>                 =</a:t>
            </a:r>
            <a:r>
              <a:rPr lang="en-US" sz="2000" b="1" dirty="0"/>
              <a:t> </a:t>
            </a:r>
            <a:r>
              <a:rPr lang="en-US" sz="2000" b="1" dirty="0">
                <a:solidFill>
                  <a:srgbClr val="0000FF"/>
                </a:solidFill>
              </a:rPr>
              <a:t>5 </a:t>
            </a:r>
            <a:r>
              <a:rPr lang="en-US" sz="2000" dirty="0">
                <a:latin typeface="Symbol" pitchFamily="18" charset="2"/>
              </a:rPr>
              <a:t>m</a:t>
            </a:r>
            <a:r>
              <a:rPr lang="en-US" sz="2000" dirty="0"/>
              <a:t>A</a:t>
            </a:r>
            <a:br>
              <a:rPr lang="en-US" sz="2000" b="1" dirty="0"/>
            </a:br>
            <a:r>
              <a:rPr lang="en-US" sz="2000" b="1" dirty="0"/>
              <a:t>W</a:t>
            </a:r>
            <a:r>
              <a:rPr lang="en-US" sz="2000" dirty="0"/>
              <a:t>-radiator =</a:t>
            </a:r>
            <a:r>
              <a:rPr lang="en-US" sz="2000" b="1" dirty="0"/>
              <a:t> </a:t>
            </a:r>
            <a:r>
              <a:rPr lang="en-US" sz="2000" b="1" dirty="0">
                <a:solidFill>
                  <a:srgbClr val="0000FF"/>
                </a:solidFill>
              </a:rPr>
              <a:t>0.1 </a:t>
            </a:r>
            <a:r>
              <a:rPr lang="en-US" sz="2000" dirty="0"/>
              <a:t>R.L. </a:t>
            </a:r>
            <a:br>
              <a:rPr lang="en-US" sz="2000" b="1" dirty="0">
                <a:solidFill>
                  <a:srgbClr val="0000FF"/>
                </a:solidFill>
              </a:rPr>
            </a:br>
            <a:r>
              <a:rPr lang="en-US" sz="2000" b="1" dirty="0"/>
              <a:t>Be</a:t>
            </a:r>
            <a:r>
              <a:rPr lang="en-US" sz="2000" dirty="0"/>
              <a:t>-target    =</a:t>
            </a:r>
            <a:r>
              <a:rPr lang="en-US" sz="2000" b="1" dirty="0"/>
              <a:t> </a:t>
            </a:r>
            <a:r>
              <a:rPr lang="en-US" sz="2000" b="1" dirty="0">
                <a:solidFill>
                  <a:srgbClr val="0000FF"/>
                </a:solidFill>
              </a:rPr>
              <a:t>1.7 </a:t>
            </a:r>
            <a:r>
              <a:rPr lang="en-US" sz="2000" dirty="0"/>
              <a:t>R.L.</a:t>
            </a:r>
            <a:r>
              <a:rPr lang="en-US" sz="2000" b="1" dirty="0">
                <a:solidFill>
                  <a:srgbClr val="0000FF"/>
                </a:solidFill>
              </a:rPr>
              <a:t> </a:t>
            </a:r>
            <a:endParaRPr lang="en-US" sz="2000" dirty="0">
              <a:solidFill>
                <a:srgbClr val="0000FF"/>
              </a:solidFill>
            </a:endParaRPr>
          </a:p>
        </p:txBody>
      </p:sp>
      <p:sp>
        <p:nvSpPr>
          <p:cNvPr id="23" name="TextBox 22"/>
          <p:cNvSpPr txBox="1"/>
          <p:nvPr/>
        </p:nvSpPr>
        <p:spPr>
          <a:xfrm>
            <a:off x="510344" y="2084917"/>
            <a:ext cx="838200" cy="738664"/>
          </a:xfrm>
          <a:prstGeom prst="rect">
            <a:avLst/>
          </a:prstGeom>
          <a:noFill/>
        </p:spPr>
        <p:txBody>
          <a:bodyPr wrap="square" rtlCol="0">
            <a:spAutoFit/>
          </a:bodyPr>
          <a:lstStyle/>
          <a:p>
            <a:r>
              <a:rPr lang="en-US" sz="1400" b="1" dirty="0"/>
              <a:t>Electron</a:t>
            </a:r>
          </a:p>
          <a:p>
            <a:endParaRPr lang="en-US" sz="1400" b="1" dirty="0"/>
          </a:p>
          <a:p>
            <a:r>
              <a:rPr lang="en-US" sz="1400" b="1" dirty="0"/>
              <a:t>beam</a:t>
            </a:r>
          </a:p>
        </p:txBody>
      </p:sp>
      <p:sp>
        <p:nvSpPr>
          <p:cNvPr id="25" name="TextBox 24"/>
          <p:cNvSpPr txBox="1"/>
          <p:nvPr/>
        </p:nvSpPr>
        <p:spPr>
          <a:xfrm>
            <a:off x="3342497" y="3396484"/>
            <a:ext cx="1229503" cy="461665"/>
          </a:xfrm>
          <a:prstGeom prst="rect">
            <a:avLst/>
          </a:prstGeom>
          <a:solidFill>
            <a:srgbClr val="FFFF00"/>
          </a:solidFill>
        </p:spPr>
        <p:txBody>
          <a:bodyPr wrap="none" rtlCol="0">
            <a:spAutoFit/>
          </a:bodyPr>
          <a:lstStyle/>
          <a:p>
            <a:pPr algn="ctr"/>
            <a:r>
              <a:rPr lang="en-US" sz="1200" dirty="0"/>
              <a:t>No need in </a:t>
            </a:r>
          </a:p>
          <a:p>
            <a:pPr algn="ctr"/>
            <a:r>
              <a:rPr lang="en-US" sz="1200" b="1" dirty="0"/>
              <a:t>tagging</a:t>
            </a:r>
            <a:r>
              <a:rPr lang="en-US" sz="1200" dirty="0"/>
              <a:t> photons</a:t>
            </a:r>
          </a:p>
        </p:txBody>
      </p:sp>
      <p:pic>
        <p:nvPicPr>
          <p:cNvPr id="4" name="Picture 3">
            <a:extLst>
              <a:ext uri="{FF2B5EF4-FFF2-40B4-BE49-F238E27FC236}">
                <a16:creationId xmlns:a16="http://schemas.microsoft.com/office/drawing/2014/main" id="{71785CBA-54B6-4174-A48F-5AE661DB0ED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398587" y="1558221"/>
            <a:ext cx="6847218" cy="1899949"/>
          </a:xfrm>
          <a:prstGeom prst="rect">
            <a:avLst/>
          </a:prstGeom>
        </p:spPr>
      </p:pic>
      <p:sp>
        <p:nvSpPr>
          <p:cNvPr id="32" name="TextBox 31"/>
          <p:cNvSpPr txBox="1"/>
          <p:nvPr/>
        </p:nvSpPr>
        <p:spPr>
          <a:xfrm>
            <a:off x="6934200" y="3403551"/>
            <a:ext cx="1306640" cy="307777"/>
          </a:xfrm>
          <a:prstGeom prst="rect">
            <a:avLst/>
          </a:prstGeom>
          <a:noFill/>
        </p:spPr>
        <p:txBody>
          <a:bodyPr wrap="none" rtlCol="0">
            <a:spAutoFit/>
          </a:bodyPr>
          <a:lstStyle/>
          <a:p>
            <a:r>
              <a:rPr lang="en-US" sz="1400" b="1" i="1" dirty="0">
                <a:solidFill>
                  <a:srgbClr val="0000FF"/>
                </a:solidFill>
              </a:rPr>
              <a:t>LH</a:t>
            </a:r>
            <a:r>
              <a:rPr lang="en-US" sz="1400" b="1" i="1" baseline="-25000" dirty="0">
                <a:solidFill>
                  <a:srgbClr val="0000FF"/>
                </a:solidFill>
              </a:rPr>
              <a:t>2</a:t>
            </a:r>
            <a:r>
              <a:rPr lang="en-US" sz="1400" b="1" i="1" dirty="0">
                <a:solidFill>
                  <a:srgbClr val="0000FF"/>
                </a:solidFill>
              </a:rPr>
              <a:t>/LD</a:t>
            </a:r>
            <a:r>
              <a:rPr lang="en-US" sz="1400" b="1" i="1" baseline="-25000" dirty="0">
                <a:solidFill>
                  <a:srgbClr val="0000FF"/>
                </a:solidFill>
              </a:rPr>
              <a:t>2 </a:t>
            </a:r>
            <a:r>
              <a:rPr lang="en-US" sz="1400" b="1" i="1" dirty="0">
                <a:solidFill>
                  <a:srgbClr val="0000FF"/>
                </a:solidFill>
              </a:rPr>
              <a:t>-target</a:t>
            </a:r>
          </a:p>
        </p:txBody>
      </p:sp>
      <p:cxnSp>
        <p:nvCxnSpPr>
          <p:cNvPr id="31" name="Straight Arrow Connector 30">
            <a:extLst>
              <a:ext uri="{FF2B5EF4-FFF2-40B4-BE49-F238E27FC236}">
                <a16:creationId xmlns:a16="http://schemas.microsoft.com/office/drawing/2014/main" id="{FC127A92-02D1-49BF-BFD3-211458E8B97F}"/>
              </a:ext>
            </a:extLst>
          </p:cNvPr>
          <p:cNvCxnSpPr>
            <a:cxnSpLocks/>
          </p:cNvCxnSpPr>
          <p:nvPr/>
        </p:nvCxnSpPr>
        <p:spPr>
          <a:xfrm flipV="1">
            <a:off x="6934200" y="2575431"/>
            <a:ext cx="38100" cy="982883"/>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CB00447-3699-4074-A0B3-F3F3E5BE8DF4}"/>
              </a:ext>
            </a:extLst>
          </p:cNvPr>
          <p:cNvSpPr txBox="1"/>
          <p:nvPr/>
        </p:nvSpPr>
        <p:spPr>
          <a:xfrm>
            <a:off x="4876800" y="2266547"/>
            <a:ext cx="562762" cy="207957"/>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1000" dirty="0"/>
          </a:p>
        </p:txBody>
      </p:sp>
      <p:sp>
        <p:nvSpPr>
          <p:cNvPr id="36" name="TextBox 35">
            <a:extLst>
              <a:ext uri="{FF2B5EF4-FFF2-40B4-BE49-F238E27FC236}">
                <a16:creationId xmlns:a16="http://schemas.microsoft.com/office/drawing/2014/main" id="{64271E06-616C-472B-B709-6B6924F51AD4}"/>
              </a:ext>
            </a:extLst>
          </p:cNvPr>
          <p:cNvSpPr txBox="1"/>
          <p:nvPr/>
        </p:nvSpPr>
        <p:spPr>
          <a:xfrm>
            <a:off x="6256889" y="2283727"/>
            <a:ext cx="277178" cy="258654"/>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1000" dirty="0"/>
          </a:p>
        </p:txBody>
      </p:sp>
      <p:sp>
        <p:nvSpPr>
          <p:cNvPr id="37" name="TextBox 36">
            <a:extLst>
              <a:ext uri="{FF2B5EF4-FFF2-40B4-BE49-F238E27FC236}">
                <a16:creationId xmlns:a16="http://schemas.microsoft.com/office/drawing/2014/main" id="{1B23A8CA-CDCD-4B52-9571-88DFD263680D}"/>
              </a:ext>
            </a:extLst>
          </p:cNvPr>
          <p:cNvSpPr txBox="1"/>
          <p:nvPr/>
        </p:nvSpPr>
        <p:spPr>
          <a:xfrm>
            <a:off x="2628283" y="2282825"/>
            <a:ext cx="533186" cy="195358"/>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1000" dirty="0"/>
          </a:p>
        </p:txBody>
      </p:sp>
      <p:sp>
        <p:nvSpPr>
          <p:cNvPr id="6" name="Rectangle 5">
            <a:extLst>
              <a:ext uri="{FF2B5EF4-FFF2-40B4-BE49-F238E27FC236}">
                <a16:creationId xmlns:a16="http://schemas.microsoft.com/office/drawing/2014/main" id="{30284B55-611F-49F7-98CA-E2D9A9185408}"/>
              </a:ext>
            </a:extLst>
          </p:cNvPr>
          <p:cNvSpPr/>
          <p:nvPr/>
        </p:nvSpPr>
        <p:spPr>
          <a:xfrm>
            <a:off x="6934200" y="2454249"/>
            <a:ext cx="97594" cy="88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3AD95FB5-4420-4DD9-AF7B-BA2943319C34}"/>
              </a:ext>
            </a:extLst>
          </p:cNvPr>
          <p:cNvCxnSpPr>
            <a:cxnSpLocks/>
          </p:cNvCxnSpPr>
          <p:nvPr/>
        </p:nvCxnSpPr>
        <p:spPr>
          <a:xfrm flipV="1">
            <a:off x="6618334" y="2641950"/>
            <a:ext cx="76200" cy="139521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721C46-059A-44C6-830F-7CE97EA46A1E}"/>
              </a:ext>
            </a:extLst>
          </p:cNvPr>
          <p:cNvSpPr/>
          <p:nvPr/>
        </p:nvSpPr>
        <p:spPr>
          <a:xfrm>
            <a:off x="6542088" y="2277362"/>
            <a:ext cx="304892" cy="461665"/>
          </a:xfrm>
          <a:prstGeom prst="rect">
            <a:avLst/>
          </a:prstGeom>
        </p:spPr>
        <p:txBody>
          <a:bodyPr wrap="none">
            <a:spAutoFit/>
          </a:bodyPr>
          <a:lstStyle/>
          <a:p>
            <a:r>
              <a:rPr lang="en-US" sz="2400" b="1" dirty="0">
                <a:latin typeface="Arial Black" panose="020B0A04020102020204" pitchFamily="34" charset="0"/>
              </a:rPr>
              <a:t>I</a:t>
            </a:r>
          </a:p>
        </p:txBody>
      </p:sp>
      <p:sp>
        <p:nvSpPr>
          <p:cNvPr id="5" name="TextBox 4">
            <a:extLst>
              <a:ext uri="{FF2B5EF4-FFF2-40B4-BE49-F238E27FC236}">
                <a16:creationId xmlns:a16="http://schemas.microsoft.com/office/drawing/2014/main" id="{9D9AD89F-81A2-418B-80BE-60F9A35F25AA}"/>
              </a:ext>
            </a:extLst>
          </p:cNvPr>
          <p:cNvSpPr txBox="1"/>
          <p:nvPr/>
        </p:nvSpPr>
        <p:spPr>
          <a:xfrm>
            <a:off x="6590431" y="3837876"/>
            <a:ext cx="1144737" cy="307777"/>
          </a:xfrm>
          <a:prstGeom prst="rect">
            <a:avLst/>
          </a:prstGeom>
          <a:noFill/>
        </p:spPr>
        <p:txBody>
          <a:bodyPr wrap="none" rtlCol="0">
            <a:spAutoFit/>
          </a:bodyPr>
          <a:lstStyle/>
          <a:p>
            <a:r>
              <a:rPr lang="en-US" sz="1400" b="1" i="1" dirty="0">
                <a:solidFill>
                  <a:srgbClr val="0000FF"/>
                </a:solidFill>
              </a:rPr>
              <a:t>Flux Monitor</a:t>
            </a:r>
          </a:p>
        </p:txBody>
      </p:sp>
      <p:sp>
        <p:nvSpPr>
          <p:cNvPr id="33" name="TextBox 32">
            <a:extLst>
              <a:ext uri="{FF2B5EF4-FFF2-40B4-BE49-F238E27FC236}">
                <a16:creationId xmlns:a16="http://schemas.microsoft.com/office/drawing/2014/main" id="{08FD4E62-91B8-4C83-B012-8BE5E6696FE0}"/>
              </a:ext>
            </a:extLst>
          </p:cNvPr>
          <p:cNvSpPr txBox="1"/>
          <p:nvPr/>
        </p:nvSpPr>
        <p:spPr>
          <a:xfrm>
            <a:off x="3505200" y="1650184"/>
            <a:ext cx="1143000" cy="304463"/>
          </a:xfrm>
          <a:prstGeom prst="rect">
            <a:avLst/>
          </a:prstGeom>
          <a:solidFill>
            <a:srgbClr val="FF9933">
              <a:alpha val="18824"/>
            </a:srgbClr>
          </a:solidFill>
          <a:effectLst>
            <a:outerShdw blurRad="76200" dir="13500000" sy="23000" kx="1200000" algn="br" rotWithShape="0">
              <a:prstClr val="black">
                <a:alpha val="20000"/>
              </a:prstClr>
            </a:outerShdw>
          </a:effectLst>
        </p:spPr>
        <p:txBody>
          <a:bodyPr wrap="square" rtlCol="0">
            <a:spAutoFit/>
          </a:bodyPr>
          <a:lstStyle/>
          <a:p>
            <a:endParaRPr lang="en-US" sz="1000" dirty="0"/>
          </a:p>
        </p:txBody>
      </p:sp>
      <p:sp>
        <p:nvSpPr>
          <p:cNvPr id="35" name="TextBox 34">
            <a:extLst>
              <a:ext uri="{FF2B5EF4-FFF2-40B4-BE49-F238E27FC236}">
                <a16:creationId xmlns:a16="http://schemas.microsoft.com/office/drawing/2014/main" id="{711FDEE1-528C-4352-8B4D-F606CD44EB82}"/>
              </a:ext>
            </a:extLst>
          </p:cNvPr>
          <p:cNvSpPr txBox="1"/>
          <p:nvPr/>
        </p:nvSpPr>
        <p:spPr>
          <a:xfrm>
            <a:off x="4762653" y="2871749"/>
            <a:ext cx="728897" cy="207956"/>
          </a:xfrm>
          <a:prstGeom prst="rect">
            <a:avLst/>
          </a:prstGeom>
          <a:solidFill>
            <a:srgbClr val="FF9933">
              <a:alpha val="18824"/>
            </a:srgbClr>
          </a:solidFill>
          <a:effectLst>
            <a:outerShdw blurRad="76200" dir="13500000" sy="23000" kx="1200000" algn="br" rotWithShape="0">
              <a:prstClr val="black">
                <a:alpha val="20000"/>
              </a:prstClr>
            </a:outerShdw>
          </a:effectLst>
        </p:spPr>
        <p:txBody>
          <a:bodyPr wrap="square" rtlCol="0">
            <a:spAutoFit/>
          </a:bodyPr>
          <a:lstStyle/>
          <a:p>
            <a:endParaRPr lang="en-US" sz="1000" dirty="0"/>
          </a:p>
        </p:txBody>
      </p:sp>
      <p:sp>
        <p:nvSpPr>
          <p:cNvPr id="2" name="Rectangle 1">
            <a:extLst>
              <a:ext uri="{FF2B5EF4-FFF2-40B4-BE49-F238E27FC236}">
                <a16:creationId xmlns:a16="http://schemas.microsoft.com/office/drawing/2014/main" id="{DEEDF475-BD46-4B6E-83E0-9FEFBD541C58}"/>
              </a:ext>
            </a:extLst>
          </p:cNvPr>
          <p:cNvSpPr/>
          <p:nvPr/>
        </p:nvSpPr>
        <p:spPr>
          <a:xfrm>
            <a:off x="3228260" y="6526588"/>
            <a:ext cx="2839880" cy="276999"/>
          </a:xfrm>
          <a:prstGeom prst="rect">
            <a:avLst/>
          </a:prstGeom>
        </p:spPr>
        <p:txBody>
          <a:bodyPr wrap="none">
            <a:spAutoFit/>
          </a:bodyPr>
          <a:lstStyle/>
          <a:p>
            <a:pPr algn="ctr"/>
            <a:r>
              <a:rPr lang="en-US" sz="1200" b="1" dirty="0"/>
              <a:t>MESON 2018, Krakow, Poland, June, 2018</a:t>
            </a:r>
          </a:p>
        </p:txBody>
      </p:sp>
      <p:graphicFrame>
        <p:nvGraphicFramePr>
          <p:cNvPr id="38" name="Object 21">
            <a:extLst>
              <a:ext uri="{FF2B5EF4-FFF2-40B4-BE49-F238E27FC236}">
                <a16:creationId xmlns:a16="http://schemas.microsoft.com/office/drawing/2014/main" id="{6A506C82-18C3-4463-A37E-49C7257E10E8}"/>
              </a:ext>
            </a:extLst>
          </p:cNvPr>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18866" name="Bitmap Image" r:id="rId9" imgW="10457143" imgH="7714286" progId="PBrush">
                  <p:embed/>
                </p:oleObj>
              </mc:Choice>
              <mc:Fallback>
                <p:oleObj name="Bitmap Image" r:id="rId9" imgW="10457143" imgH="7714286" progId="PBrush">
                  <p:embed/>
                  <p:pic>
                    <p:nvPicPr>
                      <p:cNvPr id="56325"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00588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54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a:stretch>
            <a:fillRect/>
          </a:stretch>
        </p:blipFill>
        <p:spPr bwMode="auto">
          <a:xfrm>
            <a:off x="1219200" y="4495800"/>
            <a:ext cx="2819400" cy="2068178"/>
          </a:xfrm>
          <a:prstGeom prst="rect">
            <a:avLst/>
          </a:prstGeom>
          <a:noFill/>
          <a:ln w="9525">
            <a:noFill/>
            <a:miter lim="800000"/>
            <a:headEnd/>
            <a:tailEnd/>
          </a:ln>
        </p:spPr>
      </p:pic>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09285"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719889" name="Bitmap Image" r:id="rId6" imgW="1952898" imgH="2000000" progId="PBrush">
                  <p:embed/>
                </p:oleObj>
              </mc:Choice>
              <mc:Fallback>
                <p:oleObj name="Bitmap Image" r:id="rId6" imgW="1952898" imgH="2000000" progId="PBrush">
                  <p:embed/>
                  <p:pic>
                    <p:nvPicPr>
                      <p:cNvPr id="609285"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41</a:t>
            </a:fld>
            <a:endParaRPr lang="en-US" sz="1200" dirty="0"/>
          </a:p>
        </p:txBody>
      </p:sp>
      <p:sp>
        <p:nvSpPr>
          <p:cNvPr id="14" name="TextBox 13"/>
          <p:cNvSpPr txBox="1"/>
          <p:nvPr/>
        </p:nvSpPr>
        <p:spPr>
          <a:xfrm>
            <a:off x="609600" y="1676400"/>
            <a:ext cx="7406386" cy="646331"/>
          </a:xfrm>
          <a:prstGeom prst="rect">
            <a:avLst/>
          </a:prstGeom>
          <a:noFill/>
        </p:spPr>
        <p:txBody>
          <a:bodyPr wrap="none" rtlCol="0">
            <a:spAutoFit/>
          </a:bodyPr>
          <a:lstStyle/>
          <a:p>
            <a:r>
              <a:rPr lang="en-US" b="1" dirty="0">
                <a:solidFill>
                  <a:srgbClr val="FF0000"/>
                </a:solidFill>
                <a:latin typeface="Symbol" pitchFamily="18" charset="2"/>
              </a:rPr>
              <a:t>· </a:t>
            </a:r>
            <a:r>
              <a:rPr lang="en-US" b="1" dirty="0">
                <a:solidFill>
                  <a:srgbClr val="0000FF"/>
                </a:solidFill>
                <a:highlight>
                  <a:srgbClr val="00FFFF"/>
                </a:highlight>
              </a:rPr>
              <a:t>K</a:t>
            </a:r>
            <a:r>
              <a:rPr lang="en-US" b="1" baseline="-25000" dirty="0">
                <a:solidFill>
                  <a:srgbClr val="0000FF"/>
                </a:solidFill>
                <a:highlight>
                  <a:srgbClr val="00FFFF"/>
                </a:highlight>
              </a:rPr>
              <a:t>L</a:t>
            </a:r>
            <a:r>
              <a:rPr lang="en-US" dirty="0">
                <a:highlight>
                  <a:srgbClr val="00FFFF"/>
                </a:highlight>
              </a:rPr>
              <a:t> rate is </a:t>
            </a:r>
            <a:r>
              <a:rPr lang="en-US" b="1" dirty="0">
                <a:solidFill>
                  <a:srgbClr val="0000FF"/>
                </a:solidFill>
                <a:highlight>
                  <a:srgbClr val="00FFFF"/>
                </a:highlight>
              </a:rPr>
              <a:t>10</a:t>
            </a:r>
            <a:r>
              <a:rPr lang="en-US" b="1" baseline="30000" dirty="0">
                <a:solidFill>
                  <a:srgbClr val="0000FF"/>
                </a:solidFill>
                <a:highlight>
                  <a:srgbClr val="00FFFF"/>
                </a:highlight>
              </a:rPr>
              <a:t>4</a:t>
            </a:r>
            <a:r>
              <a:rPr lang="en-US" baseline="30000" dirty="0">
                <a:highlight>
                  <a:srgbClr val="00FFFF"/>
                </a:highlight>
              </a:rPr>
              <a:t> </a:t>
            </a:r>
            <a:r>
              <a:rPr lang="en-US" dirty="0">
                <a:highlight>
                  <a:srgbClr val="00FFFF"/>
                </a:highlight>
              </a:rPr>
              <a:t>K</a:t>
            </a:r>
            <a:r>
              <a:rPr lang="en-US" baseline="-25000" dirty="0">
                <a:highlight>
                  <a:srgbClr val="00FFFF"/>
                </a:highlight>
              </a:rPr>
              <a:t>L</a:t>
            </a:r>
            <a:r>
              <a:rPr lang="en-US" dirty="0">
                <a:highlight>
                  <a:srgbClr val="00FFFF"/>
                </a:highlight>
              </a:rPr>
              <a:t>/s</a:t>
            </a:r>
            <a:r>
              <a:rPr lang="en-US" dirty="0"/>
              <a:t> </a:t>
            </a:r>
            <a:r>
              <a:rPr lang="en-US" b="1" dirty="0"/>
              <a:t>=</a:t>
            </a:r>
            <a:r>
              <a:rPr lang="en-US" dirty="0"/>
              <a:t> </a:t>
            </a:r>
            <a:r>
              <a:rPr lang="en-US" b="1" dirty="0">
                <a:solidFill>
                  <a:srgbClr val="FF0000"/>
                </a:solidFill>
              </a:rPr>
              <a:t>2500</a:t>
            </a:r>
            <a:r>
              <a:rPr lang="en-US" dirty="0"/>
              <a:t> </a:t>
            </a:r>
            <a:r>
              <a:rPr lang="en-US" b="1" dirty="0"/>
              <a:t>x</a:t>
            </a:r>
            <a:r>
              <a:rPr lang="en-US" dirty="0"/>
              <a:t> </a:t>
            </a:r>
          </a:p>
          <a:p>
            <a:r>
              <a:rPr lang="en-US" b="1" dirty="0">
                <a:solidFill>
                  <a:srgbClr val="FF0000"/>
                </a:solidFill>
                <a:latin typeface="Symbol" pitchFamily="18" charset="2"/>
              </a:rPr>
              <a:t>· </a:t>
            </a:r>
            <a:r>
              <a:rPr lang="en-US" dirty="0"/>
              <a:t>Uncertainties (statistics only) correspond to </a:t>
            </a:r>
            <a:r>
              <a:rPr lang="en-US" b="1" dirty="0">
                <a:solidFill>
                  <a:srgbClr val="0000FF"/>
                </a:solidFill>
              </a:rPr>
              <a:t>100</a:t>
            </a:r>
            <a:r>
              <a:rPr lang="en-US" dirty="0"/>
              <a:t> days of running time for: </a:t>
            </a:r>
          </a:p>
        </p:txBody>
      </p:sp>
      <p:sp>
        <p:nvSpPr>
          <p:cNvPr id="18" name="TextBox 17"/>
          <p:cNvSpPr txBox="1"/>
          <p:nvPr/>
        </p:nvSpPr>
        <p:spPr>
          <a:xfrm>
            <a:off x="1" y="1"/>
            <a:ext cx="9144000" cy="707886"/>
          </a:xfrm>
          <a:prstGeom prst="rect">
            <a:avLst/>
          </a:prstGeom>
          <a:noFill/>
        </p:spPr>
        <p:txBody>
          <a:bodyPr wrap="square" rtlCol="0">
            <a:spAutoFit/>
          </a:bodyPr>
          <a:lstStyle/>
          <a:p>
            <a:r>
              <a:rPr lang="en-US" sz="4000" dirty="0">
                <a:solidFill>
                  <a:srgbClr val="0000FF"/>
                </a:solidFill>
                <a:latin typeface="Monotype Corsiva" pitchFamily="66" charset="0"/>
              </a:rPr>
              <a:t>Expected</a:t>
            </a:r>
            <a:r>
              <a:rPr lang="en-US" sz="4000" dirty="0">
                <a:latin typeface="Monotype Corsiva" pitchFamily="66" charset="0"/>
              </a:rPr>
              <a:t> </a:t>
            </a:r>
            <a:r>
              <a:rPr lang="en-US" sz="4000" dirty="0">
                <a:solidFill>
                  <a:srgbClr val="FF0000"/>
                </a:solidFill>
                <a:latin typeface="Monotype Corsiva" pitchFamily="66" charset="0"/>
              </a:rPr>
              <a:t>Cross</a:t>
            </a:r>
            <a:r>
              <a:rPr lang="en-US" sz="4000" dirty="0">
                <a:latin typeface="Monotype Corsiva" pitchFamily="66" charset="0"/>
              </a:rPr>
              <a:t> </a:t>
            </a:r>
            <a:r>
              <a:rPr lang="en-US" sz="4000" dirty="0">
                <a:solidFill>
                  <a:srgbClr val="00B050"/>
                </a:solidFill>
                <a:latin typeface="Monotype Corsiva" pitchFamily="66" charset="0"/>
              </a:rPr>
              <a:t>Sections </a:t>
            </a:r>
            <a:r>
              <a:rPr lang="en-US" sz="4000" dirty="0" err="1">
                <a:latin typeface="Monotype Corsiva" pitchFamily="66" charset="0"/>
              </a:rPr>
              <a:t>vs</a:t>
            </a:r>
            <a:r>
              <a:rPr lang="en-US" sz="4000" dirty="0">
                <a:solidFill>
                  <a:srgbClr val="00B050"/>
                </a:solidFill>
                <a:latin typeface="Monotype Corsiva" pitchFamily="66" charset="0"/>
              </a:rPr>
              <a:t> </a:t>
            </a:r>
            <a:r>
              <a:rPr lang="en-US" sz="4000" dirty="0">
                <a:solidFill>
                  <a:srgbClr val="0000FF"/>
                </a:solidFill>
                <a:latin typeface="Monotype Corsiva" pitchFamily="66" charset="0"/>
              </a:rPr>
              <a:t>Bubble</a:t>
            </a:r>
            <a:r>
              <a:rPr lang="en-US" sz="4000" dirty="0">
                <a:solidFill>
                  <a:srgbClr val="00B050"/>
                </a:solidFill>
                <a:latin typeface="Monotype Corsiva" pitchFamily="66" charset="0"/>
              </a:rPr>
              <a:t> </a:t>
            </a:r>
            <a:r>
              <a:rPr lang="en-US" sz="4000" dirty="0">
                <a:solidFill>
                  <a:srgbClr val="FF6600"/>
                </a:solidFill>
                <a:latin typeface="Monotype Corsiva" pitchFamily="66" charset="0"/>
              </a:rPr>
              <a:t>Chamber</a:t>
            </a:r>
            <a:r>
              <a:rPr lang="en-US" sz="4000" dirty="0">
                <a:solidFill>
                  <a:srgbClr val="00B050"/>
                </a:solidFill>
                <a:latin typeface="Monotype Corsiva" pitchFamily="66" charset="0"/>
              </a:rPr>
              <a:t> </a:t>
            </a:r>
            <a:r>
              <a:rPr lang="en-US" sz="4000" dirty="0">
                <a:solidFill>
                  <a:srgbClr val="990099"/>
                </a:solidFill>
                <a:latin typeface="Monotype Corsiva" pitchFamily="66" charset="0"/>
              </a:rPr>
              <a:t>Data</a:t>
            </a:r>
            <a:r>
              <a:rPr lang="en-US" sz="4000" dirty="0">
                <a:solidFill>
                  <a:srgbClr val="0000FF"/>
                </a:solidFill>
                <a:latin typeface="Monotype Corsiva" pitchFamily="66" charset="0"/>
              </a:rPr>
              <a:t> </a:t>
            </a:r>
          </a:p>
        </p:txBody>
      </p:sp>
      <p:pic>
        <p:nvPicPr>
          <p:cNvPr id="90009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rcRect/>
          <a:stretch>
            <a:fillRect/>
          </a:stretch>
        </p:blipFill>
        <p:spPr bwMode="auto">
          <a:xfrm>
            <a:off x="1371600" y="2743200"/>
            <a:ext cx="2590800" cy="1789599"/>
          </a:xfrm>
          <a:prstGeom prst="rect">
            <a:avLst/>
          </a:prstGeom>
          <a:noFill/>
          <a:ln w="9525">
            <a:noFill/>
            <a:miter lim="800000"/>
            <a:headEnd/>
            <a:tailEnd/>
          </a:ln>
        </p:spPr>
      </p:pic>
      <p:pic>
        <p:nvPicPr>
          <p:cNvPr id="900100"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rcRect/>
          <a:stretch>
            <a:fillRect/>
          </a:stretch>
        </p:blipFill>
        <p:spPr bwMode="auto">
          <a:xfrm>
            <a:off x="5486400" y="2743200"/>
            <a:ext cx="2621512" cy="1828800"/>
          </a:xfrm>
          <a:prstGeom prst="rect">
            <a:avLst/>
          </a:prstGeom>
          <a:noFill/>
          <a:ln w="9525">
            <a:noFill/>
            <a:miter lim="800000"/>
            <a:headEnd/>
            <a:tailEnd/>
          </a:ln>
        </p:spPr>
      </p:pic>
      <p:sp>
        <p:nvSpPr>
          <p:cNvPr id="25" name="TextBox 24"/>
          <p:cNvSpPr txBox="1"/>
          <p:nvPr/>
        </p:nvSpPr>
        <p:spPr>
          <a:xfrm>
            <a:off x="609600" y="990600"/>
            <a:ext cx="8252452" cy="369332"/>
          </a:xfrm>
          <a:prstGeom prst="rect">
            <a:avLst/>
          </a:prstGeom>
          <a:noFill/>
        </p:spPr>
        <p:txBody>
          <a:bodyPr wrap="none" rtlCol="0">
            <a:spAutoFit/>
          </a:bodyPr>
          <a:lstStyle/>
          <a:p>
            <a:r>
              <a:rPr lang="en-US" b="1" dirty="0">
                <a:solidFill>
                  <a:srgbClr val="FF0000"/>
                </a:solidFill>
                <a:latin typeface="Symbol" pitchFamily="18" charset="2"/>
              </a:rPr>
              <a:t>· </a:t>
            </a:r>
            <a:r>
              <a:rPr lang="en-US" b="1" dirty="0" err="1">
                <a:solidFill>
                  <a:srgbClr val="0000FF"/>
                </a:solidFill>
              </a:rPr>
              <a:t>GlueX</a:t>
            </a:r>
            <a:r>
              <a:rPr lang="en-US" dirty="0"/>
              <a:t> measurements will span </a:t>
            </a:r>
            <a:r>
              <a:rPr lang="en-US" b="1" dirty="0" err="1">
                <a:solidFill>
                  <a:srgbClr val="0000FF"/>
                </a:solidFill>
              </a:rPr>
              <a:t>cos</a:t>
            </a:r>
            <a:r>
              <a:rPr lang="en-US" b="1" dirty="0" err="1">
                <a:solidFill>
                  <a:srgbClr val="0000FF"/>
                </a:solidFill>
                <a:latin typeface="Symbol" pitchFamily="18" charset="2"/>
              </a:rPr>
              <a:t>q</a:t>
            </a:r>
            <a:r>
              <a:rPr lang="en-US" dirty="0"/>
              <a:t> from</a:t>
            </a:r>
            <a:r>
              <a:rPr lang="en-US" dirty="0">
                <a:latin typeface="Symbol" pitchFamily="18" charset="2"/>
              </a:rPr>
              <a:t> </a:t>
            </a:r>
            <a:r>
              <a:rPr lang="en-US" b="1" dirty="0">
                <a:latin typeface="Symbol" pitchFamily="18" charset="2"/>
              </a:rPr>
              <a:t>-</a:t>
            </a:r>
            <a:r>
              <a:rPr lang="en-US" b="1" dirty="0"/>
              <a:t>0.95 </a:t>
            </a:r>
            <a:r>
              <a:rPr lang="en-US" dirty="0"/>
              <a:t>to </a:t>
            </a:r>
            <a:r>
              <a:rPr lang="en-US" b="1" dirty="0"/>
              <a:t>0.95</a:t>
            </a:r>
            <a:r>
              <a:rPr lang="en-US" dirty="0"/>
              <a:t> in CM above </a:t>
            </a:r>
            <a:r>
              <a:rPr lang="en-US" b="1" dirty="0">
                <a:solidFill>
                  <a:srgbClr val="0000FF"/>
                </a:solidFill>
              </a:rPr>
              <a:t>W</a:t>
            </a:r>
            <a:r>
              <a:rPr lang="en-US" dirty="0"/>
              <a:t> = </a:t>
            </a:r>
            <a:r>
              <a:rPr lang="en-US" b="1" dirty="0"/>
              <a:t>1490</a:t>
            </a:r>
            <a:r>
              <a:rPr lang="en-US" dirty="0"/>
              <a:t> MeV.</a:t>
            </a:r>
          </a:p>
        </p:txBody>
      </p:sp>
      <p:pic>
        <p:nvPicPr>
          <p:cNvPr id="12554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Lst>
          </a:blip>
          <a:srcRect/>
          <a:stretch>
            <a:fillRect/>
          </a:stretch>
        </p:blipFill>
        <p:spPr bwMode="auto">
          <a:xfrm>
            <a:off x="5334000" y="4495800"/>
            <a:ext cx="2819400" cy="2026444"/>
          </a:xfrm>
          <a:prstGeom prst="rect">
            <a:avLst/>
          </a:prstGeom>
          <a:noFill/>
          <a:ln w="9525">
            <a:noFill/>
            <a:miter lim="800000"/>
            <a:headEnd/>
            <a:tailEnd/>
          </a:ln>
        </p:spPr>
      </p:pic>
      <p:sp>
        <p:nvSpPr>
          <p:cNvPr id="30" name="TextBox 29"/>
          <p:cNvSpPr txBox="1"/>
          <p:nvPr/>
        </p:nvSpPr>
        <p:spPr>
          <a:xfrm>
            <a:off x="4191000" y="5181600"/>
            <a:ext cx="1143000" cy="338554"/>
          </a:xfrm>
          <a:prstGeom prst="rect">
            <a:avLst/>
          </a:prstGeom>
          <a:solidFill>
            <a:schemeClr val="accent1">
              <a:lumMod val="40000"/>
              <a:lumOff val="60000"/>
            </a:schemeClr>
          </a:solidFill>
        </p:spPr>
        <p:txBody>
          <a:bodyPr wrap="square" rtlCol="0">
            <a:spAutoFit/>
          </a:bodyPr>
          <a:lstStyle/>
          <a:p>
            <a:pPr algn="ctr"/>
            <a:r>
              <a:rPr lang="en-US" sz="1600" b="1" dirty="0">
                <a:solidFill>
                  <a:srgbClr val="7030A0"/>
                </a:solidFill>
              </a:rPr>
              <a:t>BC</a:t>
            </a:r>
            <a:r>
              <a:rPr lang="en-US" sz="1600" dirty="0">
                <a:solidFill>
                  <a:srgbClr val="FF0000"/>
                </a:solidFill>
              </a:rPr>
              <a:t> </a:t>
            </a:r>
            <a:r>
              <a:rPr lang="en-US" sz="1600" b="1" dirty="0">
                <a:solidFill>
                  <a:srgbClr val="FF0000"/>
                </a:solidFill>
              </a:rPr>
              <a:t>Data</a:t>
            </a:r>
          </a:p>
        </p:txBody>
      </p:sp>
      <p:sp>
        <p:nvSpPr>
          <p:cNvPr id="31" name="TextBox 30"/>
          <p:cNvSpPr txBox="1"/>
          <p:nvPr/>
        </p:nvSpPr>
        <p:spPr>
          <a:xfrm>
            <a:off x="4185133" y="3352800"/>
            <a:ext cx="1137748" cy="584775"/>
          </a:xfrm>
          <a:prstGeom prst="rect">
            <a:avLst/>
          </a:prstGeom>
          <a:solidFill>
            <a:schemeClr val="accent1">
              <a:lumMod val="40000"/>
              <a:lumOff val="60000"/>
            </a:schemeClr>
          </a:solidFill>
        </p:spPr>
        <p:txBody>
          <a:bodyPr wrap="none" rtlCol="0">
            <a:spAutoFit/>
          </a:bodyPr>
          <a:lstStyle/>
          <a:p>
            <a:pPr algn="ctr"/>
            <a:r>
              <a:rPr lang="en-US" sz="1600" dirty="0">
                <a:solidFill>
                  <a:srgbClr val="FF0000"/>
                </a:solidFill>
              </a:rPr>
              <a:t>Expected </a:t>
            </a:r>
          </a:p>
          <a:p>
            <a:pPr algn="ctr"/>
            <a:r>
              <a:rPr lang="en-US" sz="1600" b="1" dirty="0" err="1">
                <a:solidFill>
                  <a:srgbClr val="0000FF"/>
                </a:solidFill>
              </a:rPr>
              <a:t>GlueX</a:t>
            </a:r>
            <a:r>
              <a:rPr lang="en-US" sz="1600" b="1" dirty="0">
                <a:solidFill>
                  <a:srgbClr val="0000FF"/>
                </a:solidFill>
              </a:rPr>
              <a:t> </a:t>
            </a:r>
            <a:r>
              <a:rPr lang="en-US" sz="1600" b="1" dirty="0">
                <a:solidFill>
                  <a:srgbClr val="FF0000"/>
                </a:solidFill>
              </a:rPr>
              <a:t>Data</a:t>
            </a:r>
          </a:p>
        </p:txBody>
      </p:sp>
      <p:sp>
        <p:nvSpPr>
          <p:cNvPr id="26" name="Rectangle 25"/>
          <p:cNvSpPr/>
          <p:nvPr/>
        </p:nvSpPr>
        <p:spPr>
          <a:xfrm>
            <a:off x="6324600" y="2362200"/>
            <a:ext cx="1143000" cy="369332"/>
          </a:xfrm>
          <a:prstGeom prst="rect">
            <a:avLst/>
          </a:prstGeom>
          <a:solidFill>
            <a:srgbClr val="FFFF00"/>
          </a:solidFill>
        </p:spPr>
        <p:txBody>
          <a:bodyPr wrap="square">
            <a:spAutoFit/>
          </a:bodyPr>
          <a:lstStyle/>
          <a:p>
            <a:pPr algn="ctr"/>
            <a:r>
              <a:rPr lang="en-US" b="1" dirty="0" err="1">
                <a:solidFill>
                  <a:srgbClr val="0000FF"/>
                </a:solidFill>
              </a:rPr>
              <a:t>K</a:t>
            </a:r>
            <a:r>
              <a:rPr lang="en-US" b="1" baseline="-25000" dirty="0" err="1">
                <a:solidFill>
                  <a:srgbClr val="0000FF"/>
                </a:solidFill>
              </a:rPr>
              <a:t>L</a:t>
            </a:r>
            <a:r>
              <a:rPr lang="en-US" b="1" dirty="0" err="1">
                <a:solidFill>
                  <a:srgbClr val="0000FF"/>
                </a:solidFill>
              </a:rPr>
              <a:t>p</a:t>
            </a:r>
            <a:r>
              <a:rPr lang="en-US" b="1" dirty="0">
                <a:solidFill>
                  <a:srgbClr val="0000FF"/>
                </a:solidFill>
                <a:effectLst>
                  <a:outerShdw blurRad="38100" dist="38100" dir="2700000" algn="tl">
                    <a:srgbClr val="000000">
                      <a:alpha val="43137"/>
                    </a:srgbClr>
                  </a:outerShdw>
                </a:effectLst>
                <a:latin typeface="Freestyle Script" pitchFamily="66" charset="0"/>
                <a:sym typeface="Wingdings" pitchFamily="2" charset="2"/>
              </a:rPr>
              <a:t>→</a:t>
            </a:r>
            <a:r>
              <a:rPr lang="el-GR" b="1" dirty="0">
                <a:solidFill>
                  <a:srgbClr val="0000FF"/>
                </a:solidFill>
              </a:rPr>
              <a:t>π</a:t>
            </a:r>
            <a:r>
              <a:rPr lang="el-GR" b="1" baseline="30000" dirty="0">
                <a:solidFill>
                  <a:srgbClr val="0000FF"/>
                </a:solidFill>
              </a:rPr>
              <a:t>+</a:t>
            </a:r>
            <a:r>
              <a:rPr lang="en-US" b="1" dirty="0">
                <a:solidFill>
                  <a:srgbClr val="0000FF"/>
                </a:solidFill>
                <a:latin typeface="Symbol" pitchFamily="18" charset="2"/>
              </a:rPr>
              <a:t>L</a:t>
            </a:r>
            <a:endParaRPr lang="en-US" dirty="0"/>
          </a:p>
        </p:txBody>
      </p:sp>
      <p:sp>
        <p:nvSpPr>
          <p:cNvPr id="32" name="Rectangle 31"/>
          <p:cNvSpPr/>
          <p:nvPr/>
        </p:nvSpPr>
        <p:spPr>
          <a:xfrm>
            <a:off x="2286000" y="2362200"/>
            <a:ext cx="1045479" cy="369332"/>
          </a:xfrm>
          <a:prstGeom prst="rect">
            <a:avLst/>
          </a:prstGeom>
          <a:solidFill>
            <a:srgbClr val="FFFF00"/>
          </a:solidFill>
        </p:spPr>
        <p:txBody>
          <a:bodyPr wrap="none">
            <a:spAutoFit/>
          </a:bodyPr>
          <a:lstStyle/>
          <a:p>
            <a:pPr algn="ctr"/>
            <a:r>
              <a:rPr lang="en-US" b="1" dirty="0" err="1">
                <a:solidFill>
                  <a:srgbClr val="0000FF"/>
                </a:solidFill>
              </a:rPr>
              <a:t>K</a:t>
            </a:r>
            <a:r>
              <a:rPr lang="en-US" b="1" baseline="-25000" dirty="0" err="1">
                <a:solidFill>
                  <a:srgbClr val="0000FF"/>
                </a:solidFill>
              </a:rPr>
              <a:t>L</a:t>
            </a:r>
            <a:r>
              <a:rPr lang="en-US" b="1" dirty="0" err="1">
                <a:solidFill>
                  <a:srgbClr val="0000FF"/>
                </a:solidFill>
              </a:rPr>
              <a:t>p</a:t>
            </a:r>
            <a:r>
              <a:rPr lang="en-US" b="1" dirty="0" err="1">
                <a:solidFill>
                  <a:srgbClr val="0000FF"/>
                </a:solidFill>
                <a:effectLst>
                  <a:outerShdw blurRad="38100" dist="38100" dir="2700000" algn="tl">
                    <a:srgbClr val="000000">
                      <a:alpha val="43137"/>
                    </a:srgbClr>
                  </a:outerShdw>
                </a:effectLst>
                <a:latin typeface="Freestyle Script" pitchFamily="66" charset="0"/>
                <a:sym typeface="Wingdings" pitchFamily="2" charset="2"/>
              </a:rPr>
              <a:t>→</a:t>
            </a:r>
            <a:r>
              <a:rPr lang="en-US" b="1" dirty="0" err="1">
                <a:solidFill>
                  <a:srgbClr val="0000FF"/>
                </a:solidFill>
                <a:sym typeface="Wingdings" pitchFamily="2" charset="2"/>
              </a:rPr>
              <a:t>K</a:t>
            </a:r>
            <a:r>
              <a:rPr lang="en-US" b="1" baseline="-25000" dirty="0" err="1">
                <a:solidFill>
                  <a:srgbClr val="0000FF"/>
                </a:solidFill>
                <a:effectLst>
                  <a:outerShdw blurRad="38100" dist="38100" dir="2700000" algn="tl">
                    <a:srgbClr val="000000">
                      <a:alpha val="43137"/>
                    </a:srgbClr>
                  </a:outerShdw>
                </a:effectLst>
                <a:sym typeface="Wingdings" pitchFamily="2" charset="2"/>
              </a:rPr>
              <a:t>S</a:t>
            </a:r>
            <a:r>
              <a:rPr lang="en-US" b="1" dirty="0" err="1">
                <a:solidFill>
                  <a:srgbClr val="0000FF"/>
                </a:solidFill>
                <a:sym typeface="Wingdings" pitchFamily="2" charset="2"/>
              </a:rPr>
              <a:t>p</a:t>
            </a:r>
            <a:endParaRPr lang="en-US" b="1" dirty="0"/>
          </a:p>
        </p:txBody>
      </p:sp>
      <p:sp>
        <p:nvSpPr>
          <p:cNvPr id="27" name="Rounded Rectangle 26"/>
          <p:cNvSpPr/>
          <p:nvPr/>
        </p:nvSpPr>
        <p:spPr>
          <a:xfrm>
            <a:off x="609600" y="990600"/>
            <a:ext cx="8229600" cy="381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a:extLst>
              <a:ext uri="{FF2B5EF4-FFF2-40B4-BE49-F238E27FC236}">
                <a16:creationId xmlns:a16="http://schemas.microsoft.com/office/drawing/2014/main" id="{4642CEBF-77A1-4045-A850-3097F7331E0A}"/>
              </a:ext>
            </a:extLst>
          </p:cNvPr>
          <p:cNvPicPr>
            <a:picLocks noChangeAspect="1" noChangeArrowheads="1"/>
          </p:cNvPicPr>
          <p:nvPr/>
        </p:nvPicPr>
        <p:blipFill>
          <a:blip r:embed="rId14" cstate="print"/>
          <a:srcRect/>
          <a:stretch>
            <a:fillRect/>
          </a:stretch>
        </p:blipFill>
        <p:spPr bwMode="auto">
          <a:xfrm>
            <a:off x="3331479" y="1787614"/>
            <a:ext cx="1054983" cy="174705"/>
          </a:xfrm>
          <a:prstGeom prst="rect">
            <a:avLst/>
          </a:prstGeom>
          <a:noFill/>
          <a:ln w="9525">
            <a:noFill/>
            <a:miter lim="800000"/>
            <a:headEnd/>
            <a:tailEnd/>
          </a:ln>
        </p:spPr>
      </p:pic>
      <p:pic>
        <p:nvPicPr>
          <p:cNvPr id="34" name="Picture 3">
            <a:extLst>
              <a:ext uri="{FF2B5EF4-FFF2-40B4-BE49-F238E27FC236}">
                <a16:creationId xmlns:a16="http://schemas.microsoft.com/office/drawing/2014/main" id="{ECBF7064-3C6E-4C45-B590-FE07CB6A858A}"/>
              </a:ext>
            </a:extLst>
          </p:cNvPr>
          <p:cNvPicPr>
            <a:picLocks noChangeAspect="1" noChangeArrowheads="1"/>
          </p:cNvPicPr>
          <p:nvPr/>
        </p:nvPicPr>
        <p:blipFill>
          <a:blip r:embed="rId15" cstate="print"/>
          <a:srcRect/>
          <a:stretch>
            <a:fillRect/>
          </a:stretch>
        </p:blipFill>
        <p:spPr bwMode="auto">
          <a:xfrm>
            <a:off x="136664" y="3113929"/>
            <a:ext cx="1166674" cy="1001395"/>
          </a:xfrm>
          <a:prstGeom prst="rect">
            <a:avLst/>
          </a:prstGeom>
          <a:noFill/>
          <a:ln w="9525">
            <a:noFill/>
            <a:miter lim="800000"/>
            <a:headEnd/>
            <a:tailEnd/>
          </a:ln>
        </p:spPr>
      </p:pic>
      <p:pic>
        <p:nvPicPr>
          <p:cNvPr id="2" name="Picture 1">
            <a:extLst>
              <a:ext uri="{FF2B5EF4-FFF2-40B4-BE49-F238E27FC236}">
                <a16:creationId xmlns:a16="http://schemas.microsoft.com/office/drawing/2014/main" id="{438E2BF9-4396-47D1-96A0-B80941711B51}"/>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contrast="40000"/>
                    </a14:imgEffect>
                  </a14:imgLayer>
                </a14:imgProps>
              </a:ext>
            </a:extLst>
          </a:blip>
          <a:stretch>
            <a:fillRect/>
          </a:stretch>
        </p:blipFill>
        <p:spPr>
          <a:xfrm>
            <a:off x="38545" y="2705566"/>
            <a:ext cx="1344619" cy="374210"/>
          </a:xfrm>
          <a:prstGeom prst="rect">
            <a:avLst/>
          </a:prstGeom>
        </p:spPr>
      </p:pic>
      <p:sp>
        <p:nvSpPr>
          <p:cNvPr id="3" name="Rectangle 2">
            <a:extLst>
              <a:ext uri="{FF2B5EF4-FFF2-40B4-BE49-F238E27FC236}">
                <a16:creationId xmlns:a16="http://schemas.microsoft.com/office/drawing/2014/main" id="{7C7D4B30-4CD3-418C-AFF4-917046757AB6}"/>
              </a:ext>
            </a:extLst>
          </p:cNvPr>
          <p:cNvSpPr/>
          <p:nvPr/>
        </p:nvSpPr>
        <p:spPr>
          <a:xfrm>
            <a:off x="3297614" y="6598705"/>
            <a:ext cx="2839880" cy="276999"/>
          </a:xfrm>
          <a:prstGeom prst="rect">
            <a:avLst/>
          </a:prstGeom>
        </p:spPr>
        <p:txBody>
          <a:bodyPr wrap="none">
            <a:spAutoFit/>
          </a:bodyPr>
          <a:lstStyle/>
          <a:p>
            <a:pPr algn="ctr"/>
            <a:r>
              <a:rPr lang="en-US" sz="1200" b="1" dirty="0"/>
              <a:t>MESON 2018, Krakow, Poland, June, 2018</a:t>
            </a:r>
          </a:p>
        </p:txBody>
      </p:sp>
      <p:graphicFrame>
        <p:nvGraphicFramePr>
          <p:cNvPr id="35" name="Object 21">
            <a:extLst>
              <a:ext uri="{FF2B5EF4-FFF2-40B4-BE49-F238E27FC236}">
                <a16:creationId xmlns:a16="http://schemas.microsoft.com/office/drawing/2014/main" id="{99EEC514-EC7F-4431-96AD-778D0049986E}"/>
              </a:ext>
            </a:extLst>
          </p:cNvPr>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19890" name="Bitmap Image" r:id="rId18" imgW="10457143" imgH="7714286" progId="PBrush">
                  <p:embed/>
                </p:oleObj>
              </mc:Choice>
              <mc:Fallback>
                <p:oleObj name="Bitmap Image" r:id="rId18" imgW="10457143" imgH="7714286" progId="PBrush">
                  <p:embed/>
                  <p:pic>
                    <p:nvPicPr>
                      <p:cNvPr id="56325"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87590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1858889" y="6581001"/>
            <a:ext cx="4947541" cy="276999"/>
          </a:xfrm>
          <a:prstGeom prst="rect">
            <a:avLst/>
          </a:prstGeom>
        </p:spPr>
        <p:txBody>
          <a:bodyPr wrap="square">
            <a:spAutoFit/>
          </a:bodyPr>
          <a:lstStyle/>
          <a:p>
            <a:pPr algn="ctr"/>
            <a:r>
              <a:rPr lang="en-US" sz="1200" b="1" dirty="0"/>
              <a:t>MESON 2018, Krakow, Poland, June, 2018</a:t>
            </a:r>
          </a:p>
        </p:txBody>
      </p:sp>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09285"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723984" name="Bitmap Image" r:id="rId4" imgW="1952898" imgH="2000000" progId="PBrush">
                  <p:embed/>
                </p:oleObj>
              </mc:Choice>
              <mc:Fallback>
                <p:oleObj name="Bitmap Image" r:id="rId4" imgW="1952898" imgH="2000000" progId="PBrush">
                  <p:embed/>
                  <p:pic>
                    <p:nvPicPr>
                      <p:cNvPr id="609285"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42</a:t>
            </a:fld>
            <a:endParaRPr lang="en-US" sz="1200" dirty="0"/>
          </a:p>
        </p:txBody>
      </p:sp>
      <p:sp>
        <p:nvSpPr>
          <p:cNvPr id="2" name="TextBox 1">
            <a:extLst>
              <a:ext uri="{FF2B5EF4-FFF2-40B4-BE49-F238E27FC236}">
                <a16:creationId xmlns:a16="http://schemas.microsoft.com/office/drawing/2014/main" id="{3DD395A0-755B-4056-896D-749CE9FF4DA4}"/>
              </a:ext>
            </a:extLst>
          </p:cNvPr>
          <p:cNvSpPr txBox="1"/>
          <p:nvPr/>
        </p:nvSpPr>
        <p:spPr>
          <a:xfrm>
            <a:off x="3470628" y="-13612"/>
            <a:ext cx="5646097" cy="1200329"/>
          </a:xfrm>
          <a:prstGeom prst="rect">
            <a:avLst/>
          </a:prstGeom>
          <a:noFill/>
        </p:spPr>
        <p:txBody>
          <a:bodyPr wrap="none" rtlCol="0">
            <a:spAutoFit/>
          </a:bodyPr>
          <a:lstStyle/>
          <a:p>
            <a:pPr algn="r"/>
            <a:r>
              <a:rPr lang="en-US" sz="3600" dirty="0">
                <a:solidFill>
                  <a:srgbClr val="0000FF"/>
                </a:solidFill>
                <a:latin typeface="Monotype Corsiva" panose="03010101010201010101" pitchFamily="66" charset="0"/>
              </a:rPr>
              <a:t>Why</a:t>
            </a:r>
            <a:r>
              <a:rPr lang="en-US" sz="3600" dirty="0">
                <a:latin typeface="Monotype Corsiva" panose="03010101010201010101" pitchFamily="66" charset="0"/>
              </a:rPr>
              <a:t> </a:t>
            </a:r>
            <a:r>
              <a:rPr lang="en-US" sz="3600" dirty="0">
                <a:solidFill>
                  <a:srgbClr val="00B050"/>
                </a:solidFill>
                <a:latin typeface="Monotype Corsiva" panose="03010101010201010101" pitchFamily="66" charset="0"/>
              </a:rPr>
              <a:t>We</a:t>
            </a:r>
            <a:r>
              <a:rPr lang="en-US" sz="3600" dirty="0">
                <a:latin typeface="Monotype Corsiva" panose="03010101010201010101" pitchFamily="66" charset="0"/>
              </a:rPr>
              <a:t> </a:t>
            </a:r>
            <a:r>
              <a:rPr lang="en-US" sz="3600" dirty="0">
                <a:solidFill>
                  <a:srgbClr val="FF9900"/>
                </a:solidFill>
                <a:latin typeface="Monotype Corsiva" panose="03010101010201010101" pitchFamily="66" charset="0"/>
              </a:rPr>
              <a:t>Have</a:t>
            </a:r>
            <a:r>
              <a:rPr lang="en-US" sz="3600" dirty="0">
                <a:latin typeface="Monotype Corsiva" panose="03010101010201010101" pitchFamily="66" charset="0"/>
              </a:rPr>
              <a:t> to </a:t>
            </a:r>
            <a:r>
              <a:rPr lang="en-US" sz="3600" dirty="0">
                <a:solidFill>
                  <a:srgbClr val="CC00FF"/>
                </a:solidFill>
                <a:latin typeface="Monotype Corsiva" panose="03010101010201010101" pitchFamily="66" charset="0"/>
              </a:rPr>
              <a:t>Measure</a:t>
            </a:r>
            <a:r>
              <a:rPr lang="en-US" sz="3600" dirty="0">
                <a:latin typeface="Monotype Corsiva" panose="03010101010201010101" pitchFamily="66" charset="0"/>
              </a:rPr>
              <a:t> </a:t>
            </a:r>
          </a:p>
          <a:p>
            <a:pPr algn="r"/>
            <a:r>
              <a:rPr lang="en-US" sz="3600" dirty="0">
                <a:solidFill>
                  <a:srgbClr val="00B050"/>
                </a:solidFill>
                <a:latin typeface="Monotype Corsiva" panose="03010101010201010101" pitchFamily="66" charset="0"/>
              </a:rPr>
              <a:t>Double</a:t>
            </a:r>
            <a:r>
              <a:rPr lang="en-US" sz="3600" dirty="0">
                <a:latin typeface="Monotype Corsiva" panose="03010101010201010101" pitchFamily="66" charset="0"/>
              </a:rPr>
              <a:t>-</a:t>
            </a:r>
            <a:r>
              <a:rPr lang="en-US" sz="3600" dirty="0">
                <a:solidFill>
                  <a:srgbClr val="FF6600"/>
                </a:solidFill>
                <a:latin typeface="Monotype Corsiva" panose="03010101010201010101" pitchFamily="66" charset="0"/>
              </a:rPr>
              <a:t>Strange</a:t>
            </a:r>
            <a:r>
              <a:rPr lang="en-US" sz="3600" dirty="0">
                <a:latin typeface="Monotype Corsiva" panose="03010101010201010101" pitchFamily="66" charset="0"/>
              </a:rPr>
              <a:t> </a:t>
            </a:r>
            <a:r>
              <a:rPr lang="en-US" sz="3600" dirty="0">
                <a:solidFill>
                  <a:srgbClr val="0000FF"/>
                </a:solidFill>
                <a:latin typeface="Monotype Corsiva" panose="03010101010201010101" pitchFamily="66" charset="0"/>
              </a:rPr>
              <a:t>Cascades</a:t>
            </a:r>
            <a:r>
              <a:rPr lang="en-US" sz="3600" dirty="0">
                <a:latin typeface="Monotype Corsiva" panose="03010101010201010101" pitchFamily="66" charset="0"/>
              </a:rPr>
              <a:t> in </a:t>
            </a:r>
            <a:r>
              <a:rPr lang="en-US" sz="3600" dirty="0" err="1">
                <a:solidFill>
                  <a:srgbClr val="FF0000"/>
                </a:solidFill>
                <a:latin typeface="Monotype Corsiva" panose="03010101010201010101" pitchFamily="66" charset="0"/>
              </a:rPr>
              <a:t>JLab</a:t>
            </a:r>
            <a:endParaRPr lang="en-US" sz="3600" dirty="0">
              <a:solidFill>
                <a:srgbClr val="FF0000"/>
              </a:solidFill>
              <a:latin typeface="Monotype Corsiva" panose="03010101010201010101" pitchFamily="66" charset="0"/>
            </a:endParaRPr>
          </a:p>
        </p:txBody>
      </p:sp>
      <p:sp>
        <p:nvSpPr>
          <p:cNvPr id="3" name="Rectangle 2">
            <a:extLst>
              <a:ext uri="{FF2B5EF4-FFF2-40B4-BE49-F238E27FC236}">
                <a16:creationId xmlns:a16="http://schemas.microsoft.com/office/drawing/2014/main" id="{01FF0993-79F1-404F-90DF-84F34A3D0785}"/>
              </a:ext>
            </a:extLst>
          </p:cNvPr>
          <p:cNvSpPr/>
          <p:nvPr/>
        </p:nvSpPr>
        <p:spPr>
          <a:xfrm>
            <a:off x="609599" y="1224388"/>
            <a:ext cx="7871791" cy="1077218"/>
          </a:xfrm>
          <a:prstGeom prst="rect">
            <a:avLst/>
          </a:prstGeom>
        </p:spPr>
        <p:txBody>
          <a:bodyPr wrap="square">
            <a:spAutoFit/>
          </a:bodyPr>
          <a:lstStyle/>
          <a:p>
            <a:r>
              <a:rPr lang="en-US" sz="1600" dirty="0">
                <a:solidFill>
                  <a:srgbClr val="FF0000"/>
                </a:solidFill>
                <a:latin typeface="Symbol" pitchFamily="18" charset="2"/>
              </a:rPr>
              <a:t>· </a:t>
            </a:r>
            <a:r>
              <a:rPr lang="en-US" sz="1600" b="1" dirty="0">
                <a:solidFill>
                  <a:srgbClr val="CC00FF"/>
                </a:solidFill>
                <a:latin typeface="Calibri" panose="020F0502020204030204" pitchFamily="34" charset="0"/>
              </a:rPr>
              <a:t>Heavy quark symmetry </a:t>
            </a:r>
            <a:r>
              <a:rPr lang="en-US" sz="1600" dirty="0">
                <a:solidFill>
                  <a:srgbClr val="000000"/>
                </a:solidFill>
                <a:latin typeface="Calibri" panose="020F0502020204030204" pitchFamily="34" charset="0"/>
              </a:rPr>
              <a:t>(</a:t>
            </a:r>
            <a:r>
              <a:rPr lang="en-US" sz="1600" b="1" dirty="0" err="1">
                <a:solidFill>
                  <a:srgbClr val="0000FF"/>
                </a:solidFill>
                <a:latin typeface="Calibri" panose="020F0502020204030204" pitchFamily="34" charset="0"/>
              </a:rPr>
              <a:t>Isgur</a:t>
            </a:r>
            <a:r>
              <a:rPr lang="en-US" sz="1600" b="1" dirty="0">
                <a:latin typeface="Symbol" panose="05050102010706020507" pitchFamily="18" charset="2"/>
              </a:rPr>
              <a:t>-</a:t>
            </a:r>
            <a:r>
              <a:rPr lang="en-US" sz="1600" b="1" dirty="0">
                <a:solidFill>
                  <a:srgbClr val="0000FF"/>
                </a:solidFill>
                <a:latin typeface="Calibri" panose="020F0502020204030204" pitchFamily="34" charset="0"/>
              </a:rPr>
              <a:t>Wise symmetry</a:t>
            </a:r>
            <a:r>
              <a:rPr lang="en-US" sz="1600" dirty="0">
                <a:solidFill>
                  <a:srgbClr val="000000"/>
                </a:solidFill>
                <a:latin typeface="Calibri" panose="020F0502020204030204" pitchFamily="34" charset="0"/>
              </a:rPr>
              <a:t>) suggests that </a:t>
            </a:r>
          </a:p>
          <a:p>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multiplet</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splittings</a:t>
            </a:r>
            <a:r>
              <a:rPr lang="en-US" sz="1600" dirty="0">
                <a:solidFill>
                  <a:srgbClr val="000000"/>
                </a:solidFill>
                <a:latin typeface="Calibri" panose="020F0502020204030204" pitchFamily="34" charset="0"/>
              </a:rPr>
              <a:t>  in </a:t>
            </a:r>
            <a:r>
              <a:rPr lang="en-US" sz="1600" b="1" dirty="0">
                <a:solidFill>
                  <a:srgbClr val="000000"/>
                </a:solidFill>
                <a:latin typeface="Calibri" panose="020F0502020204030204" pitchFamily="34" charset="0"/>
              </a:rPr>
              <a:t>strange</a:t>
            </a:r>
            <a:r>
              <a:rPr lang="en-US" sz="1600" dirty="0">
                <a:solidFill>
                  <a:srgbClr val="000000"/>
                </a:solidFill>
                <a:latin typeface="Calibri" panose="020F0502020204030204" pitchFamily="34" charset="0"/>
              </a:rPr>
              <a:t>, </a:t>
            </a:r>
            <a:r>
              <a:rPr lang="en-US" sz="1600" b="1" dirty="0">
                <a:solidFill>
                  <a:srgbClr val="000000"/>
                </a:solidFill>
                <a:latin typeface="Calibri" panose="020F0502020204030204" pitchFamily="34" charset="0"/>
              </a:rPr>
              <a:t>charm</a:t>
            </a:r>
            <a:r>
              <a:rPr lang="en-US" sz="1600" dirty="0">
                <a:solidFill>
                  <a:srgbClr val="000000"/>
                </a:solidFill>
                <a:latin typeface="Calibri" panose="020F0502020204030204" pitchFamily="34" charset="0"/>
              </a:rPr>
              <a:t>, &amp; </a:t>
            </a:r>
            <a:r>
              <a:rPr lang="en-US" sz="1600" b="1" dirty="0">
                <a:solidFill>
                  <a:srgbClr val="000000"/>
                </a:solidFill>
                <a:latin typeface="Calibri" panose="020F0502020204030204" pitchFamily="34" charset="0"/>
              </a:rPr>
              <a:t>bottom</a:t>
            </a:r>
            <a:r>
              <a:rPr lang="en-US" sz="1600" dirty="0">
                <a:solidFill>
                  <a:srgbClr val="000000"/>
                </a:solidFill>
                <a:latin typeface="Calibri" panose="020F0502020204030204" pitchFamily="34" charset="0"/>
              </a:rPr>
              <a:t> </a:t>
            </a:r>
            <a:r>
              <a:rPr lang="en-US" sz="1600" b="1" dirty="0">
                <a:solidFill>
                  <a:srgbClr val="CC00FF"/>
                </a:solidFill>
                <a:latin typeface="Calibri" panose="020F0502020204030204" pitchFamily="34" charset="0"/>
              </a:rPr>
              <a:t>hyperons</a:t>
            </a:r>
            <a:r>
              <a:rPr lang="en-US" sz="1600" dirty="0">
                <a:solidFill>
                  <a:srgbClr val="000000"/>
                </a:solidFill>
                <a:latin typeface="Calibri" panose="020F0502020204030204" pitchFamily="34" charset="0"/>
              </a:rPr>
              <a:t> </a:t>
            </a:r>
          </a:p>
          <a:p>
            <a:r>
              <a:rPr lang="en-US" sz="1600" dirty="0">
                <a:solidFill>
                  <a:srgbClr val="000000"/>
                </a:solidFill>
                <a:latin typeface="Calibri" panose="020F0502020204030204" pitchFamily="34" charset="0"/>
              </a:rPr>
              <a:t>   should scale as </a:t>
            </a:r>
            <a:r>
              <a:rPr lang="en-US" sz="1600" dirty="0"/>
              <a:t>approximately </a:t>
            </a:r>
            <a:r>
              <a:rPr lang="en-US" sz="1600" dirty="0">
                <a:solidFill>
                  <a:srgbClr val="000000"/>
                </a:solidFill>
                <a:latin typeface="Calibri" panose="020F0502020204030204" pitchFamily="34" charset="0"/>
              </a:rPr>
              <a:t>inverses of corresponding </a:t>
            </a:r>
            <a:r>
              <a:rPr lang="en-US" sz="1600" b="1" dirty="0">
                <a:solidFill>
                  <a:srgbClr val="000000"/>
                </a:solidFill>
                <a:latin typeface="Calibri" panose="020F0502020204030204" pitchFamily="34" charset="0"/>
              </a:rPr>
              <a:t>quark </a:t>
            </a:r>
          </a:p>
          <a:p>
            <a:r>
              <a:rPr lang="en-US" sz="1600" b="1" dirty="0">
                <a:solidFill>
                  <a:srgbClr val="000000"/>
                </a:solidFill>
                <a:latin typeface="Calibri" panose="020F0502020204030204" pitchFamily="34" charset="0"/>
              </a:rPr>
              <a:t>   masses</a:t>
            </a:r>
            <a:r>
              <a:rPr lang="en-US" sz="1600" dirty="0">
                <a:solidFill>
                  <a:srgbClr val="000000"/>
                </a:solidFill>
                <a:latin typeface="Calibri" panose="020F0502020204030204" pitchFamily="34" charset="0"/>
              </a:rPr>
              <a:t>:</a:t>
            </a:r>
          </a:p>
        </p:txBody>
      </p:sp>
      <p:sp>
        <p:nvSpPr>
          <p:cNvPr id="6" name="Rectangle 5">
            <a:extLst>
              <a:ext uri="{FF2B5EF4-FFF2-40B4-BE49-F238E27FC236}">
                <a16:creationId xmlns:a16="http://schemas.microsoft.com/office/drawing/2014/main" id="{79EE547F-D9AC-4016-97C8-F192F27A0CB7}"/>
              </a:ext>
            </a:extLst>
          </p:cNvPr>
          <p:cNvSpPr/>
          <p:nvPr/>
        </p:nvSpPr>
        <p:spPr>
          <a:xfrm>
            <a:off x="596347" y="3081929"/>
            <a:ext cx="8128276" cy="584775"/>
          </a:xfrm>
          <a:prstGeom prst="rect">
            <a:avLst/>
          </a:prstGeom>
        </p:spPr>
        <p:txBody>
          <a:bodyPr wrap="square">
            <a:spAutoFit/>
          </a:bodyPr>
          <a:lstStyle/>
          <a:p>
            <a:r>
              <a:rPr lang="en-US" sz="1600" dirty="0">
                <a:solidFill>
                  <a:srgbClr val="FF0000"/>
                </a:solidFill>
                <a:latin typeface="Symbol" pitchFamily="18" charset="2"/>
              </a:rPr>
              <a:t>· </a:t>
            </a:r>
            <a:r>
              <a:rPr lang="en-US" sz="1600" dirty="0">
                <a:solidFill>
                  <a:srgbClr val="000000"/>
                </a:solidFill>
                <a:latin typeface="Calibri" panose="020F0502020204030204" pitchFamily="34" charset="0"/>
              </a:rPr>
              <a:t>So far only </a:t>
            </a:r>
            <a:r>
              <a:rPr lang="en-US" sz="1600" b="1" dirty="0">
                <a:solidFill>
                  <a:srgbClr val="CC00FF"/>
                </a:solidFill>
                <a:latin typeface="Calibri" panose="020F0502020204030204" pitchFamily="34" charset="0"/>
              </a:rPr>
              <a:t>hyperon</a:t>
            </a:r>
            <a:r>
              <a:rPr lang="en-US" sz="1600" dirty="0">
                <a:solidFill>
                  <a:srgbClr val="CC00FF"/>
                </a:solidFill>
                <a:latin typeface="Calibri" panose="020F0502020204030204" pitchFamily="34" charset="0"/>
              </a:rPr>
              <a:t> </a:t>
            </a:r>
            <a:r>
              <a:rPr lang="en-US" sz="1600" dirty="0">
                <a:solidFill>
                  <a:srgbClr val="000000"/>
                </a:solidFill>
                <a:latin typeface="Calibri" panose="020F0502020204030204" pitchFamily="34" charset="0"/>
              </a:rPr>
              <a:t>resonance </a:t>
            </a:r>
            <a:r>
              <a:rPr lang="en-US" sz="1600" dirty="0" err="1">
                <a:solidFill>
                  <a:srgbClr val="000000"/>
                </a:solidFill>
                <a:latin typeface="Calibri" panose="020F0502020204030204" pitchFamily="34" charset="0"/>
              </a:rPr>
              <a:t>multiplet</a:t>
            </a:r>
            <a:r>
              <a:rPr lang="en-US" sz="1600" dirty="0">
                <a:solidFill>
                  <a:srgbClr val="000000"/>
                </a:solidFill>
                <a:latin typeface="Calibri" panose="020F0502020204030204" pitchFamily="34" charset="0"/>
              </a:rPr>
              <a:t>, where this scaling can be ``tested” &amp; seen is lowest </a:t>
            </a:r>
          </a:p>
          <a:p>
            <a:r>
              <a:rPr lang="en-US" sz="1600" b="1" dirty="0">
                <a:solidFill>
                  <a:srgbClr val="CC00FF"/>
                </a:solidFill>
                <a:latin typeface="Calibri" panose="020F0502020204030204" pitchFamily="34" charset="0"/>
              </a:rPr>
              <a:t>   negative parity </a:t>
            </a:r>
            <a:r>
              <a:rPr lang="en-US" sz="1600" dirty="0" err="1">
                <a:solidFill>
                  <a:srgbClr val="000000"/>
                </a:solidFill>
                <a:latin typeface="Calibri" panose="020F0502020204030204" pitchFamily="34" charset="0"/>
              </a:rPr>
              <a:t>multiplet</a:t>
            </a:r>
            <a:r>
              <a:rPr lang="en-US" sz="1600" dirty="0">
                <a:solidFill>
                  <a:srgbClr val="000000"/>
                </a:solidFill>
                <a:latin typeface="Calibri" panose="020F0502020204030204" pitchFamily="34" charset="0"/>
              </a:rPr>
              <a:t>:</a:t>
            </a:r>
            <a:endParaRPr lang="en-US" sz="1600" dirty="0"/>
          </a:p>
        </p:txBody>
      </p:sp>
      <p:sp>
        <p:nvSpPr>
          <p:cNvPr id="7" name="Rectangle 6">
            <a:extLst>
              <a:ext uri="{FF2B5EF4-FFF2-40B4-BE49-F238E27FC236}">
                <a16:creationId xmlns:a16="http://schemas.microsoft.com/office/drawing/2014/main" id="{D1942FB0-1589-4E2D-AD44-2B6A9A9CB33C}"/>
              </a:ext>
            </a:extLst>
          </p:cNvPr>
          <p:cNvSpPr/>
          <p:nvPr/>
        </p:nvSpPr>
        <p:spPr>
          <a:xfrm>
            <a:off x="586408" y="2371977"/>
            <a:ext cx="8252792" cy="584775"/>
          </a:xfrm>
          <a:prstGeom prst="rect">
            <a:avLst/>
          </a:prstGeom>
        </p:spPr>
        <p:txBody>
          <a:bodyPr wrap="square">
            <a:spAutoFit/>
          </a:bodyPr>
          <a:lstStyle/>
          <a:p>
            <a:r>
              <a:rPr lang="en-US" sz="1600" dirty="0">
                <a:solidFill>
                  <a:srgbClr val="FF0000"/>
                </a:solidFill>
                <a:latin typeface="Symbol" pitchFamily="18" charset="2"/>
              </a:rPr>
              <a:t>· </a:t>
            </a:r>
            <a:r>
              <a:rPr lang="en-US" sz="1600" dirty="0"/>
              <a:t>If they don’t, that scaling failure implies that structures </a:t>
            </a:r>
            <a:r>
              <a:rPr lang="en-US" sz="1600" dirty="0">
                <a:solidFill>
                  <a:srgbClr val="000000"/>
                </a:solidFill>
                <a:latin typeface="Calibri" panose="020F0502020204030204" pitchFamily="34" charset="0"/>
              </a:rPr>
              <a:t>of corresponding states are </a:t>
            </a:r>
            <a:r>
              <a:rPr lang="en-US" sz="1600" b="1" dirty="0">
                <a:solidFill>
                  <a:srgbClr val="0000FF"/>
                </a:solidFill>
                <a:latin typeface="Calibri" panose="020F0502020204030204" pitchFamily="34" charset="0"/>
              </a:rPr>
              <a:t>anomalous</a:t>
            </a:r>
            <a:r>
              <a:rPr lang="en-US" sz="1600" dirty="0">
                <a:solidFill>
                  <a:srgbClr val="000000"/>
                </a:solidFill>
                <a:latin typeface="Calibri" panose="020F0502020204030204" pitchFamily="34" charset="0"/>
              </a:rPr>
              <a:t>, </a:t>
            </a:r>
          </a:p>
          <a:p>
            <a:r>
              <a:rPr lang="en-US" sz="1600" dirty="0">
                <a:solidFill>
                  <a:srgbClr val="000000"/>
                </a:solidFill>
                <a:latin typeface="Calibri" panose="020F0502020204030204" pitchFamily="34" charset="0"/>
              </a:rPr>
              <a:t>   &amp; very </a:t>
            </a:r>
            <a:r>
              <a:rPr lang="en-US" sz="1600" b="1" dirty="0">
                <a:solidFill>
                  <a:srgbClr val="000000"/>
                </a:solidFill>
                <a:latin typeface="Calibri" panose="020F0502020204030204" pitchFamily="34" charset="0"/>
              </a:rPr>
              <a:t>different</a:t>
            </a:r>
            <a:r>
              <a:rPr lang="en-US" sz="1600" dirty="0">
                <a:solidFill>
                  <a:srgbClr val="000000"/>
                </a:solidFill>
                <a:latin typeface="Calibri" panose="020F0502020204030204" pitchFamily="34" charset="0"/>
              </a:rPr>
              <a:t> from one another.</a:t>
            </a:r>
            <a:endParaRPr lang="en-US" sz="1600" dirty="0"/>
          </a:p>
        </p:txBody>
      </p:sp>
      <p:sp>
        <p:nvSpPr>
          <p:cNvPr id="8" name="Rectangle 7">
            <a:extLst>
              <a:ext uri="{FF2B5EF4-FFF2-40B4-BE49-F238E27FC236}">
                <a16:creationId xmlns:a16="http://schemas.microsoft.com/office/drawing/2014/main" id="{4530AA3A-5F9D-4F84-94D0-BF12EEDA3E38}"/>
              </a:ext>
            </a:extLst>
          </p:cNvPr>
          <p:cNvSpPr/>
          <p:nvPr/>
        </p:nvSpPr>
        <p:spPr>
          <a:xfrm>
            <a:off x="457200" y="3833199"/>
            <a:ext cx="8438423" cy="369332"/>
          </a:xfrm>
          <a:prstGeom prst="rect">
            <a:avLst/>
          </a:prstGeom>
        </p:spPr>
        <p:txBody>
          <a:bodyPr wrap="square">
            <a:spAutoFit/>
          </a:bodyPr>
          <a:lstStyle/>
          <a:p>
            <a:r>
              <a:rPr lang="en-US" b="1" dirty="0">
                <a:solidFill>
                  <a:srgbClr val="0000FF"/>
                </a:solidFill>
                <a:highlight>
                  <a:srgbClr val="ECC5FF"/>
                </a:highlight>
                <a:latin typeface="Symbol" panose="05050102010706020507" pitchFamily="18" charset="2"/>
              </a:rPr>
              <a:t>L</a:t>
            </a:r>
            <a:r>
              <a:rPr lang="en-US" b="1" dirty="0">
                <a:solidFill>
                  <a:srgbClr val="0000FF"/>
                </a:solidFill>
                <a:highlight>
                  <a:srgbClr val="ECC5FF"/>
                </a:highlight>
                <a:latin typeface="Calibri" panose="020F0502020204030204" pitchFamily="34" charset="0"/>
              </a:rPr>
              <a:t>(1405</a:t>
            </a:r>
            <a:r>
              <a:rPr lang="en-US" b="1" dirty="0">
                <a:solidFill>
                  <a:srgbClr val="0000FF"/>
                </a:solidFill>
                <a:highlight>
                  <a:srgbClr val="ECC5FF"/>
                </a:highlight>
                <a:latin typeface="Symbol" panose="05050102010706020507" pitchFamily="18" charset="2"/>
              </a:rPr>
              <a:t>)1/2</a:t>
            </a:r>
            <a:r>
              <a:rPr lang="en-US" b="1" baseline="30000" dirty="0">
                <a:solidFill>
                  <a:srgbClr val="0000FF"/>
                </a:solidFill>
                <a:highlight>
                  <a:srgbClr val="ECC5FF"/>
                </a:highlight>
                <a:latin typeface="Symbol" panose="05050102010706020507" pitchFamily="18" charset="2"/>
              </a:rPr>
              <a:t>-</a:t>
            </a:r>
            <a:r>
              <a:rPr lang="en-US" b="1" dirty="0">
                <a:highlight>
                  <a:srgbClr val="ECC5FF"/>
                </a:highlight>
                <a:latin typeface="Symbol" panose="05050102010706020507" pitchFamily="18" charset="2"/>
              </a:rPr>
              <a:t>-</a:t>
            </a:r>
            <a:r>
              <a:rPr lang="en-US" b="1" dirty="0">
                <a:solidFill>
                  <a:srgbClr val="0000FF"/>
                </a:solidFill>
                <a:highlight>
                  <a:srgbClr val="ECC5FF"/>
                </a:highlight>
                <a:latin typeface="Symbol" panose="05050102010706020507" pitchFamily="18" charset="2"/>
              </a:rPr>
              <a:t>L</a:t>
            </a:r>
            <a:r>
              <a:rPr lang="en-US" b="1" dirty="0">
                <a:solidFill>
                  <a:srgbClr val="0000FF"/>
                </a:solidFill>
                <a:highlight>
                  <a:srgbClr val="ECC5FF"/>
                </a:highlight>
                <a:latin typeface="Calibri" panose="020F0502020204030204" pitchFamily="34" charset="0"/>
              </a:rPr>
              <a:t>(1520)3/2</a:t>
            </a:r>
            <a:r>
              <a:rPr lang="en-US" b="1" baseline="30000" dirty="0">
                <a:solidFill>
                  <a:srgbClr val="0000FF"/>
                </a:solidFill>
                <a:highlight>
                  <a:srgbClr val="ECC5FF"/>
                </a:highlight>
                <a:latin typeface="Symbol" panose="05050102010706020507" pitchFamily="18" charset="2"/>
              </a:rPr>
              <a:t>-</a:t>
            </a:r>
            <a:r>
              <a:rPr lang="en-US" b="1" dirty="0">
                <a:highlight>
                  <a:srgbClr val="ECC5FF"/>
                </a:highlight>
                <a:latin typeface="Calibri" panose="020F0502020204030204" pitchFamily="34" charset="0"/>
              </a:rPr>
              <a:t>,</a:t>
            </a:r>
            <a:r>
              <a:rPr lang="en-US" b="1" dirty="0">
                <a:solidFill>
                  <a:srgbClr val="0000FF"/>
                </a:solidFill>
                <a:highlight>
                  <a:srgbClr val="ECC5FF"/>
                </a:highlight>
                <a:latin typeface="Calibri" panose="020F0502020204030204" pitchFamily="34" charset="0"/>
              </a:rPr>
              <a:t>   </a:t>
            </a:r>
            <a:r>
              <a:rPr lang="en-US" b="1" dirty="0" err="1">
                <a:solidFill>
                  <a:srgbClr val="0000FF"/>
                </a:solidFill>
                <a:highlight>
                  <a:srgbClr val="ECC5FF"/>
                </a:highlight>
                <a:latin typeface="Symbol" panose="05050102010706020507" pitchFamily="18" charset="2"/>
              </a:rPr>
              <a:t>L</a:t>
            </a:r>
            <a:r>
              <a:rPr lang="en-US" b="1" baseline="-25000" dirty="0" err="1">
                <a:solidFill>
                  <a:srgbClr val="0000FF"/>
                </a:solidFill>
                <a:highlight>
                  <a:srgbClr val="ECC5FF"/>
                </a:highlight>
                <a:latin typeface="Calibri" panose="020F0502020204030204" pitchFamily="34" charset="0"/>
              </a:rPr>
              <a:t>c</a:t>
            </a:r>
            <a:r>
              <a:rPr lang="en-US" b="1" dirty="0">
                <a:solidFill>
                  <a:srgbClr val="0000FF"/>
                </a:solidFill>
                <a:highlight>
                  <a:srgbClr val="ECC5FF"/>
                </a:highlight>
                <a:latin typeface="Calibri" panose="020F0502020204030204" pitchFamily="34" charset="0"/>
              </a:rPr>
              <a:t>(2595)</a:t>
            </a:r>
            <a:r>
              <a:rPr lang="en-US" b="1" dirty="0">
                <a:solidFill>
                  <a:srgbClr val="0000FF"/>
                </a:solidFill>
                <a:highlight>
                  <a:srgbClr val="ECC5FF"/>
                </a:highlight>
                <a:latin typeface="Symbol" panose="05050102010706020507" pitchFamily="18" charset="2"/>
              </a:rPr>
              <a:t>1/2</a:t>
            </a:r>
            <a:r>
              <a:rPr lang="en-US" b="1" baseline="30000" dirty="0">
                <a:solidFill>
                  <a:srgbClr val="0000FF"/>
                </a:solidFill>
                <a:highlight>
                  <a:srgbClr val="ECC5FF"/>
                </a:highlight>
                <a:latin typeface="Symbol" panose="05050102010706020507" pitchFamily="18" charset="2"/>
              </a:rPr>
              <a:t>-</a:t>
            </a:r>
            <a:r>
              <a:rPr lang="en-US" b="1" dirty="0">
                <a:highlight>
                  <a:srgbClr val="ECC5FF"/>
                </a:highlight>
                <a:latin typeface="Symbol" panose="05050102010706020507" pitchFamily="18" charset="2"/>
              </a:rPr>
              <a:t>-</a:t>
            </a:r>
            <a:r>
              <a:rPr lang="en-US" b="1" dirty="0" err="1">
                <a:solidFill>
                  <a:srgbClr val="0000FF"/>
                </a:solidFill>
                <a:highlight>
                  <a:srgbClr val="ECC5FF"/>
                </a:highlight>
                <a:latin typeface="Symbol" panose="05050102010706020507" pitchFamily="18" charset="2"/>
              </a:rPr>
              <a:t>L</a:t>
            </a:r>
            <a:r>
              <a:rPr lang="en-US" b="1" baseline="-25000" dirty="0" err="1">
                <a:solidFill>
                  <a:srgbClr val="0000FF"/>
                </a:solidFill>
                <a:highlight>
                  <a:srgbClr val="ECC5FF"/>
                </a:highlight>
                <a:latin typeface="Calibri" panose="020F0502020204030204" pitchFamily="34" charset="0"/>
              </a:rPr>
              <a:t>c</a:t>
            </a:r>
            <a:r>
              <a:rPr lang="en-US" b="1" dirty="0">
                <a:solidFill>
                  <a:srgbClr val="0000FF"/>
                </a:solidFill>
                <a:highlight>
                  <a:srgbClr val="ECC5FF"/>
                </a:highlight>
                <a:latin typeface="Calibri" panose="020F0502020204030204" pitchFamily="34" charset="0"/>
              </a:rPr>
              <a:t>(2625)3/2</a:t>
            </a:r>
            <a:r>
              <a:rPr lang="en-US" b="1" baseline="30000" dirty="0">
                <a:solidFill>
                  <a:srgbClr val="0000FF"/>
                </a:solidFill>
                <a:highlight>
                  <a:srgbClr val="ECC5FF"/>
                </a:highlight>
                <a:latin typeface="Symbol" panose="05050102010706020507" pitchFamily="18" charset="2"/>
              </a:rPr>
              <a:t>-</a:t>
            </a:r>
            <a:r>
              <a:rPr lang="en-US" b="1" dirty="0">
                <a:highlight>
                  <a:srgbClr val="ECC5FF"/>
                </a:highlight>
                <a:latin typeface="Calibri" panose="020F0502020204030204" pitchFamily="34" charset="0"/>
              </a:rPr>
              <a:t>,</a:t>
            </a:r>
            <a:r>
              <a:rPr lang="en-US" b="1" dirty="0">
                <a:solidFill>
                  <a:srgbClr val="0000FF"/>
                </a:solidFill>
                <a:highlight>
                  <a:srgbClr val="ECC5FF"/>
                </a:highlight>
                <a:latin typeface="Calibri" panose="020F0502020204030204" pitchFamily="34" charset="0"/>
              </a:rPr>
              <a:t>  </a:t>
            </a:r>
            <a:r>
              <a:rPr lang="pt-BR" b="1" dirty="0">
                <a:solidFill>
                  <a:srgbClr val="0000FF"/>
                </a:solidFill>
                <a:highlight>
                  <a:srgbClr val="ECC5FF"/>
                </a:highlight>
                <a:latin typeface="Symbol" panose="05050102010706020507" pitchFamily="18" charset="2"/>
              </a:rPr>
              <a:t>L</a:t>
            </a:r>
            <a:r>
              <a:rPr lang="pt-BR" b="1" baseline="-25000" dirty="0">
                <a:solidFill>
                  <a:srgbClr val="0000FF"/>
                </a:solidFill>
                <a:highlight>
                  <a:srgbClr val="ECC5FF"/>
                </a:highlight>
              </a:rPr>
              <a:t>b</a:t>
            </a:r>
            <a:r>
              <a:rPr lang="pt-BR" b="1" dirty="0">
                <a:solidFill>
                  <a:srgbClr val="0000FF"/>
                </a:solidFill>
                <a:highlight>
                  <a:srgbClr val="ECC5FF"/>
                </a:highlight>
              </a:rPr>
              <a:t>(5912)</a:t>
            </a:r>
            <a:r>
              <a:rPr lang="en-US" b="1" dirty="0">
                <a:solidFill>
                  <a:srgbClr val="0000FF"/>
                </a:solidFill>
                <a:highlight>
                  <a:srgbClr val="ECC5FF"/>
                </a:highlight>
                <a:latin typeface="Symbol" panose="05050102010706020507" pitchFamily="18" charset="2"/>
              </a:rPr>
              <a:t>1/2</a:t>
            </a:r>
            <a:r>
              <a:rPr lang="en-US" b="1" baseline="30000" dirty="0">
                <a:solidFill>
                  <a:srgbClr val="0000FF"/>
                </a:solidFill>
                <a:highlight>
                  <a:srgbClr val="ECC5FF"/>
                </a:highlight>
                <a:latin typeface="Symbol" panose="05050102010706020507" pitchFamily="18" charset="2"/>
              </a:rPr>
              <a:t>-</a:t>
            </a:r>
            <a:r>
              <a:rPr lang="pt-BR" b="1" dirty="0">
                <a:highlight>
                  <a:srgbClr val="ECC5FF"/>
                </a:highlight>
                <a:latin typeface="Symbol" panose="05050102010706020507" pitchFamily="18" charset="2"/>
              </a:rPr>
              <a:t>-</a:t>
            </a:r>
            <a:r>
              <a:rPr lang="pt-BR" b="1" dirty="0">
                <a:solidFill>
                  <a:srgbClr val="0000FF"/>
                </a:solidFill>
                <a:highlight>
                  <a:srgbClr val="ECC5FF"/>
                </a:highlight>
                <a:latin typeface="Symbol" panose="05050102010706020507" pitchFamily="18" charset="2"/>
              </a:rPr>
              <a:t>L</a:t>
            </a:r>
            <a:r>
              <a:rPr lang="pt-BR" b="1" baseline="-25000" dirty="0">
                <a:solidFill>
                  <a:srgbClr val="0000FF"/>
                </a:solidFill>
                <a:highlight>
                  <a:srgbClr val="ECC5FF"/>
                </a:highlight>
              </a:rPr>
              <a:t>b</a:t>
            </a:r>
            <a:r>
              <a:rPr lang="pt-BR" b="1" dirty="0">
                <a:solidFill>
                  <a:srgbClr val="0000FF"/>
                </a:solidFill>
                <a:highlight>
                  <a:srgbClr val="ECC5FF"/>
                </a:highlight>
              </a:rPr>
              <a:t>(5920)</a:t>
            </a:r>
            <a:r>
              <a:rPr lang="en-US" b="1" dirty="0">
                <a:solidFill>
                  <a:srgbClr val="0000FF"/>
                </a:solidFill>
                <a:highlight>
                  <a:srgbClr val="ECC5FF"/>
                </a:highlight>
                <a:latin typeface="Calibri" panose="020F0502020204030204" pitchFamily="34" charset="0"/>
              </a:rPr>
              <a:t>3/2</a:t>
            </a:r>
            <a:r>
              <a:rPr lang="en-US" b="1" baseline="30000" dirty="0">
                <a:solidFill>
                  <a:srgbClr val="0000FF"/>
                </a:solidFill>
                <a:highlight>
                  <a:srgbClr val="ECC5FF"/>
                </a:highlight>
                <a:latin typeface="Symbol" panose="05050102010706020507" pitchFamily="18" charset="2"/>
              </a:rPr>
              <a:t>-</a:t>
            </a:r>
            <a:r>
              <a:rPr lang="en-US" b="1" dirty="0">
                <a:solidFill>
                  <a:srgbClr val="0000FF"/>
                </a:solidFill>
                <a:highlight>
                  <a:srgbClr val="ECC5FF"/>
                </a:highlight>
                <a:latin typeface="Calibri" panose="020F0502020204030204" pitchFamily="34" charset="0"/>
              </a:rPr>
              <a:t> </a:t>
            </a:r>
            <a:endParaRPr lang="en-US" b="1" dirty="0">
              <a:solidFill>
                <a:srgbClr val="0000FF"/>
              </a:solidFill>
              <a:highlight>
                <a:srgbClr val="ECC5FF"/>
              </a:highlight>
            </a:endParaRPr>
          </a:p>
        </p:txBody>
      </p:sp>
      <p:sp>
        <p:nvSpPr>
          <p:cNvPr id="9" name="Rectangle 8">
            <a:extLst>
              <a:ext uri="{FF2B5EF4-FFF2-40B4-BE49-F238E27FC236}">
                <a16:creationId xmlns:a16="http://schemas.microsoft.com/office/drawing/2014/main" id="{A2EA72A5-371C-41CE-AC58-A0B70CE891EC}"/>
              </a:ext>
            </a:extLst>
          </p:cNvPr>
          <p:cNvSpPr/>
          <p:nvPr/>
        </p:nvSpPr>
        <p:spPr>
          <a:xfrm>
            <a:off x="564365" y="4234703"/>
            <a:ext cx="5347905" cy="830997"/>
          </a:xfrm>
          <a:prstGeom prst="rect">
            <a:avLst/>
          </a:prstGeom>
        </p:spPr>
        <p:txBody>
          <a:bodyPr wrap="square">
            <a:spAutoFit/>
          </a:bodyPr>
          <a:lstStyle/>
          <a:p>
            <a:r>
              <a:rPr lang="en-US" sz="1600" dirty="0">
                <a:solidFill>
                  <a:srgbClr val="FF0000"/>
                </a:solidFill>
                <a:latin typeface="Symbol" pitchFamily="18" charset="2"/>
              </a:rPr>
              <a:t>· </a:t>
            </a:r>
            <a:r>
              <a:rPr lang="en-US" sz="1600" dirty="0">
                <a:solidFill>
                  <a:srgbClr val="000000"/>
                </a:solidFill>
                <a:latin typeface="Calibri" panose="020F0502020204030204" pitchFamily="34" charset="0"/>
              </a:rPr>
              <a:t>It works </a:t>
            </a:r>
            <a:r>
              <a:rPr lang="en-US" sz="1600" b="1" dirty="0">
                <a:solidFill>
                  <a:srgbClr val="000000"/>
                </a:solidFill>
                <a:latin typeface="Calibri" panose="020F0502020204030204" pitchFamily="34" charset="0"/>
              </a:rPr>
              <a:t>approximately</a:t>
            </a:r>
            <a:r>
              <a:rPr lang="en-US" sz="1600" dirty="0">
                <a:solidFill>
                  <a:srgbClr val="000000"/>
                </a:solidFill>
                <a:latin typeface="Calibri" panose="020F0502020204030204" pitchFamily="34" charset="0"/>
              </a:rPr>
              <a:t> (</a:t>
            </a:r>
            <a:r>
              <a:rPr lang="en-US" sz="1600" b="1" dirty="0">
                <a:solidFill>
                  <a:srgbClr val="FF0000"/>
                </a:solidFill>
                <a:latin typeface="Calibri" panose="020F0502020204030204" pitchFamily="34" charset="0"/>
              </a:rPr>
              <a:t>30</a:t>
            </a:r>
            <a:r>
              <a:rPr lang="en-US" sz="1600" dirty="0">
                <a:latin typeface="Calibri" panose="020F0502020204030204" pitchFamily="34" charset="0"/>
              </a:rPr>
              <a:t>%</a:t>
            </a:r>
            <a:r>
              <a:rPr lang="en-US" sz="1600" dirty="0">
                <a:solidFill>
                  <a:srgbClr val="000000"/>
                </a:solidFill>
                <a:latin typeface="Calibri" panose="020F0502020204030204" pitchFamily="34" charset="0"/>
              </a:rPr>
              <a:t>) well for those </a:t>
            </a:r>
            <a:r>
              <a:rPr lang="en-US" sz="1600" b="1" dirty="0">
                <a:solidFill>
                  <a:srgbClr val="0000FF"/>
                </a:solidFill>
                <a:latin typeface="Symbol" panose="05050102010706020507" pitchFamily="18" charset="2"/>
              </a:rPr>
              <a:t>L</a:t>
            </a:r>
            <a:r>
              <a:rPr lang="en-US" sz="1600" dirty="0">
                <a:solidFill>
                  <a:srgbClr val="000000"/>
                </a:solidFill>
                <a:latin typeface="Calibri" panose="020F0502020204030204" pitchFamily="34" charset="0"/>
              </a:rPr>
              <a:t>-</a:t>
            </a:r>
            <a:r>
              <a:rPr lang="en-US" sz="1600" dirty="0" err="1">
                <a:solidFill>
                  <a:srgbClr val="000000"/>
                </a:solidFill>
                <a:latin typeface="Calibri" panose="020F0502020204030204" pitchFamily="34" charset="0"/>
              </a:rPr>
              <a:t>splittings</a:t>
            </a:r>
            <a:r>
              <a:rPr lang="en-US" sz="1600" dirty="0">
                <a:solidFill>
                  <a:srgbClr val="000000"/>
                </a:solidFill>
                <a:latin typeface="Calibri" panose="020F0502020204030204" pitchFamily="34" charset="0"/>
              </a:rPr>
              <a:t>. </a:t>
            </a:r>
          </a:p>
          <a:p>
            <a:r>
              <a:rPr lang="en-US" sz="1600" dirty="0">
                <a:solidFill>
                  <a:srgbClr val="000000"/>
                </a:solidFill>
                <a:latin typeface="Calibri" panose="020F0502020204030204" pitchFamily="34" charset="0"/>
              </a:rPr>
              <a:t>   It would work </a:t>
            </a:r>
            <a:r>
              <a:rPr lang="en-US" sz="1600" b="1" dirty="0">
                <a:solidFill>
                  <a:srgbClr val="FF0000"/>
                </a:solidFill>
                <a:latin typeface="Calibri" panose="020F0502020204030204" pitchFamily="34" charset="0"/>
              </a:rPr>
              <a:t>even better </a:t>
            </a:r>
            <a:r>
              <a:rPr lang="en-US" sz="1600" dirty="0">
                <a:solidFill>
                  <a:srgbClr val="000000"/>
                </a:solidFill>
                <a:latin typeface="Calibri" panose="020F0502020204030204" pitchFamily="34" charset="0"/>
              </a:rPr>
              <a:t>for </a:t>
            </a:r>
            <a:r>
              <a:rPr lang="en-US" sz="1600" b="1" dirty="0">
                <a:solidFill>
                  <a:srgbClr val="CC00FF"/>
                </a:solidFill>
                <a:highlight>
                  <a:srgbClr val="ECC5FF"/>
                </a:highlight>
                <a:latin typeface="Symbol" panose="05050102010706020507" pitchFamily="18" charset="2"/>
              </a:rPr>
              <a:t>X</a:t>
            </a:r>
            <a:r>
              <a:rPr lang="en-US" sz="1600" dirty="0">
                <a:solidFill>
                  <a:srgbClr val="000000"/>
                </a:solidFill>
                <a:highlight>
                  <a:srgbClr val="ECC5FF"/>
                </a:highlight>
                <a:latin typeface="Calibri" panose="020F0502020204030204" pitchFamily="34" charset="0"/>
              </a:rPr>
              <a:t>, </a:t>
            </a:r>
            <a:r>
              <a:rPr lang="en-US" sz="1600" b="1" dirty="0" err="1">
                <a:solidFill>
                  <a:srgbClr val="CC00FF"/>
                </a:solidFill>
                <a:highlight>
                  <a:srgbClr val="ECC5FF"/>
                </a:highlight>
                <a:latin typeface="Symbol" panose="05050102010706020507" pitchFamily="18" charset="2"/>
              </a:rPr>
              <a:t>X</a:t>
            </a:r>
            <a:r>
              <a:rPr lang="en-US" sz="1600" b="1" baseline="-25000" dirty="0" err="1">
                <a:solidFill>
                  <a:srgbClr val="CC00FF"/>
                </a:solidFill>
                <a:highlight>
                  <a:srgbClr val="ECC5FF"/>
                </a:highlight>
                <a:latin typeface="Calibri" panose="020F0502020204030204" pitchFamily="34" charset="0"/>
              </a:rPr>
              <a:t>c</a:t>
            </a:r>
            <a:r>
              <a:rPr lang="en-US" sz="1600" dirty="0">
                <a:solidFill>
                  <a:srgbClr val="000000"/>
                </a:solidFill>
                <a:highlight>
                  <a:srgbClr val="ECC5FF"/>
                </a:highlight>
                <a:latin typeface="Calibri" panose="020F0502020204030204" pitchFamily="34" charset="0"/>
              </a:rPr>
              <a:t>, </a:t>
            </a:r>
            <a:r>
              <a:rPr lang="en-US" sz="1600" b="1" dirty="0" err="1">
                <a:solidFill>
                  <a:srgbClr val="CC00FF"/>
                </a:solidFill>
                <a:highlight>
                  <a:srgbClr val="ECC5FF"/>
                </a:highlight>
                <a:latin typeface="Symbol" panose="05050102010706020507" pitchFamily="18" charset="2"/>
              </a:rPr>
              <a:t>X</a:t>
            </a:r>
            <a:r>
              <a:rPr lang="en-US" sz="1600" b="1" baseline="-25000" dirty="0" err="1">
                <a:solidFill>
                  <a:srgbClr val="CC00FF"/>
                </a:solidFill>
                <a:highlight>
                  <a:srgbClr val="ECC5FF"/>
                </a:highlight>
                <a:latin typeface="Calibri" panose="020F0502020204030204" pitchFamily="34" charset="0"/>
              </a:rPr>
              <a:t>b</a:t>
            </a:r>
            <a:r>
              <a:rPr lang="en-US" sz="1600" dirty="0">
                <a:solidFill>
                  <a:srgbClr val="000000"/>
                </a:solidFill>
                <a:highlight>
                  <a:srgbClr val="ECC5FF"/>
                </a:highlight>
                <a:latin typeface="Calibri" panose="020F0502020204030204" pitchFamily="34" charset="0"/>
              </a:rPr>
              <a:t> </a:t>
            </a:r>
            <a:r>
              <a:rPr lang="en-US" sz="1600" dirty="0" err="1">
                <a:solidFill>
                  <a:srgbClr val="000000"/>
                </a:solidFill>
                <a:latin typeface="Calibri" panose="020F0502020204030204" pitchFamily="34" charset="0"/>
              </a:rPr>
              <a:t>splittings</a:t>
            </a:r>
            <a:r>
              <a:rPr lang="en-US" sz="1600" dirty="0">
                <a:solidFill>
                  <a:srgbClr val="000000"/>
                </a:solidFill>
                <a:latin typeface="Calibri" panose="020F0502020204030204" pitchFamily="34" charset="0"/>
              </a:rPr>
              <a:t>, </a:t>
            </a:r>
          </a:p>
          <a:p>
            <a:r>
              <a:rPr lang="en-US" sz="1600" dirty="0">
                <a:solidFill>
                  <a:srgbClr val="000000"/>
                </a:solidFill>
                <a:latin typeface="Calibri" panose="020F0502020204030204" pitchFamily="34" charset="0"/>
              </a:rPr>
              <a:t>   &amp; should be </a:t>
            </a:r>
            <a:r>
              <a:rPr lang="en-US" sz="1600" b="1" dirty="0">
                <a:solidFill>
                  <a:srgbClr val="0000FF"/>
                </a:solidFill>
                <a:latin typeface="Calibri" panose="020F0502020204030204" pitchFamily="34" charset="0"/>
              </a:rPr>
              <a:t>very good </a:t>
            </a:r>
            <a:r>
              <a:rPr lang="en-US" sz="1600" dirty="0">
                <a:solidFill>
                  <a:srgbClr val="000000"/>
                </a:solidFill>
                <a:latin typeface="Calibri" panose="020F0502020204030204" pitchFamily="34" charset="0"/>
              </a:rPr>
              <a:t>for </a:t>
            </a:r>
            <a:r>
              <a:rPr lang="en-US" sz="1600" b="1" dirty="0">
                <a:solidFill>
                  <a:srgbClr val="00B050"/>
                </a:solidFill>
                <a:latin typeface="Symbol" panose="05050102010706020507" pitchFamily="18" charset="2"/>
              </a:rPr>
              <a:t>W</a:t>
            </a:r>
            <a:r>
              <a:rPr lang="en-US" sz="1600" dirty="0">
                <a:solidFill>
                  <a:srgbClr val="000000"/>
                </a:solidFill>
                <a:latin typeface="Calibri" panose="020F0502020204030204" pitchFamily="34" charset="0"/>
              </a:rPr>
              <a:t>, </a:t>
            </a:r>
            <a:r>
              <a:rPr lang="en-US" sz="1600" b="1" dirty="0" err="1">
                <a:solidFill>
                  <a:srgbClr val="00B050"/>
                </a:solidFill>
                <a:latin typeface="Symbol" panose="05050102010706020507" pitchFamily="18" charset="2"/>
              </a:rPr>
              <a:t>W</a:t>
            </a:r>
            <a:r>
              <a:rPr lang="en-US" sz="1600" b="1" baseline="-25000" dirty="0" err="1">
                <a:solidFill>
                  <a:srgbClr val="00B050"/>
                </a:solidFill>
                <a:latin typeface="Calibri" panose="020F0502020204030204" pitchFamily="34" charset="0"/>
              </a:rPr>
              <a:t>c</a:t>
            </a:r>
            <a:r>
              <a:rPr lang="en-US" sz="1600" dirty="0">
                <a:solidFill>
                  <a:srgbClr val="000000"/>
                </a:solidFill>
                <a:latin typeface="Calibri" panose="020F0502020204030204" pitchFamily="34" charset="0"/>
              </a:rPr>
              <a:t>, </a:t>
            </a:r>
            <a:r>
              <a:rPr lang="en-US" sz="1600" b="1" dirty="0" err="1">
                <a:solidFill>
                  <a:srgbClr val="00B050"/>
                </a:solidFill>
                <a:latin typeface="Symbol" panose="05050102010706020507" pitchFamily="18" charset="2"/>
              </a:rPr>
              <a:t>W</a:t>
            </a:r>
            <a:r>
              <a:rPr lang="en-US" sz="1600" b="1" baseline="-25000" dirty="0" err="1">
                <a:solidFill>
                  <a:srgbClr val="00B050"/>
                </a:solidFill>
                <a:latin typeface="Calibri" panose="020F0502020204030204" pitchFamily="34" charset="0"/>
              </a:rPr>
              <a:t>b</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splittings</a:t>
            </a:r>
            <a:r>
              <a:rPr lang="en-US" sz="1600" dirty="0">
                <a:solidFill>
                  <a:srgbClr val="000000"/>
                </a:solidFill>
                <a:latin typeface="Calibri" panose="020F0502020204030204" pitchFamily="34" charset="0"/>
              </a:rPr>
              <a:t>.</a:t>
            </a:r>
            <a:endParaRPr lang="en-US" sz="1600" dirty="0"/>
          </a:p>
        </p:txBody>
      </p:sp>
      <p:sp>
        <p:nvSpPr>
          <p:cNvPr id="10" name="Rectangle 9">
            <a:extLst>
              <a:ext uri="{FF2B5EF4-FFF2-40B4-BE49-F238E27FC236}">
                <a16:creationId xmlns:a16="http://schemas.microsoft.com/office/drawing/2014/main" id="{AF062F5B-97AC-4343-80E4-F07E93120F2C}"/>
              </a:ext>
            </a:extLst>
          </p:cNvPr>
          <p:cNvSpPr/>
          <p:nvPr/>
        </p:nvSpPr>
        <p:spPr>
          <a:xfrm>
            <a:off x="1235783" y="5285038"/>
            <a:ext cx="4739567" cy="615553"/>
          </a:xfrm>
          <a:prstGeom prst="rect">
            <a:avLst/>
          </a:prstGeom>
        </p:spPr>
        <p:txBody>
          <a:bodyPr wrap="none">
            <a:spAutoFit/>
          </a:bodyPr>
          <a:lstStyle/>
          <a:p>
            <a:r>
              <a:rPr lang="en-US" sz="1600" dirty="0">
                <a:solidFill>
                  <a:srgbClr val="FF0000"/>
                </a:solidFill>
                <a:latin typeface="Symbol" pitchFamily="18" charset="2"/>
              </a:rPr>
              <a:t>· </a:t>
            </a:r>
            <a:r>
              <a:rPr lang="en-US" sz="1600" b="1" dirty="0">
                <a:solidFill>
                  <a:srgbClr val="0000FF"/>
                </a:solidFill>
                <a:latin typeface="Calibri" panose="020F0502020204030204" pitchFamily="34" charset="0"/>
              </a:rPr>
              <a:t>                                </a:t>
            </a:r>
            <a:r>
              <a:rPr lang="en-US" sz="1600" dirty="0">
                <a:solidFill>
                  <a:srgbClr val="000000"/>
                </a:solidFill>
                <a:latin typeface="Calibri" panose="020F0502020204030204" pitchFamily="34" charset="0"/>
              </a:rPr>
              <a:t>can do </a:t>
            </a:r>
            <a:r>
              <a:rPr lang="en-US" sz="1600" b="1" dirty="0">
                <a:solidFill>
                  <a:srgbClr val="000000"/>
                </a:solidFill>
                <a:latin typeface="Calibri" panose="020F0502020204030204" pitchFamily="34" charset="0"/>
              </a:rPr>
              <a:t>double</a:t>
            </a:r>
            <a:r>
              <a:rPr lang="en-US" sz="1600" dirty="0">
                <a:solidFill>
                  <a:srgbClr val="000000"/>
                </a:solidFill>
                <a:latin typeface="Calibri" panose="020F0502020204030204" pitchFamily="34" charset="0"/>
              </a:rPr>
              <a:t> </a:t>
            </a:r>
            <a:r>
              <a:rPr lang="en-US" sz="1600" b="1" dirty="0">
                <a:solidFill>
                  <a:srgbClr val="CC00FF"/>
                </a:solidFill>
                <a:latin typeface="Calibri" panose="020F0502020204030204" pitchFamily="34" charset="0"/>
              </a:rPr>
              <a:t>cascade</a:t>
            </a:r>
            <a:r>
              <a:rPr lang="en-US" sz="1600" dirty="0">
                <a:solidFill>
                  <a:srgbClr val="000000"/>
                </a:solidFill>
                <a:latin typeface="Calibri" panose="020F0502020204030204" pitchFamily="34" charset="0"/>
              </a:rPr>
              <a:t> spectrum.</a:t>
            </a:r>
          </a:p>
          <a:p>
            <a:r>
              <a:rPr lang="en-US" sz="1600" dirty="0">
                <a:solidFill>
                  <a:srgbClr val="000000"/>
                </a:solidFill>
                <a:latin typeface="Calibri" panose="020F0502020204030204" pitchFamily="34" charset="0"/>
              </a:rPr>
              <a:t>   As </a:t>
            </a:r>
            <a:r>
              <a:rPr lang="en-US" sz="1600" b="1" dirty="0">
                <a:solidFill>
                  <a:srgbClr val="0000FF"/>
                </a:solidFill>
                <a:latin typeface="Calibri" panose="020F0502020204030204" pitchFamily="34" charset="0"/>
              </a:rPr>
              <a:t>   </a:t>
            </a:r>
            <a:r>
              <a:rPr lang="en-US" sz="1600" dirty="0">
                <a:solidFill>
                  <a:srgbClr val="000000"/>
                </a:solidFill>
                <a:latin typeface="Calibri" panose="020F0502020204030204" pitchFamily="34" charset="0"/>
              </a:rPr>
              <a:t>            is doing </a:t>
            </a:r>
            <a:r>
              <a:rPr lang="en-US" sz="1600" b="1" dirty="0"/>
              <a:t>double</a:t>
            </a:r>
            <a:r>
              <a:rPr lang="en-US" sz="1600" dirty="0"/>
              <a:t> </a:t>
            </a:r>
            <a:r>
              <a:rPr lang="en-US" sz="1600" b="1" dirty="0">
                <a:solidFill>
                  <a:srgbClr val="CC00FF"/>
                </a:solidFill>
              </a:rPr>
              <a:t>charm</a:t>
            </a:r>
            <a:r>
              <a:rPr lang="en-US" sz="1600" dirty="0"/>
              <a:t> </a:t>
            </a:r>
            <a:r>
              <a:rPr lang="en-US" sz="1600" b="1" dirty="0">
                <a:solidFill>
                  <a:srgbClr val="CC00FF"/>
                </a:solidFill>
              </a:rPr>
              <a:t>cascade</a:t>
            </a:r>
            <a:r>
              <a:rPr lang="en-US" sz="1600" dirty="0"/>
              <a:t> spectrum</a:t>
            </a:r>
            <a:r>
              <a:rPr lang="en-US" dirty="0"/>
              <a:t>.</a:t>
            </a:r>
          </a:p>
        </p:txBody>
      </p:sp>
      <p:pic>
        <p:nvPicPr>
          <p:cNvPr id="12" name="Picture 11">
            <a:extLst>
              <a:ext uri="{FF2B5EF4-FFF2-40B4-BE49-F238E27FC236}">
                <a16:creationId xmlns:a16="http://schemas.microsoft.com/office/drawing/2014/main" id="{5D98B996-EF2E-4E02-81E1-4582CDA8DC4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689827" y="5589247"/>
            <a:ext cx="620761" cy="415509"/>
          </a:xfrm>
          <a:prstGeom prst="rect">
            <a:avLst/>
          </a:prstGeom>
        </p:spPr>
      </p:pic>
      <p:pic>
        <p:nvPicPr>
          <p:cNvPr id="24" name="Picture 23">
            <a:extLst>
              <a:ext uri="{FF2B5EF4-FFF2-40B4-BE49-F238E27FC236}">
                <a16:creationId xmlns:a16="http://schemas.microsoft.com/office/drawing/2014/main" id="{EDFFC3A2-FD6E-4EC8-B2DD-3025070FFBDB}"/>
              </a:ext>
            </a:extLst>
          </p:cNvPr>
          <p:cNvPicPr>
            <a:picLocks noChangeAspect="1" noChangeArrowheads="1"/>
          </p:cNvPicPr>
          <p:nvPr/>
        </p:nvPicPr>
        <p:blipFill>
          <a:blip r:embed="rId8" cstate="print">
            <a:lum bright="-16000" contrast="26000"/>
          </a:blip>
          <a:srcRect/>
          <a:stretch>
            <a:fillRect/>
          </a:stretch>
        </p:blipFill>
        <p:spPr bwMode="auto">
          <a:xfrm>
            <a:off x="1478663" y="5278073"/>
            <a:ext cx="1438020" cy="311174"/>
          </a:xfrm>
          <a:prstGeom prst="rect">
            <a:avLst/>
          </a:prstGeom>
          <a:noFill/>
          <a:ln w="9525">
            <a:noFill/>
            <a:miter lim="800000"/>
            <a:headEnd/>
            <a:tailEnd/>
          </a:ln>
        </p:spPr>
      </p:pic>
      <p:sp>
        <p:nvSpPr>
          <p:cNvPr id="13" name="Rectangle 12">
            <a:extLst>
              <a:ext uri="{FF2B5EF4-FFF2-40B4-BE49-F238E27FC236}">
                <a16:creationId xmlns:a16="http://schemas.microsoft.com/office/drawing/2014/main" id="{22E974FD-5414-4330-8E09-B14AB80A778C}"/>
              </a:ext>
            </a:extLst>
          </p:cNvPr>
          <p:cNvSpPr/>
          <p:nvPr/>
        </p:nvSpPr>
        <p:spPr>
          <a:xfrm>
            <a:off x="-99141" y="6060851"/>
            <a:ext cx="2571859" cy="307777"/>
          </a:xfrm>
          <a:prstGeom prst="rect">
            <a:avLst/>
          </a:prstGeom>
        </p:spPr>
        <p:txBody>
          <a:bodyPr wrap="none">
            <a:spAutoFit/>
          </a:bodyPr>
          <a:lstStyle/>
          <a:p>
            <a:pPr algn="r"/>
            <a:r>
              <a:rPr lang="en-US" sz="1400" dirty="0">
                <a:highlight>
                  <a:srgbClr val="FFFF00"/>
                </a:highlight>
              </a:rPr>
              <a:t>Courtesy of Dan-Olof </a:t>
            </a:r>
            <a:r>
              <a:rPr lang="en-US" sz="1400" dirty="0" err="1">
                <a:highlight>
                  <a:srgbClr val="FFFF00"/>
                </a:highlight>
              </a:rPr>
              <a:t>Riska</a:t>
            </a:r>
            <a:r>
              <a:rPr lang="en-US" sz="1400" dirty="0">
                <a:highlight>
                  <a:srgbClr val="FFFF00"/>
                </a:highlight>
              </a:rPr>
              <a:t>, 2017</a:t>
            </a:r>
          </a:p>
        </p:txBody>
      </p:sp>
      <p:pic>
        <p:nvPicPr>
          <p:cNvPr id="22" name="Picture 21">
            <a:extLst>
              <a:ext uri="{FF2B5EF4-FFF2-40B4-BE49-F238E27FC236}">
                <a16:creationId xmlns:a16="http://schemas.microsoft.com/office/drawing/2014/main" id="{AD255EEB-86B2-4A72-9C8D-A05251B4BCC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7" y="5379426"/>
            <a:ext cx="566632" cy="719902"/>
          </a:xfrm>
          <a:prstGeom prst="rect">
            <a:avLst/>
          </a:prstGeom>
        </p:spPr>
      </p:pic>
      <p:sp>
        <p:nvSpPr>
          <p:cNvPr id="23" name="Rectangle 22">
            <a:extLst>
              <a:ext uri="{FF2B5EF4-FFF2-40B4-BE49-F238E27FC236}">
                <a16:creationId xmlns:a16="http://schemas.microsoft.com/office/drawing/2014/main" id="{4707B4C6-BDBD-4B1C-AB9D-0B1DECDF2983}"/>
              </a:ext>
            </a:extLst>
          </p:cNvPr>
          <p:cNvSpPr/>
          <p:nvPr/>
        </p:nvSpPr>
        <p:spPr>
          <a:xfrm>
            <a:off x="3219468" y="6120550"/>
            <a:ext cx="3254930" cy="276999"/>
          </a:xfrm>
          <a:prstGeom prst="rect">
            <a:avLst/>
          </a:prstGeom>
        </p:spPr>
        <p:txBody>
          <a:bodyPr wrap="none">
            <a:spAutoFit/>
          </a:bodyPr>
          <a:lstStyle/>
          <a:p>
            <a:r>
              <a:rPr lang="en-US" sz="1200" dirty="0">
                <a:solidFill>
                  <a:srgbClr val="000000"/>
                </a:solidFill>
                <a:highlight>
                  <a:srgbClr val="FFFF00"/>
                </a:highlight>
                <a:latin typeface="Lucida Grande"/>
              </a:rPr>
              <a:t>R. </a:t>
            </a:r>
            <a:r>
              <a:rPr lang="en-US" sz="1200" dirty="0" err="1">
                <a:solidFill>
                  <a:srgbClr val="000000"/>
                </a:solidFill>
                <a:highlight>
                  <a:srgbClr val="FFFF00"/>
                </a:highlight>
                <a:latin typeface="Lucida Grande"/>
              </a:rPr>
              <a:t>Aaij</a:t>
            </a:r>
            <a:r>
              <a:rPr lang="en-US" sz="1200" dirty="0">
                <a:solidFill>
                  <a:srgbClr val="000000"/>
                </a:solidFill>
                <a:highlight>
                  <a:srgbClr val="FFFF00"/>
                </a:highlight>
                <a:latin typeface="Lucida Grande"/>
              </a:rPr>
              <a:t> </a:t>
            </a:r>
            <a:r>
              <a:rPr lang="en-US" sz="1200" i="1" dirty="0">
                <a:solidFill>
                  <a:srgbClr val="000000"/>
                </a:solidFill>
                <a:highlight>
                  <a:srgbClr val="FFFF00"/>
                </a:highlight>
                <a:latin typeface="Lucida Grande"/>
              </a:rPr>
              <a:t>et al</a:t>
            </a:r>
            <a:r>
              <a:rPr lang="en-US" sz="1200" dirty="0">
                <a:solidFill>
                  <a:srgbClr val="000000"/>
                </a:solidFill>
                <a:highlight>
                  <a:srgbClr val="FFFF00"/>
                </a:highlight>
                <a:latin typeface="Lucida Grande"/>
              </a:rPr>
              <a:t>, Phys Rev Lett </a:t>
            </a:r>
            <a:r>
              <a:rPr lang="en-US" sz="1200" b="1" dirty="0">
                <a:solidFill>
                  <a:srgbClr val="000000"/>
                </a:solidFill>
                <a:highlight>
                  <a:srgbClr val="FFFF00"/>
                </a:highlight>
                <a:latin typeface="Lucida Grande"/>
              </a:rPr>
              <a:t>119</a:t>
            </a:r>
            <a:r>
              <a:rPr lang="en-US" sz="1200" dirty="0">
                <a:solidFill>
                  <a:srgbClr val="000000"/>
                </a:solidFill>
                <a:highlight>
                  <a:srgbClr val="FFFF00"/>
                </a:highlight>
                <a:latin typeface="Lucida Grande"/>
              </a:rPr>
              <a:t>, 112001 (2017)</a:t>
            </a:r>
            <a:endParaRPr lang="en-US" sz="1200" dirty="0">
              <a:highlight>
                <a:srgbClr val="FFFF00"/>
              </a:highlight>
            </a:endParaRPr>
          </a:p>
        </p:txBody>
      </p:sp>
      <p:sp>
        <p:nvSpPr>
          <p:cNvPr id="20" name="Rectangle 19">
            <a:extLst>
              <a:ext uri="{FF2B5EF4-FFF2-40B4-BE49-F238E27FC236}">
                <a16:creationId xmlns:a16="http://schemas.microsoft.com/office/drawing/2014/main" id="{FA43CBF9-EC38-49C9-BBAF-C2EF07C6302E}"/>
              </a:ext>
            </a:extLst>
          </p:cNvPr>
          <p:cNvSpPr/>
          <p:nvPr/>
        </p:nvSpPr>
        <p:spPr>
          <a:xfrm>
            <a:off x="2375717" y="2033482"/>
            <a:ext cx="1944763" cy="369332"/>
          </a:xfrm>
          <a:prstGeom prst="rect">
            <a:avLst/>
          </a:prstGeom>
        </p:spPr>
        <p:txBody>
          <a:bodyPr wrap="none">
            <a:spAutoFit/>
          </a:bodyPr>
          <a:lstStyle/>
          <a:p>
            <a:r>
              <a:rPr lang="en-US" b="1" dirty="0">
                <a:solidFill>
                  <a:srgbClr val="0000FF"/>
                </a:solidFill>
                <a:highlight>
                  <a:srgbClr val="ECC5FF"/>
                </a:highlight>
                <a:latin typeface="Calibri" panose="020F0502020204030204" pitchFamily="34" charset="0"/>
              </a:rPr>
              <a:t>1</a:t>
            </a:r>
            <a:r>
              <a:rPr lang="en-US" b="1" dirty="0">
                <a:solidFill>
                  <a:srgbClr val="000000"/>
                </a:solidFill>
                <a:highlight>
                  <a:srgbClr val="ECC5FF"/>
                </a:highlight>
                <a:latin typeface="Calibri" panose="020F0502020204030204" pitchFamily="34" charset="0"/>
              </a:rPr>
              <a:t>/</a:t>
            </a:r>
            <a:r>
              <a:rPr lang="en-US" b="1" dirty="0" err="1">
                <a:solidFill>
                  <a:srgbClr val="0000FF"/>
                </a:solidFill>
                <a:highlight>
                  <a:srgbClr val="ECC5FF"/>
                </a:highlight>
                <a:latin typeface="Calibri" panose="020F0502020204030204" pitchFamily="34" charset="0"/>
              </a:rPr>
              <a:t>m</a:t>
            </a:r>
            <a:r>
              <a:rPr lang="en-US" b="1" baseline="-25000" dirty="0" err="1">
                <a:solidFill>
                  <a:srgbClr val="0000FF"/>
                </a:solidFill>
                <a:highlight>
                  <a:srgbClr val="ECC5FF"/>
                </a:highlight>
                <a:latin typeface="Calibri" panose="020F0502020204030204" pitchFamily="34" charset="0"/>
              </a:rPr>
              <a:t>s</a:t>
            </a:r>
            <a:r>
              <a:rPr lang="en-US" b="1" dirty="0">
                <a:solidFill>
                  <a:srgbClr val="000000"/>
                </a:solidFill>
                <a:highlight>
                  <a:srgbClr val="ECC5FF"/>
                </a:highlight>
                <a:latin typeface="Calibri" panose="020F0502020204030204" pitchFamily="34" charset="0"/>
              </a:rPr>
              <a:t> : </a:t>
            </a:r>
            <a:r>
              <a:rPr lang="en-US" b="1" dirty="0">
                <a:solidFill>
                  <a:srgbClr val="0000FF"/>
                </a:solidFill>
                <a:highlight>
                  <a:srgbClr val="ECC5FF"/>
                </a:highlight>
                <a:latin typeface="Calibri" panose="020F0502020204030204" pitchFamily="34" charset="0"/>
              </a:rPr>
              <a:t>1</a:t>
            </a:r>
            <a:r>
              <a:rPr lang="en-US" b="1" dirty="0">
                <a:solidFill>
                  <a:srgbClr val="000000"/>
                </a:solidFill>
                <a:highlight>
                  <a:srgbClr val="ECC5FF"/>
                </a:highlight>
                <a:latin typeface="Calibri" panose="020F0502020204030204" pitchFamily="34" charset="0"/>
              </a:rPr>
              <a:t>/</a:t>
            </a:r>
            <a:r>
              <a:rPr lang="en-US" b="1" dirty="0">
                <a:solidFill>
                  <a:srgbClr val="0000FF"/>
                </a:solidFill>
                <a:highlight>
                  <a:srgbClr val="ECC5FF"/>
                </a:highlight>
                <a:latin typeface="Calibri" panose="020F0502020204030204" pitchFamily="34" charset="0"/>
              </a:rPr>
              <a:t>m</a:t>
            </a:r>
            <a:r>
              <a:rPr lang="en-US" b="1" baseline="-25000" dirty="0">
                <a:solidFill>
                  <a:srgbClr val="0000FF"/>
                </a:solidFill>
                <a:highlight>
                  <a:srgbClr val="ECC5FF"/>
                </a:highlight>
                <a:latin typeface="Calibri" panose="020F0502020204030204" pitchFamily="34" charset="0"/>
              </a:rPr>
              <a:t>c</a:t>
            </a:r>
            <a:r>
              <a:rPr lang="en-US" b="1" dirty="0">
                <a:solidFill>
                  <a:srgbClr val="000000"/>
                </a:solidFill>
                <a:highlight>
                  <a:srgbClr val="ECC5FF"/>
                </a:highlight>
                <a:latin typeface="Calibri" panose="020F0502020204030204" pitchFamily="34" charset="0"/>
              </a:rPr>
              <a:t> : </a:t>
            </a:r>
            <a:r>
              <a:rPr lang="en-US" b="1" dirty="0">
                <a:solidFill>
                  <a:srgbClr val="0000FF"/>
                </a:solidFill>
                <a:highlight>
                  <a:srgbClr val="ECC5FF"/>
                </a:highlight>
                <a:latin typeface="Calibri" panose="020F0502020204030204" pitchFamily="34" charset="0"/>
              </a:rPr>
              <a:t>1</a:t>
            </a:r>
            <a:r>
              <a:rPr lang="en-US" b="1" dirty="0">
                <a:solidFill>
                  <a:srgbClr val="000000"/>
                </a:solidFill>
                <a:highlight>
                  <a:srgbClr val="ECC5FF"/>
                </a:highlight>
                <a:latin typeface="Calibri" panose="020F0502020204030204" pitchFamily="34" charset="0"/>
              </a:rPr>
              <a:t>/</a:t>
            </a:r>
            <a:r>
              <a:rPr lang="en-US" b="1" dirty="0" err="1">
                <a:solidFill>
                  <a:srgbClr val="0000FF"/>
                </a:solidFill>
                <a:highlight>
                  <a:srgbClr val="ECC5FF"/>
                </a:highlight>
                <a:latin typeface="Calibri" panose="020F0502020204030204" pitchFamily="34" charset="0"/>
              </a:rPr>
              <a:t>m</a:t>
            </a:r>
            <a:r>
              <a:rPr lang="en-US" b="1" baseline="-25000" dirty="0" err="1">
                <a:solidFill>
                  <a:srgbClr val="0000FF"/>
                </a:solidFill>
                <a:highlight>
                  <a:srgbClr val="ECC5FF"/>
                </a:highlight>
                <a:latin typeface="Calibri" panose="020F0502020204030204" pitchFamily="34" charset="0"/>
              </a:rPr>
              <a:t>b</a:t>
            </a:r>
            <a:endParaRPr lang="en-US" dirty="0">
              <a:highlight>
                <a:srgbClr val="ECC5FF"/>
              </a:highlight>
            </a:endParaRPr>
          </a:p>
        </p:txBody>
      </p:sp>
      <p:sp>
        <p:nvSpPr>
          <p:cNvPr id="4" name="Rectangle 3">
            <a:extLst>
              <a:ext uri="{FF2B5EF4-FFF2-40B4-BE49-F238E27FC236}">
                <a16:creationId xmlns:a16="http://schemas.microsoft.com/office/drawing/2014/main" id="{EC3F1273-0732-48E5-A3F7-DE041F88EAD0}"/>
              </a:ext>
            </a:extLst>
          </p:cNvPr>
          <p:cNvSpPr/>
          <p:nvPr/>
        </p:nvSpPr>
        <p:spPr>
          <a:xfrm>
            <a:off x="3219468" y="5784763"/>
            <a:ext cx="2736647" cy="369332"/>
          </a:xfrm>
          <a:prstGeom prst="rect">
            <a:avLst/>
          </a:prstGeom>
        </p:spPr>
        <p:txBody>
          <a:bodyPr wrap="none">
            <a:spAutoFit/>
          </a:bodyPr>
          <a:lstStyle/>
          <a:p>
            <a:r>
              <a:rPr lang="en-US" sz="1600" b="1" dirty="0" err="1">
                <a:solidFill>
                  <a:srgbClr val="0000FF"/>
                </a:solidFill>
                <a:highlight>
                  <a:srgbClr val="ECC5FF"/>
                </a:highlight>
                <a:latin typeface="Symbol" panose="05050102010706020507" pitchFamily="18" charset="2"/>
              </a:rPr>
              <a:t>X</a:t>
            </a:r>
            <a:r>
              <a:rPr lang="en-US" sz="1600" b="1" baseline="-25000" dirty="0" err="1">
                <a:solidFill>
                  <a:srgbClr val="0000FF"/>
                </a:solidFill>
                <a:highlight>
                  <a:srgbClr val="ECC5FF"/>
                </a:highlight>
                <a:latin typeface="Calibri" panose="020F0502020204030204" pitchFamily="34" charset="0"/>
              </a:rPr>
              <a:t>c</a:t>
            </a:r>
            <a:r>
              <a:rPr lang="en-US" sz="1600" b="1" dirty="0">
                <a:solidFill>
                  <a:srgbClr val="0000FF"/>
                </a:solidFill>
                <a:highlight>
                  <a:srgbClr val="ECC5FF"/>
                </a:highlight>
                <a:latin typeface="Calibri" panose="020F0502020204030204" pitchFamily="34" charset="0"/>
              </a:rPr>
              <a:t>(2790)1/2</a:t>
            </a:r>
            <a:r>
              <a:rPr lang="en-US" sz="1600" b="1" baseline="30000" dirty="0">
                <a:solidFill>
                  <a:srgbClr val="0000FF"/>
                </a:solidFill>
                <a:highlight>
                  <a:srgbClr val="ECC5FF"/>
                </a:highlight>
                <a:latin typeface="Symbol" panose="05050102010706020507" pitchFamily="18" charset="2"/>
              </a:rPr>
              <a:t>-</a:t>
            </a:r>
            <a:r>
              <a:rPr lang="en-US" b="1" dirty="0">
                <a:solidFill>
                  <a:srgbClr val="0000FF"/>
                </a:solidFill>
                <a:highlight>
                  <a:srgbClr val="ECC5FF"/>
                </a:highlight>
                <a:latin typeface="Symbol" panose="05050102010706020507" pitchFamily="18" charset="2"/>
              </a:rPr>
              <a:t>-</a:t>
            </a:r>
            <a:r>
              <a:rPr lang="en-US" b="1" dirty="0" err="1">
                <a:solidFill>
                  <a:srgbClr val="0000FF"/>
                </a:solidFill>
                <a:highlight>
                  <a:srgbClr val="ECC5FF"/>
                </a:highlight>
                <a:latin typeface="Symbol" panose="05050102010706020507" pitchFamily="18" charset="2"/>
              </a:rPr>
              <a:t>X</a:t>
            </a:r>
            <a:r>
              <a:rPr lang="en-US" b="1" baseline="-25000" dirty="0" err="1">
                <a:solidFill>
                  <a:srgbClr val="0000FF"/>
                </a:solidFill>
                <a:highlight>
                  <a:srgbClr val="ECC5FF"/>
                </a:highlight>
                <a:latin typeface="Calibri" panose="020F0502020204030204" pitchFamily="34" charset="0"/>
              </a:rPr>
              <a:t>c</a:t>
            </a:r>
            <a:r>
              <a:rPr lang="en-US" b="1" dirty="0">
                <a:solidFill>
                  <a:srgbClr val="0000FF"/>
                </a:solidFill>
                <a:highlight>
                  <a:srgbClr val="ECC5FF"/>
                </a:highlight>
                <a:latin typeface="Calibri" panose="020F0502020204030204" pitchFamily="34" charset="0"/>
              </a:rPr>
              <a:t>(2815)3/2</a:t>
            </a:r>
            <a:r>
              <a:rPr lang="en-US" b="1" baseline="30000" dirty="0">
                <a:solidFill>
                  <a:srgbClr val="0000FF"/>
                </a:solidFill>
                <a:highlight>
                  <a:srgbClr val="ECC5FF"/>
                </a:highlight>
                <a:latin typeface="Symbol" panose="05050102010706020507" pitchFamily="18" charset="2"/>
              </a:rPr>
              <a:t>-</a:t>
            </a:r>
          </a:p>
        </p:txBody>
      </p:sp>
      <p:pic>
        <p:nvPicPr>
          <p:cNvPr id="28" name="Picture 27">
            <a:extLst>
              <a:ext uri="{FF2B5EF4-FFF2-40B4-BE49-F238E27FC236}">
                <a16:creationId xmlns:a16="http://schemas.microsoft.com/office/drawing/2014/main" id="{D2A6F3F2-830F-4C7F-A2FA-FDA180498FE6}"/>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14198" y="1379448"/>
            <a:ext cx="535011" cy="740221"/>
          </a:xfrm>
          <a:prstGeom prst="rect">
            <a:avLst/>
          </a:prstGeom>
        </p:spPr>
      </p:pic>
      <p:sp>
        <p:nvSpPr>
          <p:cNvPr id="5" name="Rectangle 4">
            <a:extLst>
              <a:ext uri="{FF2B5EF4-FFF2-40B4-BE49-F238E27FC236}">
                <a16:creationId xmlns:a16="http://schemas.microsoft.com/office/drawing/2014/main" id="{19DBDFD3-FF12-4AE7-8789-AC3A73783512}"/>
              </a:ext>
            </a:extLst>
          </p:cNvPr>
          <p:cNvSpPr/>
          <p:nvPr/>
        </p:nvSpPr>
        <p:spPr>
          <a:xfrm>
            <a:off x="5791200" y="2079849"/>
            <a:ext cx="3429000" cy="276999"/>
          </a:xfrm>
          <a:prstGeom prst="rect">
            <a:avLst/>
          </a:prstGeom>
        </p:spPr>
        <p:txBody>
          <a:bodyPr wrap="square">
            <a:spAutoFit/>
          </a:bodyPr>
          <a:lstStyle/>
          <a:p>
            <a:pPr algn="r"/>
            <a:r>
              <a:rPr lang="en-US" sz="1200" dirty="0">
                <a:highlight>
                  <a:srgbClr val="FFFF00"/>
                </a:highlight>
              </a:rPr>
              <a:t>N. </a:t>
            </a:r>
            <a:r>
              <a:rPr lang="en-US" sz="1200" dirty="0" err="1">
                <a:highlight>
                  <a:srgbClr val="FFFF00"/>
                </a:highlight>
              </a:rPr>
              <a:t>Isgur</a:t>
            </a:r>
            <a:r>
              <a:rPr lang="en-US" sz="1200" dirty="0">
                <a:highlight>
                  <a:srgbClr val="FFFF00"/>
                </a:highlight>
              </a:rPr>
              <a:t> &amp; M.B. Wise, Phys Rev Lett </a:t>
            </a:r>
            <a:r>
              <a:rPr lang="en-US" sz="1200" b="1" dirty="0">
                <a:highlight>
                  <a:srgbClr val="FFFF00"/>
                </a:highlight>
              </a:rPr>
              <a:t>66</a:t>
            </a:r>
            <a:r>
              <a:rPr lang="en-US" sz="1200" dirty="0">
                <a:highlight>
                  <a:srgbClr val="FFFF00"/>
                </a:highlight>
              </a:rPr>
              <a:t> 1130 (1991)</a:t>
            </a:r>
            <a:r>
              <a:rPr lang="en-US" sz="1200" dirty="0">
                <a:solidFill>
                  <a:srgbClr val="000000"/>
                </a:solidFill>
              </a:rPr>
              <a:t> </a:t>
            </a:r>
            <a:endParaRPr lang="en-US" sz="1200" dirty="0"/>
          </a:p>
        </p:txBody>
      </p:sp>
      <p:pic>
        <p:nvPicPr>
          <p:cNvPr id="25" name="Picture 24">
            <a:extLst>
              <a:ext uri="{FF2B5EF4-FFF2-40B4-BE49-F238E27FC236}">
                <a16:creationId xmlns:a16="http://schemas.microsoft.com/office/drawing/2014/main" id="{D4998144-061E-47E8-96E7-37C69DF5A0C2}"/>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49209" y="1381320"/>
            <a:ext cx="542366" cy="736476"/>
          </a:xfrm>
          <a:prstGeom prst="rect">
            <a:avLst/>
          </a:prstGeom>
        </p:spPr>
      </p:pic>
      <p:pic>
        <p:nvPicPr>
          <p:cNvPr id="30" name="Picture 29">
            <a:extLst>
              <a:ext uri="{FF2B5EF4-FFF2-40B4-BE49-F238E27FC236}">
                <a16:creationId xmlns:a16="http://schemas.microsoft.com/office/drawing/2014/main" id="{ACA9BC24-9E2D-46DA-B062-20F2B65562EE}"/>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19618" y="4434928"/>
            <a:ext cx="3058667" cy="1710073"/>
          </a:xfrm>
          <a:prstGeom prst="rect">
            <a:avLst/>
          </a:prstGeom>
        </p:spPr>
      </p:pic>
      <p:pic>
        <p:nvPicPr>
          <p:cNvPr id="31" name="Picture 12">
            <a:extLst>
              <a:ext uri="{FF2B5EF4-FFF2-40B4-BE49-F238E27FC236}">
                <a16:creationId xmlns:a16="http://schemas.microsoft.com/office/drawing/2014/main" id="{96042164-0722-4EC9-9869-0C3E2226CBC4}"/>
              </a:ext>
            </a:extLst>
          </p:cNvPr>
          <p:cNvPicPr>
            <a:picLocks noChangeAspect="1" noChangeArrowheads="1"/>
          </p:cNvPicPr>
          <p:nvPr/>
        </p:nvPicPr>
        <p:blipFill>
          <a:blip r:embed="rId17" cstate="print">
            <a:lum bright="-16000" contrast="23000"/>
          </a:blip>
          <a:srcRect/>
          <a:stretch>
            <a:fillRect/>
          </a:stretch>
        </p:blipFill>
        <p:spPr bwMode="auto">
          <a:xfrm>
            <a:off x="5934313" y="4451035"/>
            <a:ext cx="718726" cy="232315"/>
          </a:xfrm>
          <a:prstGeom prst="rect">
            <a:avLst/>
          </a:prstGeom>
          <a:noFill/>
          <a:ln w="9525">
            <a:noFill/>
            <a:miter lim="800000"/>
            <a:headEnd/>
            <a:tailEnd/>
          </a:ln>
        </p:spPr>
      </p:pic>
      <p:sp>
        <p:nvSpPr>
          <p:cNvPr id="32" name="TextBox 31">
            <a:extLst>
              <a:ext uri="{FF2B5EF4-FFF2-40B4-BE49-F238E27FC236}">
                <a16:creationId xmlns:a16="http://schemas.microsoft.com/office/drawing/2014/main" id="{7240B465-1691-4A26-A3BB-837B91D34367}"/>
              </a:ext>
            </a:extLst>
          </p:cNvPr>
          <p:cNvSpPr txBox="1"/>
          <p:nvPr/>
        </p:nvSpPr>
        <p:spPr>
          <a:xfrm>
            <a:off x="5930679" y="4868773"/>
            <a:ext cx="875751" cy="250546"/>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14" name="Arrow: Bent-Up 13">
            <a:extLst>
              <a:ext uri="{FF2B5EF4-FFF2-40B4-BE49-F238E27FC236}">
                <a16:creationId xmlns:a16="http://schemas.microsoft.com/office/drawing/2014/main" id="{7697A007-2AC4-4638-A587-37252F8F40A3}"/>
              </a:ext>
            </a:extLst>
          </p:cNvPr>
          <p:cNvSpPr/>
          <p:nvPr/>
        </p:nvSpPr>
        <p:spPr>
          <a:xfrm>
            <a:off x="5557381" y="4212624"/>
            <a:ext cx="299728" cy="283892"/>
          </a:xfrm>
          <a:prstGeom prst="ben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19DFEB44-C318-4469-ACC9-DD1F710F2BA2}"/>
              </a:ext>
            </a:extLst>
          </p:cNvPr>
          <p:cNvSpPr/>
          <p:nvPr/>
        </p:nvSpPr>
        <p:spPr>
          <a:xfrm rot="1028774" flipV="1">
            <a:off x="4893151" y="4734537"/>
            <a:ext cx="970876" cy="12098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Object 21">
            <a:extLst>
              <a:ext uri="{FF2B5EF4-FFF2-40B4-BE49-F238E27FC236}">
                <a16:creationId xmlns:a16="http://schemas.microsoft.com/office/drawing/2014/main" id="{B57905FB-C0FE-463A-A6C3-1133C31B4339}"/>
              </a:ext>
            </a:extLst>
          </p:cNvPr>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23985" name="Bitmap Image" r:id="rId18" imgW="10457143" imgH="7714286" progId="PBrush">
                  <p:embed/>
                </p:oleObj>
              </mc:Choice>
              <mc:Fallback>
                <p:oleObj name="Bitmap Image" r:id="rId18" imgW="10457143" imgH="7714286" progId="PBrush">
                  <p:embed/>
                  <p:pic>
                    <p:nvPicPr>
                      <p:cNvPr id="56325"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70339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4" name="Date Placeholder 13"/>
          <p:cNvSpPr>
            <a:spLocks noGrp="1"/>
          </p:cNvSpPr>
          <p:nvPr>
            <p:ph type="dt" sz="half" idx="10"/>
          </p:nvPr>
        </p:nvSpPr>
        <p:spPr>
          <a:xfrm>
            <a:off x="493244" y="6503068"/>
            <a:ext cx="2133600" cy="365125"/>
          </a:xfrm>
        </p:spPr>
        <p:txBody>
          <a:bodyPr/>
          <a:lstStyle/>
          <a:p>
            <a:fld id="{2C1D3D22-6DC2-4A03-AAFD-9262F071E6AD}" type="datetime1">
              <a:rPr lang="en-US" b="1" smtClean="0">
                <a:solidFill>
                  <a:schemeClr val="tx1"/>
                </a:solidFill>
              </a:rPr>
              <a:pPr/>
              <a:t>6/2/2018</a:t>
            </a:fld>
            <a:endParaRPr lang="en-US" b="1" dirty="0">
              <a:solidFill>
                <a:schemeClr val="tx1"/>
              </a:solidFill>
            </a:endParaRPr>
          </a:p>
        </p:txBody>
      </p:sp>
      <p:sp>
        <p:nvSpPr>
          <p:cNvPr id="11" name="Slide Number Placeholder 10"/>
          <p:cNvSpPr>
            <a:spLocks noGrp="1"/>
          </p:cNvSpPr>
          <p:nvPr>
            <p:ph type="sldNum" sz="quarter" idx="12"/>
          </p:nvPr>
        </p:nvSpPr>
        <p:spPr>
          <a:xfrm>
            <a:off x="6428149" y="6476955"/>
            <a:ext cx="2133600" cy="365125"/>
          </a:xfrm>
        </p:spPr>
        <p:txBody>
          <a:bodyPr/>
          <a:lstStyle/>
          <a:p>
            <a:r>
              <a:rPr lang="en-US" b="1" dirty="0">
                <a:solidFill>
                  <a:schemeClr val="tx1"/>
                </a:solidFill>
              </a:rPr>
              <a:t>William Briscoe     </a:t>
            </a:r>
            <a:fld id="{1C9F895D-2C1A-46A8-B40B-B14E50EBC3DB}" type="slidenum">
              <a:rPr lang="en-US" b="1" smtClean="0">
                <a:solidFill>
                  <a:schemeClr val="tx1"/>
                </a:solidFill>
              </a:rPr>
              <a:pPr/>
              <a:t>43</a:t>
            </a:fld>
            <a:endParaRPr lang="en-US" b="1" dirty="0">
              <a:solidFill>
                <a:schemeClr val="tx1"/>
              </a:solidFill>
            </a:endParaRPr>
          </a:p>
        </p:txBody>
      </p:sp>
      <p:graphicFrame>
        <p:nvGraphicFramePr>
          <p:cNvPr id="15" name="Object 17"/>
          <p:cNvGraphicFramePr>
            <a:graphicFrameLocks noChangeAspect="1"/>
          </p:cNvGraphicFramePr>
          <p:nvPr>
            <p:extLst/>
          </p:nvPr>
        </p:nvGraphicFramePr>
        <p:xfrm>
          <a:off x="0" y="6374615"/>
          <a:ext cx="457200" cy="468312"/>
        </p:xfrm>
        <a:graphic>
          <a:graphicData uri="http://schemas.openxmlformats.org/presentationml/2006/ole">
            <mc:AlternateContent xmlns:mc="http://schemas.openxmlformats.org/markup-compatibility/2006">
              <mc:Choice xmlns:v="urn:schemas-microsoft-com:vml" Requires="v">
                <p:oleObj spid="_x0000_s721936" name="Bitmap Image" r:id="rId4" imgW="1952898" imgH="2000000" progId="PBrush">
                  <p:embed/>
                </p:oleObj>
              </mc:Choice>
              <mc:Fallback>
                <p:oleObj name="Bitmap Image" r:id="rId4" imgW="1952898" imgH="2000000" progId="PBrush">
                  <p:embed/>
                  <p:pic>
                    <p:nvPicPr>
                      <p:cNvPr id="15"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74615"/>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a:extLst>
              <a:ext uri="{FF2B5EF4-FFF2-40B4-BE49-F238E27FC236}">
                <a16:creationId xmlns:a16="http://schemas.microsoft.com/office/drawing/2014/main" id="{99BF522E-D2C9-48B2-B962-A9DAD9B693D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798397" y="1860053"/>
            <a:ext cx="3956025" cy="3137894"/>
          </a:xfrm>
          <a:prstGeom prst="rect">
            <a:avLst/>
          </a:prstGeom>
        </p:spPr>
      </p:pic>
      <p:sp>
        <p:nvSpPr>
          <p:cNvPr id="3" name="Rectangle 2">
            <a:extLst>
              <a:ext uri="{FF2B5EF4-FFF2-40B4-BE49-F238E27FC236}">
                <a16:creationId xmlns:a16="http://schemas.microsoft.com/office/drawing/2014/main" id="{1E93F514-950E-44E3-8070-5FFA2CC7B749}"/>
              </a:ext>
            </a:extLst>
          </p:cNvPr>
          <p:cNvSpPr/>
          <p:nvPr/>
        </p:nvSpPr>
        <p:spPr>
          <a:xfrm>
            <a:off x="340844" y="1600200"/>
            <a:ext cx="4572000" cy="3970318"/>
          </a:xfrm>
          <a:prstGeom prst="rect">
            <a:avLst/>
          </a:prstGeom>
        </p:spPr>
        <p:txBody>
          <a:bodyPr>
            <a:spAutoFit/>
          </a:bodyPr>
          <a:lstStyle/>
          <a:p>
            <a:r>
              <a:rPr lang="en-US" dirty="0">
                <a:solidFill>
                  <a:srgbClr val="FF0000"/>
                </a:solidFill>
                <a:latin typeface="Symbol" pitchFamily="18" charset="2"/>
              </a:rPr>
              <a:t>· </a:t>
            </a:r>
            <a:r>
              <a:rPr lang="en-US" b="1" dirty="0">
                <a:solidFill>
                  <a:srgbClr val="CC00CC"/>
                </a:solidFill>
              </a:rPr>
              <a:t>KLF</a:t>
            </a:r>
            <a:r>
              <a:rPr lang="en-US" dirty="0"/>
              <a:t> proposal will have very significant impact  </a:t>
            </a:r>
          </a:p>
          <a:p>
            <a:r>
              <a:rPr lang="en-US" dirty="0"/>
              <a:t>   in our knowledge of </a:t>
            </a:r>
            <a:r>
              <a:rPr lang="en-US" b="1" dirty="0" err="1">
                <a:solidFill>
                  <a:srgbClr val="0000FF"/>
                </a:solidFill>
              </a:rPr>
              <a:t>K</a:t>
            </a:r>
            <a:r>
              <a:rPr lang="en-US" b="1" dirty="0" err="1">
                <a:solidFill>
                  <a:srgbClr val="0000FF"/>
                </a:solidFill>
                <a:latin typeface="Symbol" panose="05050102010706020507" pitchFamily="18" charset="2"/>
              </a:rPr>
              <a:t>p</a:t>
            </a:r>
            <a:r>
              <a:rPr lang="en-US" dirty="0"/>
              <a:t> scattering amplitudes </a:t>
            </a:r>
          </a:p>
          <a:p>
            <a:r>
              <a:rPr lang="en-US" dirty="0"/>
              <a:t>   in scalar </a:t>
            </a:r>
            <a:r>
              <a:rPr lang="en-US" b="1" dirty="0">
                <a:solidFill>
                  <a:srgbClr val="0000FF"/>
                </a:solidFill>
              </a:rPr>
              <a:t>I = ½ </a:t>
            </a:r>
            <a:r>
              <a:rPr lang="en-US" dirty="0"/>
              <a:t>channel.</a:t>
            </a:r>
          </a:p>
          <a:p>
            <a:endParaRPr lang="en-US" dirty="0">
              <a:latin typeface="NimbusRomNo9L-Regu"/>
            </a:endParaRPr>
          </a:p>
          <a:p>
            <a:r>
              <a:rPr lang="en-US" dirty="0">
                <a:solidFill>
                  <a:srgbClr val="FF0000"/>
                </a:solidFill>
                <a:latin typeface="Symbol" pitchFamily="18" charset="2"/>
              </a:rPr>
              <a:t>· </a:t>
            </a:r>
            <a:r>
              <a:rPr lang="en-US" dirty="0">
                <a:latin typeface="+mj-lt"/>
              </a:rPr>
              <a:t>It will reduce by more than factor of </a:t>
            </a:r>
            <a:r>
              <a:rPr lang="en-US" b="1" dirty="0">
                <a:latin typeface="+mj-lt"/>
              </a:rPr>
              <a:t>two</a:t>
            </a:r>
            <a:r>
              <a:rPr lang="en-US" dirty="0">
                <a:latin typeface="+mj-lt"/>
              </a:rPr>
              <a:t>  </a:t>
            </a:r>
          </a:p>
          <a:p>
            <a:r>
              <a:rPr lang="en-US" dirty="0">
                <a:latin typeface="+mj-lt"/>
              </a:rPr>
              <a:t>   uncertainty in </a:t>
            </a:r>
            <a:r>
              <a:rPr lang="en-US" b="1" dirty="0">
                <a:solidFill>
                  <a:srgbClr val="0000FF"/>
                </a:solidFill>
                <a:latin typeface="+mj-lt"/>
              </a:rPr>
              <a:t>mass</a:t>
            </a:r>
            <a:r>
              <a:rPr lang="en-US" dirty="0">
                <a:latin typeface="+mj-lt"/>
              </a:rPr>
              <a:t> determination</a:t>
            </a:r>
          </a:p>
          <a:p>
            <a:r>
              <a:rPr lang="en-US" dirty="0">
                <a:latin typeface="+mj-lt"/>
              </a:rPr>
              <a:t>   &amp; by factor of </a:t>
            </a:r>
            <a:r>
              <a:rPr lang="en-US" b="1" dirty="0">
                <a:latin typeface="+mj-lt"/>
              </a:rPr>
              <a:t>five</a:t>
            </a:r>
            <a:r>
              <a:rPr lang="en-US" dirty="0">
                <a:latin typeface="+mj-lt"/>
              </a:rPr>
              <a:t> uncertainty on its </a:t>
            </a:r>
            <a:r>
              <a:rPr lang="en-US" b="1" dirty="0">
                <a:solidFill>
                  <a:srgbClr val="0000FF"/>
                </a:solidFill>
                <a:latin typeface="+mj-lt"/>
              </a:rPr>
              <a:t>width</a:t>
            </a:r>
            <a:r>
              <a:rPr lang="en-US" dirty="0">
                <a:latin typeface="+mj-lt"/>
              </a:rPr>
              <a:t> </a:t>
            </a:r>
          </a:p>
          <a:p>
            <a:r>
              <a:rPr lang="en-US" dirty="0">
                <a:latin typeface="+mj-lt"/>
              </a:rPr>
              <a:t>   (&amp; therefore on its coupling) of controversial   </a:t>
            </a:r>
          </a:p>
          <a:p>
            <a:r>
              <a:rPr lang="en-US" b="1" dirty="0">
                <a:solidFill>
                  <a:srgbClr val="FF0000"/>
                </a:solidFill>
                <a:latin typeface="+mj-lt"/>
              </a:rPr>
              <a:t>   k(800).</a:t>
            </a:r>
          </a:p>
          <a:p>
            <a:endParaRPr lang="en-US" dirty="0"/>
          </a:p>
          <a:p>
            <a:r>
              <a:rPr lang="en-US" dirty="0">
                <a:solidFill>
                  <a:srgbClr val="FF0000"/>
                </a:solidFill>
                <a:latin typeface="Symbol" pitchFamily="18" charset="2"/>
              </a:rPr>
              <a:t>· </a:t>
            </a:r>
            <a:r>
              <a:rPr lang="en-US" dirty="0"/>
              <a:t>Neutral kaon beam scattering on both </a:t>
            </a:r>
            <a:r>
              <a:rPr lang="en-US" b="1" dirty="0"/>
              <a:t>proton</a:t>
            </a:r>
          </a:p>
          <a:p>
            <a:r>
              <a:rPr lang="en-US" dirty="0"/>
              <a:t>   &amp; </a:t>
            </a:r>
            <a:r>
              <a:rPr lang="en-US" b="1" dirty="0"/>
              <a:t>neutron</a:t>
            </a:r>
            <a:r>
              <a:rPr lang="en-US" dirty="0"/>
              <a:t> targets at low t-Mandelstam will    </a:t>
            </a:r>
          </a:p>
          <a:p>
            <a:r>
              <a:rPr lang="en-US" dirty="0"/>
              <a:t>   allow to produce &amp; identify </a:t>
            </a:r>
          </a:p>
          <a:p>
            <a:r>
              <a:rPr lang="en-US" dirty="0"/>
              <a:t>   </a:t>
            </a:r>
            <a:r>
              <a:rPr lang="en-US" b="1" dirty="0">
                <a:solidFill>
                  <a:srgbClr val="0000FF"/>
                </a:solidFill>
              </a:rPr>
              <a:t>all four isospin partners of </a:t>
            </a:r>
            <a:r>
              <a:rPr lang="en-US" b="1" dirty="0">
                <a:solidFill>
                  <a:srgbClr val="FF0000"/>
                </a:solidFill>
                <a:latin typeface="Symbol" panose="05050102010706020507" pitchFamily="18" charset="2"/>
              </a:rPr>
              <a:t>k(800)</a:t>
            </a:r>
            <a:r>
              <a:rPr lang="en-US" dirty="0"/>
              <a:t>.</a:t>
            </a:r>
          </a:p>
        </p:txBody>
      </p:sp>
      <p:sp>
        <p:nvSpPr>
          <p:cNvPr id="5" name="Rectangle 4">
            <a:extLst>
              <a:ext uri="{FF2B5EF4-FFF2-40B4-BE49-F238E27FC236}">
                <a16:creationId xmlns:a16="http://schemas.microsoft.com/office/drawing/2014/main" id="{DEC4E136-1D5C-405E-B837-EB1FC75356BF}"/>
              </a:ext>
            </a:extLst>
          </p:cNvPr>
          <p:cNvSpPr/>
          <p:nvPr/>
        </p:nvSpPr>
        <p:spPr>
          <a:xfrm>
            <a:off x="288925" y="15919"/>
            <a:ext cx="8833247" cy="1200329"/>
          </a:xfrm>
          <a:prstGeom prst="rect">
            <a:avLst/>
          </a:prstGeom>
        </p:spPr>
        <p:txBody>
          <a:bodyPr wrap="square">
            <a:spAutoFit/>
          </a:bodyPr>
          <a:lstStyle/>
          <a:p>
            <a:pPr algn="r"/>
            <a:r>
              <a:rPr lang="en-US" sz="3600" dirty="0">
                <a:solidFill>
                  <a:srgbClr val="0000FF"/>
                </a:solidFill>
                <a:latin typeface="Monotype Corsiva" panose="03010101010201010101" pitchFamily="66" charset="0"/>
              </a:rPr>
              <a:t>Why</a:t>
            </a:r>
            <a:r>
              <a:rPr lang="en-US" sz="3600" dirty="0">
                <a:latin typeface="Monotype Corsiva" panose="03010101010201010101" pitchFamily="66" charset="0"/>
              </a:rPr>
              <a:t> </a:t>
            </a:r>
            <a:r>
              <a:rPr lang="en-US" sz="3600" dirty="0">
                <a:solidFill>
                  <a:srgbClr val="00B050"/>
                </a:solidFill>
                <a:latin typeface="Monotype Corsiva" panose="03010101010201010101" pitchFamily="66" charset="0"/>
              </a:rPr>
              <a:t>We</a:t>
            </a:r>
            <a:r>
              <a:rPr lang="en-US" sz="3600" dirty="0">
                <a:latin typeface="Monotype Corsiva" panose="03010101010201010101" pitchFamily="66" charset="0"/>
              </a:rPr>
              <a:t> </a:t>
            </a:r>
            <a:r>
              <a:rPr lang="en-US" sz="3600" dirty="0">
                <a:solidFill>
                  <a:srgbClr val="FF9900"/>
                </a:solidFill>
                <a:latin typeface="Monotype Corsiva" panose="03010101010201010101" pitchFamily="66" charset="0"/>
              </a:rPr>
              <a:t>Have</a:t>
            </a:r>
            <a:r>
              <a:rPr lang="en-US" sz="3600" dirty="0">
                <a:latin typeface="Monotype Corsiva" panose="03010101010201010101" pitchFamily="66" charset="0"/>
              </a:rPr>
              <a:t> to </a:t>
            </a:r>
            <a:r>
              <a:rPr lang="en-US" sz="3600" dirty="0">
                <a:solidFill>
                  <a:srgbClr val="CC00FF"/>
                </a:solidFill>
                <a:latin typeface="Monotype Corsiva" panose="03010101010201010101" pitchFamily="66" charset="0"/>
              </a:rPr>
              <a:t>Focus</a:t>
            </a:r>
            <a:r>
              <a:rPr lang="en-US" sz="3600" dirty="0">
                <a:latin typeface="Monotype Corsiva" panose="03010101010201010101" pitchFamily="66" charset="0"/>
              </a:rPr>
              <a:t> </a:t>
            </a:r>
          </a:p>
          <a:p>
            <a:pPr algn="r"/>
            <a:r>
              <a:rPr lang="en-US" sz="3600" dirty="0">
                <a:latin typeface="Monotype Corsiva" panose="03010101010201010101" pitchFamily="66" charset="0"/>
              </a:rPr>
              <a:t>on </a:t>
            </a:r>
            <a:r>
              <a:rPr lang="en-US" sz="3600" dirty="0" err="1">
                <a:solidFill>
                  <a:srgbClr val="0000FF"/>
                </a:solidFill>
                <a:latin typeface="Monotype Corsiva" panose="03010101010201010101" pitchFamily="66" charset="0"/>
              </a:rPr>
              <a:t>K</a:t>
            </a:r>
            <a:r>
              <a:rPr lang="en-US" sz="3600" i="1" dirty="0" err="1">
                <a:solidFill>
                  <a:srgbClr val="0000FF"/>
                </a:solidFill>
                <a:latin typeface="Symbol" panose="05050102010706020507" pitchFamily="18" charset="2"/>
              </a:rPr>
              <a:t>p</a:t>
            </a:r>
            <a:r>
              <a:rPr lang="en-US" sz="3600" dirty="0">
                <a:latin typeface="Monotype Corsiva" panose="03010101010201010101" pitchFamily="66" charset="0"/>
              </a:rPr>
              <a:t> </a:t>
            </a:r>
            <a:r>
              <a:rPr lang="en-US" sz="3600" dirty="0">
                <a:solidFill>
                  <a:srgbClr val="D2A000"/>
                </a:solidFill>
                <a:latin typeface="Monotype Corsiva" panose="03010101010201010101" pitchFamily="66" charset="0"/>
              </a:rPr>
              <a:t>Scattering</a:t>
            </a:r>
            <a:r>
              <a:rPr lang="en-US" sz="3600" dirty="0">
                <a:latin typeface="Monotype Corsiva" panose="03010101010201010101" pitchFamily="66" charset="0"/>
              </a:rPr>
              <a:t> with </a:t>
            </a:r>
            <a:r>
              <a:rPr lang="en-US" sz="3600" dirty="0">
                <a:solidFill>
                  <a:srgbClr val="CC66FF"/>
                </a:solidFill>
                <a:latin typeface="Monotype Corsiva" panose="03010101010201010101" pitchFamily="66" charset="0"/>
              </a:rPr>
              <a:t>Regards</a:t>
            </a:r>
            <a:r>
              <a:rPr lang="en-US" sz="3600" dirty="0">
                <a:latin typeface="Monotype Corsiva" panose="03010101010201010101" pitchFamily="66" charset="0"/>
              </a:rPr>
              <a:t> to </a:t>
            </a:r>
            <a:r>
              <a:rPr lang="en-US" sz="3600" i="1" dirty="0">
                <a:solidFill>
                  <a:srgbClr val="FF0000"/>
                </a:solidFill>
                <a:latin typeface="Symbol" panose="05050102010706020507" pitchFamily="18" charset="2"/>
              </a:rPr>
              <a:t>k</a:t>
            </a:r>
            <a:r>
              <a:rPr lang="en-US" sz="3600" dirty="0">
                <a:latin typeface="Monotype Corsiva" panose="03010101010201010101" pitchFamily="66" charset="0"/>
              </a:rPr>
              <a:t> </a:t>
            </a:r>
            <a:r>
              <a:rPr lang="en-US" sz="3600" dirty="0">
                <a:solidFill>
                  <a:srgbClr val="00B050"/>
                </a:solidFill>
                <a:latin typeface="Monotype Corsiva" panose="03010101010201010101" pitchFamily="66" charset="0"/>
              </a:rPr>
              <a:t>Meson</a:t>
            </a:r>
            <a:r>
              <a:rPr lang="en-US" sz="3600" dirty="0">
                <a:latin typeface="Monotype Corsiva" panose="03010101010201010101" pitchFamily="66" charset="0"/>
              </a:rPr>
              <a:t> in </a:t>
            </a:r>
            <a:r>
              <a:rPr lang="en-US" sz="3600" dirty="0" err="1">
                <a:solidFill>
                  <a:srgbClr val="FF0000"/>
                </a:solidFill>
                <a:latin typeface="Monotype Corsiva" panose="03010101010201010101" pitchFamily="66" charset="0"/>
              </a:rPr>
              <a:t>JLab</a:t>
            </a:r>
            <a:endParaRPr lang="en-US" sz="3600" dirty="0">
              <a:solidFill>
                <a:srgbClr val="FF0000"/>
              </a:solidFill>
              <a:latin typeface="Monotype Corsiva" panose="03010101010201010101" pitchFamily="66" charset="0"/>
            </a:endParaRPr>
          </a:p>
        </p:txBody>
      </p:sp>
      <p:cxnSp>
        <p:nvCxnSpPr>
          <p:cNvPr id="16" name="Straight Arrow Connector 15">
            <a:extLst>
              <a:ext uri="{FF2B5EF4-FFF2-40B4-BE49-F238E27FC236}">
                <a16:creationId xmlns:a16="http://schemas.microsoft.com/office/drawing/2014/main" id="{A70314BB-8513-44F2-A5AE-356048C8FDC6}"/>
              </a:ext>
            </a:extLst>
          </p:cNvPr>
          <p:cNvCxnSpPr>
            <a:cxnSpLocks/>
          </p:cNvCxnSpPr>
          <p:nvPr/>
        </p:nvCxnSpPr>
        <p:spPr>
          <a:xfrm flipV="1">
            <a:off x="5309908" y="3850107"/>
            <a:ext cx="352984" cy="1688327"/>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B9840E-D883-45A0-BFD7-3CAC4A4C7CB9}"/>
              </a:ext>
            </a:extLst>
          </p:cNvPr>
          <p:cNvSpPr txBox="1"/>
          <p:nvPr/>
        </p:nvSpPr>
        <p:spPr>
          <a:xfrm>
            <a:off x="5309908" y="5385852"/>
            <a:ext cx="1803635" cy="338554"/>
          </a:xfrm>
          <a:prstGeom prst="rect">
            <a:avLst/>
          </a:prstGeom>
          <a:solidFill>
            <a:srgbClr val="FFFF00"/>
          </a:solidFill>
        </p:spPr>
        <p:txBody>
          <a:bodyPr wrap="none" rtlCol="0">
            <a:spAutoFit/>
          </a:bodyPr>
          <a:lstStyle/>
          <a:p>
            <a:r>
              <a:rPr lang="en-US" sz="1600" dirty="0"/>
              <a:t>Expected </a:t>
            </a:r>
            <a:r>
              <a:rPr lang="en-US" sz="1600" b="1" dirty="0">
                <a:solidFill>
                  <a:srgbClr val="0000FF"/>
                </a:solidFill>
              </a:rPr>
              <a:t>KLF </a:t>
            </a:r>
            <a:r>
              <a:rPr lang="en-US" sz="1600" dirty="0"/>
              <a:t>result</a:t>
            </a:r>
          </a:p>
        </p:txBody>
      </p:sp>
      <p:sp>
        <p:nvSpPr>
          <p:cNvPr id="4" name="Rectangle 3">
            <a:extLst>
              <a:ext uri="{FF2B5EF4-FFF2-40B4-BE49-F238E27FC236}">
                <a16:creationId xmlns:a16="http://schemas.microsoft.com/office/drawing/2014/main" id="{DDD9A407-B1E1-4716-A793-AAEF4896A4E7}"/>
              </a:ext>
            </a:extLst>
          </p:cNvPr>
          <p:cNvSpPr/>
          <p:nvPr/>
        </p:nvSpPr>
        <p:spPr>
          <a:xfrm>
            <a:off x="3107556" y="6521017"/>
            <a:ext cx="2839880" cy="276999"/>
          </a:xfrm>
          <a:prstGeom prst="rect">
            <a:avLst/>
          </a:prstGeom>
        </p:spPr>
        <p:txBody>
          <a:bodyPr wrap="none">
            <a:spAutoFit/>
          </a:bodyPr>
          <a:lstStyle/>
          <a:p>
            <a:pPr algn="ctr"/>
            <a:r>
              <a:rPr lang="en-US" sz="1200" b="1" dirty="0"/>
              <a:t>MESON 2018, Krakow, Poland, June, 2018</a:t>
            </a:r>
          </a:p>
        </p:txBody>
      </p:sp>
      <p:graphicFrame>
        <p:nvGraphicFramePr>
          <p:cNvPr id="17" name="Object 21">
            <a:extLst>
              <a:ext uri="{FF2B5EF4-FFF2-40B4-BE49-F238E27FC236}">
                <a16:creationId xmlns:a16="http://schemas.microsoft.com/office/drawing/2014/main" id="{B9A168F6-D83F-4D12-8F06-7885286281B9}"/>
              </a:ext>
            </a:extLst>
          </p:cNvPr>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21937" name="Bitmap Image" r:id="rId8" imgW="10457143" imgH="7714286" progId="PBrush">
                  <p:embed/>
                </p:oleObj>
              </mc:Choice>
              <mc:Fallback>
                <p:oleObj name="Bitmap Image" r:id="rId8" imgW="10457143" imgH="7714286" progId="PBrush">
                  <p:embed/>
                  <p:pic>
                    <p:nvPicPr>
                      <p:cNvPr id="56325"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65945150"/>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5" name="Rectangle 14"/>
          <p:cNvSpPr/>
          <p:nvPr/>
        </p:nvSpPr>
        <p:spPr>
          <a:xfrm>
            <a:off x="5334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609285"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722961" name="Bitmap Image" r:id="rId4" imgW="1952898" imgH="2000000" progId="PBrush">
                  <p:embed/>
                </p:oleObj>
              </mc:Choice>
              <mc:Fallback>
                <p:oleObj name="Bitmap Image" r:id="rId4" imgW="1952898" imgH="2000000" progId="PBrush">
                  <p:embed/>
                  <p:pic>
                    <p:nvPicPr>
                      <p:cNvPr id="609285"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8"/>
          <p:cNvSpPr/>
          <p:nvPr/>
        </p:nvSpPr>
        <p:spPr>
          <a:xfrm>
            <a:off x="7162800" y="6581001"/>
            <a:ext cx="1475917" cy="276999"/>
          </a:xfrm>
          <a:prstGeom prst="rect">
            <a:avLst/>
          </a:prstGeom>
        </p:spPr>
        <p:txBody>
          <a:bodyPr wrap="none">
            <a:spAutoFit/>
          </a:bodyPr>
          <a:lstStyle/>
          <a:p>
            <a:r>
              <a:rPr lang="en-US" sz="1200" b="1" dirty="0"/>
              <a:t>William Briscoe    </a:t>
            </a:r>
            <a:fld id="{1C9F895D-2C1A-46A8-B40B-B14E50EBC3DB}" type="slidenum">
              <a:rPr lang="en-US" sz="1200" b="1" smtClean="0"/>
              <a:pPr/>
              <a:t>44</a:t>
            </a:fld>
            <a:endParaRPr lang="en-US" sz="1200" dirty="0"/>
          </a:p>
        </p:txBody>
      </p:sp>
      <p:pic>
        <p:nvPicPr>
          <p:cNvPr id="20" name="Picture 19"/>
          <p:cNvPicPr>
            <a:picLocks noChangeAspect="1" noChangeArrowheads="1"/>
          </p:cNvPicPr>
          <p:nvPr/>
        </p:nvPicPr>
        <p:blipFill>
          <a:blip r:embed="rId6" cstate="print">
            <a:lum bright="-16000" contrast="26000"/>
          </a:blip>
          <a:srcRect/>
          <a:stretch>
            <a:fillRect/>
          </a:stretch>
        </p:blipFill>
        <p:spPr bwMode="auto">
          <a:xfrm>
            <a:off x="354722" y="1144846"/>
            <a:ext cx="1760706" cy="381000"/>
          </a:xfrm>
          <a:prstGeom prst="rect">
            <a:avLst/>
          </a:prstGeom>
          <a:noFill/>
          <a:ln w="9525">
            <a:noFill/>
            <a:miter lim="800000"/>
            <a:headEnd/>
            <a:tailEnd/>
          </a:ln>
        </p:spPr>
      </p:pic>
      <p:pic>
        <p:nvPicPr>
          <p:cNvPr id="21" name="Picture 3"/>
          <p:cNvPicPr>
            <a:picLocks noChangeAspect="1" noChangeArrowheads="1"/>
          </p:cNvPicPr>
          <p:nvPr/>
        </p:nvPicPr>
        <p:blipFill>
          <a:blip r:embed="rId7" cstate="print">
            <a:lum bright="-15000" contrast="40000"/>
          </a:blip>
          <a:srcRect/>
          <a:stretch>
            <a:fillRect/>
          </a:stretch>
        </p:blipFill>
        <p:spPr bwMode="auto">
          <a:xfrm>
            <a:off x="7221537" y="1241045"/>
            <a:ext cx="1133475" cy="319289"/>
          </a:xfrm>
          <a:prstGeom prst="rect">
            <a:avLst/>
          </a:prstGeom>
          <a:noFill/>
          <a:ln w="9525">
            <a:noFill/>
            <a:miter lim="800000"/>
            <a:headEnd/>
            <a:tailEnd/>
          </a:ln>
        </p:spPr>
      </p:pic>
      <p:sp>
        <p:nvSpPr>
          <p:cNvPr id="18" name="TextBox 17"/>
          <p:cNvSpPr txBox="1"/>
          <p:nvPr/>
        </p:nvSpPr>
        <p:spPr>
          <a:xfrm>
            <a:off x="1714500" y="6200358"/>
            <a:ext cx="5715000" cy="338554"/>
          </a:xfrm>
          <a:prstGeom prst="rect">
            <a:avLst/>
          </a:prstGeom>
          <a:solidFill>
            <a:schemeClr val="bg1"/>
          </a:solidFill>
        </p:spPr>
        <p:txBody>
          <a:bodyPr wrap="square" rtlCol="0">
            <a:spAutoFit/>
          </a:bodyPr>
          <a:lstStyle/>
          <a:p>
            <a:pPr algn="ctr"/>
            <a:r>
              <a:rPr lang="en-US" sz="1600" b="1" dirty="0">
                <a:solidFill>
                  <a:srgbClr val="FF0000"/>
                </a:solidFill>
                <a:highlight>
                  <a:srgbClr val="ECC5FF"/>
                </a:highlight>
                <a:latin typeface="Symbol" pitchFamily="18" charset="2"/>
              </a:rPr>
              <a:t>· </a:t>
            </a:r>
            <a:r>
              <a:rPr lang="en-US" sz="1600" dirty="0">
                <a:highlight>
                  <a:srgbClr val="ECC5FF"/>
                </a:highlight>
              </a:rPr>
              <a:t>Full </a:t>
            </a:r>
            <a:r>
              <a:rPr lang="en-US" sz="1600" b="1" dirty="0">
                <a:solidFill>
                  <a:srgbClr val="0000FF"/>
                </a:solidFill>
                <a:highlight>
                  <a:srgbClr val="ECC5FF"/>
                </a:highlight>
              </a:rPr>
              <a:t>Proposal</a:t>
            </a:r>
            <a:r>
              <a:rPr lang="en-US" sz="1600" dirty="0">
                <a:highlight>
                  <a:srgbClr val="ECC5FF"/>
                </a:highlight>
              </a:rPr>
              <a:t> was submitted for </a:t>
            </a:r>
            <a:r>
              <a:rPr lang="en-US" sz="1600" b="1" dirty="0" err="1">
                <a:highlight>
                  <a:srgbClr val="ECC5FF"/>
                </a:highlight>
              </a:rPr>
              <a:t>JLab</a:t>
            </a:r>
            <a:r>
              <a:rPr lang="en-US" sz="1600" dirty="0">
                <a:highlight>
                  <a:srgbClr val="ECC5FF"/>
                </a:highlight>
              </a:rPr>
              <a:t> </a:t>
            </a:r>
            <a:r>
              <a:rPr lang="en-US" sz="1600" b="1" dirty="0">
                <a:solidFill>
                  <a:srgbClr val="FF0000"/>
                </a:solidFill>
                <a:highlight>
                  <a:srgbClr val="ECC5FF"/>
                </a:highlight>
              </a:rPr>
              <a:t>PAC46</a:t>
            </a:r>
            <a:r>
              <a:rPr lang="en-US" sz="1600" dirty="0">
                <a:highlight>
                  <a:srgbClr val="ECC5FF"/>
                </a:highlight>
              </a:rPr>
              <a:t> .</a:t>
            </a:r>
          </a:p>
        </p:txBody>
      </p:sp>
      <p:sp>
        <p:nvSpPr>
          <p:cNvPr id="25" name="Right Arrow 24"/>
          <p:cNvSpPr/>
          <p:nvPr/>
        </p:nvSpPr>
        <p:spPr>
          <a:xfrm>
            <a:off x="7202618" y="4766260"/>
            <a:ext cx="1918079" cy="1603375"/>
          </a:xfrm>
          <a:prstGeom prst="rightArrow">
            <a:avLst/>
          </a:prstGeom>
          <a:solidFill>
            <a:srgbClr val="9BB7D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H</a:t>
            </a:r>
            <a:r>
              <a:rPr lang="en-US" sz="1400" b="1" dirty="0">
                <a:solidFill>
                  <a:srgbClr val="FFFF00"/>
                </a:solidFill>
              </a:rPr>
              <a:t>yperon  </a:t>
            </a:r>
            <a:r>
              <a:rPr lang="en-US" sz="1400" b="1" dirty="0">
                <a:solidFill>
                  <a:schemeClr val="bg1"/>
                </a:solidFill>
              </a:rPr>
              <a:t>&amp;</a:t>
            </a:r>
            <a:r>
              <a:rPr lang="en-US" sz="1400" b="1" dirty="0">
                <a:solidFill>
                  <a:srgbClr val="FFFF00"/>
                </a:solidFill>
              </a:rPr>
              <a:t> </a:t>
            </a:r>
            <a:r>
              <a:rPr lang="en-US" sz="1400" b="1" dirty="0">
                <a:solidFill>
                  <a:schemeClr val="bg1"/>
                </a:solidFill>
              </a:rPr>
              <a:t>S</a:t>
            </a:r>
            <a:r>
              <a:rPr lang="en-US" sz="1400" b="1" dirty="0">
                <a:solidFill>
                  <a:srgbClr val="FFFF00"/>
                </a:solidFill>
              </a:rPr>
              <a:t>trange </a:t>
            </a:r>
            <a:r>
              <a:rPr lang="en-US" sz="1400" b="1" dirty="0">
                <a:solidFill>
                  <a:schemeClr val="bg1"/>
                </a:solidFill>
              </a:rPr>
              <a:t>M</a:t>
            </a:r>
            <a:r>
              <a:rPr lang="en-US" sz="1400" b="1" dirty="0">
                <a:solidFill>
                  <a:srgbClr val="FFFF00"/>
                </a:solidFill>
              </a:rPr>
              <a:t>eson</a:t>
            </a:r>
          </a:p>
          <a:p>
            <a:r>
              <a:rPr lang="en-US" sz="1400" b="1" dirty="0">
                <a:solidFill>
                  <a:schemeClr val="bg1"/>
                </a:solidFill>
              </a:rPr>
              <a:t>S</a:t>
            </a:r>
            <a:r>
              <a:rPr lang="en-US" sz="1400" b="1" dirty="0">
                <a:solidFill>
                  <a:srgbClr val="FFFF00"/>
                </a:solidFill>
              </a:rPr>
              <a:t>pectroscopy</a:t>
            </a:r>
          </a:p>
        </p:txBody>
      </p:sp>
      <p:sp>
        <p:nvSpPr>
          <p:cNvPr id="2" name="Rectangle 1">
            <a:extLst>
              <a:ext uri="{FF2B5EF4-FFF2-40B4-BE49-F238E27FC236}">
                <a16:creationId xmlns:a16="http://schemas.microsoft.com/office/drawing/2014/main" id="{8B43803A-D470-4D0E-B9B3-C5BF04E1BC87}"/>
              </a:ext>
            </a:extLst>
          </p:cNvPr>
          <p:cNvSpPr/>
          <p:nvPr/>
        </p:nvSpPr>
        <p:spPr>
          <a:xfrm>
            <a:off x="268724" y="5298182"/>
            <a:ext cx="2174002" cy="830997"/>
          </a:xfrm>
          <a:prstGeom prst="rect">
            <a:avLst/>
          </a:prstGeom>
          <a:solidFill>
            <a:srgbClr val="00FFCC"/>
          </a:solidFill>
        </p:spPr>
        <p:txBody>
          <a:bodyPr wrap="square">
            <a:spAutoFit/>
          </a:bodyPr>
          <a:lstStyle/>
          <a:p>
            <a:r>
              <a:rPr lang="en-US" sz="1600" b="1" dirty="0">
                <a:solidFill>
                  <a:srgbClr val="FF0000"/>
                </a:solidFill>
                <a:latin typeface="Symbol" pitchFamily="18" charset="2"/>
              </a:rPr>
              <a:t>· </a:t>
            </a:r>
            <a:r>
              <a:rPr lang="en-US" sz="1600" b="1" dirty="0">
                <a:solidFill>
                  <a:srgbClr val="0000FF"/>
                </a:solidFill>
                <a:latin typeface="Calibri" panose="020F0502020204030204" pitchFamily="34" charset="0"/>
                <a:cs typeface="Times New Roman" panose="02020603050405020304" pitchFamily="18" charset="0"/>
              </a:rPr>
              <a:t>203</a:t>
            </a:r>
            <a:r>
              <a:rPr lang="en-US" sz="1600" dirty="0">
                <a:latin typeface="Calibri" panose="020F0502020204030204" pitchFamily="34" charset="0"/>
                <a:ea typeface="Calibri" panose="020F0502020204030204" pitchFamily="34" charset="0"/>
                <a:cs typeface="Times New Roman" panose="02020603050405020304" pitchFamily="18" charset="0"/>
              </a:rPr>
              <a:t> researchers from </a:t>
            </a:r>
          </a:p>
          <a:p>
            <a:r>
              <a:rPr lang="en-US" sz="16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      61</a:t>
            </a:r>
            <a:r>
              <a:rPr lang="en-US" sz="1600" dirty="0">
                <a:latin typeface="Calibri" panose="020F0502020204030204" pitchFamily="34" charset="0"/>
                <a:ea typeface="Calibri" panose="020F0502020204030204" pitchFamily="34" charset="0"/>
                <a:cs typeface="Times New Roman" panose="02020603050405020304" pitchFamily="18" charset="0"/>
              </a:rPr>
              <a:t> institutes </a:t>
            </a:r>
          </a:p>
          <a:p>
            <a:r>
              <a:rPr lang="en-US" sz="1600" dirty="0">
                <a:latin typeface="Calibri" panose="020F0502020204030204" pitchFamily="34" charset="0"/>
                <a:ea typeface="Calibri" panose="020F0502020204030204" pitchFamily="34" charset="0"/>
                <a:cs typeface="Times New Roman" panose="02020603050405020304" pitchFamily="18" charset="0"/>
              </a:rPr>
              <a:t>           are co-authors.</a:t>
            </a:r>
            <a:endParaRPr lang="en-US" sz="1600" dirty="0"/>
          </a:p>
        </p:txBody>
      </p:sp>
      <p:pic>
        <p:nvPicPr>
          <p:cNvPr id="4" name="Picture 3">
            <a:extLst>
              <a:ext uri="{FF2B5EF4-FFF2-40B4-BE49-F238E27FC236}">
                <a16:creationId xmlns:a16="http://schemas.microsoft.com/office/drawing/2014/main" id="{2993E3E1-33F2-4BBC-91F7-D8758C6D4A7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2523284" y="603042"/>
            <a:ext cx="4142753" cy="5414753"/>
          </a:xfrm>
          <a:prstGeom prst="rect">
            <a:avLst/>
          </a:prstGeom>
        </p:spPr>
      </p:pic>
      <p:sp>
        <p:nvSpPr>
          <p:cNvPr id="38" name="TextBox 37">
            <a:extLst>
              <a:ext uri="{FF2B5EF4-FFF2-40B4-BE49-F238E27FC236}">
                <a16:creationId xmlns:a16="http://schemas.microsoft.com/office/drawing/2014/main" id="{9BF785DB-A478-4378-9733-53A8D6BB6AB3}"/>
              </a:ext>
            </a:extLst>
          </p:cNvPr>
          <p:cNvSpPr txBox="1"/>
          <p:nvPr/>
        </p:nvSpPr>
        <p:spPr>
          <a:xfrm>
            <a:off x="2544889" y="1231554"/>
            <a:ext cx="4142753" cy="237769"/>
          </a:xfrm>
          <a:prstGeom prst="rect">
            <a:avLst/>
          </a:prstGeom>
          <a:solidFill>
            <a:srgbClr val="00FF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1100" dirty="0"/>
          </a:p>
        </p:txBody>
      </p:sp>
      <p:sp>
        <p:nvSpPr>
          <p:cNvPr id="3" name="Rectangle 2">
            <a:extLst>
              <a:ext uri="{FF2B5EF4-FFF2-40B4-BE49-F238E27FC236}">
                <a16:creationId xmlns:a16="http://schemas.microsoft.com/office/drawing/2014/main" id="{046B345C-8C90-4157-AA33-FB2818AF2F32}"/>
              </a:ext>
            </a:extLst>
          </p:cNvPr>
          <p:cNvSpPr/>
          <p:nvPr/>
        </p:nvSpPr>
        <p:spPr>
          <a:xfrm>
            <a:off x="3282178" y="6553670"/>
            <a:ext cx="2839880" cy="276999"/>
          </a:xfrm>
          <a:prstGeom prst="rect">
            <a:avLst/>
          </a:prstGeom>
        </p:spPr>
        <p:txBody>
          <a:bodyPr wrap="none">
            <a:spAutoFit/>
          </a:bodyPr>
          <a:lstStyle/>
          <a:p>
            <a:pPr algn="ctr"/>
            <a:r>
              <a:rPr lang="en-US" sz="1200" b="1" dirty="0"/>
              <a:t>MESON 2018, Krakow, Poland, June, 2018</a:t>
            </a:r>
          </a:p>
        </p:txBody>
      </p:sp>
      <p:graphicFrame>
        <p:nvGraphicFramePr>
          <p:cNvPr id="22" name="Object 21">
            <a:extLst>
              <a:ext uri="{FF2B5EF4-FFF2-40B4-BE49-F238E27FC236}">
                <a16:creationId xmlns:a16="http://schemas.microsoft.com/office/drawing/2014/main" id="{10D166D8-C12C-4DDD-BE36-369FFD8B8205}"/>
              </a:ext>
            </a:extLst>
          </p:cNvPr>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722962" name="Bitmap Image" r:id="rId10" imgW="10457143" imgH="7714286" progId="PBrush">
                  <p:embed/>
                </p:oleObj>
              </mc:Choice>
              <mc:Fallback>
                <p:oleObj name="Bitmap Image" r:id="rId10" imgW="10457143" imgH="7714286" progId="PBrush">
                  <p:embed/>
                  <p:pic>
                    <p:nvPicPr>
                      <p:cNvPr id="56325"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6626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p:cNvPicPr>
            <a:picLocks noChangeAspect="1" noChangeArrowheads="1"/>
          </p:cNvPicPr>
          <p:nvPr/>
        </p:nvPicPr>
        <p:blipFill>
          <a:blip r:embed="rId4" cstate="print"/>
          <a:srcRect/>
          <a:stretch>
            <a:fillRect/>
          </a:stretch>
        </p:blipFill>
        <p:spPr bwMode="auto">
          <a:xfrm>
            <a:off x="533399" y="3429000"/>
            <a:ext cx="3723875" cy="2747963"/>
          </a:xfrm>
          <a:prstGeom prst="rect">
            <a:avLst/>
          </a:prstGeom>
          <a:noFill/>
          <a:ln w="9525">
            <a:noFill/>
            <a:miter lim="800000"/>
            <a:headEnd/>
            <a:tailEnd/>
          </a:ln>
        </p:spPr>
      </p:pic>
      <p:pic>
        <p:nvPicPr>
          <p:cNvPr id="1698825" name="Picture 9"/>
          <p:cNvPicPr>
            <a:picLocks noChangeAspect="1" noChangeArrowheads="1"/>
          </p:cNvPicPr>
          <p:nvPr/>
        </p:nvPicPr>
        <p:blipFill>
          <a:blip r:embed="rId5" cstate="print">
            <a:lum bright="-15000" contrast="40000"/>
          </a:blip>
          <a:srcRect/>
          <a:stretch>
            <a:fillRect/>
          </a:stretch>
        </p:blipFill>
        <p:spPr bwMode="auto">
          <a:xfrm>
            <a:off x="152400" y="1447800"/>
            <a:ext cx="4343400" cy="103483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0" name="Rectangle 9"/>
          <p:cNvSpPr/>
          <p:nvPr/>
        </p:nvSpPr>
        <p:spPr>
          <a:xfrm>
            <a:off x="2362200" y="6581001"/>
            <a:ext cx="4572000" cy="276999"/>
          </a:xfrm>
          <a:prstGeom prst="rect">
            <a:avLst/>
          </a:prstGeom>
        </p:spPr>
        <p:txBody>
          <a:bodyPr>
            <a:spAutoFit/>
          </a:bodyPr>
          <a:lstStyle/>
          <a:p>
            <a:pPr algn="ctr"/>
            <a:r>
              <a:rPr lang="en-US" sz="1200" b="1" dirty="0"/>
              <a:t>MESON 2018, Krakow, Poland, June, 2018</a:t>
            </a:r>
          </a:p>
        </p:txBody>
      </p:sp>
      <p:sp>
        <p:nvSpPr>
          <p:cNvPr id="13" name="TextBox 12"/>
          <p:cNvSpPr txBox="1"/>
          <p:nvPr/>
        </p:nvSpPr>
        <p:spPr>
          <a:xfrm>
            <a:off x="546775" y="0"/>
            <a:ext cx="8597225" cy="830997"/>
          </a:xfrm>
          <a:prstGeom prst="rect">
            <a:avLst/>
          </a:prstGeom>
          <a:noFill/>
        </p:spPr>
        <p:txBody>
          <a:bodyPr wrap="none" rtlCol="0">
            <a:spAutoFit/>
          </a:bodyPr>
          <a:lstStyle/>
          <a:p>
            <a:r>
              <a:rPr lang="en-US" sz="4800" dirty="0">
                <a:latin typeface="Monotype Corsiva" pitchFamily="66" charset="0"/>
              </a:rPr>
              <a:t>The</a:t>
            </a:r>
            <a:r>
              <a:rPr lang="en-US" sz="4800" dirty="0">
                <a:solidFill>
                  <a:srgbClr val="FF0000"/>
                </a:solidFill>
                <a:latin typeface="Monotype Corsiva" pitchFamily="66" charset="0"/>
              </a:rPr>
              <a:t> First</a:t>
            </a:r>
            <a:r>
              <a:rPr lang="en-US" sz="4800" dirty="0">
                <a:latin typeface="Monotype Corsiva" pitchFamily="66" charset="0"/>
              </a:rPr>
              <a:t> </a:t>
            </a:r>
            <a:r>
              <a:rPr lang="en-US" sz="4800" dirty="0">
                <a:solidFill>
                  <a:srgbClr val="00A29E"/>
                </a:solidFill>
                <a:latin typeface="Monotype Corsiva" pitchFamily="66" charset="0"/>
              </a:rPr>
              <a:t>Baryon</a:t>
            </a:r>
            <a:r>
              <a:rPr lang="en-US" sz="4800" dirty="0">
                <a:latin typeface="Monotype Corsiva" pitchFamily="66" charset="0"/>
              </a:rPr>
              <a:t> </a:t>
            </a:r>
            <a:r>
              <a:rPr lang="en-US" sz="4800" dirty="0">
                <a:solidFill>
                  <a:srgbClr val="FF9900"/>
                </a:solidFill>
                <a:latin typeface="Monotype Corsiva" pitchFamily="66" charset="0"/>
              </a:rPr>
              <a:t>Resonance </a:t>
            </a:r>
            <a:r>
              <a:rPr lang="en-US" sz="4800" dirty="0">
                <a:solidFill>
                  <a:srgbClr val="0033CC"/>
                </a:solidFill>
                <a:latin typeface="Monotype Corsiva" pitchFamily="66" charset="0"/>
              </a:rPr>
              <a:t>Discovery</a:t>
            </a:r>
            <a:endParaRPr lang="en-US" sz="4800" dirty="0">
              <a:solidFill>
                <a:srgbClr val="00A29E"/>
              </a:solidFill>
              <a:latin typeface="Monotype Corsiva" pitchFamily="66" charset="0"/>
            </a:endParaRPr>
          </a:p>
        </p:txBody>
      </p:sp>
      <p:pic>
        <p:nvPicPr>
          <p:cNvPr id="1698823" name="Picture 7"/>
          <p:cNvPicPr>
            <a:picLocks noChangeAspect="1" noChangeArrowheads="1"/>
          </p:cNvPicPr>
          <p:nvPr/>
        </p:nvPicPr>
        <p:blipFill>
          <a:blip r:embed="rId6" cstate="print">
            <a:lum bright="-20000" contrast="40000"/>
          </a:blip>
          <a:srcRect/>
          <a:stretch>
            <a:fillRect/>
          </a:stretch>
        </p:blipFill>
        <p:spPr bwMode="auto">
          <a:xfrm>
            <a:off x="4419600" y="2590800"/>
            <a:ext cx="4105275" cy="2790825"/>
          </a:xfrm>
          <a:prstGeom prst="rect">
            <a:avLst/>
          </a:prstGeom>
          <a:noFill/>
          <a:ln w="9525">
            <a:noFill/>
            <a:miter lim="800000"/>
            <a:headEnd/>
            <a:tailEnd/>
          </a:ln>
        </p:spPr>
      </p:pic>
      <p:sp>
        <p:nvSpPr>
          <p:cNvPr id="19" name="TextBox 18"/>
          <p:cNvSpPr txBox="1"/>
          <p:nvPr/>
        </p:nvSpPr>
        <p:spPr>
          <a:xfrm>
            <a:off x="5334000" y="5486400"/>
            <a:ext cx="2818528" cy="584775"/>
          </a:xfrm>
          <a:prstGeom prst="rect">
            <a:avLst/>
          </a:prstGeom>
          <a:solidFill>
            <a:srgbClr val="FFFF00"/>
          </a:solidFill>
        </p:spPr>
        <p:txBody>
          <a:bodyPr wrap="none" rtlCol="0">
            <a:spAutoFit/>
          </a:bodyPr>
          <a:lstStyle/>
          <a:p>
            <a:r>
              <a:rPr lang="en-US" sz="1600" b="1" dirty="0">
                <a:solidFill>
                  <a:srgbClr val="FF0000"/>
                </a:solidFill>
                <a:latin typeface="Symbol" pitchFamily="18" charset="2"/>
              </a:rPr>
              <a:t>· </a:t>
            </a:r>
            <a:r>
              <a:rPr lang="en-US" sz="1600" dirty="0"/>
              <a:t>Then, since </a:t>
            </a:r>
            <a:r>
              <a:rPr lang="en-US" sz="1600" b="1" dirty="0">
                <a:solidFill>
                  <a:srgbClr val="990099"/>
                </a:solidFill>
              </a:rPr>
              <a:t>1952</a:t>
            </a:r>
            <a:r>
              <a:rPr lang="en-US" sz="1600" dirty="0"/>
              <a:t> many states </a:t>
            </a:r>
          </a:p>
          <a:p>
            <a:r>
              <a:rPr lang="en-US" sz="1600" dirty="0"/>
              <a:t>    were </a:t>
            </a:r>
            <a:r>
              <a:rPr lang="en-US" sz="1600" b="1" dirty="0">
                <a:solidFill>
                  <a:srgbClr val="0033CC"/>
                </a:solidFill>
              </a:rPr>
              <a:t>discovered</a:t>
            </a:r>
            <a:r>
              <a:rPr lang="en-US" sz="1600" dirty="0"/>
              <a:t> in </a:t>
            </a:r>
            <a:r>
              <a:rPr lang="en-US" sz="1600" b="1" dirty="0" err="1">
                <a:solidFill>
                  <a:srgbClr val="FF0000"/>
                </a:solidFill>
                <a:latin typeface="Symbol" pitchFamily="18" charset="2"/>
              </a:rPr>
              <a:t>p</a:t>
            </a:r>
            <a:r>
              <a:rPr lang="en-US" sz="1600" b="1" dirty="0" err="1">
                <a:solidFill>
                  <a:srgbClr val="FF0000"/>
                </a:solidFill>
              </a:rPr>
              <a:t>N</a:t>
            </a:r>
            <a:r>
              <a:rPr lang="en-US" sz="1600" b="1" dirty="0" err="1">
                <a:solidFill>
                  <a:srgbClr val="FF0000"/>
                </a:solidFill>
                <a:effectLst>
                  <a:outerShdw blurRad="38100" dist="38100" dir="2700000" algn="tl">
                    <a:srgbClr val="000000">
                      <a:alpha val="43137"/>
                    </a:srgbClr>
                  </a:outerShdw>
                </a:effectLst>
                <a:latin typeface="Freestyle Script" pitchFamily="66" charset="0"/>
                <a:sym typeface="Wingdings" pitchFamily="2" charset="2"/>
              </a:rPr>
              <a:t>→</a:t>
            </a:r>
            <a:r>
              <a:rPr lang="en-US" sz="1600" b="1" dirty="0" err="1">
                <a:solidFill>
                  <a:srgbClr val="FF0000"/>
                </a:solidFill>
                <a:latin typeface="Symbol" pitchFamily="18" charset="2"/>
                <a:sym typeface="Wingdings" pitchFamily="2" charset="2"/>
              </a:rPr>
              <a:t>p</a:t>
            </a:r>
            <a:r>
              <a:rPr lang="en-US" sz="1600" b="1" dirty="0" err="1">
                <a:solidFill>
                  <a:srgbClr val="FF0000"/>
                </a:solidFill>
                <a:sym typeface="Wingdings" pitchFamily="2" charset="2"/>
              </a:rPr>
              <a:t>N</a:t>
            </a:r>
            <a:r>
              <a:rPr lang="en-US" sz="1600" dirty="0">
                <a:sym typeface="Wingdings" pitchFamily="2" charset="2"/>
              </a:rPr>
              <a:t>.</a:t>
            </a:r>
            <a:endParaRPr lang="en-US" sz="1600" dirty="0"/>
          </a:p>
        </p:txBody>
      </p:sp>
      <p:pic>
        <p:nvPicPr>
          <p:cNvPr id="22" name="Picture 4"/>
          <p:cNvPicPr>
            <a:picLocks noChangeAspect="1" noChangeArrowheads="1"/>
          </p:cNvPicPr>
          <p:nvPr/>
        </p:nvPicPr>
        <p:blipFill>
          <a:blip r:embed="rId7" cstate="print"/>
          <a:srcRect/>
          <a:stretch>
            <a:fillRect/>
          </a:stretch>
        </p:blipFill>
        <p:spPr bwMode="auto">
          <a:xfrm>
            <a:off x="3962400" y="2057400"/>
            <a:ext cx="381000" cy="376282"/>
          </a:xfrm>
          <a:prstGeom prst="rect">
            <a:avLst/>
          </a:prstGeom>
          <a:noFill/>
          <a:ln w="9525">
            <a:noFill/>
            <a:miter lim="800000"/>
            <a:headEnd/>
            <a:tailEnd/>
          </a:ln>
        </p:spPr>
      </p:pic>
      <p:sp>
        <p:nvSpPr>
          <p:cNvPr id="23" name="Oval 22"/>
          <p:cNvSpPr/>
          <p:nvPr/>
        </p:nvSpPr>
        <p:spPr>
          <a:xfrm>
            <a:off x="2743200" y="22860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6" name="Picture 11"/>
          <p:cNvPicPr>
            <a:picLocks noChangeAspect="1" noChangeArrowheads="1"/>
          </p:cNvPicPr>
          <p:nvPr/>
        </p:nvPicPr>
        <p:blipFill>
          <a:blip r:embed="rId8" cstate="print"/>
          <a:srcRect/>
          <a:stretch>
            <a:fillRect/>
          </a:stretch>
        </p:blipFill>
        <p:spPr bwMode="auto">
          <a:xfrm>
            <a:off x="152400" y="2590800"/>
            <a:ext cx="1238884" cy="838200"/>
          </a:xfrm>
          <a:prstGeom prst="rect">
            <a:avLst/>
          </a:prstGeom>
          <a:noFill/>
          <a:ln w="9525">
            <a:noFill/>
            <a:miter lim="800000"/>
            <a:headEnd/>
            <a:tailEnd/>
          </a:ln>
        </p:spPr>
      </p:pic>
      <p:sp>
        <p:nvSpPr>
          <p:cNvPr id="24" name="TextBox 23"/>
          <p:cNvSpPr txBox="1"/>
          <p:nvPr/>
        </p:nvSpPr>
        <p:spPr>
          <a:xfrm>
            <a:off x="1676400" y="6324600"/>
            <a:ext cx="437940" cy="276999"/>
          </a:xfrm>
          <a:prstGeom prst="rect">
            <a:avLst/>
          </a:prstGeom>
          <a:solidFill>
            <a:schemeClr val="accent6">
              <a:lumMod val="40000"/>
              <a:lumOff val="60000"/>
            </a:schemeClr>
          </a:solidFill>
        </p:spPr>
        <p:txBody>
          <a:bodyPr wrap="none" rtlCol="0">
            <a:spAutoFit/>
          </a:bodyPr>
          <a:lstStyle/>
          <a:p>
            <a:r>
              <a:rPr lang="en-US" sz="1200" b="1" dirty="0"/>
              <a:t>BNL</a:t>
            </a:r>
          </a:p>
        </p:txBody>
      </p:sp>
      <p:sp>
        <p:nvSpPr>
          <p:cNvPr id="25" name="Rectangle 24"/>
          <p:cNvSpPr/>
          <p:nvPr/>
        </p:nvSpPr>
        <p:spPr>
          <a:xfrm>
            <a:off x="2590800" y="6172200"/>
            <a:ext cx="793807" cy="276999"/>
          </a:xfrm>
          <a:prstGeom prst="rect">
            <a:avLst/>
          </a:prstGeom>
          <a:solidFill>
            <a:schemeClr val="accent6">
              <a:lumMod val="40000"/>
              <a:lumOff val="60000"/>
            </a:schemeClr>
          </a:solidFill>
        </p:spPr>
        <p:txBody>
          <a:bodyPr wrap="none">
            <a:spAutoFit/>
          </a:bodyPr>
          <a:lstStyle/>
          <a:p>
            <a:r>
              <a:rPr lang="en-US" sz="1200" b="1" dirty="0"/>
              <a:t>Columbia</a:t>
            </a:r>
          </a:p>
        </p:txBody>
      </p:sp>
      <p:sp>
        <p:nvSpPr>
          <p:cNvPr id="20" name="Line 83"/>
          <p:cNvSpPr>
            <a:spLocks noChangeShapeType="1"/>
          </p:cNvSpPr>
          <p:nvPr/>
        </p:nvSpPr>
        <p:spPr bwMode="auto">
          <a:xfrm flipH="1" flipV="1">
            <a:off x="1524000" y="6019800"/>
            <a:ext cx="228600" cy="457200"/>
          </a:xfrm>
          <a:prstGeom prst="line">
            <a:avLst/>
          </a:prstGeom>
          <a:ln w="19050">
            <a:solidFill>
              <a:srgbClr val="00A29E"/>
            </a:solidFill>
            <a:headEnd/>
            <a:tailEnd type="triangle" w="sm" len="lg"/>
          </a:ln>
        </p:spPr>
        <p:style>
          <a:lnRef idx="1">
            <a:schemeClr val="dk1"/>
          </a:lnRef>
          <a:fillRef idx="0">
            <a:schemeClr val="dk1"/>
          </a:fillRef>
          <a:effectRef idx="0">
            <a:schemeClr val="dk1"/>
          </a:effectRef>
          <a:fontRef idx="minor">
            <a:schemeClr val="tx1"/>
          </a:fontRef>
        </p:style>
        <p:txBody>
          <a:bodyPr wrap="none"/>
          <a:lstStyle/>
          <a:p>
            <a:endParaRPr lang="en-US"/>
          </a:p>
        </p:txBody>
      </p:sp>
      <p:sp>
        <p:nvSpPr>
          <p:cNvPr id="21" name="Line 83"/>
          <p:cNvSpPr>
            <a:spLocks noChangeShapeType="1"/>
          </p:cNvSpPr>
          <p:nvPr/>
        </p:nvSpPr>
        <p:spPr bwMode="auto">
          <a:xfrm flipH="1" flipV="1">
            <a:off x="1905000" y="5867400"/>
            <a:ext cx="685800" cy="457200"/>
          </a:xfrm>
          <a:prstGeom prst="line">
            <a:avLst/>
          </a:prstGeom>
          <a:ln w="19050">
            <a:solidFill>
              <a:srgbClr val="00A29E"/>
            </a:solidFill>
            <a:headEnd/>
            <a:tailEnd type="triangle" w="sm" len="lg"/>
          </a:ln>
        </p:spPr>
        <p:style>
          <a:lnRef idx="1">
            <a:schemeClr val="dk1"/>
          </a:lnRef>
          <a:fillRef idx="0">
            <a:schemeClr val="dk1"/>
          </a:fillRef>
          <a:effectRef idx="0">
            <a:schemeClr val="dk1"/>
          </a:effectRef>
          <a:fontRef idx="minor">
            <a:schemeClr val="tx1"/>
          </a:fontRef>
        </p:style>
        <p:txBody>
          <a:bodyPr wrap="none"/>
          <a:lstStyle/>
          <a:p>
            <a:endParaRPr lang="en-US"/>
          </a:p>
        </p:txBody>
      </p:sp>
      <p:sp>
        <p:nvSpPr>
          <p:cNvPr id="26" name="Line 83"/>
          <p:cNvSpPr>
            <a:spLocks noChangeShapeType="1"/>
          </p:cNvSpPr>
          <p:nvPr/>
        </p:nvSpPr>
        <p:spPr bwMode="auto">
          <a:xfrm flipV="1">
            <a:off x="3810000" y="4572000"/>
            <a:ext cx="1676400" cy="609600"/>
          </a:xfrm>
          <a:prstGeom prst="line">
            <a:avLst/>
          </a:prstGeom>
          <a:ln w="19050">
            <a:solidFill>
              <a:srgbClr val="00A29E"/>
            </a:solidFill>
            <a:headEnd/>
            <a:tailEnd type="triangle" w="sm" len="lg"/>
          </a:ln>
        </p:spPr>
        <p:style>
          <a:lnRef idx="1">
            <a:schemeClr val="dk1"/>
          </a:lnRef>
          <a:fillRef idx="0">
            <a:schemeClr val="dk1"/>
          </a:fillRef>
          <a:effectRef idx="0">
            <a:schemeClr val="dk1"/>
          </a:effectRef>
          <a:fontRef idx="minor">
            <a:schemeClr val="tx1"/>
          </a:fontRef>
        </p:style>
        <p:txBody>
          <a:bodyPr wrap="none"/>
          <a:lstStyle/>
          <a:p>
            <a:endParaRPr lang="en-US"/>
          </a:p>
        </p:txBody>
      </p:sp>
      <p:sp>
        <p:nvSpPr>
          <p:cNvPr id="27" name="Line 83"/>
          <p:cNvSpPr>
            <a:spLocks noChangeShapeType="1"/>
          </p:cNvSpPr>
          <p:nvPr/>
        </p:nvSpPr>
        <p:spPr bwMode="auto">
          <a:xfrm flipV="1">
            <a:off x="2438400" y="3886200"/>
            <a:ext cx="2971800" cy="838200"/>
          </a:xfrm>
          <a:prstGeom prst="line">
            <a:avLst/>
          </a:prstGeom>
          <a:ln w="19050">
            <a:solidFill>
              <a:srgbClr val="00A29E"/>
            </a:solidFill>
            <a:headEnd/>
            <a:tailEnd type="triangle" w="sm" len="lg"/>
          </a:ln>
        </p:spPr>
        <p:style>
          <a:lnRef idx="1">
            <a:schemeClr val="dk1"/>
          </a:lnRef>
          <a:fillRef idx="0">
            <a:schemeClr val="dk1"/>
          </a:fillRef>
          <a:effectRef idx="0">
            <a:schemeClr val="dk1"/>
          </a:effectRef>
          <a:fontRef idx="minor">
            <a:schemeClr val="tx1"/>
          </a:fontRef>
        </p:style>
        <p:txBody>
          <a:bodyPr wrap="none"/>
          <a:lstStyle/>
          <a:p>
            <a:endParaRPr lang="en-US"/>
          </a:p>
        </p:txBody>
      </p:sp>
      <p:sp>
        <p:nvSpPr>
          <p:cNvPr id="28" name="Rectangle 27"/>
          <p:cNvSpPr/>
          <p:nvPr/>
        </p:nvSpPr>
        <p:spPr>
          <a:xfrm>
            <a:off x="7162800" y="1524000"/>
            <a:ext cx="1321196" cy="369332"/>
          </a:xfrm>
          <a:prstGeom prst="rect">
            <a:avLst/>
          </a:prstGeom>
          <a:solidFill>
            <a:srgbClr val="FFFF00"/>
          </a:solidFill>
        </p:spPr>
        <p:txBody>
          <a:bodyPr wrap="none">
            <a:spAutoFit/>
          </a:bodyPr>
          <a:lstStyle/>
          <a:p>
            <a:r>
              <a:rPr lang="en-US" b="1" dirty="0">
                <a:solidFill>
                  <a:srgbClr val="FF0000"/>
                </a:solidFill>
                <a:latin typeface="Symbol" pitchFamily="18" charset="2"/>
              </a:rPr>
              <a:t>D(1232)3/2</a:t>
            </a:r>
            <a:r>
              <a:rPr lang="en-US" b="1" baseline="30000" dirty="0">
                <a:solidFill>
                  <a:srgbClr val="FF0000"/>
                </a:solidFill>
                <a:effectLst>
                  <a:outerShdw blurRad="38100" dist="38100" dir="2700000" algn="tl">
                    <a:srgbClr val="000000">
                      <a:alpha val="43137"/>
                    </a:srgbClr>
                  </a:outerShdw>
                </a:effectLst>
                <a:latin typeface="Symbol" pitchFamily="18" charset="2"/>
              </a:rPr>
              <a:t>+</a:t>
            </a:r>
          </a:p>
        </p:txBody>
      </p:sp>
      <p:sp>
        <p:nvSpPr>
          <p:cNvPr id="29" name="Rounded Rectangle 28"/>
          <p:cNvSpPr/>
          <p:nvPr/>
        </p:nvSpPr>
        <p:spPr>
          <a:xfrm>
            <a:off x="7162800" y="1524000"/>
            <a:ext cx="1295400" cy="38100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CC"/>
              </a:solidFill>
            </a:endParaRPr>
          </a:p>
        </p:txBody>
      </p:sp>
      <p:graphicFrame>
        <p:nvGraphicFramePr>
          <p:cNvPr id="541699"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16466" name="Bitmap Image" r:id="rId9" imgW="1952898" imgH="2000000" progId="PBrush">
                  <p:embed/>
                </p:oleObj>
              </mc:Choice>
              <mc:Fallback>
                <p:oleObj name="Bitmap Image" r:id="rId9" imgW="1952898" imgH="2000000" progId="PBrush">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451"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16467" name="Bitmap Image" r:id="rId11" imgW="10457143" imgH="7714286" progId="PBrush">
                  <p:embed/>
                </p:oleObj>
              </mc:Choice>
              <mc:Fallback>
                <p:oleObj name="Bitmap Image" r:id="rId11" imgW="10457143" imgH="7714286" progId="PBrush">
                  <p:embed/>
                  <p:pic>
                    <p:nvPicPr>
                      <p:cNvPr id="0"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Rectangle 29"/>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32" name="Rectangle 31"/>
          <p:cNvSpPr/>
          <p:nvPr/>
        </p:nvSpPr>
        <p:spPr>
          <a:xfrm>
            <a:off x="7239000" y="6581001"/>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5</a:t>
            </a:fld>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415377" y="1108439"/>
            <a:ext cx="3733800" cy="307777"/>
          </a:xfrm>
          <a:prstGeom prst="rect">
            <a:avLst/>
          </a:prstGeom>
          <a:solidFill>
            <a:schemeClr val="bg1"/>
          </a:solidFill>
        </p:spPr>
        <p:txBody>
          <a:bodyPr wrap="square">
            <a:spAutoFit/>
          </a:bodyPr>
          <a:lstStyle/>
          <a:p>
            <a:pPr algn="ctr"/>
            <a:r>
              <a:rPr lang="en-US" sz="1400" dirty="0">
                <a:highlight>
                  <a:srgbClr val="FFFF00"/>
                </a:highlight>
              </a:rPr>
              <a:t>C. Patrignani </a:t>
            </a:r>
            <a:r>
              <a:rPr lang="en-US" sz="1400" i="1" dirty="0">
                <a:highlight>
                  <a:srgbClr val="FFFF00"/>
                </a:highlight>
              </a:rPr>
              <a:t>et al, </a:t>
            </a:r>
            <a:r>
              <a:rPr lang="en-US" sz="1400" dirty="0">
                <a:highlight>
                  <a:srgbClr val="FFFF00"/>
                </a:highlight>
              </a:rPr>
              <a:t>Chin Phys C </a:t>
            </a:r>
            <a:r>
              <a:rPr lang="en-US" sz="1400" b="1" dirty="0">
                <a:highlight>
                  <a:srgbClr val="FFFF00"/>
                </a:highlight>
              </a:rPr>
              <a:t>40</a:t>
            </a:r>
            <a:r>
              <a:rPr lang="en-US" sz="1400" dirty="0">
                <a:highlight>
                  <a:srgbClr val="FFFF00"/>
                </a:highlight>
              </a:rPr>
              <a:t>, 090001 (2016)</a:t>
            </a:r>
          </a:p>
        </p:txBody>
      </p:sp>
      <p:sp>
        <p:nvSpPr>
          <p:cNvPr id="4100" name="Rectangle 2"/>
          <p:cNvSpPr>
            <a:spLocks noGrp="1" noChangeArrowheads="1"/>
          </p:cNvSpPr>
          <p:nvPr>
            <p:ph type="title" idx="4294967295"/>
          </p:nvPr>
        </p:nvSpPr>
        <p:spPr>
          <a:xfrm>
            <a:off x="0" y="0"/>
            <a:ext cx="9144000" cy="1143000"/>
          </a:xfrm>
          <a:solidFill>
            <a:schemeClr val="bg1"/>
          </a:solidFill>
        </p:spPr>
        <p:txBody>
          <a:bodyPr>
            <a:noAutofit/>
          </a:bodyPr>
          <a:lstStyle/>
          <a:p>
            <a:pPr algn="l"/>
            <a:r>
              <a:rPr lang="en-US" sz="4000" dirty="0">
                <a:solidFill>
                  <a:srgbClr val="0033CC"/>
                </a:solidFill>
                <a:latin typeface="Monotype Corsiva" pitchFamily="66" charset="0"/>
              </a:rPr>
              <a:t>Baryon </a:t>
            </a:r>
            <a:r>
              <a:rPr lang="en-US" sz="4000" dirty="0">
                <a:solidFill>
                  <a:srgbClr val="FF6600"/>
                </a:solidFill>
                <a:latin typeface="Monotype Corsiva" pitchFamily="66" charset="0"/>
              </a:rPr>
              <a:t>Sector</a:t>
            </a:r>
            <a:r>
              <a:rPr lang="en-US" sz="4000" dirty="0">
                <a:solidFill>
                  <a:srgbClr val="990099"/>
                </a:solidFill>
                <a:latin typeface="Monotype Corsiva" pitchFamily="66" charset="0"/>
              </a:rPr>
              <a:t> </a:t>
            </a:r>
            <a:r>
              <a:rPr lang="en-US" sz="4000" dirty="0">
                <a:latin typeface="Monotype Corsiva" pitchFamily="66" charset="0"/>
              </a:rPr>
              <a:t>at</a:t>
            </a:r>
            <a:r>
              <a:rPr lang="en-US" sz="4000" dirty="0">
                <a:solidFill>
                  <a:srgbClr val="990099"/>
                </a:solidFill>
                <a:latin typeface="Monotype Corsiva" pitchFamily="66" charset="0"/>
              </a:rPr>
              <a:t> </a:t>
            </a:r>
            <a:r>
              <a:rPr lang="en-US" sz="4000" dirty="0">
                <a:solidFill>
                  <a:srgbClr val="CC00CC"/>
                </a:solidFill>
                <a:latin typeface="Monotype Corsiva" pitchFamily="66" charset="0"/>
              </a:rPr>
              <a:t>PDG16 </a:t>
            </a:r>
            <a:endParaRPr lang="en-US" sz="2000" dirty="0">
              <a:solidFill>
                <a:srgbClr val="CC00CC"/>
              </a:solidFill>
              <a:latin typeface="+mn-lt"/>
            </a:endParaRPr>
          </a:p>
        </p:txBody>
      </p:sp>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1281466" y="6547990"/>
            <a:ext cx="5775325" cy="276999"/>
          </a:xfrm>
          <a:prstGeom prst="rect">
            <a:avLst/>
          </a:prstGeom>
        </p:spPr>
        <p:txBody>
          <a:bodyPr wrap="square">
            <a:spAutoFit/>
          </a:bodyPr>
          <a:lstStyle/>
          <a:p>
            <a:pPr algn="ctr"/>
            <a:r>
              <a:rPr lang="en-US" sz="1200" b="1" dirty="0"/>
              <a:t>MESON 2018, Krakow, Poland, June, 2018</a:t>
            </a:r>
          </a:p>
        </p:txBody>
      </p:sp>
      <p:pic>
        <p:nvPicPr>
          <p:cNvPr id="406532" name="Picture 4"/>
          <p:cNvPicPr>
            <a:picLocks noChangeAspect="1" noChangeArrowheads="1"/>
          </p:cNvPicPr>
          <p:nvPr/>
        </p:nvPicPr>
        <p:blipFill>
          <a:blip r:embed="rId4" cstate="print">
            <a:lum bright="-30000" contrast="60000"/>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533400" y="1447800"/>
            <a:ext cx="5026925" cy="49530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6" name="Rectangle 25"/>
          <p:cNvSpPr/>
          <p:nvPr/>
        </p:nvSpPr>
        <p:spPr>
          <a:xfrm>
            <a:off x="1565552" y="4419673"/>
            <a:ext cx="1029449" cy="1569660"/>
          </a:xfrm>
          <a:prstGeom prst="rect">
            <a:avLst/>
          </a:prstGeom>
        </p:spPr>
        <p:txBody>
          <a:bodyPr wrap="none">
            <a:spAutoFit/>
          </a:bodyPr>
          <a:lstStyle/>
          <a:p>
            <a:r>
              <a:rPr lang="en-US" sz="9600" i="1" dirty="0">
                <a:solidFill>
                  <a:schemeClr val="bg2">
                    <a:lumMod val="50000"/>
                  </a:schemeClr>
                </a:solidFill>
                <a:latin typeface="Symbol" pitchFamily="18" charset="2"/>
              </a:rPr>
              <a:t>L</a:t>
            </a:r>
          </a:p>
        </p:txBody>
      </p:sp>
      <p:sp>
        <p:nvSpPr>
          <p:cNvPr id="27" name="Rectangle 26"/>
          <p:cNvSpPr/>
          <p:nvPr/>
        </p:nvSpPr>
        <p:spPr>
          <a:xfrm>
            <a:off x="2514600" y="2392740"/>
            <a:ext cx="914033" cy="1569660"/>
          </a:xfrm>
          <a:prstGeom prst="rect">
            <a:avLst/>
          </a:prstGeom>
        </p:spPr>
        <p:txBody>
          <a:bodyPr wrap="none">
            <a:spAutoFit/>
          </a:bodyPr>
          <a:lstStyle/>
          <a:p>
            <a:r>
              <a:rPr lang="en-US" sz="9600" i="1" dirty="0">
                <a:solidFill>
                  <a:schemeClr val="bg2">
                    <a:lumMod val="50000"/>
                  </a:schemeClr>
                </a:solidFill>
                <a:latin typeface="Symbol" pitchFamily="18" charset="2"/>
              </a:rPr>
              <a:t>S</a:t>
            </a:r>
          </a:p>
        </p:txBody>
      </p:sp>
      <p:sp>
        <p:nvSpPr>
          <p:cNvPr id="38" name="Rectangle 37"/>
          <p:cNvSpPr/>
          <p:nvPr/>
        </p:nvSpPr>
        <p:spPr>
          <a:xfrm>
            <a:off x="1590616" y="1856962"/>
            <a:ext cx="938077" cy="1569660"/>
          </a:xfrm>
          <a:prstGeom prst="rect">
            <a:avLst/>
          </a:prstGeom>
        </p:spPr>
        <p:txBody>
          <a:bodyPr wrap="none">
            <a:spAutoFit/>
          </a:bodyPr>
          <a:lstStyle/>
          <a:p>
            <a:r>
              <a:rPr lang="en-US" sz="9600" i="1" dirty="0">
                <a:solidFill>
                  <a:schemeClr val="bg2">
                    <a:lumMod val="50000"/>
                  </a:schemeClr>
                </a:solidFill>
                <a:latin typeface="Symbol" pitchFamily="18" charset="2"/>
              </a:rPr>
              <a:t>D</a:t>
            </a:r>
          </a:p>
        </p:txBody>
      </p:sp>
      <p:sp>
        <p:nvSpPr>
          <p:cNvPr id="42" name="TextBox 41"/>
          <p:cNvSpPr txBox="1"/>
          <p:nvPr/>
        </p:nvSpPr>
        <p:spPr>
          <a:xfrm>
            <a:off x="534973" y="2425244"/>
            <a:ext cx="979755" cy="1569660"/>
          </a:xfrm>
          <a:prstGeom prst="rect">
            <a:avLst/>
          </a:prstGeom>
          <a:noFill/>
        </p:spPr>
        <p:txBody>
          <a:bodyPr wrap="none" rtlCol="0">
            <a:spAutoFit/>
          </a:bodyPr>
          <a:lstStyle/>
          <a:p>
            <a:r>
              <a:rPr lang="en-US" sz="9600" i="1" dirty="0">
                <a:solidFill>
                  <a:schemeClr val="bg2">
                    <a:lumMod val="50000"/>
                  </a:schemeClr>
                </a:solidFill>
              </a:rPr>
              <a:t>N</a:t>
            </a:r>
          </a:p>
        </p:txBody>
      </p:sp>
      <p:sp>
        <p:nvSpPr>
          <p:cNvPr id="44" name="Rectangle 43"/>
          <p:cNvSpPr/>
          <p:nvPr/>
        </p:nvSpPr>
        <p:spPr>
          <a:xfrm>
            <a:off x="3429000" y="1371600"/>
            <a:ext cx="978153" cy="1569660"/>
          </a:xfrm>
          <a:prstGeom prst="rect">
            <a:avLst/>
          </a:prstGeom>
        </p:spPr>
        <p:txBody>
          <a:bodyPr wrap="none">
            <a:spAutoFit/>
          </a:bodyPr>
          <a:lstStyle/>
          <a:p>
            <a:r>
              <a:rPr lang="en-US" sz="9600" i="1" dirty="0">
                <a:solidFill>
                  <a:schemeClr val="bg2">
                    <a:lumMod val="50000"/>
                  </a:schemeClr>
                </a:solidFill>
                <a:latin typeface="Symbol" pitchFamily="18" charset="2"/>
              </a:rPr>
              <a:t>X</a:t>
            </a:r>
          </a:p>
        </p:txBody>
      </p:sp>
      <p:sp>
        <p:nvSpPr>
          <p:cNvPr id="53" name="Rectangle 52"/>
          <p:cNvSpPr/>
          <p:nvPr/>
        </p:nvSpPr>
        <p:spPr>
          <a:xfrm>
            <a:off x="3352800" y="2514600"/>
            <a:ext cx="1130438" cy="1569660"/>
          </a:xfrm>
          <a:prstGeom prst="rect">
            <a:avLst/>
          </a:prstGeom>
        </p:spPr>
        <p:txBody>
          <a:bodyPr wrap="none">
            <a:spAutoFit/>
          </a:bodyPr>
          <a:lstStyle/>
          <a:p>
            <a:r>
              <a:rPr lang="en-US" sz="9600" i="1" dirty="0">
                <a:solidFill>
                  <a:schemeClr val="bg2">
                    <a:lumMod val="50000"/>
                  </a:schemeClr>
                </a:solidFill>
                <a:latin typeface="Symbol" pitchFamily="18" charset="2"/>
              </a:rPr>
              <a:t>W</a:t>
            </a:r>
          </a:p>
        </p:txBody>
      </p:sp>
      <p:sp>
        <p:nvSpPr>
          <p:cNvPr id="24" name="Rectangle 23"/>
          <p:cNvSpPr/>
          <p:nvPr/>
        </p:nvSpPr>
        <p:spPr>
          <a:xfrm>
            <a:off x="5961413" y="3702217"/>
            <a:ext cx="2654457" cy="2339102"/>
          </a:xfrm>
          <a:prstGeom prst="rect">
            <a:avLst/>
          </a:prstGeom>
        </p:spPr>
        <p:txBody>
          <a:bodyPr wrap="square">
            <a:spAutoFit/>
          </a:bodyPr>
          <a:lstStyle/>
          <a:p>
            <a:r>
              <a:rPr lang="en-US" sz="1600" dirty="0">
                <a:solidFill>
                  <a:srgbClr val="FF0000"/>
                </a:solidFill>
                <a:latin typeface="Symbol" pitchFamily="18" charset="2"/>
              </a:rPr>
              <a:t>·</a:t>
            </a:r>
            <a:r>
              <a:rPr lang="en-US" sz="1600" b="1" dirty="0">
                <a:solidFill>
                  <a:srgbClr val="0033CC"/>
                </a:solidFill>
              </a:rPr>
              <a:t> PDG16</a:t>
            </a:r>
            <a:r>
              <a:rPr lang="en-US" sz="1600" dirty="0"/>
              <a:t> has </a:t>
            </a:r>
            <a:r>
              <a:rPr lang="en-US" sz="1600" b="1" dirty="0">
                <a:solidFill>
                  <a:srgbClr val="FF0000"/>
                </a:solidFill>
              </a:rPr>
              <a:t>109</a:t>
            </a:r>
            <a:r>
              <a:rPr lang="en-US" sz="1600" dirty="0"/>
              <a:t> </a:t>
            </a:r>
            <a:r>
              <a:rPr lang="en-US" sz="1600" b="1" dirty="0">
                <a:solidFill>
                  <a:srgbClr val="990099"/>
                </a:solidFill>
              </a:rPr>
              <a:t>Baryon  </a:t>
            </a:r>
          </a:p>
          <a:p>
            <a:r>
              <a:rPr lang="en-US" sz="1600" b="1" dirty="0">
                <a:solidFill>
                  <a:srgbClr val="990099"/>
                </a:solidFill>
              </a:rPr>
              <a:t>   Resonances </a:t>
            </a:r>
            <a:r>
              <a:rPr lang="en-US" sz="1600" dirty="0"/>
              <a:t>  </a:t>
            </a:r>
          </a:p>
          <a:p>
            <a:r>
              <a:rPr lang="en-US" sz="1600" dirty="0"/>
              <a:t>   (</a:t>
            </a:r>
            <a:r>
              <a:rPr lang="en-US" sz="1600" b="1" dirty="0">
                <a:solidFill>
                  <a:srgbClr val="3333CC"/>
                </a:solidFill>
              </a:rPr>
              <a:t>58</a:t>
            </a:r>
            <a:r>
              <a:rPr lang="en-US" sz="1600" dirty="0"/>
              <a:t> of them are </a:t>
            </a:r>
            <a:r>
              <a:rPr lang="en-US" sz="1600" b="1" dirty="0">
                <a:solidFill>
                  <a:srgbClr val="990099"/>
                </a:solidFill>
              </a:rPr>
              <a:t>4*</a:t>
            </a:r>
            <a:r>
              <a:rPr lang="en-US" sz="1600" dirty="0"/>
              <a:t> &amp; </a:t>
            </a:r>
            <a:r>
              <a:rPr lang="en-US" sz="1600" b="1" dirty="0">
                <a:solidFill>
                  <a:srgbClr val="990099"/>
                </a:solidFill>
              </a:rPr>
              <a:t>3*</a:t>
            </a:r>
            <a:r>
              <a:rPr lang="en-US" sz="1600" dirty="0"/>
              <a:t>).</a:t>
            </a:r>
          </a:p>
          <a:p>
            <a:endParaRPr lang="en-US" sz="1600" dirty="0"/>
          </a:p>
          <a:p>
            <a:r>
              <a:rPr lang="en-US" dirty="0">
                <a:solidFill>
                  <a:srgbClr val="FF0000"/>
                </a:solidFill>
                <a:latin typeface="Symbol" pitchFamily="18" charset="2"/>
              </a:rPr>
              <a:t>·</a:t>
            </a:r>
            <a:r>
              <a:rPr lang="en-US" dirty="0">
                <a:solidFill>
                  <a:srgbClr val="FF0000"/>
                </a:solidFill>
              </a:rPr>
              <a:t> </a:t>
            </a:r>
            <a:r>
              <a:rPr lang="en-US" sz="1600" dirty="0"/>
              <a:t>In case of </a:t>
            </a:r>
            <a:r>
              <a:rPr lang="en-US" sz="1600" b="1" dirty="0">
                <a:solidFill>
                  <a:srgbClr val="0000FF"/>
                </a:solidFill>
              </a:rPr>
              <a:t>SU(6) X O(3)</a:t>
            </a:r>
            <a:r>
              <a:rPr lang="en-US" sz="1600" dirty="0"/>
              <a:t>, </a:t>
            </a:r>
          </a:p>
          <a:p>
            <a:r>
              <a:rPr lang="en-US" sz="1600" dirty="0"/>
              <a:t>   </a:t>
            </a:r>
            <a:r>
              <a:rPr lang="en-US" sz="1600" b="1" dirty="0">
                <a:solidFill>
                  <a:srgbClr val="FF0000"/>
                </a:solidFill>
              </a:rPr>
              <a:t>434</a:t>
            </a:r>
            <a:r>
              <a:rPr lang="en-US" sz="1600" dirty="0"/>
              <a:t> states would be </a:t>
            </a:r>
          </a:p>
          <a:p>
            <a:r>
              <a:rPr lang="en-US" sz="1600" dirty="0"/>
              <a:t>    present if all revealed  </a:t>
            </a:r>
          </a:p>
          <a:p>
            <a:r>
              <a:rPr lang="en-US" sz="1600" dirty="0"/>
              <a:t>    </a:t>
            </a:r>
            <a:r>
              <a:rPr lang="en-US" sz="1600" dirty="0" err="1"/>
              <a:t>multiplets</a:t>
            </a:r>
            <a:r>
              <a:rPr lang="en-US" sz="1600" dirty="0"/>
              <a:t> were fleshed </a:t>
            </a:r>
          </a:p>
          <a:p>
            <a:r>
              <a:rPr lang="en-US" sz="1600" dirty="0"/>
              <a:t>    out (</a:t>
            </a:r>
            <a:r>
              <a:rPr lang="en-US" sz="1600" b="1" dirty="0"/>
              <a:t>three</a:t>
            </a:r>
            <a:r>
              <a:rPr lang="en-US" sz="1600" dirty="0"/>
              <a:t> </a:t>
            </a:r>
            <a:r>
              <a:rPr lang="en-US" sz="1600" b="1" dirty="0">
                <a:solidFill>
                  <a:srgbClr val="00CC00"/>
                </a:solidFill>
              </a:rPr>
              <a:t>70</a:t>
            </a:r>
            <a:r>
              <a:rPr lang="en-US" sz="1600" dirty="0"/>
              <a:t> and </a:t>
            </a:r>
            <a:r>
              <a:rPr lang="en-US" sz="1600" b="1" dirty="0"/>
              <a:t>four</a:t>
            </a:r>
            <a:r>
              <a:rPr lang="en-US" sz="1600" dirty="0"/>
              <a:t> </a:t>
            </a:r>
            <a:r>
              <a:rPr lang="en-US" sz="1600" b="1" dirty="0">
                <a:solidFill>
                  <a:srgbClr val="00CC00"/>
                </a:solidFill>
              </a:rPr>
              <a:t>56</a:t>
            </a:r>
            <a:r>
              <a:rPr lang="en-US" sz="1600" dirty="0"/>
              <a:t>). </a:t>
            </a:r>
          </a:p>
        </p:txBody>
      </p:sp>
      <p:sp>
        <p:nvSpPr>
          <p:cNvPr id="29" name="Rounded Rectangle 28"/>
          <p:cNvSpPr/>
          <p:nvPr/>
        </p:nvSpPr>
        <p:spPr>
          <a:xfrm>
            <a:off x="5943600" y="3712156"/>
            <a:ext cx="2632352" cy="2339103"/>
          </a:xfrm>
          <a:prstGeom prst="roundRect">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CC"/>
              </a:solidFill>
            </a:endParaRPr>
          </a:p>
        </p:txBody>
      </p:sp>
      <p:pic>
        <p:nvPicPr>
          <p:cNvPr id="37" name="Picture 36"/>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rcRect/>
          <a:stretch>
            <a:fillRect/>
          </a:stretch>
        </p:blipFill>
        <p:spPr bwMode="auto">
          <a:xfrm>
            <a:off x="8458200" y="228600"/>
            <a:ext cx="533400" cy="720725"/>
          </a:xfrm>
          <a:prstGeom prst="rect">
            <a:avLst/>
          </a:prstGeom>
          <a:noFill/>
          <a:ln w="9525">
            <a:noFill/>
            <a:miter lim="800000"/>
            <a:headEnd/>
            <a:tailEnd/>
          </a:ln>
        </p:spPr>
      </p:pic>
      <p:sp>
        <p:nvSpPr>
          <p:cNvPr id="34" name="Rectangle 33"/>
          <p:cNvSpPr/>
          <p:nvPr/>
        </p:nvSpPr>
        <p:spPr>
          <a:xfrm>
            <a:off x="744909" y="1066668"/>
            <a:ext cx="1789272" cy="400110"/>
          </a:xfrm>
          <a:prstGeom prst="rect">
            <a:avLst/>
          </a:prstGeom>
        </p:spPr>
        <p:txBody>
          <a:bodyPr wrap="none">
            <a:spAutoFit/>
          </a:bodyPr>
          <a:lstStyle/>
          <a:p>
            <a:r>
              <a:rPr lang="en-US" sz="2000" b="1" dirty="0">
                <a:solidFill>
                  <a:srgbClr val="CC0099"/>
                </a:solidFill>
                <a:latin typeface="Monotype Corsiva" pitchFamily="66" charset="0"/>
              </a:rPr>
              <a:t>GW Contribution</a:t>
            </a:r>
          </a:p>
        </p:txBody>
      </p:sp>
      <p:sp>
        <p:nvSpPr>
          <p:cNvPr id="35" name="TextBox 34"/>
          <p:cNvSpPr txBox="1"/>
          <p:nvPr/>
        </p:nvSpPr>
        <p:spPr>
          <a:xfrm>
            <a:off x="609600" y="1752600"/>
            <a:ext cx="914400" cy="830997"/>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4800" dirty="0"/>
          </a:p>
        </p:txBody>
      </p:sp>
      <p:sp>
        <p:nvSpPr>
          <p:cNvPr id="39" name="TextBox 38"/>
          <p:cNvSpPr txBox="1"/>
          <p:nvPr/>
        </p:nvSpPr>
        <p:spPr>
          <a:xfrm>
            <a:off x="1600200" y="1447800"/>
            <a:ext cx="914400" cy="215444"/>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41" name="TextBox 40"/>
          <p:cNvSpPr txBox="1"/>
          <p:nvPr/>
        </p:nvSpPr>
        <p:spPr>
          <a:xfrm>
            <a:off x="609600" y="2720336"/>
            <a:ext cx="903555" cy="314508"/>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43" name="TextBox 42"/>
          <p:cNvSpPr txBox="1"/>
          <p:nvPr/>
        </p:nvSpPr>
        <p:spPr>
          <a:xfrm>
            <a:off x="609600" y="4191000"/>
            <a:ext cx="914400" cy="461665"/>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2400" dirty="0"/>
          </a:p>
        </p:txBody>
      </p:sp>
      <p:sp>
        <p:nvSpPr>
          <p:cNvPr id="45" name="TextBox 44"/>
          <p:cNvSpPr txBox="1"/>
          <p:nvPr/>
        </p:nvSpPr>
        <p:spPr>
          <a:xfrm>
            <a:off x="1600200" y="1752600"/>
            <a:ext cx="914400" cy="274320"/>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1100" dirty="0"/>
          </a:p>
        </p:txBody>
      </p:sp>
      <p:sp>
        <p:nvSpPr>
          <p:cNvPr id="46" name="TextBox 45"/>
          <p:cNvSpPr txBox="1"/>
          <p:nvPr/>
        </p:nvSpPr>
        <p:spPr>
          <a:xfrm>
            <a:off x="1600200" y="2209800"/>
            <a:ext cx="914400" cy="215444"/>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47" name="TextBox 46"/>
          <p:cNvSpPr txBox="1"/>
          <p:nvPr/>
        </p:nvSpPr>
        <p:spPr>
          <a:xfrm>
            <a:off x="1600200" y="2590800"/>
            <a:ext cx="914400" cy="91440"/>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48" name="TextBox 47"/>
          <p:cNvSpPr txBox="1"/>
          <p:nvPr/>
        </p:nvSpPr>
        <p:spPr>
          <a:xfrm>
            <a:off x="1600200" y="2819400"/>
            <a:ext cx="914400" cy="91440"/>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49" name="TextBox 48"/>
          <p:cNvSpPr txBox="1"/>
          <p:nvPr/>
        </p:nvSpPr>
        <p:spPr>
          <a:xfrm>
            <a:off x="1600200" y="3733800"/>
            <a:ext cx="914400" cy="91440"/>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50" name="Rectangle 49"/>
          <p:cNvSpPr/>
          <p:nvPr/>
        </p:nvSpPr>
        <p:spPr>
          <a:xfrm>
            <a:off x="477830" y="6537539"/>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52" name="Rectangle 51"/>
          <p:cNvSpPr/>
          <p:nvPr/>
        </p:nvSpPr>
        <p:spPr>
          <a:xfrm>
            <a:off x="7263372" y="6534460"/>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6</a:t>
            </a:fld>
            <a:endParaRPr lang="en-US" sz="1200" dirty="0"/>
          </a:p>
        </p:txBody>
      </p:sp>
      <p:pic>
        <p:nvPicPr>
          <p:cNvPr id="54" name="Picture 3"/>
          <p:cNvPicPr>
            <a:picLocks noChangeAspect="1" noChangeArrowheads="1"/>
          </p:cNvPicPr>
          <p:nvPr/>
        </p:nvPicPr>
        <p:blipFill>
          <a:blip r:embed="rId8" cstate="print">
            <a:lum bright="-15000" contrast="40000"/>
          </a:blip>
          <a:srcRect/>
          <a:stretch>
            <a:fillRect/>
          </a:stretch>
        </p:blipFill>
        <p:spPr bwMode="auto">
          <a:xfrm>
            <a:off x="304800" y="1143000"/>
            <a:ext cx="533399" cy="367777"/>
          </a:xfrm>
          <a:prstGeom prst="rect">
            <a:avLst/>
          </a:prstGeom>
          <a:noFill/>
          <a:ln w="9525">
            <a:noFill/>
            <a:miter lim="800000"/>
            <a:headEnd/>
            <a:tailEnd/>
          </a:ln>
        </p:spPr>
      </p:pic>
      <p:sp>
        <p:nvSpPr>
          <p:cNvPr id="55" name="TextBox 54"/>
          <p:cNvSpPr txBox="1"/>
          <p:nvPr/>
        </p:nvSpPr>
        <p:spPr>
          <a:xfrm>
            <a:off x="1600200" y="4648200"/>
            <a:ext cx="914400" cy="91440"/>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56" name="TextBox 55"/>
          <p:cNvSpPr txBox="1"/>
          <p:nvPr/>
        </p:nvSpPr>
        <p:spPr>
          <a:xfrm>
            <a:off x="1600200" y="4419600"/>
            <a:ext cx="914400" cy="91440"/>
          </a:xfrm>
          <a:prstGeom prst="rect">
            <a:avLst/>
          </a:prstGeom>
          <a:solidFill>
            <a:srgbClr val="006C92">
              <a:alpha val="18824"/>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pic>
        <p:nvPicPr>
          <p:cNvPr id="1202179" name="Picture 3"/>
          <p:cNvPicPr>
            <a:picLocks noChangeAspect="1" noChangeArrowheads="1"/>
          </p:cNvPicPr>
          <p:nvPr/>
        </p:nvPicPr>
        <p:blipFill>
          <a:blip r:embed="rId9" cstate="print">
            <a:lum bright="-15000" contrast="35000"/>
            <a:extLst>
              <a:ext uri="{BEBA8EAE-BF5A-486C-A8C5-ECC9F3942E4B}">
                <a14:imgProps xmlns:a14="http://schemas.microsoft.com/office/drawing/2010/main">
                  <a14:imgLayer r:embed="rId10">
                    <a14:imgEffect>
                      <a14:sharpenSoften amount="50000"/>
                    </a14:imgEffect>
                  </a14:imgLayer>
                </a14:imgProps>
              </a:ext>
            </a:extLst>
          </a:blip>
          <a:srcRect/>
          <a:stretch>
            <a:fillRect/>
          </a:stretch>
        </p:blipFill>
        <p:spPr bwMode="auto">
          <a:xfrm>
            <a:off x="6096000" y="228600"/>
            <a:ext cx="2312334" cy="3073069"/>
          </a:xfrm>
          <a:prstGeom prst="rect">
            <a:avLst/>
          </a:prstGeom>
          <a:noFill/>
          <a:ln w="9525">
            <a:noFill/>
            <a:miter lim="800000"/>
            <a:headEnd/>
            <a:tailEnd/>
          </a:ln>
        </p:spPr>
      </p:pic>
      <p:sp>
        <p:nvSpPr>
          <p:cNvPr id="51" name="TextBox 50"/>
          <p:cNvSpPr txBox="1"/>
          <p:nvPr/>
        </p:nvSpPr>
        <p:spPr>
          <a:xfrm>
            <a:off x="2858249" y="5318764"/>
            <a:ext cx="2660038" cy="986929"/>
          </a:xfrm>
          <a:prstGeom prst="rect">
            <a:avLst/>
          </a:prstGeom>
          <a:solidFill>
            <a:schemeClr val="accent1">
              <a:lumMod val="20000"/>
              <a:lumOff val="80000"/>
            </a:schemeClr>
          </a:solidFill>
          <a:ln>
            <a:solidFill>
              <a:srgbClr val="FF0000"/>
            </a:solidFill>
          </a:ln>
        </p:spPr>
        <p:txBody>
          <a:bodyPr wrap="square" rtlCol="0">
            <a:spAutoFit/>
          </a:bodyPr>
          <a:lstStyle/>
          <a:p>
            <a:r>
              <a:rPr lang="en-US" sz="1400" dirty="0">
                <a:solidFill>
                  <a:srgbClr val="FF0000"/>
                </a:solidFill>
                <a:latin typeface="Symbol" pitchFamily="18" charset="2"/>
              </a:rPr>
              <a:t>· </a:t>
            </a:r>
            <a:r>
              <a:rPr lang="en-US" sz="1400" b="1" dirty="0">
                <a:solidFill>
                  <a:srgbClr val="0000CC"/>
                </a:solidFill>
              </a:rPr>
              <a:t>Pole</a:t>
            </a:r>
            <a:r>
              <a:rPr lang="en-US" sz="1400" dirty="0"/>
              <a:t> position in complex energy </a:t>
            </a:r>
          </a:p>
          <a:p>
            <a:r>
              <a:rPr lang="en-US" sz="1400" dirty="0"/>
              <a:t>   plane for </a:t>
            </a:r>
            <a:r>
              <a:rPr lang="en-US" sz="1400" b="1" dirty="0">
                <a:solidFill>
                  <a:srgbClr val="0000FF"/>
                </a:solidFill>
              </a:rPr>
              <a:t>hyperons</a:t>
            </a:r>
            <a:r>
              <a:rPr lang="en-US" sz="1400" dirty="0"/>
              <a:t> has been   </a:t>
            </a:r>
          </a:p>
          <a:p>
            <a:r>
              <a:rPr lang="en-US" sz="1400" dirty="0"/>
              <a:t>   made only recently, </a:t>
            </a:r>
            <a:r>
              <a:rPr lang="en-US" sz="1400" b="1" dirty="0">
                <a:solidFill>
                  <a:srgbClr val="CC00CC"/>
                </a:solidFill>
              </a:rPr>
              <a:t>first of all   </a:t>
            </a:r>
          </a:p>
          <a:p>
            <a:r>
              <a:rPr lang="en-US" sz="1400" b="1" dirty="0"/>
              <a:t>   </a:t>
            </a:r>
            <a:r>
              <a:rPr lang="en-US" sz="1400" dirty="0"/>
              <a:t>for </a:t>
            </a:r>
            <a:r>
              <a:rPr lang="en-US" sz="1400" b="1" dirty="0">
                <a:solidFill>
                  <a:srgbClr val="FF0000"/>
                </a:solidFill>
                <a:latin typeface="Symbol" pitchFamily="18" charset="2"/>
              </a:rPr>
              <a:t>L</a:t>
            </a:r>
            <a:r>
              <a:rPr lang="en-US" sz="1400" b="1" dirty="0">
                <a:solidFill>
                  <a:srgbClr val="FF0000"/>
                </a:solidFill>
              </a:rPr>
              <a:t>(1520)3/2</a:t>
            </a:r>
            <a:r>
              <a:rPr lang="en-US" sz="1400" b="1" baseline="30000" dirty="0">
                <a:solidFill>
                  <a:srgbClr val="FF0000"/>
                </a:solidFill>
                <a:latin typeface="Symbol" panose="05050102010706020507" pitchFamily="18" charset="2"/>
              </a:rPr>
              <a:t>-</a:t>
            </a:r>
            <a:r>
              <a:rPr lang="en-US" sz="1400" dirty="0"/>
              <a:t>.</a:t>
            </a:r>
          </a:p>
        </p:txBody>
      </p:sp>
      <p:sp>
        <p:nvSpPr>
          <p:cNvPr id="57" name="TextBox 56"/>
          <p:cNvSpPr txBox="1"/>
          <p:nvPr/>
        </p:nvSpPr>
        <p:spPr>
          <a:xfrm>
            <a:off x="2784356" y="6311567"/>
            <a:ext cx="3195298" cy="307777"/>
          </a:xfrm>
          <a:prstGeom prst="rect">
            <a:avLst/>
          </a:prstGeom>
          <a:solidFill>
            <a:schemeClr val="bg1"/>
          </a:solidFill>
        </p:spPr>
        <p:txBody>
          <a:bodyPr wrap="none" rtlCol="0">
            <a:spAutoFit/>
          </a:bodyPr>
          <a:lstStyle/>
          <a:p>
            <a:pPr algn="r"/>
            <a:r>
              <a:rPr lang="en-US" sz="1200" dirty="0">
                <a:highlight>
                  <a:srgbClr val="FFFF00"/>
                </a:highlight>
              </a:rPr>
              <a:t> </a:t>
            </a:r>
            <a:r>
              <a:rPr lang="en-US" sz="1400" dirty="0">
                <a:highlight>
                  <a:srgbClr val="FFFF00"/>
                </a:highlight>
              </a:rPr>
              <a:t>Y. </a:t>
            </a:r>
            <a:r>
              <a:rPr lang="en-US" sz="1400" dirty="0" err="1">
                <a:highlight>
                  <a:srgbClr val="FFFF00"/>
                </a:highlight>
              </a:rPr>
              <a:t>Qung</a:t>
            </a:r>
            <a:r>
              <a:rPr lang="en-US" sz="1400" dirty="0">
                <a:highlight>
                  <a:srgbClr val="FFFF00"/>
                </a:highlight>
              </a:rPr>
              <a:t> </a:t>
            </a:r>
            <a:r>
              <a:rPr lang="en-US" sz="1400" i="1" dirty="0">
                <a:highlight>
                  <a:srgbClr val="FFFF00"/>
                </a:highlight>
              </a:rPr>
              <a:t>et al,</a:t>
            </a:r>
            <a:r>
              <a:rPr lang="en-US" sz="1400" dirty="0">
                <a:highlight>
                  <a:srgbClr val="FFFF00"/>
                </a:highlight>
              </a:rPr>
              <a:t> Phys Lett B </a:t>
            </a:r>
            <a:r>
              <a:rPr lang="en-US" sz="1400" b="1" dirty="0">
                <a:highlight>
                  <a:srgbClr val="FFFF00"/>
                </a:highlight>
              </a:rPr>
              <a:t>694</a:t>
            </a:r>
            <a:r>
              <a:rPr lang="en-US" sz="1400" dirty="0">
                <a:highlight>
                  <a:srgbClr val="FFFF00"/>
                </a:highlight>
              </a:rPr>
              <a:t>, 123 (2010)</a:t>
            </a:r>
          </a:p>
        </p:txBody>
      </p:sp>
      <p:cxnSp>
        <p:nvCxnSpPr>
          <p:cNvPr id="59" name="Straight Arrow Connector 58"/>
          <p:cNvCxnSpPr>
            <a:cxnSpLocks/>
            <a:endCxn id="56" idx="3"/>
          </p:cNvCxnSpPr>
          <p:nvPr/>
        </p:nvCxnSpPr>
        <p:spPr>
          <a:xfrm flipH="1" flipV="1">
            <a:off x="2514600" y="4465320"/>
            <a:ext cx="457016" cy="836926"/>
          </a:xfrm>
          <a:prstGeom prst="straightConnector1">
            <a:avLst/>
          </a:prstGeom>
          <a:ln w="12700">
            <a:solidFill>
              <a:srgbClr val="0000FF"/>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58" name="TextBox 57"/>
          <p:cNvSpPr txBox="1"/>
          <p:nvPr/>
        </p:nvSpPr>
        <p:spPr>
          <a:xfrm>
            <a:off x="6592477" y="5803564"/>
            <a:ext cx="1729603" cy="118008"/>
          </a:xfrm>
          <a:prstGeom prst="rect">
            <a:avLst/>
          </a:prstGeom>
          <a:solidFill>
            <a:srgbClr val="9900CC">
              <a:alpha val="19000"/>
            </a:srgbClr>
          </a:solidFill>
          <a:effectLst>
            <a:outerShdw blurRad="76200" dir="13500000" sy="23000" kx="1200000" algn="br" rotWithShape="0">
              <a:prstClr val="black">
                <a:alpha val="20000"/>
              </a:prstClr>
            </a:outerShdw>
          </a:effectLst>
        </p:spPr>
        <p:txBody>
          <a:bodyPr wrap="square" rtlCol="0">
            <a:spAutoFit/>
          </a:bodyPr>
          <a:lstStyle/>
          <a:p>
            <a:endParaRPr lang="en-US" sz="1100" dirty="0"/>
          </a:p>
        </p:txBody>
      </p:sp>
      <p:pic>
        <p:nvPicPr>
          <p:cNvPr id="61" name="Picture 60"/>
          <p:cNvPicPr>
            <a:picLocks noChangeAspect="1" noChangeArrowheads="1"/>
          </p:cNvPicPr>
          <p:nvPr/>
        </p:nvPicPr>
        <p:blipFill>
          <a:blip r:embed="rId11" cstate="print">
            <a:lum bright="-16000" contrast="26000"/>
          </a:blip>
          <a:srcRect/>
          <a:stretch>
            <a:fillRect/>
          </a:stretch>
        </p:blipFill>
        <p:spPr bwMode="auto">
          <a:xfrm>
            <a:off x="5893069" y="6353965"/>
            <a:ext cx="1265297" cy="273798"/>
          </a:xfrm>
          <a:prstGeom prst="rect">
            <a:avLst/>
          </a:prstGeom>
          <a:noFill/>
          <a:ln w="9525">
            <a:noFill/>
            <a:miter lim="800000"/>
            <a:headEnd/>
            <a:tailEnd/>
          </a:ln>
        </p:spPr>
      </p:pic>
      <p:graphicFrame>
        <p:nvGraphicFramePr>
          <p:cNvPr id="62" name="Object 17"/>
          <p:cNvGraphicFramePr>
            <a:graphicFrameLocks noChangeAspect="1"/>
          </p:cNvGraphicFramePr>
          <p:nvPr>
            <p:extLst/>
          </p:nvPr>
        </p:nvGraphicFramePr>
        <p:xfrm>
          <a:off x="0" y="6374615"/>
          <a:ext cx="457200" cy="468312"/>
        </p:xfrm>
        <a:graphic>
          <a:graphicData uri="http://schemas.openxmlformats.org/presentationml/2006/ole">
            <mc:AlternateContent xmlns:mc="http://schemas.openxmlformats.org/markup-compatibility/2006">
              <mc:Choice xmlns:v="urn:schemas-microsoft-com:vml" Requires="v">
                <p:oleObj spid="_x0000_s714761" name="Bitmap Image" r:id="rId12" imgW="1952898" imgH="2000000" progId="PBrush">
                  <p:embed/>
                </p:oleObj>
              </mc:Choice>
              <mc:Fallback>
                <p:oleObj name="Bitmap Image" r:id="rId12" imgW="1952898" imgH="2000000" progId="PBrush">
                  <p:embed/>
                  <p:pic>
                    <p:nvPicPr>
                      <p:cNvPr id="62"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374615"/>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 name="Picture 12">
            <a:extLst>
              <a:ext uri="{FF2B5EF4-FFF2-40B4-BE49-F238E27FC236}">
                <a16:creationId xmlns:a16="http://schemas.microsoft.com/office/drawing/2014/main" id="{656F774A-F718-40E4-8514-A8ECD40E6176}"/>
              </a:ext>
            </a:extLst>
          </p:cNvPr>
          <p:cNvPicPr>
            <a:picLocks noChangeAspect="1" noChangeArrowheads="1"/>
          </p:cNvPicPr>
          <p:nvPr/>
        </p:nvPicPr>
        <p:blipFill>
          <a:blip r:embed="rId14" cstate="print">
            <a:lum bright="-16000" contrast="23000"/>
          </a:blip>
          <a:srcRect/>
          <a:stretch>
            <a:fillRect/>
          </a:stretch>
        </p:blipFill>
        <p:spPr bwMode="auto">
          <a:xfrm>
            <a:off x="5220498" y="241953"/>
            <a:ext cx="880668" cy="284660"/>
          </a:xfrm>
          <a:prstGeom prst="rect">
            <a:avLst/>
          </a:prstGeom>
          <a:noFill/>
          <a:ln w="9525">
            <a:noFill/>
            <a:miter lim="800000"/>
            <a:headEnd/>
            <a:tailEnd/>
          </a:ln>
        </p:spPr>
      </p:pic>
      <p:pic>
        <p:nvPicPr>
          <p:cNvPr id="3" name="Picture 2">
            <a:extLst>
              <a:ext uri="{FF2B5EF4-FFF2-40B4-BE49-F238E27FC236}">
                <a16:creationId xmlns:a16="http://schemas.microsoft.com/office/drawing/2014/main" id="{7AA50F06-9F6A-49D2-97A8-EEDDD3C01B8B}"/>
              </a:ext>
            </a:extLst>
          </p:cNvPr>
          <p:cNvPicPr>
            <a:picLocks noChangeAspect="1"/>
          </p:cNvPicPr>
          <p:nvPr/>
        </p:nvPicPr>
        <p:blipFill>
          <a:blip r:embed="rId15" cstate="print">
            <a:extLst>
              <a:ext uri="{BEBA8EAE-BF5A-486C-A8C5-ECC9F3942E4B}">
                <a14:imgProps xmlns:a14="http://schemas.microsoft.com/office/drawing/2010/main">
                  <a14:imgLayer r:embed="rId1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97391" y="5650467"/>
            <a:ext cx="564739" cy="651467"/>
          </a:xfrm>
          <a:prstGeom prst="rect">
            <a:avLst/>
          </a:prstGeom>
        </p:spPr>
      </p:pic>
      <p:pic>
        <p:nvPicPr>
          <p:cNvPr id="60" name="Picture 59">
            <a:extLst>
              <a:ext uri="{FF2B5EF4-FFF2-40B4-BE49-F238E27FC236}">
                <a16:creationId xmlns:a16="http://schemas.microsoft.com/office/drawing/2014/main" id="{BBE9F2C5-B401-4261-8324-23621690DD28}"/>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584697" y="4662777"/>
            <a:ext cx="518662" cy="717601"/>
          </a:xfrm>
          <a:prstGeom prst="rect">
            <a:avLst/>
          </a:prstGeom>
        </p:spPr>
      </p:pic>
      <p:pic>
        <p:nvPicPr>
          <p:cNvPr id="64" name="Picture 63">
            <a:extLst>
              <a:ext uri="{FF2B5EF4-FFF2-40B4-BE49-F238E27FC236}">
                <a16:creationId xmlns:a16="http://schemas.microsoft.com/office/drawing/2014/main" id="{949804C0-0AC8-4FF6-B316-B4DD800D2993}"/>
              </a:ext>
            </a:extLst>
          </p:cNvPr>
          <p:cNvPicPr>
            <a:picLocks noChangeAspect="1"/>
          </p:cNvPicPr>
          <p:nvPr/>
        </p:nvPicPr>
        <p:blipFill>
          <a:blip r:embed="rId19" cstate="print">
            <a:extLst>
              <a:ext uri="{BEBA8EAE-BF5A-486C-A8C5-ECC9F3942E4B}">
                <a14:imgProps xmlns:a14="http://schemas.microsoft.com/office/drawing/2010/main">
                  <a14:imgLayer r:embed="rId2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575952" y="5411206"/>
            <a:ext cx="555275" cy="674262"/>
          </a:xfrm>
          <a:prstGeom prst="rect">
            <a:avLst/>
          </a:prstGeom>
        </p:spPr>
      </p:pic>
      <p:pic>
        <p:nvPicPr>
          <p:cNvPr id="65" name="Picture 64">
            <a:extLst>
              <a:ext uri="{FF2B5EF4-FFF2-40B4-BE49-F238E27FC236}">
                <a16:creationId xmlns:a16="http://schemas.microsoft.com/office/drawing/2014/main" id="{A733E292-F192-4F82-9870-EA54262EB2EF}"/>
              </a:ext>
            </a:extLst>
          </p:cNvPr>
          <p:cNvPicPr>
            <a:picLocks noChangeAspect="1"/>
          </p:cNvPicPr>
          <p:nvPr/>
        </p:nvPicPr>
        <p:blipFill>
          <a:blip r:embed="rId21" cstate="print">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val="0"/>
              </a:ext>
            </a:extLst>
          </a:blip>
          <a:stretch>
            <a:fillRect/>
          </a:stretch>
        </p:blipFill>
        <p:spPr>
          <a:xfrm>
            <a:off x="8741959" y="6375904"/>
            <a:ext cx="402041" cy="470260"/>
          </a:xfrm>
          <a:prstGeom prst="rect">
            <a:avLst/>
          </a:prstGeom>
        </p:spPr>
      </p:pic>
      <p:pic>
        <p:nvPicPr>
          <p:cNvPr id="66" name="Picture 3">
            <a:extLst>
              <a:ext uri="{FF2B5EF4-FFF2-40B4-BE49-F238E27FC236}">
                <a16:creationId xmlns:a16="http://schemas.microsoft.com/office/drawing/2014/main" id="{29615433-92F1-4CF3-863C-CC3149987646}"/>
              </a:ext>
            </a:extLst>
          </p:cNvPr>
          <p:cNvPicPr>
            <a:picLocks noChangeAspect="1" noChangeArrowheads="1"/>
          </p:cNvPicPr>
          <p:nvPr/>
        </p:nvPicPr>
        <p:blipFill>
          <a:blip r:embed="rId23" cstate="print">
            <a:lum bright="-15000" contrast="40000"/>
          </a:blip>
          <a:srcRect/>
          <a:stretch>
            <a:fillRect/>
          </a:stretch>
        </p:blipFill>
        <p:spPr bwMode="auto">
          <a:xfrm>
            <a:off x="609600" y="6400800"/>
            <a:ext cx="685800" cy="193184"/>
          </a:xfrm>
          <a:prstGeom prst="rect">
            <a:avLst/>
          </a:prstGeom>
          <a:noFill/>
          <a:ln w="9525">
            <a:noFill/>
            <a:miter lim="800000"/>
            <a:headEnd/>
            <a:tailEnd/>
          </a:ln>
        </p:spPr>
      </p:pic>
      <p:sp>
        <p:nvSpPr>
          <p:cNvPr id="67" name="TextBox 66">
            <a:extLst>
              <a:ext uri="{FF2B5EF4-FFF2-40B4-BE49-F238E27FC236}">
                <a16:creationId xmlns:a16="http://schemas.microsoft.com/office/drawing/2014/main" id="{E908D152-C796-4B0E-BEBC-04FC7C20FB34}"/>
              </a:ext>
            </a:extLst>
          </p:cNvPr>
          <p:cNvSpPr txBox="1"/>
          <p:nvPr/>
        </p:nvSpPr>
        <p:spPr>
          <a:xfrm>
            <a:off x="1595538" y="4187825"/>
            <a:ext cx="914400" cy="91440"/>
          </a:xfrm>
          <a:prstGeom prst="rect">
            <a:avLst/>
          </a:prstGeom>
          <a:solidFill>
            <a:srgbClr val="FF9900">
              <a:alpha val="18824"/>
            </a:srgbClr>
          </a:solidFill>
          <a:effectLst>
            <a:outerShdw blurRad="76200" dir="13500000" sy="23000" kx="1200000" algn="br" rotWithShape="0">
              <a:prstClr val="black">
                <a:alpha val="20000"/>
              </a:prstClr>
            </a:outerShdw>
          </a:effectLst>
        </p:spPr>
        <p:txBody>
          <a:bodyPr wrap="square" rtlCol="0">
            <a:spAutoFit/>
          </a:bodyPr>
          <a:lstStyle/>
          <a:p>
            <a:endParaRPr lang="en-US" sz="800" dirty="0"/>
          </a:p>
        </p:txBody>
      </p:sp>
      <p:sp>
        <p:nvSpPr>
          <p:cNvPr id="2" name="TextBox 1">
            <a:extLst>
              <a:ext uri="{FF2B5EF4-FFF2-40B4-BE49-F238E27FC236}">
                <a16:creationId xmlns:a16="http://schemas.microsoft.com/office/drawing/2014/main" id="{3257C91C-C36A-4A3D-B377-4013DC352925}"/>
              </a:ext>
            </a:extLst>
          </p:cNvPr>
          <p:cNvSpPr txBox="1"/>
          <p:nvPr/>
        </p:nvSpPr>
        <p:spPr>
          <a:xfrm>
            <a:off x="61504" y="5099970"/>
            <a:ext cx="1457130" cy="738664"/>
          </a:xfrm>
          <a:prstGeom prst="rect">
            <a:avLst/>
          </a:prstGeom>
          <a:solidFill>
            <a:schemeClr val="accent1">
              <a:lumMod val="20000"/>
              <a:lumOff val="80000"/>
            </a:schemeClr>
          </a:solidFill>
          <a:ln>
            <a:solidFill>
              <a:srgbClr val="FF0000"/>
            </a:solidFill>
          </a:ln>
        </p:spPr>
        <p:txBody>
          <a:bodyPr wrap="none" rtlCol="0">
            <a:spAutoFit/>
          </a:bodyPr>
          <a:lstStyle/>
          <a:p>
            <a:r>
              <a:rPr lang="en-US" sz="1400" dirty="0">
                <a:solidFill>
                  <a:srgbClr val="FF0000"/>
                </a:solidFill>
                <a:latin typeface="Symbol" pitchFamily="18" charset="2"/>
              </a:rPr>
              <a:t>· </a:t>
            </a:r>
            <a:r>
              <a:rPr lang="en-US" sz="1400" dirty="0"/>
              <a:t>First hyperon</a:t>
            </a:r>
          </a:p>
          <a:p>
            <a:r>
              <a:rPr lang="en-US" sz="1400" dirty="0"/>
              <a:t>   was discovered </a:t>
            </a:r>
          </a:p>
          <a:p>
            <a:r>
              <a:rPr lang="en-US" sz="1400" dirty="0"/>
              <a:t>   in </a:t>
            </a:r>
            <a:r>
              <a:rPr lang="en-US" sz="1400" b="1" dirty="0">
                <a:solidFill>
                  <a:srgbClr val="FF0000"/>
                </a:solidFill>
              </a:rPr>
              <a:t>1947</a:t>
            </a:r>
            <a:r>
              <a:rPr lang="en-US" sz="1400" dirty="0"/>
              <a:t>.</a:t>
            </a:r>
          </a:p>
        </p:txBody>
      </p:sp>
      <p:cxnSp>
        <p:nvCxnSpPr>
          <p:cNvPr id="68" name="Straight Arrow Connector 67">
            <a:extLst>
              <a:ext uri="{FF2B5EF4-FFF2-40B4-BE49-F238E27FC236}">
                <a16:creationId xmlns:a16="http://schemas.microsoft.com/office/drawing/2014/main" id="{425BB135-05FC-46C7-B9F6-2F55081BA946}"/>
              </a:ext>
            </a:extLst>
          </p:cNvPr>
          <p:cNvCxnSpPr>
            <a:cxnSpLocks/>
          </p:cNvCxnSpPr>
          <p:nvPr/>
        </p:nvCxnSpPr>
        <p:spPr>
          <a:xfrm flipV="1">
            <a:off x="232985" y="4262215"/>
            <a:ext cx="1306890" cy="837755"/>
          </a:xfrm>
          <a:prstGeom prst="straightConnector1">
            <a:avLst/>
          </a:prstGeom>
          <a:ln w="12700">
            <a:solidFill>
              <a:srgbClr val="0000FF"/>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516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990600" y="3200400"/>
            <a:ext cx="7543800" cy="923330"/>
          </a:xfrm>
          <a:prstGeom prst="rect">
            <a:avLst/>
          </a:prstGeom>
        </p:spPr>
        <p:txBody>
          <a:bodyPr wrap="square">
            <a:spAutoFit/>
          </a:bodyPr>
          <a:lstStyle/>
          <a:p>
            <a:r>
              <a:rPr lang="en-US" b="1" dirty="0">
                <a:solidFill>
                  <a:srgbClr val="FF0000"/>
                </a:solidFill>
              </a:rPr>
              <a:t>Resonances</a:t>
            </a:r>
            <a:r>
              <a:rPr lang="en-US" b="1" dirty="0">
                <a:solidFill>
                  <a:srgbClr val="0000FF"/>
                </a:solidFill>
              </a:rPr>
              <a:t> </a:t>
            </a:r>
            <a:r>
              <a:rPr lang="en-US" dirty="0"/>
              <a:t>appeared as </a:t>
            </a:r>
            <a:r>
              <a:rPr lang="en-US" b="1" dirty="0">
                <a:solidFill>
                  <a:srgbClr val="990099"/>
                </a:solidFill>
              </a:rPr>
              <a:t>by-product</a:t>
            </a:r>
          </a:p>
          <a:p>
            <a:r>
              <a:rPr lang="en-US" dirty="0"/>
              <a:t>             [bound states objects with definite quantum numbers, mass, lifetime </a:t>
            </a:r>
          </a:p>
          <a:p>
            <a:r>
              <a:rPr lang="en-US" dirty="0"/>
              <a:t>               &amp; so on].</a:t>
            </a:r>
          </a:p>
        </p:txBody>
      </p:sp>
      <p:sp>
        <p:nvSpPr>
          <p:cNvPr id="40963" name="Rectangle 2"/>
          <p:cNvSpPr>
            <a:spLocks noGrp="1" noChangeArrowheads="1"/>
          </p:cNvSpPr>
          <p:nvPr>
            <p:ph type="title" idx="4294967295"/>
          </p:nvPr>
        </p:nvSpPr>
        <p:spPr>
          <a:xfrm>
            <a:off x="0" y="0"/>
            <a:ext cx="9144000" cy="1066800"/>
          </a:xfrm>
          <a:solidFill>
            <a:schemeClr val="bg1"/>
          </a:solidFill>
        </p:spPr>
        <p:txBody>
          <a:bodyPr>
            <a:noAutofit/>
          </a:bodyPr>
          <a:lstStyle/>
          <a:p>
            <a:pPr algn="r"/>
            <a:r>
              <a:rPr lang="en-US" sz="4800" dirty="0">
                <a:solidFill>
                  <a:srgbClr val="FF0000"/>
                </a:solidFill>
                <a:latin typeface="Monotype Corsiva" pitchFamily="66" charset="0"/>
              </a:rPr>
              <a:t>PWA</a:t>
            </a:r>
            <a:r>
              <a:rPr lang="en-US" sz="4800" dirty="0">
                <a:solidFill>
                  <a:schemeClr val="bg1"/>
                </a:solidFill>
                <a:latin typeface="Monotype Corsiva" pitchFamily="66" charset="0"/>
              </a:rPr>
              <a:t> </a:t>
            </a:r>
            <a:r>
              <a:rPr lang="en-US" sz="4800" dirty="0">
                <a:latin typeface="Monotype Corsiva" pitchFamily="66" charset="0"/>
              </a:rPr>
              <a:t>for</a:t>
            </a:r>
            <a:r>
              <a:rPr lang="en-US" sz="4800" dirty="0">
                <a:solidFill>
                  <a:schemeClr val="bg1"/>
                </a:solidFill>
                <a:latin typeface="Monotype Corsiva" pitchFamily="66" charset="0"/>
              </a:rPr>
              <a:t> </a:t>
            </a:r>
            <a:r>
              <a:rPr lang="en-US" sz="4800" dirty="0">
                <a:solidFill>
                  <a:srgbClr val="0000CC"/>
                </a:solidFill>
                <a:latin typeface="Monotype Corsiva" pitchFamily="66" charset="0"/>
              </a:rPr>
              <a:t>Baryons</a:t>
            </a:r>
          </a:p>
        </p:txBody>
      </p:sp>
      <p:sp>
        <p:nvSpPr>
          <p:cNvPr id="40964" name="Text Box 5"/>
          <p:cNvSpPr txBox="1">
            <a:spLocks noChangeArrowheads="1"/>
          </p:cNvSpPr>
          <p:nvPr/>
        </p:nvSpPr>
        <p:spPr bwMode="auto">
          <a:xfrm>
            <a:off x="5013325" y="4264025"/>
            <a:ext cx="184150" cy="519113"/>
          </a:xfrm>
          <a:prstGeom prst="rect">
            <a:avLst/>
          </a:prstGeom>
          <a:noFill/>
          <a:ln w="9525">
            <a:noFill/>
            <a:miter lim="800000"/>
            <a:headEnd/>
            <a:tailEnd/>
          </a:ln>
        </p:spPr>
        <p:txBody>
          <a:bodyPr wrap="none">
            <a:spAutoFit/>
          </a:bodyPr>
          <a:lstStyle/>
          <a:p>
            <a:endParaRPr lang="en-US"/>
          </a:p>
        </p:txBody>
      </p:sp>
      <p:sp>
        <p:nvSpPr>
          <p:cNvPr id="40970" name="Text Box 12"/>
          <p:cNvSpPr txBox="1">
            <a:spLocks noChangeArrowheads="1"/>
          </p:cNvSpPr>
          <p:nvPr/>
        </p:nvSpPr>
        <p:spPr bwMode="auto">
          <a:xfrm>
            <a:off x="6232525" y="3806825"/>
            <a:ext cx="184150" cy="519113"/>
          </a:xfrm>
          <a:prstGeom prst="rect">
            <a:avLst/>
          </a:prstGeom>
          <a:noFill/>
          <a:ln w="9525">
            <a:noFill/>
            <a:miter lim="800000"/>
            <a:headEnd/>
            <a:tailEnd/>
          </a:ln>
        </p:spPr>
        <p:txBody>
          <a:bodyPr wrap="none">
            <a:spAutoFit/>
          </a:bodyPr>
          <a:lstStyle/>
          <a:p>
            <a:endParaRPr lang="en-US"/>
          </a:p>
        </p:txBody>
      </p:sp>
      <p:sp>
        <p:nvSpPr>
          <p:cNvPr id="40971" name="Text Box 13"/>
          <p:cNvSpPr txBox="1">
            <a:spLocks noChangeArrowheads="1"/>
          </p:cNvSpPr>
          <p:nvPr/>
        </p:nvSpPr>
        <p:spPr bwMode="auto">
          <a:xfrm>
            <a:off x="2193925" y="6245225"/>
            <a:ext cx="184150" cy="519113"/>
          </a:xfrm>
          <a:prstGeom prst="rect">
            <a:avLst/>
          </a:prstGeom>
          <a:noFill/>
          <a:ln w="9525">
            <a:noFill/>
            <a:miter lim="800000"/>
            <a:headEnd/>
            <a:tailEnd/>
          </a:ln>
        </p:spPr>
        <p:txBody>
          <a:bodyPr wrap="none">
            <a:spAutoFit/>
          </a:bodyPr>
          <a:lstStyle/>
          <a:p>
            <a:endParaRPr lang="en-US"/>
          </a:p>
        </p:txBody>
      </p:sp>
      <p:sp>
        <p:nvSpPr>
          <p:cNvPr id="58" name="Rectangle 57"/>
          <p:cNvSpPr/>
          <p:nvPr/>
        </p:nvSpPr>
        <p:spPr>
          <a:xfrm>
            <a:off x="914400" y="1219200"/>
            <a:ext cx="7620000" cy="1200329"/>
          </a:xfrm>
          <a:prstGeom prst="rect">
            <a:avLst/>
          </a:prstGeom>
        </p:spPr>
        <p:txBody>
          <a:bodyPr wrap="square">
            <a:spAutoFit/>
          </a:bodyPr>
          <a:lstStyle/>
          <a:p>
            <a:r>
              <a:rPr lang="en-US" b="1" dirty="0">
                <a:solidFill>
                  <a:srgbClr val="FF0000"/>
                </a:solidFill>
              </a:rPr>
              <a:t>Originally  </a:t>
            </a:r>
            <a:r>
              <a:rPr lang="en-US" b="1" dirty="0">
                <a:solidFill>
                  <a:srgbClr val="0033CC"/>
                </a:solidFill>
              </a:rPr>
              <a:t>PWA</a:t>
            </a:r>
            <a:r>
              <a:rPr lang="en-US" dirty="0"/>
              <a:t> arose as the technology to determine amplitude of   </a:t>
            </a:r>
          </a:p>
          <a:p>
            <a:r>
              <a:rPr lang="en-US" dirty="0"/>
              <a:t>                    reaction via </a:t>
            </a:r>
            <a:r>
              <a:rPr lang="en-US" b="1" dirty="0">
                <a:solidFill>
                  <a:srgbClr val="0033CC"/>
                </a:solidFill>
              </a:rPr>
              <a:t>fitting</a:t>
            </a:r>
            <a:r>
              <a:rPr lang="en-US" b="1" dirty="0">
                <a:solidFill>
                  <a:srgbClr val="0000FF"/>
                </a:solidFill>
              </a:rPr>
              <a:t> </a:t>
            </a:r>
            <a:r>
              <a:rPr lang="en-US" dirty="0"/>
              <a:t>scattering data. </a:t>
            </a:r>
          </a:p>
          <a:p>
            <a:r>
              <a:rPr lang="en-US" dirty="0"/>
              <a:t>	  That is </a:t>
            </a:r>
            <a:r>
              <a:rPr lang="en-US" b="1" dirty="0">
                <a:solidFill>
                  <a:srgbClr val="0033CC"/>
                </a:solidFill>
              </a:rPr>
              <a:t>non-trivial mathematical problem </a:t>
            </a:r>
            <a:r>
              <a:rPr lang="en-US" dirty="0"/>
              <a:t>– looking for solution </a:t>
            </a:r>
          </a:p>
          <a:p>
            <a:r>
              <a:rPr lang="en-US" dirty="0"/>
              <a:t>	   of</a:t>
            </a:r>
            <a:r>
              <a:rPr lang="en-US" b="1" dirty="0">
                <a:solidFill>
                  <a:srgbClr val="0033CC"/>
                </a:solidFill>
              </a:rPr>
              <a:t> ill-posed </a:t>
            </a:r>
            <a:r>
              <a:rPr lang="en-US" dirty="0"/>
              <a:t>problem following to </a:t>
            </a:r>
            <a:r>
              <a:rPr lang="en-US" b="1" dirty="0" err="1">
                <a:solidFill>
                  <a:srgbClr val="800080"/>
                </a:solidFill>
              </a:rPr>
              <a:t>Hadamard</a:t>
            </a:r>
            <a:r>
              <a:rPr lang="en-US" b="1" dirty="0"/>
              <a:t> </a:t>
            </a:r>
            <a:r>
              <a:rPr lang="en-US" dirty="0"/>
              <a:t>and</a:t>
            </a:r>
            <a:r>
              <a:rPr lang="en-US" b="1" dirty="0"/>
              <a:t> </a:t>
            </a:r>
            <a:r>
              <a:rPr lang="en-US" b="1" dirty="0" err="1">
                <a:solidFill>
                  <a:srgbClr val="800080"/>
                </a:solidFill>
              </a:rPr>
              <a:t>Tikhonov</a:t>
            </a:r>
            <a:r>
              <a:rPr lang="en-US" dirty="0"/>
              <a:t>.</a:t>
            </a:r>
          </a:p>
        </p:txBody>
      </p:sp>
      <p:graphicFrame>
        <p:nvGraphicFramePr>
          <p:cNvPr id="973828"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19540" name="Bitmap Image" r:id="rId3" imgW="1952898" imgH="2000000" progId="PBrush">
                  <p:embed/>
                </p:oleObj>
              </mc:Choice>
              <mc:Fallback>
                <p:oleObj name="Bitmap Image" r:id="rId3" imgW="1952898" imgH="2000000" progId="PBrush">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74851" name="Picture 3"/>
          <p:cNvPicPr>
            <a:picLocks noChangeAspect="1" noChangeArrowheads="1"/>
          </p:cNvPicPr>
          <p:nvPr/>
        </p:nvPicPr>
        <p:blipFill>
          <a:blip r:embed="rId5" cstate="print"/>
          <a:srcRect/>
          <a:stretch>
            <a:fillRect/>
          </a:stretch>
        </p:blipFill>
        <p:spPr bwMode="auto">
          <a:xfrm>
            <a:off x="6858000" y="2438400"/>
            <a:ext cx="685800" cy="988716"/>
          </a:xfrm>
          <a:prstGeom prst="rect">
            <a:avLst/>
          </a:prstGeom>
          <a:noFill/>
          <a:ln w="9525">
            <a:noFill/>
            <a:miter lim="800000"/>
            <a:headEnd/>
            <a:tailEnd/>
          </a:ln>
        </p:spPr>
      </p:pic>
      <p:sp>
        <p:nvSpPr>
          <p:cNvPr id="62" name="Rectangle 61"/>
          <p:cNvSpPr/>
          <p:nvPr/>
        </p:nvSpPr>
        <p:spPr>
          <a:xfrm>
            <a:off x="2209800" y="6581001"/>
            <a:ext cx="4572000" cy="276999"/>
          </a:xfrm>
          <a:prstGeom prst="rect">
            <a:avLst/>
          </a:prstGeom>
        </p:spPr>
        <p:txBody>
          <a:bodyPr>
            <a:spAutoFit/>
          </a:bodyPr>
          <a:lstStyle/>
          <a:p>
            <a:pPr algn="ctr"/>
            <a:r>
              <a:rPr lang="en-US" sz="1200" b="1" dirty="0"/>
              <a:t>MESON 2018, Krakow, Poland, June, 2018</a:t>
            </a:r>
          </a:p>
        </p:txBody>
      </p:sp>
      <p:pic>
        <p:nvPicPr>
          <p:cNvPr id="1049603" name="Picture 3"/>
          <p:cNvPicPr>
            <a:picLocks noChangeAspect="1" noChangeArrowheads="1"/>
          </p:cNvPicPr>
          <p:nvPr/>
        </p:nvPicPr>
        <p:blipFill>
          <a:blip r:embed="rId6" cstate="print"/>
          <a:srcRect/>
          <a:stretch>
            <a:fillRect/>
          </a:stretch>
        </p:blipFill>
        <p:spPr bwMode="auto">
          <a:xfrm>
            <a:off x="7772400" y="2438400"/>
            <a:ext cx="719667" cy="990600"/>
          </a:xfrm>
          <a:prstGeom prst="rect">
            <a:avLst/>
          </a:prstGeom>
          <a:noFill/>
          <a:ln w="9525">
            <a:noFill/>
            <a:miter lim="800000"/>
            <a:headEnd/>
            <a:tailEnd/>
          </a:ln>
        </p:spPr>
      </p:pic>
      <p:pic>
        <p:nvPicPr>
          <p:cNvPr id="1049604" name="Picture 4"/>
          <p:cNvPicPr>
            <a:picLocks noChangeAspect="1" noChangeArrowheads="1"/>
          </p:cNvPicPr>
          <p:nvPr/>
        </p:nvPicPr>
        <p:blipFill>
          <a:blip r:embed="rId7" cstate="print"/>
          <a:srcRect/>
          <a:stretch>
            <a:fillRect/>
          </a:stretch>
        </p:blipFill>
        <p:spPr bwMode="auto">
          <a:xfrm>
            <a:off x="6858000" y="5029200"/>
            <a:ext cx="733941" cy="899565"/>
          </a:xfrm>
          <a:prstGeom prst="rect">
            <a:avLst/>
          </a:prstGeom>
          <a:noFill/>
          <a:ln w="9525">
            <a:noFill/>
            <a:miter lim="800000"/>
            <a:headEnd/>
            <a:tailEnd/>
          </a:ln>
        </p:spPr>
      </p:pic>
      <p:sp>
        <p:nvSpPr>
          <p:cNvPr id="18" name="TextBox 17"/>
          <p:cNvSpPr txBox="1"/>
          <p:nvPr/>
        </p:nvSpPr>
        <p:spPr>
          <a:xfrm>
            <a:off x="1981200" y="4419600"/>
            <a:ext cx="6518579" cy="1920526"/>
          </a:xfrm>
          <a:prstGeom prst="rect">
            <a:avLst/>
          </a:prstGeom>
          <a:noFill/>
        </p:spPr>
        <p:txBody>
          <a:bodyPr wrap="none" rtlCol="0">
            <a:spAutoFit/>
          </a:bodyPr>
          <a:lstStyle/>
          <a:p>
            <a:r>
              <a:rPr lang="en-US" dirty="0"/>
              <a:t>Most of our current knowledge about bound states of </a:t>
            </a:r>
            <a:r>
              <a:rPr lang="en-US" b="1" dirty="0">
                <a:solidFill>
                  <a:srgbClr val="0033CC"/>
                </a:solidFill>
              </a:rPr>
              <a:t>three light </a:t>
            </a:r>
          </a:p>
          <a:p>
            <a:r>
              <a:rPr lang="en-US" b="1" dirty="0">
                <a:solidFill>
                  <a:srgbClr val="0033CC"/>
                </a:solidFill>
              </a:rPr>
              <a:t>quarks </a:t>
            </a:r>
            <a:r>
              <a:rPr lang="en-US" dirty="0"/>
              <a:t>has </a:t>
            </a:r>
            <a:r>
              <a:rPr lang="en-US" dirty="0">
                <a:solidFill>
                  <a:schemeClr val="tx1">
                    <a:lumMod val="95000"/>
                    <a:lumOff val="5000"/>
                  </a:schemeClr>
                </a:solidFill>
              </a:rPr>
              <a:t>come mainly from </a:t>
            </a:r>
            <a:r>
              <a:rPr lang="en-US" b="1" dirty="0" err="1">
                <a:solidFill>
                  <a:srgbClr val="0033CC"/>
                </a:solidFill>
                <a:latin typeface="Symbol" pitchFamily="18" charset="2"/>
              </a:rPr>
              <a:t>p</a:t>
            </a:r>
            <a:r>
              <a:rPr lang="en-US" b="1" dirty="0" err="1">
                <a:solidFill>
                  <a:srgbClr val="0033CC"/>
                </a:solidFill>
              </a:rPr>
              <a:t>N</a:t>
            </a:r>
            <a:r>
              <a:rPr lang="en-US" b="1" dirty="0" err="1">
                <a:solidFill>
                  <a:srgbClr val="0033CC"/>
                </a:solidFill>
                <a:latin typeface="Freestyle Script" pitchFamily="66" charset="0"/>
                <a:sym typeface="Wingdings" pitchFamily="2" charset="2"/>
              </a:rPr>
              <a:t>→</a:t>
            </a:r>
            <a:r>
              <a:rPr lang="en-US" b="1" dirty="0" err="1">
                <a:solidFill>
                  <a:srgbClr val="0033CC"/>
                </a:solidFill>
                <a:latin typeface="Symbol" pitchFamily="18" charset="2"/>
                <a:sym typeface="Wingdings" pitchFamily="2" charset="2"/>
              </a:rPr>
              <a:t>p</a:t>
            </a:r>
            <a:r>
              <a:rPr lang="en-US" b="1" dirty="0" err="1">
                <a:solidFill>
                  <a:srgbClr val="0033CC"/>
                </a:solidFill>
                <a:sym typeface="Wingdings" pitchFamily="2" charset="2"/>
              </a:rPr>
              <a:t>N</a:t>
            </a:r>
            <a:r>
              <a:rPr lang="en-US" b="1" dirty="0">
                <a:solidFill>
                  <a:srgbClr val="0033CC"/>
                </a:solidFill>
                <a:sym typeface="Wingdings" pitchFamily="2" charset="2"/>
              </a:rPr>
              <a:t> </a:t>
            </a:r>
            <a:r>
              <a:rPr lang="en-US" b="1" dirty="0">
                <a:solidFill>
                  <a:srgbClr val="00B050"/>
                </a:solidFill>
                <a:sym typeface="Wingdings" pitchFamily="2" charset="2"/>
              </a:rPr>
              <a:t>PWA</a:t>
            </a:r>
            <a:r>
              <a:rPr lang="en-US" dirty="0">
                <a:solidFill>
                  <a:srgbClr val="00B050"/>
                </a:solidFill>
                <a:sym typeface="Wingdings" pitchFamily="2" charset="2"/>
              </a:rPr>
              <a:t>s</a:t>
            </a:r>
            <a:r>
              <a:rPr lang="en-US" dirty="0">
                <a:solidFill>
                  <a:schemeClr val="tx1">
                    <a:lumMod val="95000"/>
                    <a:lumOff val="5000"/>
                  </a:schemeClr>
                </a:solidFill>
              </a:rPr>
              <a:t>:  </a:t>
            </a:r>
          </a:p>
          <a:p>
            <a:pPr>
              <a:spcBef>
                <a:spcPct val="20000"/>
              </a:spcBef>
            </a:pPr>
            <a:r>
              <a:rPr lang="en-US" b="1" dirty="0">
                <a:solidFill>
                  <a:schemeClr val="tx1">
                    <a:lumMod val="95000"/>
                    <a:lumOff val="5000"/>
                  </a:schemeClr>
                </a:solidFill>
              </a:rPr>
              <a:t>	</a:t>
            </a:r>
            <a:r>
              <a:rPr lang="en-US" b="1" dirty="0">
                <a:solidFill>
                  <a:srgbClr val="990099"/>
                </a:solidFill>
              </a:rPr>
              <a:t>Karlsruhe</a:t>
            </a:r>
            <a:r>
              <a:rPr lang="en-US" b="1" dirty="0"/>
              <a:t>-</a:t>
            </a:r>
            <a:r>
              <a:rPr lang="en-US" b="1" dirty="0">
                <a:solidFill>
                  <a:srgbClr val="990099"/>
                </a:solidFill>
              </a:rPr>
              <a:t>Helsinki</a:t>
            </a:r>
            <a:r>
              <a:rPr lang="en-US" b="1" dirty="0">
                <a:solidFill>
                  <a:schemeClr val="tx1">
                    <a:lumMod val="95000"/>
                    <a:lumOff val="5000"/>
                  </a:schemeClr>
                </a:solidFill>
              </a:rPr>
              <a:t>, </a:t>
            </a:r>
          </a:p>
          <a:p>
            <a:pPr>
              <a:spcBef>
                <a:spcPct val="20000"/>
              </a:spcBef>
            </a:pPr>
            <a:r>
              <a:rPr lang="en-US" b="1" dirty="0">
                <a:solidFill>
                  <a:schemeClr val="tx1">
                    <a:lumMod val="95000"/>
                    <a:lumOff val="5000"/>
                  </a:schemeClr>
                </a:solidFill>
              </a:rPr>
              <a:t>            	</a:t>
            </a:r>
            <a:r>
              <a:rPr lang="en-US" b="1" dirty="0">
                <a:solidFill>
                  <a:srgbClr val="00A29E"/>
                </a:solidFill>
              </a:rPr>
              <a:t>Carnegie</a:t>
            </a:r>
            <a:r>
              <a:rPr lang="en-US" b="1" dirty="0"/>
              <a:t>-</a:t>
            </a:r>
            <a:r>
              <a:rPr lang="en-US" b="1" dirty="0">
                <a:solidFill>
                  <a:srgbClr val="00A29E"/>
                </a:solidFill>
              </a:rPr>
              <a:t>Mellon</a:t>
            </a:r>
            <a:r>
              <a:rPr lang="en-US" b="1" dirty="0"/>
              <a:t>-</a:t>
            </a:r>
            <a:r>
              <a:rPr lang="en-US" b="1" dirty="0">
                <a:solidFill>
                  <a:srgbClr val="00A29E"/>
                </a:solidFill>
              </a:rPr>
              <a:t>Berkeley</a:t>
            </a:r>
            <a:r>
              <a:rPr lang="en-US" b="1" dirty="0">
                <a:solidFill>
                  <a:schemeClr val="tx1">
                    <a:lumMod val="95000"/>
                    <a:lumOff val="5000"/>
                  </a:schemeClr>
                </a:solidFill>
              </a:rPr>
              <a:t>, </a:t>
            </a:r>
          </a:p>
          <a:p>
            <a:pPr>
              <a:spcBef>
                <a:spcPct val="20000"/>
              </a:spcBef>
            </a:pPr>
            <a:r>
              <a:rPr lang="en-US" b="1" dirty="0">
                <a:solidFill>
                  <a:schemeClr val="tx1">
                    <a:lumMod val="95000"/>
                    <a:lumOff val="5000"/>
                  </a:schemeClr>
                </a:solidFill>
              </a:rPr>
              <a:t>            	</a:t>
            </a:r>
            <a:r>
              <a:rPr lang="en-US" dirty="0">
                <a:solidFill>
                  <a:schemeClr val="tx1">
                    <a:lumMod val="95000"/>
                    <a:lumOff val="5000"/>
                  </a:schemeClr>
                </a:solidFill>
              </a:rPr>
              <a:t>and</a:t>
            </a:r>
            <a:r>
              <a:rPr lang="en-US" b="1" dirty="0">
                <a:solidFill>
                  <a:schemeClr val="tx1">
                    <a:lumMod val="95000"/>
                    <a:lumOff val="5000"/>
                  </a:schemeClr>
                </a:solidFill>
              </a:rPr>
              <a:t> </a:t>
            </a:r>
            <a:r>
              <a:rPr lang="en-US" b="1" dirty="0">
                <a:solidFill>
                  <a:srgbClr val="FF0000"/>
                </a:solidFill>
              </a:rPr>
              <a:t>GW</a:t>
            </a:r>
            <a:r>
              <a:rPr lang="en-US" b="1" dirty="0"/>
              <a:t>.</a:t>
            </a:r>
            <a:endParaRPr lang="en-US" b="1" dirty="0">
              <a:solidFill>
                <a:srgbClr val="FF0000"/>
              </a:solidFill>
            </a:endParaRPr>
          </a:p>
          <a:p>
            <a:r>
              <a:rPr lang="en-US" dirty="0">
                <a:solidFill>
                  <a:schemeClr val="tx1">
                    <a:lumMod val="95000"/>
                    <a:lumOff val="5000"/>
                  </a:schemeClr>
                </a:solidFill>
                <a:cs typeface="Times New Roman" pitchFamily="18" charset="0"/>
              </a:rPr>
              <a:t>Main source of </a:t>
            </a:r>
            <a:r>
              <a:rPr lang="en-US" b="1" dirty="0">
                <a:solidFill>
                  <a:srgbClr val="0033CC"/>
                </a:solidFill>
                <a:cs typeface="Times New Roman" pitchFamily="18" charset="0"/>
              </a:rPr>
              <a:t>EM</a:t>
            </a:r>
            <a:r>
              <a:rPr lang="en-US" b="1" dirty="0">
                <a:solidFill>
                  <a:schemeClr val="tx1">
                    <a:lumMod val="95000"/>
                    <a:lumOff val="5000"/>
                  </a:schemeClr>
                </a:solidFill>
                <a:cs typeface="Times New Roman" pitchFamily="18" charset="0"/>
              </a:rPr>
              <a:t> </a:t>
            </a:r>
            <a:r>
              <a:rPr lang="en-US" dirty="0">
                <a:solidFill>
                  <a:schemeClr val="tx1">
                    <a:lumMod val="95000"/>
                    <a:lumOff val="5000"/>
                  </a:schemeClr>
                </a:solidFill>
                <a:cs typeface="Times New Roman" pitchFamily="18" charset="0"/>
              </a:rPr>
              <a:t>couplings is </a:t>
            </a:r>
            <a:r>
              <a:rPr lang="en-US" b="1" dirty="0">
                <a:solidFill>
                  <a:srgbClr val="FF0000"/>
                </a:solidFill>
                <a:cs typeface="Times New Roman" pitchFamily="18" charset="0"/>
              </a:rPr>
              <a:t>GW</a:t>
            </a:r>
            <a:r>
              <a:rPr lang="en-US" b="1" dirty="0">
                <a:solidFill>
                  <a:schemeClr val="tx1">
                    <a:lumMod val="95000"/>
                    <a:lumOff val="5000"/>
                  </a:schemeClr>
                </a:solidFill>
                <a:cs typeface="Times New Roman" pitchFamily="18" charset="0"/>
              </a:rPr>
              <a:t> </a:t>
            </a:r>
            <a:r>
              <a:rPr lang="en-US" dirty="0">
                <a:solidFill>
                  <a:schemeClr val="tx1">
                    <a:lumMod val="95000"/>
                    <a:lumOff val="5000"/>
                  </a:schemeClr>
                </a:solidFill>
                <a:cs typeface="Times New Roman" pitchFamily="18" charset="0"/>
              </a:rPr>
              <a:t>&amp;</a:t>
            </a:r>
            <a:r>
              <a:rPr lang="en-US" b="1" dirty="0">
                <a:solidFill>
                  <a:schemeClr val="tx1">
                    <a:lumMod val="95000"/>
                    <a:lumOff val="5000"/>
                  </a:schemeClr>
                </a:solidFill>
                <a:cs typeface="Times New Roman" pitchFamily="18" charset="0"/>
              </a:rPr>
              <a:t> </a:t>
            </a:r>
            <a:r>
              <a:rPr lang="en-US" b="1" dirty="0" err="1">
                <a:solidFill>
                  <a:srgbClr val="FF6600"/>
                </a:solidFill>
                <a:cs typeface="Times New Roman" pitchFamily="18" charset="0"/>
              </a:rPr>
              <a:t>BnGa</a:t>
            </a:r>
            <a:r>
              <a:rPr lang="en-US" b="1" dirty="0">
                <a:solidFill>
                  <a:schemeClr val="tx1">
                    <a:lumMod val="95000"/>
                    <a:lumOff val="5000"/>
                  </a:schemeClr>
                </a:solidFill>
                <a:cs typeface="Times New Roman" pitchFamily="18" charset="0"/>
              </a:rPr>
              <a:t> </a:t>
            </a:r>
            <a:r>
              <a:rPr lang="en-US" dirty="0">
                <a:solidFill>
                  <a:schemeClr val="tx1">
                    <a:lumMod val="95000"/>
                    <a:lumOff val="5000"/>
                  </a:schemeClr>
                </a:solidFill>
                <a:cs typeface="Times New Roman" pitchFamily="18" charset="0"/>
              </a:rPr>
              <a:t>analyses.</a:t>
            </a:r>
          </a:p>
        </p:txBody>
      </p:sp>
      <p:pic>
        <p:nvPicPr>
          <p:cNvPr id="20" name="Picture 5"/>
          <p:cNvPicPr>
            <a:picLocks noChangeAspect="1" noChangeArrowheads="1"/>
          </p:cNvPicPr>
          <p:nvPr/>
        </p:nvPicPr>
        <p:blipFill>
          <a:blip r:embed="rId8" cstate="print"/>
          <a:srcRect/>
          <a:stretch>
            <a:fillRect/>
          </a:stretch>
        </p:blipFill>
        <p:spPr bwMode="auto">
          <a:xfrm>
            <a:off x="2057400" y="5029200"/>
            <a:ext cx="713510" cy="914400"/>
          </a:xfrm>
          <a:prstGeom prst="rect">
            <a:avLst/>
          </a:prstGeom>
          <a:noFill/>
          <a:ln w="9525">
            <a:noFill/>
            <a:miter lim="800000"/>
            <a:headEnd/>
            <a:tailEnd/>
          </a:ln>
        </p:spPr>
      </p:pic>
      <p:pic>
        <p:nvPicPr>
          <p:cNvPr id="21" name="Picture 12"/>
          <p:cNvPicPr>
            <a:picLocks noChangeAspect="1" noChangeArrowheads="1"/>
          </p:cNvPicPr>
          <p:nvPr/>
        </p:nvPicPr>
        <p:blipFill>
          <a:blip r:embed="rId9" cstate="print">
            <a:lum bright="-16000" contrast="23000"/>
          </a:blip>
          <a:srcRect/>
          <a:stretch>
            <a:fillRect/>
          </a:stretch>
        </p:blipFill>
        <p:spPr bwMode="auto">
          <a:xfrm>
            <a:off x="685800" y="4572000"/>
            <a:ext cx="1219200" cy="394084"/>
          </a:xfrm>
          <a:prstGeom prst="rect">
            <a:avLst/>
          </a:prstGeom>
          <a:noFill/>
          <a:ln w="9525">
            <a:noFill/>
            <a:miter lim="800000"/>
            <a:headEnd/>
            <a:tailEnd/>
          </a:ln>
        </p:spPr>
      </p:pic>
      <p:pic>
        <p:nvPicPr>
          <p:cNvPr id="23" name="Picture 5"/>
          <p:cNvPicPr>
            <a:picLocks noChangeAspect="1" noChangeArrowheads="1"/>
          </p:cNvPicPr>
          <p:nvPr/>
        </p:nvPicPr>
        <p:blipFill>
          <a:blip r:embed="rId10" cstate="print"/>
          <a:srcRect/>
          <a:stretch>
            <a:fillRect/>
          </a:stretch>
        </p:blipFill>
        <p:spPr bwMode="auto">
          <a:xfrm>
            <a:off x="5867400" y="5029200"/>
            <a:ext cx="663679" cy="914400"/>
          </a:xfrm>
          <a:prstGeom prst="rect">
            <a:avLst/>
          </a:prstGeom>
          <a:noFill/>
          <a:ln w="9525">
            <a:noFill/>
            <a:miter lim="800000"/>
            <a:headEnd/>
            <a:tailEnd/>
          </a:ln>
        </p:spPr>
      </p:pic>
      <p:graphicFrame>
        <p:nvGraphicFramePr>
          <p:cNvPr id="619523"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19541" name="Bitmap Image" r:id="rId11" imgW="10457143" imgH="7714286" progId="PBrush">
                  <p:embed/>
                </p:oleObj>
              </mc:Choice>
              <mc:Fallback>
                <p:oleObj name="Bitmap Image" r:id="rId11" imgW="10457143" imgH="7714286" progId="PBrush">
                  <p:embed/>
                  <p:pic>
                    <p:nvPicPr>
                      <p:cNvPr id="0"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9524" name="Picture 4" descr="C:\Users\Igor\Documents\Talks\2015\HPIM0330.jpg"/>
          <p:cNvPicPr>
            <a:picLocks noChangeAspect="1" noChangeArrowheads="1"/>
          </p:cNvPicPr>
          <p:nvPr/>
        </p:nvPicPr>
        <p:blipFill>
          <a:blip r:embed="rId13" cstate="print"/>
          <a:srcRect/>
          <a:stretch>
            <a:fillRect/>
          </a:stretch>
        </p:blipFill>
        <p:spPr bwMode="auto">
          <a:xfrm>
            <a:off x="7696200" y="5867400"/>
            <a:ext cx="552450" cy="736600"/>
          </a:xfrm>
          <a:prstGeom prst="rect">
            <a:avLst/>
          </a:prstGeom>
          <a:noFill/>
        </p:spPr>
      </p:pic>
      <p:sp>
        <p:nvSpPr>
          <p:cNvPr id="25" name="Rectangle 2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4" name="Rectangle 23"/>
          <p:cNvSpPr/>
          <p:nvPr/>
        </p:nvSpPr>
        <p:spPr>
          <a:xfrm>
            <a:off x="7239000" y="6581001"/>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7</a:t>
            </a:fld>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4"/>
          <p:cNvSpPr txBox="1">
            <a:spLocks noChangeArrowheads="1"/>
          </p:cNvSpPr>
          <p:nvPr/>
        </p:nvSpPr>
        <p:spPr bwMode="auto">
          <a:xfrm>
            <a:off x="1050925" y="4187825"/>
            <a:ext cx="184150" cy="519113"/>
          </a:xfrm>
          <a:prstGeom prst="rect">
            <a:avLst/>
          </a:prstGeom>
          <a:noFill/>
          <a:ln w="9525">
            <a:noFill/>
            <a:miter lim="800000"/>
            <a:headEnd/>
            <a:tailEnd/>
          </a:ln>
        </p:spPr>
        <p:txBody>
          <a:bodyPr wrap="none">
            <a:spAutoFit/>
          </a:bodyPr>
          <a:lstStyle/>
          <a:p>
            <a:endParaRPr lang="en-US" dirty="0"/>
          </a:p>
        </p:txBody>
      </p:sp>
      <p:sp>
        <p:nvSpPr>
          <p:cNvPr id="4104" name="Text Box 8"/>
          <p:cNvSpPr txBox="1">
            <a:spLocks noChangeArrowheads="1"/>
          </p:cNvSpPr>
          <p:nvPr/>
        </p:nvSpPr>
        <p:spPr bwMode="auto">
          <a:xfrm>
            <a:off x="1355725" y="1216025"/>
            <a:ext cx="184150" cy="519113"/>
          </a:xfrm>
          <a:prstGeom prst="rect">
            <a:avLst/>
          </a:prstGeom>
          <a:noFill/>
          <a:ln w="9525">
            <a:noFill/>
            <a:miter lim="800000"/>
            <a:headEnd/>
            <a:tailEnd/>
          </a:ln>
        </p:spPr>
        <p:txBody>
          <a:bodyPr wrap="none">
            <a:spAutoFit/>
          </a:bodyPr>
          <a:lstStyle/>
          <a:p>
            <a:endParaRPr lang="en-US" dirty="0"/>
          </a:p>
        </p:txBody>
      </p:sp>
      <p:sp>
        <p:nvSpPr>
          <p:cNvPr id="4105" name="Text Box 11"/>
          <p:cNvSpPr txBox="1">
            <a:spLocks noChangeArrowheads="1"/>
          </p:cNvSpPr>
          <p:nvPr/>
        </p:nvSpPr>
        <p:spPr bwMode="auto">
          <a:xfrm>
            <a:off x="2879725" y="2282825"/>
            <a:ext cx="184150" cy="519113"/>
          </a:xfrm>
          <a:prstGeom prst="rect">
            <a:avLst/>
          </a:prstGeom>
          <a:noFill/>
          <a:ln w="9525">
            <a:noFill/>
            <a:miter lim="800000"/>
            <a:headEnd/>
            <a:tailEnd/>
          </a:ln>
        </p:spPr>
        <p:txBody>
          <a:bodyPr wrap="none">
            <a:spAutoFit/>
          </a:bodyPr>
          <a:lstStyle/>
          <a:p>
            <a:endParaRPr lang="en-US" dirty="0"/>
          </a:p>
        </p:txBody>
      </p:sp>
      <p:sp>
        <p:nvSpPr>
          <p:cNvPr id="4107" name="TextBox 11"/>
          <p:cNvSpPr txBox="1">
            <a:spLocks noChangeArrowheads="1"/>
          </p:cNvSpPr>
          <p:nvPr/>
        </p:nvSpPr>
        <p:spPr bwMode="auto">
          <a:xfrm>
            <a:off x="5791200" y="5486400"/>
            <a:ext cx="184150" cy="523875"/>
          </a:xfrm>
          <a:prstGeom prst="rect">
            <a:avLst/>
          </a:prstGeom>
          <a:noFill/>
          <a:ln w="9525">
            <a:noFill/>
            <a:miter lim="800000"/>
            <a:headEnd/>
            <a:tailEnd/>
          </a:ln>
        </p:spPr>
        <p:txBody>
          <a:bodyPr wrap="none">
            <a:spAutoFit/>
          </a:bodyPr>
          <a:lstStyle/>
          <a:p>
            <a:endParaRPr lang="en-US" dirty="0"/>
          </a:p>
        </p:txBody>
      </p:sp>
      <p:sp>
        <p:nvSpPr>
          <p:cNvPr id="17" name="Footer Placeholder 16"/>
          <p:cNvSpPr>
            <a:spLocks noGrp="1"/>
          </p:cNvSpPr>
          <p:nvPr>
            <p:ph type="ftr" sz="quarter" idx="11"/>
          </p:nvPr>
        </p:nvSpPr>
        <p:spPr/>
        <p:txBody>
          <a:bodyPr/>
          <a:lstStyle/>
          <a:p>
            <a:r>
              <a:rPr lang="en-US" b="1" dirty="0">
                <a:solidFill>
                  <a:schemeClr val="tx2">
                    <a:lumMod val="50000"/>
                  </a:schemeClr>
                </a:solidFill>
              </a:rPr>
              <a:t>.</a:t>
            </a:r>
          </a:p>
        </p:txBody>
      </p:sp>
      <p:sp>
        <p:nvSpPr>
          <p:cNvPr id="16" name="Rectangle 15"/>
          <p:cNvSpPr/>
          <p:nvPr/>
        </p:nvSpPr>
        <p:spPr>
          <a:xfrm>
            <a:off x="2438400" y="6581001"/>
            <a:ext cx="4572000" cy="276999"/>
          </a:xfrm>
          <a:prstGeom prst="rect">
            <a:avLst/>
          </a:prstGeom>
        </p:spPr>
        <p:txBody>
          <a:bodyPr>
            <a:spAutoFit/>
          </a:bodyPr>
          <a:lstStyle/>
          <a:p>
            <a:pPr algn="ctr"/>
            <a:r>
              <a:rPr lang="en-US" sz="1200" b="1" dirty="0"/>
              <a:t>MESON 2018, Krakow, Poland, June, 2018</a:t>
            </a:r>
          </a:p>
        </p:txBody>
      </p:sp>
      <p:graphicFrame>
        <p:nvGraphicFramePr>
          <p:cNvPr id="349187"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585747" name="Bitmap Image" r:id="rId4" imgW="10457143" imgH="7714286" progId="PBrush">
                  <p:embed/>
                </p:oleObj>
              </mc:Choice>
              <mc:Fallback>
                <p:oleObj name="Bitmap Image" r:id="rId4" imgW="10457143" imgH="7714286" progId="PBrush">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Box 11"/>
          <p:cNvSpPr txBox="1"/>
          <p:nvPr/>
        </p:nvSpPr>
        <p:spPr>
          <a:xfrm>
            <a:off x="1664794" y="778283"/>
            <a:ext cx="5814412" cy="2554545"/>
          </a:xfrm>
          <a:prstGeom prst="rect">
            <a:avLst/>
          </a:prstGeom>
          <a:noFill/>
        </p:spPr>
        <p:txBody>
          <a:bodyPr wrap="none" rtlCol="0">
            <a:spAutoFit/>
          </a:bodyPr>
          <a:lstStyle/>
          <a:p>
            <a:pPr algn="ctr"/>
            <a:r>
              <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French Script MT" pitchFamily="66" charset="0"/>
              </a:rPr>
              <a:t>Opportunities with </a:t>
            </a:r>
          </a:p>
          <a:p>
            <a:pPr algn="ctr"/>
            <a:r>
              <a:rPr lang="en-US" sz="8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French Script MT" pitchFamily="66" charset="0"/>
              </a:rPr>
              <a:t>Pion Beams</a:t>
            </a:r>
            <a:endParaRPr lang="en-US" sz="8000" b="1" dirty="0">
              <a:solidFill>
                <a:schemeClr val="bg1"/>
              </a:solidFill>
              <a:effectLst>
                <a:outerShdw blurRad="38100" dist="38100" dir="2700000" algn="tl">
                  <a:srgbClr val="000000">
                    <a:alpha val="43137"/>
                  </a:srgbClr>
                </a:outerShdw>
              </a:effectLst>
              <a:latin typeface="French Script MT" pitchFamily="66" charset="0"/>
            </a:endParaRPr>
          </a:p>
        </p:txBody>
      </p:sp>
      <p:sp>
        <p:nvSpPr>
          <p:cNvPr id="15" name="Rectangle 14"/>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graphicFrame>
        <p:nvGraphicFramePr>
          <p:cNvPr id="585732" name="Object 17"/>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585748" name="Bitmap Image" r:id="rId6" imgW="1952898" imgH="2000000" progId="PBrush">
                  <p:embed/>
                </p:oleObj>
              </mc:Choice>
              <mc:Fallback>
                <p:oleObj name="Bitmap Image" r:id="rId6" imgW="1952898" imgH="2000000" progId="PBrush">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17"/>
          <p:cNvSpPr/>
          <p:nvPr/>
        </p:nvSpPr>
        <p:spPr>
          <a:xfrm>
            <a:off x="7239000" y="6581001"/>
            <a:ext cx="1432636" cy="276999"/>
          </a:xfrm>
          <a:prstGeom prst="rect">
            <a:avLst/>
          </a:prstGeom>
        </p:spPr>
        <p:txBody>
          <a:bodyPr wrap="none">
            <a:spAutoFit/>
          </a:bodyPr>
          <a:lstStyle/>
          <a:p>
            <a:r>
              <a:rPr lang="en-US" sz="1200" b="1" dirty="0"/>
              <a:t> William Briscoe    </a:t>
            </a:r>
            <a:fld id="{1C9F895D-2C1A-46A8-B40B-B14E50EBC3DB}" type="slidenum">
              <a:rPr lang="en-US" sz="1200" b="1" smtClean="0"/>
              <a:pPr/>
              <a:t>8</a:t>
            </a:fld>
            <a:endParaRPr lang="en-US" sz="1200" dirty="0"/>
          </a:p>
        </p:txBody>
      </p:sp>
      <p:pic>
        <p:nvPicPr>
          <p:cNvPr id="585735" name="Picture 7"/>
          <p:cNvPicPr>
            <a:picLocks noChangeAspect="1" noChangeArrowheads="1"/>
          </p:cNvPicPr>
          <p:nvPr/>
        </p:nvPicPr>
        <p:blipFill>
          <a:blip r:embed="rId8" cstate="print">
            <a:lum bright="-20000" contrast="40000"/>
          </a:blip>
          <a:srcRect/>
          <a:stretch>
            <a:fillRect/>
          </a:stretch>
        </p:blipFill>
        <p:spPr bwMode="auto">
          <a:xfrm>
            <a:off x="2879725" y="3557479"/>
            <a:ext cx="3837637" cy="2743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Text Box 8"/>
          <p:cNvSpPr txBox="1">
            <a:spLocks noChangeArrowheads="1"/>
          </p:cNvSpPr>
          <p:nvPr/>
        </p:nvSpPr>
        <p:spPr bwMode="auto">
          <a:xfrm>
            <a:off x="6765925" y="2282825"/>
            <a:ext cx="184150" cy="519113"/>
          </a:xfrm>
          <a:prstGeom prst="rect">
            <a:avLst/>
          </a:prstGeom>
          <a:noFill/>
          <a:ln w="9525">
            <a:noFill/>
            <a:miter lim="800000"/>
            <a:headEnd/>
            <a:tailEnd/>
          </a:ln>
        </p:spPr>
        <p:txBody>
          <a:bodyPr wrap="none">
            <a:spAutoFit/>
          </a:bodyPr>
          <a:lstStyle/>
          <a:p>
            <a:endParaRPr lang="en-US" dirty="0"/>
          </a:p>
        </p:txBody>
      </p:sp>
      <p:sp>
        <p:nvSpPr>
          <p:cNvPr id="15372" name="Text Box 11"/>
          <p:cNvSpPr txBox="1">
            <a:spLocks noChangeArrowheads="1"/>
          </p:cNvSpPr>
          <p:nvPr/>
        </p:nvSpPr>
        <p:spPr bwMode="auto">
          <a:xfrm>
            <a:off x="288925" y="2130425"/>
            <a:ext cx="184150" cy="519113"/>
          </a:xfrm>
          <a:prstGeom prst="rect">
            <a:avLst/>
          </a:prstGeom>
          <a:noFill/>
          <a:ln w="9525">
            <a:noFill/>
            <a:miter lim="800000"/>
            <a:headEnd/>
            <a:tailEnd/>
          </a:ln>
        </p:spPr>
        <p:txBody>
          <a:bodyPr wrap="none">
            <a:spAutoFit/>
          </a:bodyPr>
          <a:lstStyle/>
          <a:p>
            <a:endParaRPr lang="en-US" dirty="0"/>
          </a:p>
        </p:txBody>
      </p:sp>
      <p:sp>
        <p:nvSpPr>
          <p:cNvPr id="12" name="Rectangle 11"/>
          <p:cNvSpPr/>
          <p:nvPr/>
        </p:nvSpPr>
        <p:spPr>
          <a:xfrm>
            <a:off x="3048000" y="6400800"/>
            <a:ext cx="2737481" cy="276999"/>
          </a:xfrm>
          <a:prstGeom prst="rect">
            <a:avLst/>
          </a:prstGeom>
        </p:spPr>
        <p:txBody>
          <a:bodyPr wrap="none">
            <a:spAutoFit/>
          </a:bodyPr>
          <a:lstStyle/>
          <a:p>
            <a:r>
              <a:rPr lang="en-US" sz="1200" b="1" dirty="0">
                <a:solidFill>
                  <a:schemeClr val="bg1"/>
                </a:solidFill>
              </a:rPr>
              <a:t>Forum for MAX-IV Ring, Lund, Nov 2011</a:t>
            </a:r>
          </a:p>
        </p:txBody>
      </p:sp>
      <p:sp>
        <p:nvSpPr>
          <p:cNvPr id="13" name="Rectangle 12"/>
          <p:cNvSpPr/>
          <p:nvPr/>
        </p:nvSpPr>
        <p:spPr>
          <a:xfrm>
            <a:off x="2286000" y="6581001"/>
            <a:ext cx="4572000" cy="276999"/>
          </a:xfrm>
          <a:prstGeom prst="rect">
            <a:avLst/>
          </a:prstGeom>
        </p:spPr>
        <p:txBody>
          <a:bodyPr>
            <a:spAutoFit/>
          </a:bodyPr>
          <a:lstStyle/>
          <a:p>
            <a:pPr algn="ctr"/>
            <a:r>
              <a:rPr lang="en-US" sz="1200" b="1" dirty="0"/>
              <a:t>MESON 2018, Krakow, Poland, June, 2018</a:t>
            </a:r>
          </a:p>
        </p:txBody>
      </p:sp>
      <p:sp>
        <p:nvSpPr>
          <p:cNvPr id="16" name="TextBox 15"/>
          <p:cNvSpPr txBox="1"/>
          <p:nvPr/>
        </p:nvSpPr>
        <p:spPr>
          <a:xfrm>
            <a:off x="0" y="0"/>
            <a:ext cx="9144000" cy="830997"/>
          </a:xfrm>
          <a:prstGeom prst="rect">
            <a:avLst/>
          </a:prstGeom>
          <a:solidFill>
            <a:schemeClr val="bg1"/>
          </a:solidFill>
        </p:spPr>
        <p:txBody>
          <a:bodyPr wrap="square" rtlCol="0">
            <a:spAutoFit/>
          </a:bodyPr>
          <a:lstStyle/>
          <a:p>
            <a:pPr algn="r"/>
            <a:r>
              <a:rPr lang="en-US" sz="4800" dirty="0">
                <a:solidFill>
                  <a:srgbClr val="FF0000"/>
                </a:solidFill>
                <a:latin typeface="Monotype Corsiva" pitchFamily="66" charset="0"/>
              </a:rPr>
              <a:t>Why</a:t>
            </a:r>
            <a:r>
              <a:rPr lang="en-US" sz="4800" dirty="0">
                <a:latin typeface="Monotype Corsiva" pitchFamily="66" charset="0"/>
              </a:rPr>
              <a:t> We </a:t>
            </a:r>
            <a:r>
              <a:rPr lang="en-US" sz="4800" dirty="0">
                <a:solidFill>
                  <a:srgbClr val="00B050"/>
                </a:solidFill>
                <a:latin typeface="Monotype Corsiva" pitchFamily="66" charset="0"/>
              </a:rPr>
              <a:t>Need</a:t>
            </a:r>
            <a:r>
              <a:rPr lang="en-US" sz="4800" dirty="0">
                <a:latin typeface="Monotype Corsiva" pitchFamily="66" charset="0"/>
              </a:rPr>
              <a:t> </a:t>
            </a:r>
            <a:r>
              <a:rPr lang="en-US" sz="4800" dirty="0">
                <a:solidFill>
                  <a:srgbClr val="0033CC"/>
                </a:solidFill>
                <a:latin typeface="Monotype Corsiva" pitchFamily="66" charset="0"/>
              </a:rPr>
              <a:t>Meson</a:t>
            </a:r>
            <a:r>
              <a:rPr lang="en-US" sz="4800" dirty="0">
                <a:solidFill>
                  <a:srgbClr val="FF9900"/>
                </a:solidFill>
                <a:latin typeface="Monotype Corsiva" pitchFamily="66" charset="0"/>
              </a:rPr>
              <a:t> Beams</a:t>
            </a:r>
          </a:p>
        </p:txBody>
      </p:sp>
      <p:graphicFrame>
        <p:nvGraphicFramePr>
          <p:cNvPr id="88069" name="Object 5"/>
          <p:cNvGraphicFramePr>
            <a:graphicFrameLocks noChangeAspect="1"/>
          </p:cNvGraphicFramePr>
          <p:nvPr/>
        </p:nvGraphicFramePr>
        <p:xfrm>
          <a:off x="0" y="6389688"/>
          <a:ext cx="457200" cy="468312"/>
        </p:xfrm>
        <a:graphic>
          <a:graphicData uri="http://schemas.openxmlformats.org/presentationml/2006/ole">
            <mc:AlternateContent xmlns:mc="http://schemas.openxmlformats.org/markup-compatibility/2006">
              <mc:Choice xmlns:v="urn:schemas-microsoft-com:vml" Requires="v">
                <p:oleObj spid="_x0000_s622612" name="Bitmap Image" r:id="rId4" imgW="1952898" imgH="2000000" progId="PBrush">
                  <p:embed/>
                </p:oleObj>
              </mc:Choice>
              <mc:Fallback>
                <p:oleObj name="Bitmap Image" r:id="rId4" imgW="1952898" imgH="2000000"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89688"/>
                        <a:ext cx="4572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647052" y="914400"/>
            <a:ext cx="8042458" cy="5570756"/>
          </a:xfrm>
          <a:prstGeom prst="rect">
            <a:avLst/>
          </a:prstGeom>
          <a:noFill/>
        </p:spPr>
        <p:txBody>
          <a:bodyPr wrap="none" rtlCol="0">
            <a:spAutoFit/>
          </a:bodyPr>
          <a:lstStyle/>
          <a:p>
            <a:pPr algn="just"/>
            <a:r>
              <a:rPr lang="en-US" sz="1600" dirty="0">
                <a:solidFill>
                  <a:srgbClr val="FF0000"/>
                </a:solidFill>
                <a:latin typeface="Symbol" pitchFamily="18" charset="2"/>
              </a:rPr>
              <a:t>· </a:t>
            </a:r>
            <a:r>
              <a:rPr lang="en-US" sz="1600" dirty="0"/>
              <a:t>Great strides have been made over last </a:t>
            </a:r>
            <a:r>
              <a:rPr lang="en-US" sz="1600" b="1" dirty="0"/>
              <a:t>two decades </a:t>
            </a:r>
            <a:r>
              <a:rPr lang="en-US" sz="1600" dirty="0"/>
              <a:t>to increase our knowledge of </a:t>
            </a:r>
            <a:r>
              <a:rPr lang="en-US" sz="1600" b="1" dirty="0">
                <a:solidFill>
                  <a:srgbClr val="0000CC"/>
                </a:solidFill>
              </a:rPr>
              <a:t>Baryon</a:t>
            </a:r>
            <a:r>
              <a:rPr lang="en-US" sz="1600" dirty="0"/>
              <a:t> </a:t>
            </a:r>
          </a:p>
          <a:p>
            <a:pPr algn="just"/>
            <a:r>
              <a:rPr lang="en-US" sz="1600" dirty="0"/>
              <a:t>    &amp; </a:t>
            </a:r>
            <a:r>
              <a:rPr lang="en-US" sz="1600" b="1" dirty="0">
                <a:solidFill>
                  <a:srgbClr val="0000CC"/>
                </a:solidFill>
              </a:rPr>
              <a:t>Meson</a:t>
            </a:r>
            <a:r>
              <a:rPr lang="en-US" sz="1600" dirty="0"/>
              <a:t> </a:t>
            </a:r>
            <a:r>
              <a:rPr lang="en-US" sz="1600" b="1" dirty="0">
                <a:solidFill>
                  <a:srgbClr val="0000CC"/>
                </a:solidFill>
              </a:rPr>
              <a:t>Spectroscopy</a:t>
            </a:r>
            <a:r>
              <a:rPr lang="en-US" sz="1600" dirty="0"/>
              <a:t> with help of </a:t>
            </a:r>
            <a:r>
              <a:rPr lang="en-US" sz="1600" b="1" dirty="0">
                <a:solidFill>
                  <a:srgbClr val="FF0000"/>
                </a:solidFill>
              </a:rPr>
              <a:t>meson</a:t>
            </a:r>
            <a:r>
              <a:rPr lang="en-US" sz="1600" dirty="0"/>
              <a:t> </a:t>
            </a:r>
            <a:r>
              <a:rPr lang="en-US" sz="1600" b="1" dirty="0">
                <a:solidFill>
                  <a:srgbClr val="0000CC"/>
                </a:solidFill>
              </a:rPr>
              <a:t>photo</a:t>
            </a:r>
            <a:r>
              <a:rPr lang="en-US" sz="1600" dirty="0"/>
              <a:t>- and </a:t>
            </a:r>
            <a:r>
              <a:rPr lang="en-US" sz="1600" b="1" dirty="0">
                <a:solidFill>
                  <a:srgbClr val="0000CC"/>
                </a:solidFill>
              </a:rPr>
              <a:t>electro</a:t>
            </a:r>
            <a:r>
              <a:rPr lang="en-US" sz="1600" dirty="0"/>
              <a:t>production data of </a:t>
            </a:r>
          </a:p>
          <a:p>
            <a:pPr algn="just"/>
            <a:r>
              <a:rPr lang="en-US" sz="1600" dirty="0"/>
              <a:t>    unprecedented quality and quantity coming out of major </a:t>
            </a:r>
            <a:r>
              <a:rPr lang="en-US" sz="1600" b="1" dirty="0"/>
              <a:t>EM</a:t>
            </a:r>
            <a:r>
              <a:rPr lang="en-US" sz="1600" dirty="0"/>
              <a:t> facilities such as </a:t>
            </a:r>
            <a:r>
              <a:rPr lang="en-US" sz="1600" b="1" dirty="0">
                <a:solidFill>
                  <a:srgbClr val="0000CC"/>
                </a:solidFill>
              </a:rPr>
              <a:t>JLab</a:t>
            </a:r>
            <a:r>
              <a:rPr lang="en-US" sz="1600" dirty="0"/>
              <a:t>, </a:t>
            </a:r>
            <a:r>
              <a:rPr lang="en-US" sz="1600" b="1" dirty="0">
                <a:solidFill>
                  <a:srgbClr val="0000CC"/>
                </a:solidFill>
              </a:rPr>
              <a:t>MAMI</a:t>
            </a:r>
            <a:r>
              <a:rPr lang="en-US" sz="1600" dirty="0"/>
              <a:t>, </a:t>
            </a:r>
          </a:p>
          <a:p>
            <a:pPr algn="just"/>
            <a:r>
              <a:rPr lang="en-US" sz="1600" b="1" dirty="0">
                <a:solidFill>
                  <a:srgbClr val="0000CC"/>
                </a:solidFill>
              </a:rPr>
              <a:t>    ELSA</a:t>
            </a:r>
            <a:r>
              <a:rPr lang="en-US" sz="1600" dirty="0"/>
              <a:t>, </a:t>
            </a:r>
            <a:r>
              <a:rPr lang="en-US" sz="1600" b="1" dirty="0">
                <a:solidFill>
                  <a:srgbClr val="0000CC"/>
                </a:solidFill>
              </a:rPr>
              <a:t>SPring-8</a:t>
            </a:r>
            <a:r>
              <a:rPr lang="en-US" sz="1600" dirty="0"/>
              <a:t>, </a:t>
            </a:r>
            <a:r>
              <a:rPr lang="en-US" sz="1600" b="1" dirty="0">
                <a:solidFill>
                  <a:srgbClr val="0000CC"/>
                </a:solidFill>
              </a:rPr>
              <a:t>BEPC</a:t>
            </a:r>
            <a:r>
              <a:rPr lang="en-US" sz="1600" dirty="0"/>
              <a:t>, &amp; others. </a:t>
            </a:r>
          </a:p>
          <a:p>
            <a:pPr algn="just"/>
            <a:endParaRPr lang="en-US" dirty="0"/>
          </a:p>
          <a:p>
            <a:pPr algn="just"/>
            <a:endParaRPr lang="en-US" dirty="0"/>
          </a:p>
          <a:p>
            <a:pPr algn="just"/>
            <a:r>
              <a:rPr lang="en-US" sz="1600" dirty="0">
                <a:solidFill>
                  <a:srgbClr val="FF0000"/>
                </a:solidFill>
                <a:latin typeface="Symbol" pitchFamily="18" charset="2"/>
              </a:rPr>
              <a:t>· </a:t>
            </a:r>
            <a:r>
              <a:rPr lang="en-US" sz="1600" dirty="0"/>
              <a:t>Regrettably, </a:t>
            </a:r>
            <a:r>
              <a:rPr lang="en-US" sz="1600" b="1" dirty="0">
                <a:solidFill>
                  <a:srgbClr val="0000CC"/>
                </a:solidFill>
              </a:rPr>
              <a:t>meson-beam data </a:t>
            </a:r>
            <a:r>
              <a:rPr lang="en-US" sz="1600" dirty="0"/>
              <a:t>for different final states are mostly </a:t>
            </a:r>
            <a:r>
              <a:rPr lang="en-US" sz="1600" b="1" dirty="0"/>
              <a:t>outdated</a:t>
            </a:r>
            <a:r>
              <a:rPr lang="en-US" sz="1600" dirty="0"/>
              <a:t> &amp; </a:t>
            </a:r>
            <a:r>
              <a:rPr lang="en-US" sz="1600" b="1" dirty="0"/>
              <a:t>largely of </a:t>
            </a:r>
          </a:p>
          <a:p>
            <a:pPr algn="just"/>
            <a:r>
              <a:rPr lang="en-US" sz="1600" b="1" dirty="0"/>
              <a:t>   poor quality</a:t>
            </a:r>
            <a:r>
              <a:rPr lang="en-US" sz="1600" dirty="0"/>
              <a:t>, or even </a:t>
            </a:r>
            <a:r>
              <a:rPr lang="en-US" sz="1600" b="1" dirty="0"/>
              <a:t>non-existent</a:t>
            </a:r>
            <a:r>
              <a:rPr lang="en-US" sz="1600" dirty="0"/>
              <a:t>, &amp; thus limit us in fully exploiting full potential of  </a:t>
            </a:r>
          </a:p>
          <a:p>
            <a:pPr algn="just"/>
            <a:r>
              <a:rPr lang="en-US" sz="1600" b="1" dirty="0">
                <a:solidFill>
                  <a:srgbClr val="0000CC"/>
                </a:solidFill>
              </a:rPr>
              <a:t>  </a:t>
            </a:r>
            <a:r>
              <a:rPr lang="en-US" sz="1600" b="1" dirty="0"/>
              <a:t> new </a:t>
            </a:r>
            <a:r>
              <a:rPr lang="en-US" sz="1600" b="1" dirty="0">
                <a:solidFill>
                  <a:srgbClr val="0000CC"/>
                </a:solidFill>
              </a:rPr>
              <a:t>EM </a:t>
            </a:r>
            <a:r>
              <a:rPr lang="en-US" sz="1600" b="1" dirty="0"/>
              <a:t>data</a:t>
            </a:r>
            <a:r>
              <a:rPr lang="en-US" sz="1600" dirty="0"/>
              <a:t>. </a:t>
            </a:r>
          </a:p>
          <a:p>
            <a:pPr algn="just"/>
            <a:endParaRPr lang="en-US" dirty="0"/>
          </a:p>
          <a:p>
            <a:pPr algn="just"/>
            <a:r>
              <a:rPr lang="en-US" sz="1600" dirty="0">
                <a:solidFill>
                  <a:srgbClr val="FF0000"/>
                </a:solidFill>
                <a:latin typeface="Symbol" pitchFamily="18" charset="2"/>
              </a:rPr>
              <a:t>· </a:t>
            </a:r>
            <a:r>
              <a:rPr lang="en-US" sz="1600" dirty="0"/>
              <a:t>CM energy range up to </a:t>
            </a:r>
            <a:r>
              <a:rPr lang="en-US" sz="1600" b="1" dirty="0">
                <a:solidFill>
                  <a:srgbClr val="FF0000"/>
                </a:solidFill>
                <a:effectLst>
                  <a:outerShdw blurRad="38100" dist="38100" dir="2700000" algn="tl">
                    <a:srgbClr val="000000">
                      <a:alpha val="43137"/>
                    </a:srgbClr>
                  </a:outerShdw>
                </a:effectLst>
              </a:rPr>
              <a:t>2.5 GeV </a:t>
            </a:r>
            <a:r>
              <a:rPr lang="en-US" sz="1600" dirty="0"/>
              <a:t>is rich in opportunities for physics with </a:t>
            </a:r>
            <a:r>
              <a:rPr lang="en-US" sz="1600" b="1" dirty="0">
                <a:solidFill>
                  <a:srgbClr val="0000CC"/>
                </a:solidFill>
              </a:rPr>
              <a:t>pion</a:t>
            </a:r>
            <a:r>
              <a:rPr lang="en-US" sz="1600" dirty="0"/>
              <a:t> &amp; </a:t>
            </a:r>
            <a:r>
              <a:rPr lang="en-US" sz="1600" b="1" dirty="0">
                <a:solidFill>
                  <a:srgbClr val="0000CC"/>
                </a:solidFill>
              </a:rPr>
              <a:t>Kaon</a:t>
            </a:r>
            <a:r>
              <a:rPr lang="en-US" sz="1600" dirty="0"/>
              <a:t> </a:t>
            </a:r>
            <a:r>
              <a:rPr lang="en-US" sz="1600" b="1" dirty="0"/>
              <a:t>beams</a:t>
            </a:r>
            <a:r>
              <a:rPr lang="en-US" sz="1600" b="1" dirty="0">
                <a:solidFill>
                  <a:srgbClr val="0000CC"/>
                </a:solidFill>
              </a:rPr>
              <a:t> </a:t>
            </a:r>
          </a:p>
          <a:p>
            <a:pPr algn="just"/>
            <a:r>
              <a:rPr lang="en-US" sz="1600" dirty="0"/>
              <a:t>    to study </a:t>
            </a:r>
            <a:r>
              <a:rPr lang="en-US" sz="1600" b="1" dirty="0">
                <a:solidFill>
                  <a:srgbClr val="0000CC"/>
                </a:solidFill>
              </a:rPr>
              <a:t>Baryon </a:t>
            </a:r>
            <a:r>
              <a:rPr lang="en-US" sz="1600" dirty="0"/>
              <a:t>&amp; </a:t>
            </a:r>
            <a:r>
              <a:rPr lang="en-US" sz="1600" b="1" dirty="0">
                <a:solidFill>
                  <a:srgbClr val="0000CC"/>
                </a:solidFill>
              </a:rPr>
              <a:t>Meson Spectroscopy </a:t>
            </a:r>
            <a:r>
              <a:rPr lang="en-US" sz="1600" dirty="0"/>
              <a:t>questions complementary to </a:t>
            </a:r>
            <a:r>
              <a:rPr lang="en-US" sz="1600" b="1" dirty="0">
                <a:solidFill>
                  <a:srgbClr val="0000CC"/>
                </a:solidFill>
              </a:rPr>
              <a:t>EM</a:t>
            </a:r>
            <a:r>
              <a:rPr lang="en-US" sz="1600" dirty="0"/>
              <a:t> </a:t>
            </a:r>
            <a:r>
              <a:rPr lang="en-US" sz="1600" b="1" dirty="0">
                <a:solidFill>
                  <a:srgbClr val="0000CC"/>
                </a:solidFill>
              </a:rPr>
              <a:t>programs</a:t>
            </a:r>
            <a:r>
              <a:rPr lang="en-US" sz="1600" dirty="0"/>
              <a:t> </a:t>
            </a:r>
          </a:p>
          <a:p>
            <a:pPr algn="just"/>
            <a:r>
              <a:rPr lang="en-US" sz="1600" dirty="0"/>
              <a:t>    underway at </a:t>
            </a:r>
            <a:r>
              <a:rPr lang="en-US" sz="1600" b="1" dirty="0"/>
              <a:t>EM facilities</a:t>
            </a:r>
            <a:r>
              <a:rPr lang="en-US" sz="1600" dirty="0"/>
              <a:t>. </a:t>
            </a:r>
          </a:p>
          <a:p>
            <a:pPr algn="just"/>
            <a:endParaRPr lang="en-US" sz="1600" dirty="0"/>
          </a:p>
          <a:p>
            <a:pPr algn="just"/>
            <a:r>
              <a:rPr lang="en-US" sz="1600" dirty="0">
                <a:solidFill>
                  <a:srgbClr val="FF0000"/>
                </a:solidFill>
                <a:latin typeface="Symbol" pitchFamily="18" charset="2"/>
              </a:rPr>
              <a:t>· </a:t>
            </a:r>
            <a:r>
              <a:rPr lang="en-US" sz="1600" dirty="0"/>
              <a:t>This talk </a:t>
            </a:r>
            <a:r>
              <a:rPr lang="en-US" sz="1600" b="1" dirty="0">
                <a:solidFill>
                  <a:srgbClr val="990099"/>
                </a:solidFill>
              </a:rPr>
              <a:t>highlights</a:t>
            </a:r>
            <a:r>
              <a:rPr lang="en-US" sz="1600" b="1" dirty="0"/>
              <a:t> </a:t>
            </a:r>
            <a:r>
              <a:rPr lang="en-US" sz="1600" dirty="0"/>
              <a:t>some</a:t>
            </a:r>
            <a:r>
              <a:rPr lang="en-US" sz="1600" b="1" dirty="0"/>
              <a:t> </a:t>
            </a:r>
            <a:r>
              <a:rPr lang="en-US" sz="1600" dirty="0"/>
              <a:t>of</a:t>
            </a:r>
            <a:r>
              <a:rPr lang="en-US" sz="1600" b="1" dirty="0"/>
              <a:t> </a:t>
            </a:r>
            <a:r>
              <a:rPr lang="en-US" sz="1600" dirty="0"/>
              <a:t>these</a:t>
            </a:r>
            <a:r>
              <a:rPr lang="en-US" sz="1600" b="1" dirty="0"/>
              <a:t> </a:t>
            </a:r>
            <a:r>
              <a:rPr lang="en-US" sz="1600" b="1" dirty="0">
                <a:solidFill>
                  <a:srgbClr val="990099"/>
                </a:solidFill>
              </a:rPr>
              <a:t>opportunities</a:t>
            </a:r>
            <a:r>
              <a:rPr lang="en-US" sz="1600" b="1" dirty="0"/>
              <a:t> </a:t>
            </a:r>
            <a:r>
              <a:rPr lang="en-US" sz="1600" dirty="0"/>
              <a:t>&amp; describes how facilities with </a:t>
            </a:r>
            <a:r>
              <a:rPr lang="en-US" sz="1600" b="1" dirty="0"/>
              <a:t>high-energy</a:t>
            </a:r>
            <a:r>
              <a:rPr lang="en-US" sz="1600" dirty="0"/>
              <a:t> </a:t>
            </a:r>
          </a:p>
          <a:p>
            <a:pPr algn="just"/>
            <a:r>
              <a:rPr lang="en-US" sz="1600" dirty="0"/>
              <a:t>    &amp; </a:t>
            </a:r>
            <a:r>
              <a:rPr lang="en-US" sz="1600" b="1" dirty="0"/>
              <a:t>high-intensity </a:t>
            </a:r>
            <a:r>
              <a:rPr lang="en-US" sz="1600" b="1" dirty="0">
                <a:solidFill>
                  <a:srgbClr val="0000CC"/>
                </a:solidFill>
              </a:rPr>
              <a:t>meson beams </a:t>
            </a:r>
            <a:r>
              <a:rPr lang="en-US" sz="1600" dirty="0"/>
              <a:t>can contribute to full understanding of high-quality data </a:t>
            </a:r>
          </a:p>
          <a:p>
            <a:pPr algn="just"/>
            <a:r>
              <a:rPr lang="en-US" sz="1600" dirty="0"/>
              <a:t>    now coming  from  </a:t>
            </a:r>
            <a:r>
              <a:rPr lang="en-US" sz="1600" b="1" dirty="0"/>
              <a:t>EM</a:t>
            </a:r>
            <a:r>
              <a:rPr lang="en-US" sz="1600" dirty="0"/>
              <a:t> </a:t>
            </a:r>
            <a:r>
              <a:rPr lang="en-US" sz="1600" b="1" dirty="0"/>
              <a:t>facilities</a:t>
            </a:r>
            <a:r>
              <a:rPr lang="en-US" sz="1600" dirty="0"/>
              <a:t>.</a:t>
            </a:r>
          </a:p>
          <a:p>
            <a:pPr algn="just"/>
            <a:endParaRPr lang="en-US" sz="1400" dirty="0"/>
          </a:p>
          <a:p>
            <a:pPr algn="just"/>
            <a:r>
              <a:rPr lang="en-US" sz="1600" dirty="0">
                <a:solidFill>
                  <a:srgbClr val="FF0000"/>
                </a:solidFill>
                <a:latin typeface="Symbol" pitchFamily="18" charset="2"/>
              </a:rPr>
              <a:t>· </a:t>
            </a:r>
            <a:r>
              <a:rPr lang="en-US" sz="1600" dirty="0"/>
              <a:t>We emphasize that what we advocate here is not competing effort, but </a:t>
            </a:r>
            <a:r>
              <a:rPr lang="en-US" sz="1600" b="1" dirty="0">
                <a:solidFill>
                  <a:srgbClr val="990099"/>
                </a:solidFill>
              </a:rPr>
              <a:t>experimental </a:t>
            </a:r>
          </a:p>
          <a:p>
            <a:pPr algn="just"/>
            <a:r>
              <a:rPr lang="en-US" sz="1600" b="1" dirty="0">
                <a:solidFill>
                  <a:srgbClr val="990099"/>
                </a:solidFill>
              </a:rPr>
              <a:t>    program</a:t>
            </a:r>
            <a:r>
              <a:rPr lang="en-US" sz="1600" dirty="0"/>
              <a:t> that provides </a:t>
            </a:r>
            <a:r>
              <a:rPr lang="en-US" sz="1600" b="1" dirty="0">
                <a:solidFill>
                  <a:srgbClr val="0000CC"/>
                </a:solidFill>
              </a:rPr>
              <a:t>hadronic</a:t>
            </a:r>
            <a:r>
              <a:rPr lang="en-US" sz="1600" dirty="0"/>
              <a:t> complement of ongoing </a:t>
            </a:r>
            <a:r>
              <a:rPr lang="en-US" sz="1600" b="1" dirty="0">
                <a:solidFill>
                  <a:srgbClr val="0000CC"/>
                </a:solidFill>
              </a:rPr>
              <a:t>EM</a:t>
            </a:r>
            <a:r>
              <a:rPr lang="en-US" sz="1600" dirty="0"/>
              <a:t> </a:t>
            </a:r>
            <a:r>
              <a:rPr lang="en-US" sz="1600" b="1" dirty="0"/>
              <a:t>program</a:t>
            </a:r>
            <a:r>
              <a:rPr lang="en-US" sz="1600" dirty="0"/>
              <a:t>,  to furnish </a:t>
            </a:r>
          </a:p>
          <a:p>
            <a:pPr algn="just"/>
            <a:r>
              <a:rPr lang="en-US" sz="1600" dirty="0"/>
              <a:t>    common ground for better &amp; more reliable </a:t>
            </a:r>
            <a:r>
              <a:rPr lang="en-US" sz="1600" b="1" dirty="0">
                <a:solidFill>
                  <a:srgbClr val="0033CC"/>
                </a:solidFill>
              </a:rPr>
              <a:t>phenomenological</a:t>
            </a:r>
            <a:r>
              <a:rPr lang="en-US" sz="1600" dirty="0"/>
              <a:t> &amp; </a:t>
            </a:r>
            <a:r>
              <a:rPr lang="en-US" sz="1600" b="1" dirty="0">
                <a:solidFill>
                  <a:srgbClr val="0033CC"/>
                </a:solidFill>
              </a:rPr>
              <a:t>theoretical</a:t>
            </a:r>
            <a:r>
              <a:rPr lang="en-US" sz="1600" dirty="0"/>
              <a:t> analyses </a:t>
            </a:r>
          </a:p>
          <a:p>
            <a:pPr algn="just"/>
            <a:r>
              <a:rPr lang="en-US" sz="1600" dirty="0"/>
              <a:t>    based on </a:t>
            </a:r>
            <a:r>
              <a:rPr lang="en-US" sz="1600" b="1" dirty="0"/>
              <a:t>high-quality</a:t>
            </a:r>
            <a:r>
              <a:rPr lang="en-US" sz="1600" dirty="0"/>
              <a:t> </a:t>
            </a:r>
            <a:r>
              <a:rPr lang="en-US" sz="1600" b="1" dirty="0"/>
              <a:t>data</a:t>
            </a:r>
            <a:r>
              <a:rPr lang="en-US" sz="1600" dirty="0"/>
              <a:t>.</a:t>
            </a:r>
          </a:p>
        </p:txBody>
      </p:sp>
      <p:pic>
        <p:nvPicPr>
          <p:cNvPr id="18" name="Picture 17"/>
          <p:cNvPicPr>
            <a:picLocks noChangeAspect="1" noChangeArrowheads="1"/>
          </p:cNvPicPr>
          <p:nvPr/>
        </p:nvPicPr>
        <p:blipFill>
          <a:blip r:embed="rId6" cstate="print">
            <a:lum bright="-16000" contrast="26000"/>
          </a:blip>
          <a:srcRect/>
          <a:stretch>
            <a:fillRect/>
          </a:stretch>
        </p:blipFill>
        <p:spPr bwMode="auto">
          <a:xfrm>
            <a:off x="6705600" y="1752600"/>
            <a:ext cx="1408566" cy="304800"/>
          </a:xfrm>
          <a:prstGeom prst="rect">
            <a:avLst/>
          </a:prstGeom>
          <a:noFill/>
          <a:ln w="9525">
            <a:noFill/>
            <a:miter lim="800000"/>
            <a:headEnd/>
            <a:tailEnd/>
          </a:ln>
        </p:spPr>
      </p:pic>
      <p:pic>
        <p:nvPicPr>
          <p:cNvPr id="19" name="Picture 5"/>
          <p:cNvPicPr>
            <a:picLocks noChangeAspect="1" noChangeArrowheads="1"/>
          </p:cNvPicPr>
          <p:nvPr/>
        </p:nvPicPr>
        <p:blipFill>
          <a:blip r:embed="rId7" cstate="print">
            <a:lum bright="-1000" contrast="10000"/>
          </a:blip>
          <a:srcRect/>
          <a:stretch>
            <a:fillRect/>
          </a:stretch>
        </p:blipFill>
        <p:spPr bwMode="auto">
          <a:xfrm>
            <a:off x="8229600" y="1752600"/>
            <a:ext cx="304800" cy="304800"/>
          </a:xfrm>
          <a:prstGeom prst="rect">
            <a:avLst/>
          </a:prstGeom>
          <a:noFill/>
          <a:ln w="9525">
            <a:noFill/>
            <a:miter lim="800000"/>
            <a:headEnd/>
            <a:tailEnd/>
          </a:ln>
        </p:spPr>
      </p:pic>
      <p:pic>
        <p:nvPicPr>
          <p:cNvPr id="20" name="Picture 7"/>
          <p:cNvPicPr>
            <a:picLocks noChangeAspect="1" noChangeArrowheads="1"/>
          </p:cNvPicPr>
          <p:nvPr/>
        </p:nvPicPr>
        <p:blipFill>
          <a:blip r:embed="rId8" cstate="print">
            <a:lum bright="-3000" contrast="10000"/>
          </a:blip>
          <a:srcRect/>
          <a:stretch>
            <a:fillRect/>
          </a:stretch>
        </p:blipFill>
        <p:spPr bwMode="auto">
          <a:xfrm>
            <a:off x="1295400" y="1981200"/>
            <a:ext cx="609600" cy="327660"/>
          </a:xfrm>
          <a:prstGeom prst="rect">
            <a:avLst/>
          </a:prstGeom>
          <a:noFill/>
          <a:ln w="9525">
            <a:noFill/>
            <a:miter lim="800000"/>
            <a:headEnd/>
            <a:tailEnd/>
          </a:ln>
        </p:spPr>
      </p:pic>
      <p:pic>
        <p:nvPicPr>
          <p:cNvPr id="21" name="Picture 3"/>
          <p:cNvPicPr>
            <a:picLocks noChangeAspect="1" noChangeArrowheads="1"/>
          </p:cNvPicPr>
          <p:nvPr/>
        </p:nvPicPr>
        <p:blipFill>
          <a:blip r:embed="rId9" cstate="print">
            <a:lum bright="-34000" contrast="54000"/>
          </a:blip>
          <a:srcRect/>
          <a:stretch>
            <a:fillRect/>
          </a:stretch>
        </p:blipFill>
        <p:spPr bwMode="auto">
          <a:xfrm>
            <a:off x="762000" y="1981200"/>
            <a:ext cx="457200" cy="309856"/>
          </a:xfrm>
          <a:prstGeom prst="rect">
            <a:avLst/>
          </a:prstGeom>
          <a:noFill/>
          <a:ln w="9525">
            <a:noFill/>
            <a:miter lim="800000"/>
            <a:headEnd/>
            <a:tailEnd/>
          </a:ln>
        </p:spPr>
      </p:pic>
      <p:pic>
        <p:nvPicPr>
          <p:cNvPr id="22" name="Picture 4"/>
          <p:cNvPicPr>
            <a:picLocks noChangeAspect="1" noChangeArrowheads="1"/>
          </p:cNvPicPr>
          <p:nvPr/>
        </p:nvPicPr>
        <p:blipFill>
          <a:blip r:embed="rId10" cstate="print"/>
          <a:srcRect/>
          <a:stretch>
            <a:fillRect/>
          </a:stretch>
        </p:blipFill>
        <p:spPr bwMode="auto">
          <a:xfrm>
            <a:off x="1981200" y="1981200"/>
            <a:ext cx="533399" cy="215663"/>
          </a:xfrm>
          <a:prstGeom prst="rect">
            <a:avLst/>
          </a:prstGeom>
          <a:noFill/>
          <a:ln w="9525">
            <a:noFill/>
            <a:miter lim="800000"/>
            <a:headEnd/>
            <a:tailEnd/>
          </a:ln>
        </p:spPr>
      </p:pic>
      <p:graphicFrame>
        <p:nvGraphicFramePr>
          <p:cNvPr id="622595" name="Object 21"/>
          <p:cNvGraphicFramePr>
            <a:graphicFrameLocks noChangeAspect="1"/>
          </p:cNvGraphicFramePr>
          <p:nvPr/>
        </p:nvGraphicFramePr>
        <p:xfrm>
          <a:off x="8610600" y="6464300"/>
          <a:ext cx="533400" cy="393700"/>
        </p:xfrm>
        <a:graphic>
          <a:graphicData uri="http://schemas.openxmlformats.org/presentationml/2006/ole">
            <mc:AlternateContent xmlns:mc="http://schemas.openxmlformats.org/markup-compatibility/2006">
              <mc:Choice xmlns:v="urn:schemas-microsoft-com:vml" Requires="v">
                <p:oleObj spid="_x0000_s622613" name="Bitmap Image" r:id="rId11" imgW="10457143" imgH="7714286" progId="PBrush">
                  <p:embed/>
                </p:oleObj>
              </mc:Choice>
              <mc:Fallback>
                <p:oleObj name="Bitmap Image" r:id="rId11" imgW="10457143" imgH="7714286" progId="PBrush">
                  <p:embed/>
                  <p:pic>
                    <p:nvPicPr>
                      <p:cNvPr id="0"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0600" y="6464300"/>
                        <a:ext cx="5334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Rectangle 22"/>
          <p:cNvSpPr/>
          <p:nvPr/>
        </p:nvSpPr>
        <p:spPr>
          <a:xfrm>
            <a:off x="457200" y="6581001"/>
            <a:ext cx="944489" cy="276999"/>
          </a:xfrm>
          <a:prstGeom prst="rect">
            <a:avLst/>
          </a:prstGeom>
        </p:spPr>
        <p:txBody>
          <a:bodyPr wrap="none">
            <a:spAutoFit/>
          </a:bodyPr>
          <a:lstStyle/>
          <a:p>
            <a:fld id="{9637C780-9B3A-4CC6-8BCE-5A3E47AE8C74}" type="datetime1">
              <a:rPr lang="en-US" sz="1200" b="1" smtClean="0">
                <a:solidFill>
                  <a:schemeClr val="tx2">
                    <a:lumMod val="50000"/>
                  </a:schemeClr>
                </a:solidFill>
              </a:rPr>
              <a:pPr/>
              <a:t>6/2/2018</a:t>
            </a:fld>
            <a:endParaRPr lang="en-US" sz="1200" dirty="0"/>
          </a:p>
        </p:txBody>
      </p:sp>
      <p:sp>
        <p:nvSpPr>
          <p:cNvPr id="25" name="Rectangle 24"/>
          <p:cNvSpPr/>
          <p:nvPr/>
        </p:nvSpPr>
        <p:spPr>
          <a:xfrm>
            <a:off x="7239000" y="6581001"/>
            <a:ext cx="1397370" cy="276999"/>
          </a:xfrm>
          <a:prstGeom prst="rect">
            <a:avLst/>
          </a:prstGeom>
        </p:spPr>
        <p:txBody>
          <a:bodyPr wrap="none">
            <a:spAutoFit/>
          </a:bodyPr>
          <a:lstStyle/>
          <a:p>
            <a:r>
              <a:rPr lang="en-US" sz="1200" b="1" dirty="0"/>
              <a:t>William Briscoe    </a:t>
            </a:r>
            <a:fld id="{1C9F895D-2C1A-46A8-B40B-B14E50EBC3DB}" type="slidenum">
              <a:rPr lang="en-US" sz="1200" b="1" smtClean="0"/>
              <a:pPr/>
              <a:t>9</a:t>
            </a:fld>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30945</TotalTime>
  <Words>5378</Words>
  <Application>Microsoft Office PowerPoint</Application>
  <PresentationFormat>On-screen Show (4:3)</PresentationFormat>
  <Paragraphs>825</Paragraphs>
  <Slides>44</Slides>
  <Notes>35</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62" baseType="lpstr">
      <vt:lpstr>MS PGothic</vt:lpstr>
      <vt:lpstr>MS PGothic</vt:lpstr>
      <vt:lpstr>Arial</vt:lpstr>
      <vt:lpstr>Arial Black</vt:lpstr>
      <vt:lpstr>Bookman Old Style</vt:lpstr>
      <vt:lpstr>Calibri</vt:lpstr>
      <vt:lpstr>Comic Sans MS</vt:lpstr>
      <vt:lpstr>Freestyle Script</vt:lpstr>
      <vt:lpstr>French Script MT</vt:lpstr>
      <vt:lpstr>Lucida Grande</vt:lpstr>
      <vt:lpstr>Monotype Corsiva</vt:lpstr>
      <vt:lpstr>NimbusRomNo9L-Regu</vt:lpstr>
      <vt:lpstr>Simplified Arabic Fixed</vt:lpstr>
      <vt:lpstr>Symbol</vt:lpstr>
      <vt:lpstr>Times New Roman</vt:lpstr>
      <vt:lpstr>Wingdings</vt:lpstr>
      <vt:lpstr>Office Theme</vt:lpstr>
      <vt:lpstr>Bitmap Image</vt:lpstr>
      <vt:lpstr> Physics Opportunities with Meson Beams</vt:lpstr>
      <vt:lpstr>PowerPoint Presentation</vt:lpstr>
      <vt:lpstr>Spectroscopy of Baryons</vt:lpstr>
      <vt:lpstr>PowerPoint Presentation</vt:lpstr>
      <vt:lpstr>PowerPoint Presentation</vt:lpstr>
      <vt:lpstr>Baryon Sector at PDG16 </vt:lpstr>
      <vt:lpstr>PWA for Baryons</vt:lpstr>
      <vt:lpstr>PowerPoint Presentation</vt:lpstr>
      <vt:lpstr>PowerPoint Presentation</vt:lpstr>
      <vt:lpstr>PowerPoint Presentation</vt:lpstr>
      <vt:lpstr>PowerPoint Presentation</vt:lpstr>
      <vt:lpstr>PowerPoint Presentation</vt:lpstr>
      <vt:lpstr>New Observables </vt:lpstr>
      <vt:lpstr>PowerPoint Presentation</vt:lpstr>
      <vt:lpstr>PowerPoint Presentation</vt:lpstr>
      <vt:lpstr>p –p→hn Revival</vt:lpstr>
      <vt:lpstr>Where we are in p –p→hn</vt:lpstr>
      <vt:lpstr>PowerPoint Presentation</vt:lpstr>
      <vt:lpstr>PowerPoint Presentation</vt:lpstr>
      <vt:lpstr>PowerPoint Presentation</vt:lpstr>
      <vt:lpstr>pp→ppN Measurements</vt:lpstr>
      <vt:lpstr>PowerPoint Presentation</vt:lpstr>
      <vt:lpstr>PowerPoint Presentation</vt:lpstr>
      <vt:lpstr>PowerPoint Presentation</vt:lpstr>
      <vt:lpstr>PowerPoint Presentation</vt:lpstr>
      <vt:lpstr>PowerPoint Presentation</vt:lpstr>
      <vt:lpstr>PowerPoint Presentation</vt:lpstr>
      <vt:lpstr>Spectroscopy of Mesons</vt:lpstr>
      <vt:lpstr>PowerPoint Presentation</vt:lpstr>
      <vt:lpstr>PowerPoint Presentation</vt:lpstr>
      <vt:lpstr>PowerPoint Presentation</vt:lpstr>
      <vt:lpstr>PowerPoint Presentation</vt:lpstr>
      <vt:lpstr>PowerPoint Presentation</vt:lpstr>
      <vt:lpstr>PowerPoint Presentation</vt:lpstr>
      <vt:lpstr>Why EIC and Why at Jefferson Lab ? </vt:lpstr>
      <vt:lpstr>JLab Campus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 P11 Revival</dc:title>
  <dc:creator>Igor Strakovsky</dc:creator>
  <cp:lastModifiedBy>Strakovsky, Igor I.</cp:lastModifiedBy>
  <cp:revision>482</cp:revision>
  <dcterms:created xsi:type="dcterms:W3CDTF">2010-07-23T19:01:18Z</dcterms:created>
  <dcterms:modified xsi:type="dcterms:W3CDTF">2018-06-03T01:31:44Z</dcterms:modified>
</cp:coreProperties>
</file>