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58" r:id="rId8"/>
    <p:sldId id="260" r:id="rId9"/>
    <p:sldId id="263" r:id="rId10"/>
    <p:sldId id="261" r:id="rId11"/>
    <p:sldId id="262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93" autoAdjust="0"/>
    <p:restoredTop sz="94660"/>
  </p:normalViewPr>
  <p:slideViewPr>
    <p:cSldViewPr snapToGrid="0">
      <p:cViewPr>
        <p:scale>
          <a:sx n="100" d="100"/>
          <a:sy n="100" d="100"/>
        </p:scale>
        <p:origin x="-4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4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8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8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4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2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31E8-D7C1-45FD-BECB-2E932B32485D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3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1122363"/>
            <a:ext cx="9620250" cy="2387600"/>
          </a:xfrm>
        </p:spPr>
        <p:txBody>
          <a:bodyPr/>
          <a:lstStyle/>
          <a:p>
            <a:r>
              <a:rPr lang="en-US" dirty="0" smtClean="0"/>
              <a:t>K</a:t>
            </a:r>
            <a:r>
              <a:rPr lang="en-US" baseline="30000" dirty="0" smtClean="0"/>
              <a:t>0</a:t>
            </a:r>
            <a:r>
              <a:rPr lang="en-US" dirty="0" smtClean="0"/>
              <a:t>L CPS Meeting Nov </a:t>
            </a:r>
            <a:r>
              <a:rPr lang="en-US" dirty="0" smtClean="0"/>
              <a:t>28</a:t>
            </a:r>
            <a:r>
              <a:rPr lang="en-US" dirty="0" smtClean="0"/>
              <a:t>’2022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Degtiarenko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762" y="154513"/>
            <a:ext cx="9500558" cy="67040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649" y="93553"/>
            <a:ext cx="216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Cave Entrance: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28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Conceptual Design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6850"/>
            <a:ext cx="10753725" cy="4972050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pdated conceptual design is ready</a:t>
            </a:r>
          </a:p>
          <a:p>
            <a:r>
              <a:rPr lang="en-US" dirty="0" smtClean="0"/>
              <a:t>10 mm diameter beam line</a:t>
            </a:r>
          </a:p>
          <a:p>
            <a:pPr lvl="1"/>
            <a:r>
              <a:rPr lang="en-US" dirty="0" smtClean="0"/>
              <a:t>Decrease </a:t>
            </a:r>
            <a:r>
              <a:rPr lang="en-US" dirty="0"/>
              <a:t>cascade intensity in the beam </a:t>
            </a:r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Hall D operations after KL</a:t>
            </a:r>
          </a:p>
          <a:p>
            <a:r>
              <a:rPr lang="en-US" dirty="0" smtClean="0"/>
              <a:t>Magnets taken out of high magnetic field</a:t>
            </a:r>
          </a:p>
          <a:p>
            <a:r>
              <a:rPr lang="en-US" dirty="0" smtClean="0"/>
              <a:t>Introduce beam interaction chamber in the absorber (20 mm </a:t>
            </a:r>
            <a:r>
              <a:rPr lang="en-US" dirty="0" err="1" smtClean="0"/>
              <a:t>dia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Decreases cascade intensity in the beam line</a:t>
            </a:r>
          </a:p>
          <a:p>
            <a:r>
              <a:rPr lang="en-US" dirty="0" smtClean="0"/>
              <a:t>Charged particle trap after the second magnet</a:t>
            </a:r>
          </a:p>
          <a:p>
            <a:r>
              <a:rPr lang="en-US" dirty="0" smtClean="0"/>
              <a:t>The HD magnet (3.56 m, 0.23T) as the second stage of beam cleanout</a:t>
            </a:r>
          </a:p>
          <a:p>
            <a:r>
              <a:rPr lang="en-US" dirty="0" smtClean="0"/>
              <a:t>Shielding adequate (but not optimized)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990601" y="154513"/>
            <a:ext cx="10191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CPS </a:t>
            </a:r>
            <a:r>
              <a:rPr lang="en-US" sz="3200" dirty="0" smtClean="0"/>
              <a:t>Conceptual</a:t>
            </a:r>
            <a:r>
              <a:rPr lang="en-US" sz="3200" dirty="0" smtClean="0"/>
              <a:t> </a:t>
            </a:r>
            <a:r>
              <a:rPr lang="en-US" sz="3200" dirty="0" smtClean="0"/>
              <a:t>Model, Nov. </a:t>
            </a:r>
            <a:r>
              <a:rPr lang="en-US" sz="3200" dirty="0" smtClean="0"/>
              <a:t>28</a:t>
            </a:r>
            <a:r>
              <a:rPr lang="en-US" sz="3200" dirty="0" smtClean="0"/>
              <a:t> </a:t>
            </a:r>
            <a:r>
              <a:rPr lang="en-US" sz="3200" dirty="0" smtClean="0"/>
              <a:t>2022 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198408" y="922264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Color corresponds to material density</a:t>
            </a:r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7330" t="19153"/>
          <a:stretch/>
        </p:blipFill>
        <p:spPr>
          <a:xfrm>
            <a:off x="234130" y="1492370"/>
            <a:ext cx="11700233" cy="52874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348" y="5715675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Water, Borated Poly, Concrete, Barite, Iron, Copper, W powder, Cu20W80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680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990601" y="154513"/>
            <a:ext cx="10191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CPS Detail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"/>
          <a:stretch/>
        </p:blipFill>
        <p:spPr>
          <a:xfrm>
            <a:off x="990601" y="902965"/>
            <a:ext cx="10069901" cy="56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990601" y="154513"/>
            <a:ext cx="10191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Power deposition in the central core (W/cm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/>
          <a:stretch/>
        </p:blipFill>
        <p:spPr>
          <a:xfrm>
            <a:off x="2104845" y="1065239"/>
            <a:ext cx="9266748" cy="548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76200"/>
            <a:ext cx="9163050" cy="6705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111027" y="655607"/>
            <a:ext cx="133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53.711 kW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46174" y="2127849"/>
            <a:ext cx="109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0.401 kW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09457" y="2375139"/>
            <a:ext cx="109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0.258 kW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32786" y="840273"/>
            <a:ext cx="259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in CPS: 54.941 kW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990601" y="154513"/>
            <a:ext cx="10191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Dose Rates in the Tagger Enclosure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5"/>
          <a:stretch/>
        </p:blipFill>
        <p:spPr>
          <a:xfrm>
            <a:off x="1104181" y="739288"/>
            <a:ext cx="10156166" cy="601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990601" y="94128"/>
            <a:ext cx="10191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 MeV Neutron Equivalent flux </a:t>
            </a:r>
            <a:r>
              <a:rPr lang="en-US" sz="3200" dirty="0"/>
              <a:t>in the Tagger Enclosure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1"/>
          <a:stretch/>
        </p:blipFill>
        <p:spPr>
          <a:xfrm>
            <a:off x="1147313" y="678903"/>
            <a:ext cx="10276936" cy="606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491" y="151165"/>
            <a:ext cx="9468208" cy="6597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6169" y="154513"/>
            <a:ext cx="247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Cave Entrance: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9" ma:contentTypeDescription="Create a new document." ma:contentTypeScope="" ma:versionID="59fae69376e3a927b0e945ef105d3c3d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ebf6611702a66eacf3281a4508b6384d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B4B8E5-C1DF-4047-9F8A-352EBDE30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487CC9-7192-49A4-AC60-7EE2C7277A6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ff909e-542d-4672-8557-4ef8d9009dce"/>
    <ds:schemaRef ds:uri="426b74de-0581-4e94-90c0-1abf6215444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52D492-AB9D-40A5-8738-715F44444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163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K0L CPS Meeting Nov 28’2022</vt:lpstr>
      <vt:lpstr>Conceptual Design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WENDY and NDX at the Boundary</dc:title>
  <dc:creator>Pavel Degtiarenko</dc:creator>
  <cp:lastModifiedBy>Pavel Degtiarenko</cp:lastModifiedBy>
  <cp:revision>25</cp:revision>
  <dcterms:created xsi:type="dcterms:W3CDTF">2021-10-28T13:00:31Z</dcterms:created>
  <dcterms:modified xsi:type="dcterms:W3CDTF">2022-11-28T21:39:59Z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