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5" r:id="rId6"/>
    <p:sldId id="267" r:id="rId7"/>
    <p:sldId id="268" r:id="rId8"/>
    <p:sldId id="271" r:id="rId9"/>
    <p:sldId id="269" r:id="rId10"/>
    <p:sldId id="273" r:id="rId11"/>
    <p:sldId id="272" r:id="rId12"/>
    <p:sldId id="275" r:id="rId13"/>
    <p:sldId id="274" r:id="rId14"/>
    <p:sldId id="277" r:id="rId15"/>
    <p:sldId id="276" r:id="rId16"/>
    <p:sldId id="270" r:id="rId17"/>
    <p:sldId id="279" r:id="rId18"/>
    <p:sldId id="282" r:id="rId19"/>
    <p:sldId id="280" r:id="rId20"/>
    <p:sldId id="283" r:id="rId21"/>
    <p:sldId id="281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8" autoAdjust="0"/>
    <p:restoredTop sz="94660"/>
  </p:normalViewPr>
  <p:slideViewPr>
    <p:cSldViewPr snapToGrid="0">
      <p:cViewPr varScale="1">
        <p:scale>
          <a:sx n="93" d="100"/>
          <a:sy n="93" d="100"/>
        </p:scale>
        <p:origin x="77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1122363"/>
            <a:ext cx="9620250" cy="2387600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0</a:t>
            </a:r>
            <a:r>
              <a:rPr lang="en-US" dirty="0" smtClean="0"/>
              <a:t>L CPS Meeting Dec 12,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P. Degtiarenko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8"/>
            <a:ext cx="10515600" cy="903742"/>
          </a:xfrm>
        </p:spPr>
        <p:txBody>
          <a:bodyPr/>
          <a:lstStyle/>
          <a:p>
            <a:pPr algn="ctr"/>
            <a:r>
              <a:rPr lang="en-US" dirty="0" smtClean="0"/>
              <a:t>Worst case temperature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9939" y="1308981"/>
            <a:ext cx="3355942" cy="50258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(a) Radial </a:t>
            </a:r>
            <a:r>
              <a:rPr lang="en-US" dirty="0" smtClean="0"/>
              <a:t>power density distribution</a:t>
            </a:r>
          </a:p>
          <a:p>
            <a:r>
              <a:rPr lang="en-US" dirty="0" smtClean="0"/>
              <a:t>(b) Power </a:t>
            </a:r>
            <a:r>
              <a:rPr lang="en-US" dirty="0" smtClean="0"/>
              <a:t>per radial layer of 1 cm length</a:t>
            </a:r>
          </a:p>
          <a:p>
            <a:r>
              <a:rPr lang="en-US" dirty="0" smtClean="0"/>
              <a:t>(c) Change </a:t>
            </a:r>
            <a:r>
              <a:rPr lang="en-US" dirty="0" smtClean="0"/>
              <a:t>in temperature in the neighboring layers assuming cumulative power inside</a:t>
            </a:r>
          </a:p>
          <a:p>
            <a:r>
              <a:rPr lang="en-US" dirty="0" smtClean="0"/>
              <a:t>(d) Full </a:t>
            </a:r>
            <a:r>
              <a:rPr lang="en-US" dirty="0" smtClean="0"/>
              <a:t>temperature rise from outside to the 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27" y="975804"/>
            <a:ext cx="7975714" cy="58821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30359" y="1432875"/>
            <a:ext cx="46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(a)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114204" y="1432875"/>
            <a:ext cx="669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(b)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230359" y="4253061"/>
            <a:ext cx="46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(c)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1114203" y="4249102"/>
            <a:ext cx="518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08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8"/>
            <a:ext cx="10515600" cy="903742"/>
          </a:xfrm>
        </p:spPr>
        <p:txBody>
          <a:bodyPr/>
          <a:lstStyle/>
          <a:p>
            <a:pPr algn="ctr"/>
            <a:r>
              <a:rPr lang="en-US" dirty="0" smtClean="0"/>
              <a:t>Online tool at </a:t>
            </a:r>
            <a:r>
              <a:rPr lang="en-US" dirty="0" smtClean="0">
                <a:solidFill>
                  <a:srgbClr val="0070C0"/>
                </a:solidFill>
              </a:rPr>
              <a:t>https://thermal.mayahtt.com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1670" y="1328507"/>
            <a:ext cx="3165673" cy="4064599"/>
          </a:xfrm>
        </p:spPr>
        <p:txBody>
          <a:bodyPr/>
          <a:lstStyle/>
          <a:p>
            <a:r>
              <a:rPr lang="en-US" dirty="0" smtClean="0"/>
              <a:t>Using the thermal conductivity of copper: </a:t>
            </a:r>
          </a:p>
          <a:p>
            <a:pPr marL="0" indent="0">
              <a:buNone/>
            </a:pPr>
            <a:r>
              <a:rPr lang="en-US" dirty="0" smtClean="0"/>
              <a:t>   k =  385 W/(m K)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425" t="17157" r="30149" b="43264"/>
          <a:stretch/>
        </p:blipFill>
        <p:spPr>
          <a:xfrm>
            <a:off x="3768290" y="934497"/>
            <a:ext cx="8052922" cy="4742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049" t="86961" r="45782" b="8233"/>
          <a:stretch/>
        </p:blipFill>
        <p:spPr>
          <a:xfrm>
            <a:off x="617158" y="5676583"/>
            <a:ext cx="11204054" cy="84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5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8"/>
            <a:ext cx="10515600" cy="903742"/>
          </a:xfrm>
        </p:spPr>
        <p:txBody>
          <a:bodyPr/>
          <a:lstStyle/>
          <a:p>
            <a:pPr algn="ctr"/>
            <a:r>
              <a:rPr lang="en-US" dirty="0" smtClean="0"/>
              <a:t>Worst case temperature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9939" y="1308981"/>
            <a:ext cx="3355942" cy="5025832"/>
          </a:xfrm>
        </p:spPr>
        <p:txBody>
          <a:bodyPr>
            <a:normAutofit/>
          </a:bodyPr>
          <a:lstStyle/>
          <a:p>
            <a:r>
              <a:rPr lang="en-US" dirty="0" smtClean="0"/>
              <a:t>Full temperature rise from outside to the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86" y="954154"/>
            <a:ext cx="7952589" cy="580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8"/>
            <a:ext cx="10515600" cy="903742"/>
          </a:xfrm>
        </p:spPr>
        <p:txBody>
          <a:bodyPr/>
          <a:lstStyle/>
          <a:p>
            <a:pPr algn="ctr"/>
            <a:r>
              <a:rPr lang="en-US" dirty="0" smtClean="0"/>
              <a:t>Bulk of power in CPS stays in Absorber (98%)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934497"/>
            <a:ext cx="10515600" cy="524246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8" y="934497"/>
            <a:ext cx="10821971" cy="5843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5148" y="1468907"/>
            <a:ext cx="17345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Total: 54.85 kW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71535" y="1468907"/>
            <a:ext cx="24388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Absorber: 53.86 kW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73692" y="2660394"/>
            <a:ext cx="3009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Plate under absorber: 368 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7348" y="3202218"/>
            <a:ext cx="30099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Next shielding layer: 139 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42676" y="2941355"/>
            <a:ext cx="14792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line: 147 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Prompt Dose Eq. </a:t>
            </a:r>
            <a:r>
              <a:rPr lang="en-US" b="1" dirty="0" smtClean="0"/>
              <a:t>Rates </a:t>
            </a:r>
            <a:r>
              <a:rPr lang="en-US" b="1" dirty="0" smtClean="0"/>
              <a:t>around</a:t>
            </a:r>
            <a:r>
              <a:rPr lang="en-US" b="1" dirty="0" smtClean="0"/>
              <a:t> </a:t>
            </a:r>
            <a:r>
              <a:rPr lang="en-US" b="1" dirty="0" smtClean="0"/>
              <a:t>the </a:t>
            </a:r>
            <a:r>
              <a:rPr lang="en-US" b="1" dirty="0" smtClean="0"/>
              <a:t>CPS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5229"/>
            <a:ext cx="10753725" cy="52228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54" y="1065229"/>
            <a:ext cx="11014843" cy="55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Dose Eq. </a:t>
            </a:r>
            <a:r>
              <a:rPr lang="en-US" b="1" dirty="0" smtClean="0"/>
              <a:t>Rates </a:t>
            </a:r>
            <a:r>
              <a:rPr lang="en-US" b="1" dirty="0" smtClean="0"/>
              <a:t>around</a:t>
            </a:r>
            <a:r>
              <a:rPr lang="en-US" b="1" dirty="0" smtClean="0"/>
              <a:t> </a:t>
            </a:r>
            <a:r>
              <a:rPr lang="en-US" b="1" dirty="0" smtClean="0"/>
              <a:t>the </a:t>
            </a:r>
            <a:r>
              <a:rPr lang="en-US" b="1" dirty="0" smtClean="0"/>
              <a:t>CPS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5229"/>
            <a:ext cx="10753725" cy="52228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98" y="1065228"/>
            <a:ext cx="6089302" cy="55666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08" y="1065228"/>
            <a:ext cx="5711392" cy="56671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9134" y="1607736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rompt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425354" y="1627482"/>
            <a:ext cx="2466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Activation, 1 hour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57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2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 Accumulated Doses </a:t>
            </a:r>
            <a:r>
              <a:rPr lang="en-US" b="1" dirty="0" smtClean="0"/>
              <a:t>around</a:t>
            </a:r>
            <a:r>
              <a:rPr lang="en-US" b="1" dirty="0" smtClean="0"/>
              <a:t> </a:t>
            </a:r>
            <a:r>
              <a:rPr lang="en-US" b="1" dirty="0" smtClean="0"/>
              <a:t>the </a:t>
            </a:r>
            <a:r>
              <a:rPr lang="en-US" b="1" dirty="0" smtClean="0"/>
              <a:t>CPS (10000 h)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920" y="1065229"/>
            <a:ext cx="2582426" cy="5222842"/>
          </a:xfrm>
        </p:spPr>
        <p:txBody>
          <a:bodyPr/>
          <a:lstStyle/>
          <a:p>
            <a:r>
              <a:rPr lang="en-US" dirty="0" smtClean="0"/>
              <a:t>Under 10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r>
              <a:rPr lang="en-US" dirty="0" smtClean="0"/>
              <a:t> at 10 cm from the beam, first magnet</a:t>
            </a:r>
          </a:p>
          <a:p>
            <a:r>
              <a:rPr lang="en-US" dirty="0" smtClean="0"/>
              <a:t>Under 10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 err="1" smtClean="0"/>
              <a:t>Gy</a:t>
            </a:r>
            <a:r>
              <a:rPr lang="en-US" dirty="0" smtClean="0"/>
              <a:t> at the strontium ferrite for the permanent magnet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18" t="9404" b="1563"/>
          <a:stretch/>
        </p:blipFill>
        <p:spPr>
          <a:xfrm>
            <a:off x="2682909" y="958570"/>
            <a:ext cx="9395829" cy="589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06" y="141287"/>
            <a:ext cx="11719411" cy="1325563"/>
          </a:xfrm>
        </p:spPr>
        <p:txBody>
          <a:bodyPr/>
          <a:lstStyle/>
          <a:p>
            <a:pPr algn="ctr"/>
            <a:r>
              <a:rPr lang="en-US" b="1" dirty="0" smtClean="0"/>
              <a:t>   Dose Accumulation           1-MeV Neutron Eq. Flux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5229"/>
            <a:ext cx="10753725" cy="52228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2" y="1065229"/>
            <a:ext cx="5978768" cy="56068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350" y="1065229"/>
            <a:ext cx="5972068" cy="56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2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 Prompt Dose Eq. Rates Outside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185809"/>
            <a:ext cx="2994407" cy="5222842"/>
          </a:xfrm>
        </p:spPr>
        <p:txBody>
          <a:bodyPr/>
          <a:lstStyle/>
          <a:p>
            <a:r>
              <a:rPr lang="en-US" dirty="0" smtClean="0"/>
              <a:t>Very approximate model for the berm above the photon pipe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150" y="1065229"/>
            <a:ext cx="8394874" cy="56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2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Photon Beam Quality at 80 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185809"/>
            <a:ext cx="2994407" cy="5222842"/>
          </a:xfrm>
        </p:spPr>
        <p:txBody>
          <a:bodyPr/>
          <a:lstStyle/>
          <a:p>
            <a:r>
              <a:rPr lang="en-US" dirty="0" smtClean="0"/>
              <a:t>Presented as the dose eq. rate function of Y in a slice of X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18" y="1102555"/>
            <a:ext cx="8107899" cy="558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54259"/>
          </a:xfrm>
        </p:spPr>
        <p:txBody>
          <a:bodyPr/>
          <a:lstStyle/>
          <a:p>
            <a:pPr algn="ctr"/>
            <a:r>
              <a:rPr lang="en-US" dirty="0" smtClean="0"/>
              <a:t>Original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4259"/>
            <a:ext cx="10753725" cy="297875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First magnet is away from high radiation</a:t>
            </a:r>
          </a:p>
          <a:p>
            <a:r>
              <a:rPr lang="en-US" dirty="0" smtClean="0"/>
              <a:t>Distance to allow main beam to get away from the photon line</a:t>
            </a:r>
          </a:p>
          <a:p>
            <a:r>
              <a:rPr lang="en-US" dirty="0" smtClean="0"/>
              <a:t>Beam entry chamber, direct cascade products not visible in the photon line</a:t>
            </a:r>
          </a:p>
          <a:p>
            <a:r>
              <a:rPr lang="en-US" dirty="0" smtClean="0"/>
              <a:t>Second magnet not used</a:t>
            </a:r>
          </a:p>
          <a:p>
            <a:r>
              <a:rPr lang="en-US" dirty="0" smtClean="0"/>
              <a:t>Essentially full energy absorption in the dump</a:t>
            </a:r>
          </a:p>
          <a:p>
            <a:r>
              <a:rPr lang="en-US" dirty="0" smtClean="0"/>
              <a:t>Dense </a:t>
            </a:r>
            <a:r>
              <a:rPr lang="en-US" dirty="0" err="1" smtClean="0"/>
              <a:t>CuW</a:t>
            </a:r>
            <a:r>
              <a:rPr lang="en-US" dirty="0" smtClean="0"/>
              <a:t> shielding material to minimize total weight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800573"/>
            <a:ext cx="10515600" cy="7542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New Features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554832"/>
            <a:ext cx="10753725" cy="20738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Shorter design with higher </a:t>
            </a:r>
            <a:r>
              <a:rPr lang="en-US" dirty="0" err="1" smtClean="0"/>
              <a:t>BdL</a:t>
            </a:r>
            <a:r>
              <a:rPr lang="en-US" dirty="0" smtClean="0"/>
              <a:t> in the first magnet </a:t>
            </a:r>
          </a:p>
          <a:p>
            <a:r>
              <a:rPr lang="en-US" dirty="0" smtClean="0"/>
              <a:t>Wedge shape of the beam entry chamber to better dissipate beam power</a:t>
            </a:r>
          </a:p>
          <a:p>
            <a:r>
              <a:rPr lang="en-US" dirty="0" smtClean="0"/>
              <a:t>Combination of the shielding materials to optimize between the cost and </a:t>
            </a:r>
            <a:r>
              <a:rPr lang="en-US" dirty="0" smtClean="0"/>
              <a:t>weight (lower densities result in larger total weight)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42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2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Energy-weighted spectra of photons and e</a:t>
            </a:r>
            <a:r>
              <a:rPr lang="en-US" b="1" baseline="30000" dirty="0" smtClean="0"/>
              <a:t>+</a:t>
            </a:r>
            <a:r>
              <a:rPr lang="en-US" b="1" dirty="0" smtClean="0"/>
              <a:t>/e</a:t>
            </a:r>
            <a:r>
              <a:rPr lang="en-US" b="1" baseline="30000" dirty="0" smtClean="0"/>
              <a:t>-</a:t>
            </a:r>
            <a:endParaRPr lang="en-US" b="1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7" y="1185809"/>
            <a:ext cx="2994407" cy="522284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1055705"/>
            <a:ext cx="11432669" cy="56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Absorber Design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50"/>
            <a:ext cx="10753725" cy="4972050"/>
          </a:xfrm>
        </p:spPr>
        <p:txBody>
          <a:bodyPr/>
          <a:lstStyle/>
          <a:p>
            <a:r>
              <a:rPr lang="en-US" dirty="0" smtClean="0"/>
              <a:t>The proposed solution for the Absorber combines:</a:t>
            </a:r>
          </a:p>
          <a:p>
            <a:pPr lvl="1"/>
            <a:r>
              <a:rPr lang="en-US" dirty="0" smtClean="0"/>
              <a:t>The entrance chamber in the shape of a wedge</a:t>
            </a:r>
          </a:p>
          <a:p>
            <a:pPr lvl="1"/>
            <a:r>
              <a:rPr lang="en-US" dirty="0" smtClean="0"/>
              <a:t>The main beam energy </a:t>
            </a:r>
            <a:r>
              <a:rPr lang="en-US" dirty="0" smtClean="0"/>
              <a:t>deposit</a:t>
            </a:r>
            <a:r>
              <a:rPr lang="en-US" dirty="0" smtClean="0"/>
              <a:t>ion is along </a:t>
            </a:r>
            <a:r>
              <a:rPr lang="en-US" dirty="0" smtClean="0"/>
              <a:t>the tip of the wedge</a:t>
            </a:r>
          </a:p>
          <a:p>
            <a:pPr lvl="1"/>
            <a:r>
              <a:rPr lang="en-US" dirty="0" smtClean="0"/>
              <a:t>The first part of the photon beam </a:t>
            </a:r>
            <a:r>
              <a:rPr lang="en-US" dirty="0" smtClean="0"/>
              <a:t>channel follows the wedge chamber</a:t>
            </a:r>
            <a:endParaRPr lang="en-US" dirty="0" smtClean="0"/>
          </a:p>
          <a:p>
            <a:pPr lvl="1"/>
            <a:r>
              <a:rPr lang="en-US" dirty="0" smtClean="0"/>
              <a:t>First-order E-M cascade products in the dump </a:t>
            </a:r>
            <a:r>
              <a:rPr lang="en-US" dirty="0" smtClean="0"/>
              <a:t>chamber</a:t>
            </a:r>
            <a:r>
              <a:rPr lang="en-US" dirty="0" smtClean="0"/>
              <a:t> </a:t>
            </a:r>
            <a:r>
              <a:rPr lang="en-US" dirty="0" smtClean="0"/>
              <a:t>cannot go along the photon channel, limiting the radiation streaming along the channel</a:t>
            </a:r>
          </a:p>
          <a:p>
            <a:r>
              <a:rPr lang="en-US" dirty="0" smtClean="0"/>
              <a:t>Suggested to be built out of two </a:t>
            </a:r>
            <a:r>
              <a:rPr lang="en-US" dirty="0" smtClean="0"/>
              <a:t>left/right symmetric </a:t>
            </a:r>
            <a:r>
              <a:rPr lang="en-US" dirty="0" smtClean="0"/>
              <a:t>half-cylinders</a:t>
            </a:r>
          </a:p>
          <a:p>
            <a:r>
              <a:rPr lang="en-US" dirty="0" smtClean="0"/>
              <a:t>The entrance cavity and the photon line machined out of flat surfaces</a:t>
            </a:r>
          </a:p>
          <a:p>
            <a:r>
              <a:rPr lang="en-US" dirty="0" smtClean="0"/>
              <a:t>When assembled, the absorber operates similarly to JLab beam dumps</a:t>
            </a:r>
          </a:p>
          <a:p>
            <a:r>
              <a:rPr lang="en-US" dirty="0" smtClean="0"/>
              <a:t>Absorbs bulk of the power (currently over 98% of all CPS power)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8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694" y="1843715"/>
            <a:ext cx="8526174" cy="47742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Conceptual Design Update: CPS Shorter by ~50%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085" y="970961"/>
            <a:ext cx="11280839" cy="5222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Density Color Map         </a:t>
            </a:r>
            <a:r>
              <a:rPr lang="en-US" dirty="0" err="1" smtClean="0"/>
              <a:t>WPowder</a:t>
            </a:r>
            <a:r>
              <a:rPr lang="en-US" dirty="0" smtClean="0"/>
              <a:t>              Iron              Barite            </a:t>
            </a:r>
            <a:r>
              <a:rPr lang="en-US" dirty="0" err="1" smtClean="0"/>
              <a:t>Sr</a:t>
            </a:r>
            <a:r>
              <a:rPr lang="en-US" dirty="0" smtClean="0"/>
              <a:t>/Fe/O/Al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</a:t>
            </a:r>
          </a:p>
          <a:p>
            <a:pPr marL="0" indent="0">
              <a:buNone/>
            </a:pPr>
            <a:r>
              <a:rPr lang="en-US" dirty="0" smtClean="0"/>
              <a:t>Stainless</a:t>
            </a:r>
          </a:p>
          <a:p>
            <a:pPr marL="0" indent="0">
              <a:buNone/>
            </a:pPr>
            <a:r>
              <a:rPr lang="en-US" dirty="0" smtClean="0"/>
              <a:t>Iron</a:t>
            </a:r>
          </a:p>
          <a:p>
            <a:pPr marL="0" indent="0">
              <a:buNone/>
            </a:pPr>
            <a:r>
              <a:rPr lang="en-US" dirty="0" smtClean="0"/>
              <a:t>Copper</a:t>
            </a:r>
          </a:p>
          <a:p>
            <a:pPr marL="0" indent="0">
              <a:buNone/>
            </a:pPr>
            <a:r>
              <a:rPr lang="en-US" dirty="0" err="1" smtClean="0"/>
              <a:t>CuW</a:t>
            </a:r>
            <a:r>
              <a:rPr lang="en-US" dirty="0" smtClean="0"/>
              <a:t> alloy</a:t>
            </a:r>
          </a:p>
          <a:p>
            <a:pPr marL="0" indent="0">
              <a:buNone/>
            </a:pPr>
            <a:r>
              <a:rPr lang="en-US" dirty="0" smtClean="0"/>
              <a:t>Water</a:t>
            </a:r>
          </a:p>
          <a:p>
            <a:pPr marL="0" indent="0">
              <a:buNone/>
            </a:pPr>
            <a:r>
              <a:rPr lang="en-US" dirty="0"/>
              <a:t>Borated Poly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0526221" y="1395167"/>
            <a:ext cx="126068" cy="261475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63423" y="1395167"/>
            <a:ext cx="509755" cy="1116921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646231" y="1395167"/>
            <a:ext cx="746076" cy="1361397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541733" y="1395167"/>
            <a:ext cx="2242579" cy="240311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222745" y="2566901"/>
            <a:ext cx="3428130" cy="14330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222745" y="2710206"/>
            <a:ext cx="4352370" cy="817869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98170" y="3260016"/>
            <a:ext cx="4007531" cy="737484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547446" y="4046233"/>
            <a:ext cx="5036234" cy="222720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89090" y="4238753"/>
            <a:ext cx="2900080" cy="528765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326382" y="4287782"/>
            <a:ext cx="5165858" cy="1027796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252505" y="5831552"/>
            <a:ext cx="3035932" cy="276721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332562" y="6400802"/>
            <a:ext cx="1686220" cy="369332"/>
            <a:chOff x="6332562" y="6400802"/>
            <a:chExt cx="1686220" cy="36933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904888" y="6400802"/>
              <a:ext cx="540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 m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 rot="16200000">
            <a:off x="10928016" y="3006982"/>
            <a:ext cx="1686220" cy="540936"/>
            <a:chOff x="6332562" y="5969060"/>
            <a:chExt cx="1686220" cy="585784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5400000">
              <a:off x="7461318" y="6077286"/>
              <a:ext cx="58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1m</a:t>
              </a:r>
              <a:endParaRPr lang="en-US" dirty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>
            <a:off x="1065913" y="3782177"/>
            <a:ext cx="3184540" cy="159406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1547446" y="4091940"/>
            <a:ext cx="2376854" cy="177013"/>
          </a:xfrm>
          <a:prstGeom prst="straightConnector1">
            <a:avLst/>
          </a:prstGeom>
          <a:ln w="47625">
            <a:solidFill>
              <a:srgbClr val="FFC000">
                <a:alpha val="73000"/>
              </a:srgb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0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Dose Rates Inside the CPS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6200000">
            <a:off x="-2589025" y="2929694"/>
            <a:ext cx="6430337" cy="853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Power deposition along the CPS core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57" t="9414"/>
          <a:stretch/>
        </p:blipFill>
        <p:spPr>
          <a:xfrm>
            <a:off x="1159495" y="29486"/>
            <a:ext cx="10683711" cy="682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4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Dose Rates </a:t>
            </a:r>
            <a:r>
              <a:rPr lang="en-US" b="1" dirty="0"/>
              <a:t>i</a:t>
            </a:r>
            <a:r>
              <a:rPr lang="en-US" b="1" dirty="0" smtClean="0"/>
              <a:t>nside the CPS along Beam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5229"/>
            <a:ext cx="10753725" cy="52228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85" y="1065228"/>
            <a:ext cx="11557261" cy="57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8"/>
            <a:ext cx="10515600" cy="903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Over 98% of the full CPS power left in absorber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1658" y="1045029"/>
            <a:ext cx="3035431" cy="5365197"/>
          </a:xfrm>
        </p:spPr>
        <p:txBody>
          <a:bodyPr/>
          <a:lstStyle/>
          <a:p>
            <a:r>
              <a:rPr lang="en-US" dirty="0" smtClean="0"/>
              <a:t>~Uniform along z</a:t>
            </a:r>
          </a:p>
          <a:p>
            <a:r>
              <a:rPr lang="en-US" dirty="0" smtClean="0"/>
              <a:t>Concentrated at the wedge tip</a:t>
            </a:r>
          </a:p>
          <a:p>
            <a:r>
              <a:rPr lang="en-US" dirty="0" smtClean="0"/>
              <a:t>No first-order cascade products go along the photon beam line</a:t>
            </a:r>
          </a:p>
          <a:p>
            <a:r>
              <a:rPr lang="en-US" dirty="0" smtClean="0"/>
              <a:t>Symmetric power deposition in </a:t>
            </a:r>
            <a:r>
              <a:rPr lang="en-US" dirty="0" err="1" smtClean="0"/>
              <a:t>x,y</a:t>
            </a:r>
            <a:r>
              <a:rPr lang="en-US" dirty="0" smtClean="0"/>
              <a:t> </a:t>
            </a:r>
            <a:r>
              <a:rPr lang="en-US" dirty="0" smtClean="0"/>
              <a:t>below and around </a:t>
            </a:r>
            <a:r>
              <a:rPr lang="en-US" dirty="0" smtClean="0"/>
              <a:t>the tip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03" y="928224"/>
            <a:ext cx="8293770" cy="583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755"/>
            <a:ext cx="10515600" cy="903742"/>
          </a:xfrm>
        </p:spPr>
        <p:txBody>
          <a:bodyPr/>
          <a:lstStyle/>
          <a:p>
            <a:pPr algn="ctr"/>
            <a:r>
              <a:rPr lang="en-US" dirty="0" smtClean="0"/>
              <a:t>Power density around the tip of the wedge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24081" y="934497"/>
            <a:ext cx="9943838" cy="5923320"/>
            <a:chOff x="462223" y="934496"/>
            <a:chExt cx="9943838" cy="5923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223" y="968304"/>
              <a:ext cx="3304651" cy="29394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6875" y="934498"/>
              <a:ext cx="3317213" cy="29471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4089" y="934496"/>
              <a:ext cx="3321972" cy="29732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223" y="3907704"/>
              <a:ext cx="3304651" cy="295011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66874" y="3907704"/>
              <a:ext cx="3320105" cy="2939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4088" y="3907703"/>
              <a:ext cx="3320106" cy="294637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461155" y="3073137"/>
            <a:ext cx="100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= 5 cm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68943" y="3073137"/>
            <a:ext cx="115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= 15 cm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19265" y="3073137"/>
            <a:ext cx="115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= 25 cm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61155" y="6119566"/>
            <a:ext cx="115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= 35 cm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7487" y="6125122"/>
            <a:ext cx="115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= 45 cm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19265" y="6119566"/>
            <a:ext cx="115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 = 55 cm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 rot="16200000">
            <a:off x="-2589025" y="2929694"/>
            <a:ext cx="6567638" cy="8535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Max power density at the tip ~7 kW/cm</a:t>
            </a:r>
            <a:r>
              <a:rPr lang="en-US" sz="3200" baseline="30000" dirty="0" smtClean="0"/>
              <a:t>3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9361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621" y="141288"/>
            <a:ext cx="11274457" cy="90374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Maximum power density, y &lt; -2 cm ,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w</a:t>
            </a:r>
            <a:r>
              <a:rPr lang="en-US" dirty="0" smtClean="0"/>
              <a:t> &lt; 0.25 mm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1085" y="1356113"/>
            <a:ext cx="3035431" cy="4714749"/>
          </a:xfrm>
        </p:spPr>
        <p:txBody>
          <a:bodyPr/>
          <a:lstStyle/>
          <a:p>
            <a:r>
              <a:rPr lang="en-US" dirty="0" smtClean="0"/>
              <a:t>Max ~7 kW/cm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Location z ~45 cm</a:t>
            </a:r>
          </a:p>
          <a:p>
            <a:r>
              <a:rPr lang="en-US" dirty="0" smtClean="0"/>
              <a:t>Radial (around the wedge tip) distribution can be used for the temperature evaluation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733" y="1035930"/>
            <a:ext cx="8289303" cy="582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7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487CC9-7192-49A4-AC60-7EE2C7277A6D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dcff909e-542d-4672-8557-4ef8d9009dce"/>
    <ds:schemaRef ds:uri="426b74de-0581-4e94-90c0-1abf6215444e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20571</TotalTime>
  <Words>623</Words>
  <Application>Microsoft Office PowerPoint</Application>
  <PresentationFormat>Widescreen</PresentationFormat>
  <Paragraphs>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K0L CPS Meeting Dec 12, 2022</vt:lpstr>
      <vt:lpstr>Original Features</vt:lpstr>
      <vt:lpstr>Absorber Design Update</vt:lpstr>
      <vt:lpstr>Conceptual Design Update: CPS Shorter by ~50%</vt:lpstr>
      <vt:lpstr>Dose Rates Inside the CPS</vt:lpstr>
      <vt:lpstr>Dose Rates inside the CPS along Beam</vt:lpstr>
      <vt:lpstr>Over 98% of the full CPS power left in absorber</vt:lpstr>
      <vt:lpstr>Power density around the tip of the wedge</vt:lpstr>
      <vt:lpstr>Maximum power density, y &lt; -2 cm , rw &lt; 0.25 mm</vt:lpstr>
      <vt:lpstr>Worst case temperature evaluation</vt:lpstr>
      <vt:lpstr>Online tool at https://thermal.mayahtt.com</vt:lpstr>
      <vt:lpstr>Worst case temperature evaluation</vt:lpstr>
      <vt:lpstr>Bulk of power in CPS stays in Absorber (98%)</vt:lpstr>
      <vt:lpstr>Prompt Dose Eq. Rates around the CPS</vt:lpstr>
      <vt:lpstr>Dose Eq. Rates around the CPS</vt:lpstr>
      <vt:lpstr> Accumulated Doses around the CPS (10000 h)</vt:lpstr>
      <vt:lpstr>   Dose Accumulation           1-MeV Neutron Eq. Flux</vt:lpstr>
      <vt:lpstr> Prompt Dose Eq. Rates Outside</vt:lpstr>
      <vt:lpstr>Photon Beam Quality at 80 m</vt:lpstr>
      <vt:lpstr>Energy-weighted spectra of photons and e+/e-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78</cp:revision>
  <dcterms:created xsi:type="dcterms:W3CDTF">2021-10-28T13:00:31Z</dcterms:created>
  <dcterms:modified xsi:type="dcterms:W3CDTF">2022-12-12T21:07:33Z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