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6" r:id="rId6"/>
    <p:sldId id="287" r:id="rId7"/>
    <p:sldId id="306" r:id="rId8"/>
    <p:sldId id="308" r:id="rId9"/>
    <p:sldId id="310" r:id="rId10"/>
    <p:sldId id="311" r:id="rId11"/>
    <p:sldId id="309" r:id="rId12"/>
    <p:sldId id="307" r:id="rId13"/>
    <p:sldId id="3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31E8-D7C1-45FD-BECB-2E932B32485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serweb.jlab.org/~pavel/projects/KLCPS/klcps64/ydwn0.1/" TargetMode="External"/><Relationship Id="rId3" Type="http://schemas.openxmlformats.org/officeDocument/2006/relationships/hyperlink" Target="https://userweb.jlab.org/~pavel/projects/KLCPS/klcps64/fld110/" TargetMode="External"/><Relationship Id="rId7" Type="http://schemas.openxmlformats.org/officeDocument/2006/relationships/hyperlink" Target="https://userweb.jlab.org/~pavel/projects/KLCPS/klcps64/yup0.1/" TargetMode="External"/><Relationship Id="rId2" Type="http://schemas.openxmlformats.org/officeDocument/2006/relationships/hyperlink" Target="https://userweb.jlab.org/~pavel/projects/KLCPS/klcps64/fld9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erweb.jlab.org/~pavel/projects/KLCPS/klcps64/xrt0.1/" TargetMode="External"/><Relationship Id="rId11" Type="http://schemas.openxmlformats.org/officeDocument/2006/relationships/hyperlink" Target="https://userweb.jlab.org/~pavel/projects/KLCPS/klcps64/yad1mr/" TargetMode="External"/><Relationship Id="rId5" Type="http://schemas.openxmlformats.org/officeDocument/2006/relationships/hyperlink" Target="https://userweb.jlab.org/~pavel/projects/KLCPS/klcps64/fwhm250/" TargetMode="External"/><Relationship Id="rId10" Type="http://schemas.openxmlformats.org/officeDocument/2006/relationships/hyperlink" Target="https://userweb.jlab.org/~pavel/projects/KLCPS/klcps64/yau1mr/" TargetMode="External"/><Relationship Id="rId4" Type="http://schemas.openxmlformats.org/officeDocument/2006/relationships/hyperlink" Target="https://userweb.jlab.org/~pavel/projects/KLCPS/klcps64/fwhm2500/" TargetMode="External"/><Relationship Id="rId9" Type="http://schemas.openxmlformats.org/officeDocument/2006/relationships/hyperlink" Target="https://userweb.jlab.org/~pavel/projects/KLCPS/klcps64/xar1m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web.jlab.org/~pavel/projects/KLCPS/klcps65/f2500_r20/" TargetMode="External"/><Relationship Id="rId2" Type="http://schemas.openxmlformats.org/officeDocument/2006/relationships/hyperlink" Target="https://userweb.jlab.org/~pavel/projects/KLCPS/klcps65/fwhm250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450" y="1122363"/>
            <a:ext cx="9620250" cy="2387600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0</a:t>
            </a:r>
            <a:r>
              <a:rPr lang="en-US" dirty="0" smtClean="0"/>
              <a:t>L CPS Meeting May </a:t>
            </a:r>
            <a:r>
              <a:rPr lang="en-US" dirty="0" smtClean="0"/>
              <a:t>15, </a:t>
            </a:r>
            <a:r>
              <a:rPr lang="en-US" dirty="0" smtClean="0"/>
              <a:t>2023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Degtiarenko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6778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Coil </a:t>
            </a:r>
            <a:r>
              <a:rPr lang="en-US" b="1" dirty="0" smtClean="0"/>
              <a:t>Dose </a:t>
            </a:r>
            <a:r>
              <a:rPr lang="en-US" b="1" dirty="0" err="1" smtClean="0"/>
              <a:t>Accum</a:t>
            </a:r>
            <a:r>
              <a:rPr lang="en-US" b="1" dirty="0" smtClean="0"/>
              <a:t>, 10000 beam hours, under 10</a:t>
            </a:r>
            <a:r>
              <a:rPr lang="en-US" b="1" baseline="30000" dirty="0" smtClean="0"/>
              <a:t>5</a:t>
            </a:r>
            <a:r>
              <a:rPr lang="en-US" b="1" dirty="0" smtClean="0"/>
              <a:t> </a:t>
            </a:r>
            <a:r>
              <a:rPr lang="en-US" b="1" dirty="0" err="1" smtClean="0"/>
              <a:t>Gy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87" y="723900"/>
            <a:ext cx="11254513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Design Update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May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6849"/>
            <a:ext cx="10753725" cy="5133975"/>
          </a:xfrm>
        </p:spPr>
        <p:txBody>
          <a:bodyPr>
            <a:normAutofit/>
          </a:bodyPr>
          <a:lstStyle/>
          <a:p>
            <a:r>
              <a:rPr lang="en-US" dirty="0" smtClean="0"/>
              <a:t>Implemented </a:t>
            </a:r>
            <a:r>
              <a:rPr lang="en-US" dirty="0" err="1" smtClean="0"/>
              <a:t>Hovanes</a:t>
            </a:r>
            <a:r>
              <a:rPr lang="en-US" dirty="0" smtClean="0"/>
              <a:t>’ design of the magnet and the field map</a:t>
            </a:r>
          </a:p>
          <a:p>
            <a:r>
              <a:rPr lang="en-US" dirty="0" smtClean="0"/>
              <a:t>Increased outer shielding layer to achieve the goal of having the prompt dose rates below 10 rem/h 1 foot from the CPS</a:t>
            </a:r>
          </a:p>
          <a:p>
            <a:r>
              <a:rPr lang="en-US" dirty="0" smtClean="0"/>
              <a:t>Reintroduce the lead skin at the outer surface to limit the dose rates due to activation to the level below 1-5 </a:t>
            </a:r>
            <a:r>
              <a:rPr lang="en-US" dirty="0" err="1" smtClean="0"/>
              <a:t>mrem</a:t>
            </a:r>
            <a:r>
              <a:rPr lang="en-US" dirty="0" smtClean="0"/>
              <a:t>/h </a:t>
            </a:r>
          </a:p>
          <a:p>
            <a:r>
              <a:rPr lang="en-US" dirty="0" smtClean="0"/>
              <a:t>Ran few simulations to check the power deposition pattern as a function of magnetic </a:t>
            </a:r>
            <a:r>
              <a:rPr lang="en-US" dirty="0" smtClean="0"/>
              <a:t>field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Slight modification of the electron beam line after the magnet to make lower energy electrons cascade further in the entry chamber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Minor optimization of the photon beam line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Adding some </a:t>
            </a:r>
            <a:r>
              <a:rPr lang="en-US" dirty="0" err="1" smtClean="0">
                <a:solidFill>
                  <a:srgbClr val="FF0000"/>
                </a:solidFill>
              </a:rPr>
              <a:t>Pb</a:t>
            </a:r>
            <a:r>
              <a:rPr lang="en-US" dirty="0" smtClean="0">
                <a:solidFill>
                  <a:srgbClr val="FF0000"/>
                </a:solidFill>
              </a:rPr>
              <a:t> skin to </a:t>
            </a:r>
            <a:r>
              <a:rPr lang="en-US" dirty="0" err="1" smtClean="0">
                <a:solidFill>
                  <a:srgbClr val="FF0000"/>
                </a:solidFill>
              </a:rPr>
              <a:t>firther</a:t>
            </a:r>
            <a:r>
              <a:rPr lang="en-US" dirty="0" smtClean="0">
                <a:solidFill>
                  <a:srgbClr val="FF0000"/>
                </a:solidFill>
              </a:rPr>
              <a:t> limit the activation radiation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54" y="1490428"/>
            <a:ext cx="9550377" cy="51664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85" y="970961"/>
            <a:ext cx="11280839" cy="5222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Density Color Map              </a:t>
            </a:r>
            <a:r>
              <a:rPr lang="en-US" dirty="0" smtClean="0"/>
              <a:t>Lead               Iron              Barite            </a:t>
            </a:r>
            <a:r>
              <a:rPr lang="en-US" dirty="0" err="1" smtClean="0"/>
              <a:t>Sr</a:t>
            </a:r>
            <a:r>
              <a:rPr lang="en-US" dirty="0" smtClean="0"/>
              <a:t>/Fe/O/Al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Lead</a:t>
            </a:r>
          </a:p>
          <a:p>
            <a:pPr marL="0" indent="0">
              <a:buNone/>
            </a:pPr>
            <a:r>
              <a:rPr lang="en-US" dirty="0" smtClean="0"/>
              <a:t>Stainless</a:t>
            </a:r>
          </a:p>
          <a:p>
            <a:pPr marL="0" indent="0">
              <a:buNone/>
            </a:pPr>
            <a:r>
              <a:rPr lang="en-US" dirty="0" smtClean="0"/>
              <a:t>Magnet</a:t>
            </a:r>
          </a:p>
          <a:p>
            <a:pPr marL="0" indent="0">
              <a:buNone/>
            </a:pPr>
            <a:r>
              <a:rPr lang="en-US" dirty="0" smtClean="0"/>
              <a:t>Copper</a:t>
            </a:r>
          </a:p>
          <a:p>
            <a:pPr marL="0" indent="0">
              <a:buNone/>
            </a:pPr>
            <a:r>
              <a:rPr lang="en-US" dirty="0" err="1" smtClean="0"/>
              <a:t>CuW</a:t>
            </a:r>
            <a:r>
              <a:rPr lang="en-US" dirty="0" smtClean="0"/>
              <a:t> alloy</a:t>
            </a:r>
          </a:p>
          <a:p>
            <a:pPr marL="0" indent="0">
              <a:buNone/>
            </a:pPr>
            <a:r>
              <a:rPr lang="en-US" dirty="0" smtClean="0"/>
              <a:t>Water</a:t>
            </a:r>
          </a:p>
          <a:p>
            <a:pPr marL="0" indent="0">
              <a:buNone/>
            </a:pPr>
            <a:r>
              <a:rPr lang="en-US" dirty="0"/>
              <a:t>Borated </a:t>
            </a:r>
            <a:r>
              <a:rPr lang="en-US" dirty="0" smtClean="0"/>
              <a:t>Poly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May’2023 Conceptual Design Update 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550590" y="1395167"/>
            <a:ext cx="101699" cy="2466713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463423" y="1395167"/>
            <a:ext cx="94958" cy="1315039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46231" y="1395167"/>
            <a:ext cx="727867" cy="1303745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41733" y="1395167"/>
            <a:ext cx="2210614" cy="1980050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37259" y="2760185"/>
            <a:ext cx="4445827" cy="642419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89598" y="3223219"/>
            <a:ext cx="3973424" cy="610132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547446" y="3918690"/>
            <a:ext cx="5098785" cy="342403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89090" y="4175908"/>
            <a:ext cx="2652643" cy="591611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341371" y="4195685"/>
            <a:ext cx="5242309" cy="1095954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24007" y="5835112"/>
            <a:ext cx="3048931" cy="344772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989605" y="6624582"/>
            <a:ext cx="1668496" cy="369332"/>
            <a:chOff x="6332562" y="6400802"/>
            <a:chExt cx="1686220" cy="36933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904888" y="6400802"/>
              <a:ext cx="540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m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 rot="16200000">
            <a:off x="10882399" y="2951487"/>
            <a:ext cx="1703355" cy="540936"/>
            <a:chOff x="6332562" y="5969060"/>
            <a:chExt cx="1686220" cy="585784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5400000">
              <a:off x="7461318" y="6077286"/>
              <a:ext cx="58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1m</a:t>
              </a:r>
              <a:endParaRPr lang="en-US" dirty="0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V="1">
            <a:off x="1547446" y="3671381"/>
            <a:ext cx="1969477" cy="97488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3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Runs with Varying Beam Parameters, v.64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33500"/>
            <a:ext cx="10648950" cy="528637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klcps64/fld90/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Magnet field at 90% nominal value </a:t>
            </a:r>
          </a:p>
          <a:p>
            <a:r>
              <a:rPr lang="en-US" dirty="0" smtClean="0">
                <a:hlinkClick r:id="rId3"/>
              </a:rPr>
              <a:t>fld110/</a:t>
            </a:r>
            <a:r>
              <a:rPr lang="en-US" dirty="0" smtClean="0"/>
              <a:t>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Magnet field at </a:t>
            </a:r>
            <a:r>
              <a:rPr lang="en-US" dirty="0" smtClean="0"/>
              <a:t>110</a:t>
            </a:r>
            <a:r>
              <a:rPr lang="en-US" dirty="0"/>
              <a:t>% nominal value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fwhm2500/</a:t>
            </a:r>
            <a:r>
              <a:rPr lang="en-US" dirty="0" smtClean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Gaussian beam with FWHM at 2.5 mm (standard)</a:t>
            </a:r>
          </a:p>
          <a:p>
            <a:r>
              <a:rPr lang="en-US" dirty="0" smtClean="0">
                <a:hlinkClick r:id="rId5"/>
              </a:rPr>
              <a:t>fwhm250/</a:t>
            </a:r>
            <a:r>
              <a:rPr lang="en-US" dirty="0" smtClean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Gaussian beam with FWHM at </a:t>
            </a:r>
            <a:r>
              <a:rPr lang="en-US" dirty="0" smtClean="0"/>
              <a:t>0.25 mm</a:t>
            </a:r>
          </a:p>
          <a:p>
            <a:r>
              <a:rPr lang="en-US" dirty="0" smtClean="0">
                <a:hlinkClick r:id="rId6"/>
              </a:rPr>
              <a:t>xrt0.1/</a:t>
            </a:r>
            <a:r>
              <a:rPr lang="en-US" dirty="0" smtClean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Standard beam, shifted by +1 mm in X</a:t>
            </a:r>
          </a:p>
          <a:p>
            <a:r>
              <a:rPr lang="en-US" dirty="0" smtClean="0">
                <a:hlinkClick r:id="rId7"/>
              </a:rPr>
              <a:t>yup0.1/</a:t>
            </a:r>
            <a:r>
              <a:rPr lang="en-US" dirty="0" smtClean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Standard beam, </a:t>
            </a:r>
            <a:r>
              <a:rPr lang="en-US" dirty="0"/>
              <a:t>shifted by +1 mm in </a:t>
            </a:r>
            <a:r>
              <a:rPr lang="en-US" dirty="0" smtClean="0"/>
              <a:t>Y</a:t>
            </a:r>
          </a:p>
          <a:p>
            <a:r>
              <a:rPr lang="en-US" dirty="0" smtClean="0">
                <a:hlinkClick r:id="rId8"/>
              </a:rPr>
              <a:t>ydwn0.1</a:t>
            </a:r>
            <a:r>
              <a:rPr lang="en-US" dirty="0">
                <a:hlinkClick r:id="rId8"/>
              </a:rPr>
              <a:t>/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Standard beam, </a:t>
            </a:r>
            <a:r>
              <a:rPr lang="en-US" dirty="0"/>
              <a:t>shifted by </a:t>
            </a:r>
            <a:r>
              <a:rPr lang="en-US" dirty="0" smtClean="0"/>
              <a:t>-1 </a:t>
            </a:r>
            <a:r>
              <a:rPr lang="en-US" dirty="0"/>
              <a:t>mm in </a:t>
            </a:r>
            <a:r>
              <a:rPr lang="en-US" dirty="0" smtClean="0"/>
              <a:t>Y</a:t>
            </a:r>
          </a:p>
          <a:p>
            <a:r>
              <a:rPr lang="en-US" dirty="0" smtClean="0">
                <a:hlinkClick r:id="rId9"/>
              </a:rPr>
              <a:t>xar1mr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Standard beam, angle in X shifted </a:t>
            </a:r>
            <a:r>
              <a:rPr lang="en-US" dirty="0"/>
              <a:t>by </a:t>
            </a:r>
            <a:r>
              <a:rPr lang="en-US" dirty="0" smtClean="0"/>
              <a:t>1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yau1mr</a:t>
            </a:r>
            <a:r>
              <a:rPr lang="en-US" dirty="0">
                <a:hlinkClick r:id="rId8"/>
              </a:rPr>
              <a:t>/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Standard beam, </a:t>
            </a:r>
            <a:r>
              <a:rPr lang="en-US" dirty="0"/>
              <a:t>angle in </a:t>
            </a:r>
            <a:r>
              <a:rPr lang="en-US" dirty="0" smtClean="0"/>
              <a:t>Y </a:t>
            </a:r>
            <a:r>
              <a:rPr lang="en-US" dirty="0"/>
              <a:t>shifted by 1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yad1mr</a:t>
            </a:r>
            <a:r>
              <a:rPr lang="en-US" dirty="0">
                <a:hlinkClick r:id="rId8"/>
              </a:rPr>
              <a:t>/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Standard beam, angle in Y shifted by </a:t>
            </a:r>
            <a:r>
              <a:rPr lang="en-US" dirty="0" smtClean="0"/>
              <a:t>-1 </a:t>
            </a:r>
            <a:r>
              <a:rPr lang="en-US" dirty="0" err="1"/>
              <a:t>mrad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167" y="3894321"/>
            <a:ext cx="4032165" cy="2949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8225"/>
            <a:ext cx="4179334" cy="2733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430" y="1038224"/>
            <a:ext cx="4005570" cy="2828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334" y="1038224"/>
            <a:ext cx="4028392" cy="2828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94321"/>
            <a:ext cx="4179334" cy="294939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9448" y="1285875"/>
            <a:ext cx="2509837" cy="1257299"/>
          </a:xfrm>
        </p:spPr>
        <p:txBody>
          <a:bodyPr/>
          <a:lstStyle/>
          <a:p>
            <a:r>
              <a:rPr lang="en-US" dirty="0" smtClean="0"/>
              <a:t>Mag.Fld.90%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6430" y="3859775"/>
            <a:ext cx="4005570" cy="2983938"/>
          </a:xfrm>
          <a:prstGeom prst="rect">
            <a:avLst/>
          </a:prstGeom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5601462" y="1285874"/>
            <a:ext cx="2509837" cy="1257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Mag.Fld.100%</a:t>
            </a:r>
            <a:endParaRPr lang="en-US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9608558" y="1285874"/>
            <a:ext cx="2509837" cy="1257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Mag.Fld.110%</a:t>
            </a: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346175" y="4108732"/>
            <a:ext cx="2578000" cy="987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Beam Y angle at +1 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14350" y="141287"/>
            <a:ext cx="11258550" cy="89693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Linear Power Distribution in Absorber in kW/cm</a:t>
            </a:r>
            <a:endParaRPr lang="en-US" b="1" dirty="0"/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4434195" y="4035989"/>
            <a:ext cx="3677105" cy="987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FWHM at 0.25 mm</a:t>
            </a:r>
            <a:endParaRPr lang="en-US" dirty="0"/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848850" y="4102664"/>
            <a:ext cx="2269543" cy="1583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Beam </a:t>
            </a:r>
            <a:r>
              <a:rPr lang="en-US" dirty="0" smtClean="0"/>
              <a:t>Y angle at -1 </a:t>
            </a:r>
            <a:r>
              <a:rPr lang="en-US" dirty="0" err="1" smtClean="0"/>
              <a:t>mrad</a:t>
            </a:r>
            <a:r>
              <a:rPr lang="en-US" dirty="0" smtClean="0"/>
              <a:t>, similar to beam X angle at +1 </a:t>
            </a:r>
            <a:r>
              <a:rPr lang="en-US" dirty="0" err="1" smtClean="0"/>
              <a:t>mrad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510" y="3942671"/>
            <a:ext cx="4088015" cy="29010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14" y="3961720"/>
            <a:ext cx="4103416" cy="2893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64365"/>
            <a:ext cx="4042395" cy="287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299" y="1009516"/>
            <a:ext cx="4080701" cy="2885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014" y="1015487"/>
            <a:ext cx="4032439" cy="28728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052281"/>
            <a:ext cx="4042396" cy="283606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2773" y="1247775"/>
            <a:ext cx="2509837" cy="1257299"/>
          </a:xfrm>
        </p:spPr>
        <p:txBody>
          <a:bodyPr/>
          <a:lstStyle/>
          <a:p>
            <a:r>
              <a:rPr lang="en-US" dirty="0" smtClean="0"/>
              <a:t>Mag.Fld.90%</a:t>
            </a:r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5601462" y="1171574"/>
            <a:ext cx="2509837" cy="1257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Mag.Fld.100%</a:t>
            </a:r>
            <a:endParaRPr lang="en-US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9608558" y="1285874"/>
            <a:ext cx="2509837" cy="1257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Mag.Fld.110%</a:t>
            </a: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93775" y="4108732"/>
            <a:ext cx="2578000" cy="987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Beam Y angle at +1 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4434195" y="4112189"/>
            <a:ext cx="3677105" cy="987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FWHM at 0.25 mm</a:t>
            </a:r>
            <a:endParaRPr lang="en-US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9848850" y="4169339"/>
            <a:ext cx="2269543" cy="1583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Beam </a:t>
            </a:r>
            <a:r>
              <a:rPr lang="en-US" dirty="0" smtClean="0"/>
              <a:t>Y angle at -1 </a:t>
            </a:r>
            <a:r>
              <a:rPr lang="en-US" dirty="0" err="1" smtClean="0"/>
              <a:t>mrad</a:t>
            </a:r>
            <a:r>
              <a:rPr lang="en-US" dirty="0" smtClean="0"/>
              <a:t>, similar to beam X angle at +1 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14350" y="141287"/>
            <a:ext cx="11258550" cy="89693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Max</a:t>
            </a:r>
            <a:r>
              <a:rPr lang="en-US" b="1" dirty="0" smtClean="0"/>
              <a:t> Power Density vs. Z in Absorber </a:t>
            </a:r>
            <a:r>
              <a:rPr lang="en-US" b="1" dirty="0"/>
              <a:t>(</a:t>
            </a:r>
            <a:r>
              <a:rPr lang="en-US" b="1" dirty="0" smtClean="0"/>
              <a:t>kW/cm</a:t>
            </a:r>
            <a:r>
              <a:rPr lang="en-US" b="1" baseline="30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01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Runs with Varying Beam Parameters, v.65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33500"/>
            <a:ext cx="10648950" cy="528637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klcps65/fwhm2500/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Standard configuration, v.65, large statistics</a:t>
            </a:r>
          </a:p>
          <a:p>
            <a:r>
              <a:rPr lang="en-US" dirty="0" smtClean="0">
                <a:hlinkClick r:id="rId3"/>
              </a:rPr>
              <a:t>f2500_r20/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Radiator thickness at 20%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-24895"/>
            <a:ext cx="10515600" cy="892393"/>
          </a:xfrm>
        </p:spPr>
        <p:txBody>
          <a:bodyPr/>
          <a:lstStyle/>
          <a:p>
            <a:pPr algn="ctr"/>
            <a:r>
              <a:rPr lang="en-US" b="1" dirty="0" smtClean="0"/>
              <a:t>Influence of the Radiato</a:t>
            </a:r>
            <a:r>
              <a:rPr lang="en-US" b="1" dirty="0" smtClean="0"/>
              <a:t>r thickness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6" y="1033679"/>
            <a:ext cx="4010024" cy="2877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099" y="1033680"/>
            <a:ext cx="4017901" cy="2877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26" y="3962279"/>
            <a:ext cx="4010024" cy="2857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588" y="3962279"/>
            <a:ext cx="4185412" cy="2895721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47650" y="1048183"/>
            <a:ext cx="3295650" cy="664726"/>
          </a:xfrm>
        </p:spPr>
        <p:txBody>
          <a:bodyPr/>
          <a:lstStyle/>
          <a:p>
            <a:r>
              <a:rPr lang="en-US" dirty="0" smtClean="0"/>
              <a:t>Radiator at 1</a:t>
            </a:r>
            <a:r>
              <a:rPr lang="en-US" dirty="0" smtClean="0"/>
              <a:t>0% </a:t>
            </a:r>
            <a:r>
              <a:rPr lang="en-US" dirty="0" err="1" smtClean="0"/>
              <a:t>r.l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47650" y="3962279"/>
            <a:ext cx="3295650" cy="241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Radiator at 20% </a:t>
            </a:r>
            <a:r>
              <a:rPr lang="en-US" dirty="0" err="1" smtClean="0"/>
              <a:t>r.l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More power in low energy electrons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Larger angular spread of photons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6778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Magnet: Details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37631"/>
            <a:ext cx="11234739" cy="612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9" ma:contentTypeDescription="Create a new document." ma:contentTypeScope="" ma:versionID="59fae69376e3a927b0e945ef105d3c3d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ebf6611702a66eacf3281a4508b6384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52D492-AB9D-40A5-8738-715F44444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B4B8E5-C1DF-4047-9F8A-352EBDE30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487CC9-7192-49A4-AC60-7EE2C7277A6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cff909e-542d-4672-8557-4ef8d9009dce"/>
    <ds:schemaRef ds:uri="426b74de-0581-4e94-90c0-1abf621544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42467</TotalTime>
  <Words>429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K0L CPS Meeting May 15, 2023</vt:lpstr>
      <vt:lpstr>Design Update – May 2023</vt:lpstr>
      <vt:lpstr>May’2023 Conceptual Design Update </vt:lpstr>
      <vt:lpstr>Runs with Varying Beam Parameters, v.64</vt:lpstr>
      <vt:lpstr>Linear Power Distribution in Absorber in kW/cm</vt:lpstr>
      <vt:lpstr>Max Power Density vs. Z in Absorber (kW/cm3)</vt:lpstr>
      <vt:lpstr>Runs with Varying Beam Parameters, v.65</vt:lpstr>
      <vt:lpstr>Influence of the Radiator thickness</vt:lpstr>
      <vt:lpstr>Magnet: Details</vt:lpstr>
      <vt:lpstr>Coil Dose Accum, 10000 beam hours, under 105 Gy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WENDY and NDX at the Boundary</dc:title>
  <dc:creator>Pavel Degtiarenko</dc:creator>
  <cp:lastModifiedBy>Pavel Degtiarenko</cp:lastModifiedBy>
  <cp:revision>116</cp:revision>
  <dcterms:created xsi:type="dcterms:W3CDTF">2021-10-28T13:00:31Z</dcterms:created>
  <dcterms:modified xsi:type="dcterms:W3CDTF">2023-05-15T16:59:50Z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