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8" autoAdjust="0"/>
    <p:restoredTop sz="94660"/>
  </p:normalViewPr>
  <p:slideViewPr>
    <p:cSldViewPr snapToGrid="0">
      <p:cViewPr>
        <p:scale>
          <a:sx n="100" d="100"/>
          <a:sy n="100" d="100"/>
        </p:scale>
        <p:origin x="-2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1E8-D7C1-45FD-BECB-2E932B324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0" y="1122363"/>
            <a:ext cx="9620250" cy="2387600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0</a:t>
            </a:r>
            <a:r>
              <a:rPr lang="en-US" dirty="0" smtClean="0"/>
              <a:t>L CPS Meeting </a:t>
            </a:r>
            <a:r>
              <a:rPr lang="en-US" dirty="0" smtClean="0"/>
              <a:t>Dec</a:t>
            </a:r>
            <a:r>
              <a:rPr lang="en-US" dirty="0" smtClean="0"/>
              <a:t> 05’2022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Degtiarenko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754259"/>
          </a:xfrm>
        </p:spPr>
        <p:txBody>
          <a:bodyPr/>
          <a:lstStyle/>
          <a:p>
            <a:pPr algn="ctr"/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5546"/>
            <a:ext cx="10753725" cy="857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conceptual design has been available for 5+ years already: HIPS2017 Mini-Proceedings, arXiv:1704.00816, April 5,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62" y="1593244"/>
            <a:ext cx="105918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4259"/>
          </a:xfrm>
        </p:spPr>
        <p:txBody>
          <a:bodyPr/>
          <a:lstStyle/>
          <a:p>
            <a:pPr algn="ctr"/>
            <a:r>
              <a:rPr lang="en-US" dirty="0" smtClean="0"/>
              <a:t>Original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4259"/>
            <a:ext cx="10753725" cy="20738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 magnet is away from high radiation</a:t>
            </a:r>
          </a:p>
          <a:p>
            <a:r>
              <a:rPr lang="en-US" dirty="0" smtClean="0"/>
              <a:t>Distance to allow main beam to get away from the photon line</a:t>
            </a:r>
          </a:p>
          <a:p>
            <a:r>
              <a:rPr lang="en-US" dirty="0" smtClean="0"/>
              <a:t>Beam entry chamber, direct cascade products not visible in the photon line</a:t>
            </a:r>
          </a:p>
          <a:p>
            <a:r>
              <a:rPr lang="en-US" dirty="0" smtClean="0"/>
              <a:t>Second magnet not used</a:t>
            </a:r>
          </a:p>
          <a:p>
            <a:r>
              <a:rPr lang="en-US" dirty="0" smtClean="0"/>
              <a:t>Essentially full energy absorption in the dump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28156"/>
            <a:ext cx="10487025" cy="39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791967"/>
          </a:xfrm>
        </p:spPr>
        <p:txBody>
          <a:bodyPr/>
          <a:lstStyle/>
          <a:p>
            <a:pPr algn="ctr"/>
            <a:r>
              <a:rPr lang="en-US" dirty="0" smtClean="0"/>
              <a:t>Proposed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3254"/>
            <a:ext cx="10753725" cy="4972050"/>
          </a:xfrm>
        </p:spPr>
        <p:txBody>
          <a:bodyPr/>
          <a:lstStyle/>
          <a:p>
            <a:r>
              <a:rPr lang="en-US" dirty="0" smtClean="0"/>
              <a:t>Expanding on the original proposal, including essentially the same parts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" y="1400782"/>
            <a:ext cx="10761146" cy="53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Conceptual Design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50"/>
            <a:ext cx="10753725" cy="4972050"/>
          </a:xfrm>
        </p:spPr>
        <p:txBody>
          <a:bodyPr/>
          <a:lstStyle/>
          <a:p>
            <a:r>
              <a:rPr lang="en-US" dirty="0" smtClean="0"/>
              <a:t>The proposed solution for the Absorber combines:</a:t>
            </a:r>
          </a:p>
          <a:p>
            <a:pPr lvl="1"/>
            <a:r>
              <a:rPr lang="en-US" dirty="0" smtClean="0"/>
              <a:t>The entrance cavity</a:t>
            </a:r>
          </a:p>
          <a:p>
            <a:pPr lvl="1"/>
            <a:r>
              <a:rPr lang="en-US" dirty="0" smtClean="0"/>
              <a:t>The Beam Dump</a:t>
            </a:r>
          </a:p>
          <a:p>
            <a:pPr lvl="1"/>
            <a:r>
              <a:rPr lang="en-US" dirty="0" smtClean="0"/>
              <a:t>The first part of the photon beam channel</a:t>
            </a:r>
          </a:p>
          <a:p>
            <a:r>
              <a:rPr lang="en-US" dirty="0" smtClean="0"/>
              <a:t>Suggested to be built out of two symmetric half-cylinders</a:t>
            </a:r>
          </a:p>
          <a:p>
            <a:r>
              <a:rPr lang="en-US" dirty="0" smtClean="0"/>
              <a:t>The entrance cavity and the photon line machined out of flat surfaces</a:t>
            </a:r>
          </a:p>
          <a:p>
            <a:r>
              <a:rPr lang="en-US" dirty="0" smtClean="0"/>
              <a:t>When assembled, the absorber operates similarly to JLab beam dumps</a:t>
            </a:r>
          </a:p>
          <a:p>
            <a:r>
              <a:rPr lang="en-US" dirty="0" smtClean="0"/>
              <a:t>Absorbs bulk of the energy (currently over 98%)</a:t>
            </a:r>
            <a:r>
              <a:rPr lang="en-US" dirty="0" smtClean="0"/>
              <a:t>  </a:t>
            </a:r>
          </a:p>
          <a:p>
            <a:r>
              <a:rPr lang="en-US" dirty="0" smtClean="0"/>
              <a:t>The second magnet is present, but if the entrance cavity is made larger there is a chance it may be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Conceptual Design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16058"/>
            <a:ext cx="10753725" cy="5222842"/>
          </a:xfrm>
        </p:spPr>
        <p:txBody>
          <a:bodyPr/>
          <a:lstStyle/>
          <a:p>
            <a:r>
              <a:rPr lang="en-US" dirty="0" smtClean="0"/>
              <a:t>The power distribution is approximately uniform over a 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58" y="1867226"/>
            <a:ext cx="9916998" cy="48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Expected Dose Rates Acceptable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5229"/>
            <a:ext cx="10753725" cy="52228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25" y="1065229"/>
            <a:ext cx="10977926" cy="56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Shorter Design with higher </a:t>
            </a:r>
            <a:r>
              <a:rPr lang="en-US" dirty="0" err="1" smtClean="0"/>
              <a:t>BdL</a:t>
            </a:r>
            <a:r>
              <a:rPr lang="en-US" dirty="0" smtClean="0"/>
              <a:t> in Mag.1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" y="1097279"/>
            <a:ext cx="10782300" cy="50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9" ma:contentTypeDescription="Create a new document." ma:contentTypeScope="" ma:versionID="59fae69376e3a927b0e945ef105d3c3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ebf6611702a66eacf3281a4508b6384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B4B8E5-C1DF-4047-9F8A-352EBDE30E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487CC9-7192-49A4-AC60-7EE2C7277A6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cff909e-542d-4672-8557-4ef8d9009dce"/>
    <ds:schemaRef ds:uri="http://schemas.microsoft.com/office/2006/documentManagement/types"/>
    <ds:schemaRef ds:uri="426b74de-0581-4e94-90c0-1abf621544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52D492-AB9D-40A5-8738-715F4444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10452</TotalTime>
  <Words>201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K0L CPS Meeting Dec 05’2022</vt:lpstr>
      <vt:lpstr>Historical Perspective</vt:lpstr>
      <vt:lpstr>Original Features</vt:lpstr>
      <vt:lpstr>Proposed Update</vt:lpstr>
      <vt:lpstr>Conceptual Design Update</vt:lpstr>
      <vt:lpstr>Conceptual Design Update</vt:lpstr>
      <vt:lpstr>Expected Dose Rates Acceptable</vt:lpstr>
      <vt:lpstr>Shorter Design with higher BdL in Mag.1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and NDX at the Boundary</dc:title>
  <dc:creator>Pavel Degtiarenko</dc:creator>
  <cp:lastModifiedBy>Pavel Degtiarenko</cp:lastModifiedBy>
  <cp:revision>36</cp:revision>
  <dcterms:created xsi:type="dcterms:W3CDTF">2021-10-28T13:00:31Z</dcterms:created>
  <dcterms:modified xsi:type="dcterms:W3CDTF">2022-12-05T20:27:03Z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