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60" y="-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ctr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𝑳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</a:rPr>
                        <m:t>𝒑</m:t>
                      </m:r>
                      <m:r>
                        <a:rPr lang="en-US" b="1" i="1" smtClean="0">
                          <a:latin typeface="Cambria Math"/>
                        </a:rPr>
                        <m:t>→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𝑲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+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 rotWithShape="1">
                <a:blip r:embed="rId2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869160"/>
            <a:ext cx="7854696" cy="1752600"/>
          </a:xfrm>
        </p:spPr>
        <p:txBody>
          <a:bodyPr/>
          <a:lstStyle/>
          <a:p>
            <a:pPr algn="ctr"/>
            <a:r>
              <a:rPr lang="en-US" dirty="0" smtClean="0"/>
              <a:t>Mikhail </a:t>
            </a:r>
            <a:r>
              <a:rPr lang="en-US" dirty="0" err="1" smtClean="0"/>
              <a:t>Bashkanov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04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-6760" y="116632"/>
                <a:ext cx="9144000" cy="936104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𝐾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countrate</a:t>
                </a:r>
                <a:r>
                  <a:rPr lang="en-US" dirty="0" smtClean="0"/>
                  <a:t> from N and K_L’s</a:t>
                </a:r>
                <a:endParaRPr lang="en-US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-6760" y="116632"/>
                <a:ext cx="9144000" cy="936104"/>
              </a:xfrm>
              <a:blipFill rotWithShape="1">
                <a:blip r:embed="rId2"/>
                <a:stretch>
                  <a:fillRect t="-1299" b="-4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272312"/>
            <a:ext cx="7704855" cy="5225131"/>
          </a:xfrm>
        </p:spPr>
      </p:pic>
      <p:cxnSp>
        <p:nvCxnSpPr>
          <p:cNvPr id="5" name="Прямая соединительная линия 4"/>
          <p:cNvCxnSpPr/>
          <p:nvPr/>
        </p:nvCxnSpPr>
        <p:spPr>
          <a:xfrm flipV="1">
            <a:off x="4686848" y="4545120"/>
            <a:ext cx="0" cy="115212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779912" y="3933056"/>
                <a:ext cx="1446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𝐾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dirty="0" smtClean="0"/>
                  <a:t>threshold</a:t>
                </a:r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3933056"/>
                <a:ext cx="1446806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4219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938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r>
              <a:rPr lang="en-US" dirty="0" smtClean="0"/>
              <a:t>Sources of background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𝑛𝑝</m:t>
                    </m:r>
                    <m:r>
                      <a:rPr lang="en-US" i="1">
                        <a:latin typeface="Cambria Math"/>
                      </a:rPr>
                      <m:t>→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𝐾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+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𝑋</m:t>
                    </m:r>
                  </m:oMath>
                </a14:m>
                <a:r>
                  <a:rPr lang="en-US" b="0" i="1" dirty="0" smtClean="0">
                    <a:latin typeface="Cambria Math"/>
                  </a:rPr>
                  <a:t> – not a problem</a:t>
                </a:r>
              </a:p>
              <a:p>
                <a:pPr lvl="1"/>
                <a:r>
                  <a:rPr lang="en-US" i="1" dirty="0" smtClean="0">
                    <a:latin typeface="Cambria Math"/>
                  </a:rPr>
                  <a:t>the x-section and a flux is too small to be a problem.</a:t>
                </a:r>
                <a:endParaRPr lang="en-US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𝑛𝑝</m:t>
                    </m:r>
                    <m:r>
                      <a:rPr lang="en-US" b="0" i="1" smtClean="0">
                        <a:latin typeface="Cambria Math"/>
                      </a:rPr>
                      <m:t>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𝜋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𝑋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𝜎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𝑛𝑝</m:t>
                        </m:r>
                        <m:r>
                          <a:rPr lang="en-US" i="1">
                            <a:latin typeface="Cambria Math"/>
                          </a:rPr>
                          <m:t>→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𝜋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~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𝜎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𝑛𝑝</m:t>
                        </m:r>
                        <m:r>
                          <a:rPr lang="en-US" i="1">
                            <a:latin typeface="Cambria Math"/>
                          </a:rPr>
                          <m:t>→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𝐾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𝑋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If pions are misidentified as Kaons might become dangerous</a:t>
                </a:r>
                <a:endParaRPr lang="en-US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441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412776"/>
                <a:ext cx="8229600" cy="438912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Generation of events  - done (with both </a:t>
                </a:r>
                <a:r>
                  <a:rPr lang="en-US" dirty="0" err="1" smtClean="0"/>
                  <a:t>fortran</a:t>
                </a:r>
                <a:r>
                  <a:rPr lang="en-US" dirty="0" smtClean="0"/>
                  <a:t> and Nick’s </a:t>
                </a:r>
                <a:r>
                  <a:rPr lang="en-US" dirty="0"/>
                  <a:t>generator</a:t>
                </a:r>
                <a:r>
                  <a:rPr lang="en-US" dirty="0" smtClean="0"/>
                  <a:t>)</a:t>
                </a:r>
              </a:p>
              <a:p>
                <a:r>
                  <a:rPr lang="en-US" dirty="0" smtClean="0"/>
                  <a:t>GEANT processing – done</a:t>
                </a:r>
              </a:p>
              <a:p>
                <a:pPr lvl="1"/>
                <a:r>
                  <a:rPr lang="en-US" dirty="0" smtClean="0"/>
                  <a:t>MC settings (Magnetic field)? </a:t>
                </a:r>
              </a:p>
              <a:p>
                <a:r>
                  <a:rPr lang="en-US" dirty="0" smtClean="0"/>
                  <a:t>Events reconstruction and analysis – in progress</a:t>
                </a:r>
              </a:p>
              <a:p>
                <a:pPr lvl="1"/>
                <a:r>
                  <a:rPr lang="en-US" dirty="0" smtClean="0"/>
                  <a:t>Only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𝐾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dirty="0" smtClean="0"/>
                  <a:t> reconstruction (missing mass)</a:t>
                </a:r>
              </a:p>
              <a:p>
                <a:pPr lvl="1"/>
                <a:r>
                  <a:rPr lang="en-US" dirty="0" smtClean="0"/>
                  <a:t>Also neutron detection (</a:t>
                </a:r>
                <a:r>
                  <a:rPr lang="en-US" dirty="0" err="1" smtClean="0"/>
                  <a:t>KinFit</a:t>
                </a:r>
                <a:r>
                  <a:rPr lang="en-US" dirty="0" smtClean="0"/>
                  <a:t>)</a:t>
                </a:r>
              </a:p>
              <a:p>
                <a:pPr lvl="2"/>
                <a:r>
                  <a:rPr lang="en-US" dirty="0" smtClean="0">
                    <a:solidFill>
                      <a:srgbClr val="0033CC"/>
                    </a:solidFill>
                  </a:rPr>
                  <a:t>Statistics reduction</a:t>
                </a:r>
              </a:p>
              <a:p>
                <a:pPr lvl="2"/>
                <a:r>
                  <a:rPr lang="en-US" dirty="0" smtClean="0">
                    <a:solidFill>
                      <a:srgbClr val="0033CC"/>
                    </a:solidFill>
                  </a:rPr>
                  <a:t>Neutron efficiency problem</a:t>
                </a:r>
              </a:p>
              <a:p>
                <a:pPr lvl="2"/>
                <a:r>
                  <a:rPr lang="en-US" dirty="0" smtClean="0">
                    <a:solidFill>
                      <a:srgbClr val="FF0000"/>
                    </a:solidFill>
                  </a:rPr>
                  <a:t>higher purity</a:t>
                </a:r>
              </a:p>
              <a:p>
                <a:pPr lvl="2"/>
                <a:r>
                  <a:rPr lang="en-US" dirty="0">
                    <a:solidFill>
                      <a:srgbClr val="FF0000"/>
                    </a:solidFill>
                  </a:rPr>
                  <a:t>h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igher resolution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412776"/>
                <a:ext cx="8229600" cy="4389120"/>
              </a:xfrm>
              <a:blipFill rotWithShape="1">
                <a:blip r:embed="rId2"/>
                <a:stretch>
                  <a:fillRect l="-889" t="-2083" b="-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690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Geant</a:t>
            </a:r>
            <a:r>
              <a:rPr lang="en-US" dirty="0" smtClean="0"/>
              <a:t> for K_L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magnetic field for all K_L simulations</a:t>
            </a:r>
          </a:p>
          <a:p>
            <a:pPr lvl="1"/>
            <a:r>
              <a:rPr lang="en-US" dirty="0" smtClean="0"/>
              <a:t>Acceptance, efficiency</a:t>
            </a:r>
          </a:p>
          <a:p>
            <a:r>
              <a:rPr lang="en-US" dirty="0" smtClean="0"/>
              <a:t>Standard beam bunch structure.</a:t>
            </a:r>
          </a:p>
          <a:p>
            <a:pPr lvl="1"/>
            <a:r>
              <a:rPr lang="en-US" dirty="0" smtClean="0"/>
              <a:t>Can not be changed in GEANT cards</a:t>
            </a:r>
          </a:p>
          <a:p>
            <a:pPr lvl="1"/>
            <a:r>
              <a:rPr lang="en-US" dirty="0" smtClean="0"/>
              <a:t>Need Updated in </a:t>
            </a:r>
            <a:r>
              <a:rPr lang="en-US" dirty="0" err="1" smtClean="0"/>
              <a:t>ccdb</a:t>
            </a:r>
            <a:r>
              <a:rPr lang="en-US" dirty="0" smtClean="0"/>
              <a:t> database</a:t>
            </a:r>
          </a:p>
          <a:p>
            <a:pPr lvl="2"/>
            <a:r>
              <a:rPr lang="en-US" dirty="0" err="1" smtClean="0"/>
              <a:t>Beam_bucket_period_ns</a:t>
            </a:r>
            <a:r>
              <a:rPr lang="en-US" dirty="0" smtClean="0"/>
              <a:t>   /PHOTON_BEAM/RF/</a:t>
            </a:r>
            <a:r>
              <a:rPr lang="en-US" dirty="0" err="1" smtClean="0"/>
              <a:t>beam_period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Standard JANA_CALIB_CONTEXT for KL simulations</a:t>
            </a:r>
          </a:p>
          <a:p>
            <a:pPr lvl="1"/>
            <a:r>
              <a:rPr lang="en-US" dirty="0" smtClean="0"/>
              <a:t>Need to fix </a:t>
            </a:r>
            <a:r>
              <a:rPr lang="en-US" dirty="0" err="1" smtClean="0"/>
              <a:t>bucket_period</a:t>
            </a:r>
            <a:r>
              <a:rPr lang="en-US" smtClean="0"/>
              <a:t> 45/60/90 ns?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95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US" dirty="0" smtClean="0"/>
              <a:t>Possible backgrounds</a:t>
            </a:r>
            <a:endParaRPr lang="en-US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12776"/>
            <a:ext cx="4176464" cy="4391210"/>
          </a:xfrm>
        </p:spPr>
      </p:pic>
      <p:sp>
        <p:nvSpPr>
          <p:cNvPr id="5" name="TextBox 4"/>
          <p:cNvSpPr txBox="1"/>
          <p:nvPr/>
        </p:nvSpPr>
        <p:spPr>
          <a:xfrm>
            <a:off x="164913" y="58772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Neutron and </a:t>
            </a:r>
            <a:r>
              <a:rPr lang="en-US" dirty="0" smtClean="0"/>
              <a:t>K_L </a:t>
            </a:r>
            <a:r>
              <a:rPr lang="en-US" dirty="0"/>
              <a:t>momentum spectra from SLAC </a:t>
            </a:r>
            <a:r>
              <a:rPr lang="en-US" dirty="0" smtClean="0"/>
              <a:t>measurements, fig22.</a:t>
            </a:r>
            <a:endParaRPr lang="en-US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721547"/>
            <a:ext cx="4608512" cy="31295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0" y="5085184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Neutron</a:t>
            </a:r>
            <a:r>
              <a:rPr lang="en-US" dirty="0" smtClean="0"/>
              <a:t> (fig21) </a:t>
            </a:r>
            <a:r>
              <a:rPr lang="en-US" dirty="0"/>
              <a:t>and </a:t>
            </a:r>
            <a:r>
              <a:rPr lang="en-US" dirty="0" smtClean="0">
                <a:solidFill>
                  <a:srgbClr val="FF0000"/>
                </a:solidFill>
              </a:rPr>
              <a:t>K_L </a:t>
            </a:r>
            <a:r>
              <a:rPr lang="en-US" dirty="0"/>
              <a:t>momentum </a:t>
            </a:r>
            <a:r>
              <a:rPr lang="en-US" dirty="0" smtClean="0"/>
              <a:t>spectra, fig15.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93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-6760" y="116632"/>
                <a:ext cx="9144000" cy="936104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Neutrons and K_L’s as a function of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𝛽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-6760" y="116632"/>
                <a:ext cx="9144000" cy="936104"/>
              </a:xfrm>
              <a:blipFill rotWithShape="1">
                <a:blip r:embed="rId2"/>
                <a:stretch>
                  <a:fillRect l="-3800" b="-37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268760"/>
            <a:ext cx="7704856" cy="5232237"/>
          </a:xfrm>
        </p:spPr>
      </p:pic>
    </p:spTree>
    <p:extLst>
      <p:ext uri="{BB962C8B-B14F-4D97-AF65-F5344CB8AC3E}">
        <p14:creationId xmlns:p14="http://schemas.microsoft.com/office/powerpoint/2010/main" val="292733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-6760" y="116632"/>
                <a:ext cx="9144000" cy="936104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Neutrons and K_L’s as a function of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𝛽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-6760" y="116632"/>
                <a:ext cx="9144000" cy="936104"/>
              </a:xfrm>
              <a:blipFill rotWithShape="1">
                <a:blip r:embed="rId2"/>
                <a:stretch>
                  <a:fillRect l="-3800" b="-37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268760"/>
            <a:ext cx="7704855" cy="5232237"/>
          </a:xfrm>
        </p:spPr>
      </p:pic>
    </p:spTree>
    <p:extLst>
      <p:ext uri="{BB962C8B-B14F-4D97-AF65-F5344CB8AC3E}">
        <p14:creationId xmlns:p14="http://schemas.microsoft.com/office/powerpoint/2010/main" val="243411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-6760" y="116632"/>
                <a:ext cx="9144000" cy="936104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Neutrons and K_L’s as a function of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𝛽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-6760" y="116632"/>
                <a:ext cx="9144000" cy="936104"/>
              </a:xfrm>
              <a:blipFill rotWithShape="1">
                <a:blip r:embed="rId2"/>
                <a:stretch>
                  <a:fillRect l="-3800" b="-37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268760"/>
            <a:ext cx="7704855" cy="5232236"/>
          </a:xfrm>
        </p:spPr>
      </p:pic>
      <p:cxnSp>
        <p:nvCxnSpPr>
          <p:cNvPr id="5" name="Прямая соединительная линия 4"/>
          <p:cNvCxnSpPr/>
          <p:nvPr/>
        </p:nvCxnSpPr>
        <p:spPr>
          <a:xfrm flipV="1">
            <a:off x="3009248" y="4509120"/>
            <a:ext cx="0" cy="115212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009248" y="5013176"/>
            <a:ext cx="1922792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203848" y="4509120"/>
                <a:ext cx="1446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𝐾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dirty="0" smtClean="0"/>
                  <a:t>threshold</a:t>
                </a:r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4509120"/>
                <a:ext cx="1446806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3797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192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395536" y="116632"/>
                <a:ext cx="8229600" cy="11430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𝐾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dirty="0" smtClean="0"/>
                  <a:t>production in NN collisions</a:t>
                </a:r>
                <a:endParaRPr lang="en-US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95536" y="116632"/>
                <a:ext cx="8229600" cy="1143000"/>
              </a:xfrm>
              <a:blipFill rotWithShape="1">
                <a:blip r:embed="rId2"/>
                <a:stretch>
                  <a:fillRect b="-33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268760"/>
            <a:ext cx="7344816" cy="5227150"/>
          </a:xfrm>
        </p:spPr>
      </p:pic>
      <p:sp>
        <p:nvSpPr>
          <p:cNvPr id="5" name="TextBox 4"/>
          <p:cNvSpPr txBox="1"/>
          <p:nvPr/>
        </p:nvSpPr>
        <p:spPr>
          <a:xfrm>
            <a:off x="1578957" y="6381328"/>
            <a:ext cx="3089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Phys. </a:t>
            </a:r>
            <a:r>
              <a:rPr lang="de-DE" dirty="0" err="1"/>
              <a:t>Rev</a:t>
            </a:r>
            <a:r>
              <a:rPr lang="de-DE" dirty="0"/>
              <a:t>. C </a:t>
            </a:r>
            <a:r>
              <a:rPr lang="de-DE" b="1" dirty="0"/>
              <a:t>84</a:t>
            </a:r>
            <a:r>
              <a:rPr lang="de-DE" dirty="0"/>
              <a:t>, </a:t>
            </a:r>
            <a:r>
              <a:rPr lang="de-DE" dirty="0" smtClean="0"/>
              <a:t>055207 (2011)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114800" y="2962800"/>
                <a:ext cx="223541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33CC"/>
                          </a:solidFill>
                          <a:latin typeface="Cambria Math"/>
                        </a:rPr>
                        <m:t>𝑝𝑝</m:t>
                      </m:r>
                      <m:r>
                        <a:rPr lang="en-US" sz="2800" b="0" i="1" smtClean="0">
                          <a:solidFill>
                            <a:srgbClr val="0033CC"/>
                          </a:solidFill>
                          <a:latin typeface="Cambria Math"/>
                        </a:rPr>
                        <m:t>→</m:t>
                      </m:r>
                      <m:r>
                        <a:rPr lang="en-US" sz="2800" b="0" i="1" smtClean="0">
                          <a:solidFill>
                            <a:srgbClr val="0033CC"/>
                          </a:solidFill>
                          <a:latin typeface="Cambria Math"/>
                        </a:rPr>
                        <m:t>𝑝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0033CC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33CC"/>
                              </a:solidFill>
                              <a:latin typeface="Cambria Math"/>
                            </a:rPr>
                            <m:t>𝐾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33CC"/>
                              </a:solidFill>
                              <a:latin typeface="Cambria Math"/>
                            </a:rPr>
                            <m:t>+</m:t>
                          </m:r>
                        </m:sup>
                      </m:sSup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0033CC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0033CC"/>
                              </a:solidFill>
                              <a:latin typeface="Cambria Math"/>
                            </a:rPr>
                            <m:t>Σ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33CC"/>
                              </a:solidFill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800" b="0" dirty="0" smtClean="0">
                  <a:solidFill>
                    <a:srgbClr val="0033CC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962800"/>
                <a:ext cx="2235419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339752" y="1484784"/>
                <a:ext cx="207768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𝑝𝑝</m:t>
                      </m:r>
                      <m:r>
                        <a:rPr lang="en-US" sz="2800" b="0" i="1" smtClean="0">
                          <a:latin typeface="Cambria Math"/>
                        </a:rPr>
                        <m:t>→</m:t>
                      </m:r>
                      <m:r>
                        <a:rPr lang="en-US" sz="2800" b="0" i="1" smtClean="0">
                          <a:latin typeface="Cambria Math"/>
                        </a:rPr>
                        <m:t>𝑝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𝐾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800" b="0" i="1" smtClean="0">
                          <a:latin typeface="Cambria Math"/>
                        </a:rPr>
                        <m:t>Λ</m:t>
                      </m:r>
                    </m:oMath>
                  </m:oMathPara>
                </a14:m>
                <a:endParaRPr lang="en-US" sz="2800" b="0" dirty="0" smtClean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1484784"/>
                <a:ext cx="2077685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271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𝐾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dirty="0"/>
                  <a:t>production in NN collisions</a:t>
                </a: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33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971600" y="1916832"/>
            <a:ext cx="34118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 smtClean="0"/>
              <a:t>Phys</a:t>
            </a:r>
            <a:r>
              <a:rPr lang="de-DE" sz="2000" dirty="0"/>
              <a:t>. </a:t>
            </a:r>
            <a:r>
              <a:rPr lang="de-DE" sz="2000" dirty="0" err="1"/>
              <a:t>Rev</a:t>
            </a:r>
            <a:r>
              <a:rPr lang="de-DE" sz="2000" dirty="0"/>
              <a:t>. C </a:t>
            </a:r>
            <a:r>
              <a:rPr lang="de-DE" sz="2000" b="1" dirty="0"/>
              <a:t>84</a:t>
            </a:r>
            <a:r>
              <a:rPr lang="de-DE" sz="2000" dirty="0"/>
              <a:t>, 055207 (2011)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44037" y="2386712"/>
                <a:ext cx="3544432" cy="11521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𝜎</m:t>
                          </m:r>
                          <m:d>
                            <m:d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𝑝𝑝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𝑝</m:t>
                              </m:r>
                              <m:sSup>
                                <m:sSupPr>
                                  <m:ctrlPr>
                                    <a:rPr lang="en-US" sz="32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𝐾</m:t>
                                  </m:r>
                                </m:e>
                                <m:sup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+</m:t>
                                  </m:r>
                                </m:sup>
                              </m:sSup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/>
                                </a:rPr>
                                <m:t>Λ</m:t>
                              </m:r>
                            </m:e>
                          </m:d>
                        </m:num>
                        <m:den>
                          <m:r>
                            <a:rPr lang="en-US" sz="3200" i="1">
                              <a:latin typeface="Cambria Math"/>
                            </a:rPr>
                            <m:t>𝜎</m:t>
                          </m:r>
                          <m:r>
                            <a:rPr lang="en-US" sz="3200" i="1">
                              <a:latin typeface="Cambria Math"/>
                            </a:rPr>
                            <m:t>(</m:t>
                          </m:r>
                          <m:r>
                            <a:rPr lang="en-US" sz="3200" i="1">
                              <a:latin typeface="Cambria Math"/>
                            </a:rPr>
                            <m:t>𝑝𝑛</m:t>
                          </m:r>
                          <m:r>
                            <a:rPr lang="en-US" sz="3200" i="1">
                              <a:latin typeface="Cambria Math"/>
                            </a:rPr>
                            <m:t>→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𝑛</m:t>
                          </m:r>
                          <m:sSup>
                            <m:sSupPr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𝐾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/>
                                </a:rPr>
                                <m:t>+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3200">
                              <a:latin typeface="Cambria Math"/>
                            </a:rPr>
                            <m:t>Λ</m:t>
                          </m:r>
                          <m:r>
                            <a:rPr lang="en-US" sz="3200" i="1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~2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037" y="2386712"/>
                <a:ext cx="3544432" cy="11521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67544" y="3789040"/>
                <a:ext cx="7032181" cy="6088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At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𝛽</m:t>
                    </m:r>
                    <m:r>
                      <a:rPr lang="en-US" sz="2800" b="0" i="1" smtClean="0">
                        <a:latin typeface="Cambria Math"/>
                      </a:rPr>
                      <m:t>=0.95</m:t>
                    </m:r>
                  </m:oMath>
                </a14:m>
                <a:r>
                  <a:rPr lang="en-US" sz="2800" dirty="0" smtClean="0"/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sub>
                      <m:sup>
                        <m:r>
                          <a:rPr lang="en-US" sz="2800" b="0" i="1" smtClean="0">
                            <a:latin typeface="Cambria Math"/>
                          </a:rPr>
                          <m:t>𝑘𝑖𝑛</m:t>
                        </m:r>
                      </m:sup>
                    </m:sSubSup>
                    <m:r>
                      <a:rPr lang="en-US" sz="2800" b="0" i="1" smtClean="0">
                        <a:latin typeface="Cambria Math"/>
                      </a:rPr>
                      <m:t>=2.1 </m:t>
                    </m:r>
                    <m:r>
                      <a:rPr lang="en-US" sz="2800" b="0" i="1" smtClean="0">
                        <a:latin typeface="Cambria Math"/>
                      </a:rPr>
                      <m:t>𝐺𝑒𝑉</m:t>
                    </m:r>
                  </m:oMath>
                </a14:m>
                <a:r>
                  <a:rPr lang="en-US" sz="2800" dirty="0" smtClean="0"/>
                  <a:t>,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/>
                          </a:rPr>
                          <m:t>𝐸</m:t>
                        </m:r>
                      </m:e>
                      <m:sub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b="0" i="1" smtClean="0">
                                <a:latin typeface="Cambria Math"/>
                              </a:rPr>
                              <m:t>K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𝐿</m:t>
                            </m:r>
                          </m:sub>
                        </m:sSub>
                      </m:sub>
                      <m:sup>
                        <m:r>
                          <a:rPr lang="en-US" sz="2800" i="1">
                            <a:latin typeface="Cambria Math"/>
                          </a:rPr>
                          <m:t>𝑘𝑖𝑛</m:t>
                        </m:r>
                      </m:sup>
                    </m:sSubSup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1.1 </m:t>
                    </m:r>
                    <m:r>
                      <a:rPr lang="en-US" sz="2800" b="0" i="1" smtClean="0">
                        <a:latin typeface="Cambria Math"/>
                      </a:rPr>
                      <m:t>𝐺𝑒𝑉</m:t>
                    </m:r>
                  </m:oMath>
                </a14:m>
                <a:endParaRPr lang="en-US" sz="2800" b="0" dirty="0" smtClean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789040"/>
                <a:ext cx="7032181" cy="608885"/>
              </a:xfrm>
              <a:prstGeom prst="rect">
                <a:avLst/>
              </a:prstGeom>
              <a:blipFill rotWithShape="1">
                <a:blip r:embed="rId4"/>
                <a:stretch>
                  <a:fillRect l="-1821" t="-3030" b="-2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9218" y="4973106"/>
                <a:ext cx="852842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𝐾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sz="2000" dirty="0" smtClean="0"/>
                  <a:t> x-section energy dependence from </a:t>
                </a:r>
                <a:r>
                  <a:rPr lang="en-US" sz="2000" dirty="0" err="1" smtClean="0"/>
                  <a:t>nucl-th</a:t>
                </a:r>
                <a:r>
                  <a:rPr lang="en-US" sz="2000" dirty="0" smtClean="0"/>
                  <a:t>/0512059 (EPJA 27(2006) 269)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𝜎</m:t>
                    </m:r>
                    <m:r>
                      <a:rPr lang="en-US" sz="2000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𝐿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𝑝</m:t>
                    </m:r>
                    <m:r>
                      <a:rPr lang="en-US" sz="2000" b="0" i="1" smtClean="0">
                        <a:latin typeface="Cambria Math"/>
                      </a:rPr>
                      <m:t>→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𝐾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+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</a:rPr>
                      <m:t>𝑛</m:t>
                    </m:r>
                    <m:r>
                      <a:rPr lang="en-US" sz="20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/>
                  <a:t> assumed to be 10mb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218" y="4973106"/>
                <a:ext cx="8528425" cy="707886"/>
              </a:xfrm>
              <a:prstGeom prst="rect">
                <a:avLst/>
              </a:prstGeom>
              <a:blipFill rotWithShape="1">
                <a:blip r:embed="rId5"/>
                <a:stretch>
                  <a:fillRect t="-4310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110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1590</TotalTime>
  <Words>360</Words>
  <Application>Microsoft Office PowerPoint</Application>
  <PresentationFormat>Экран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K_L p→K^+ n</vt:lpstr>
      <vt:lpstr>Timeline</vt:lpstr>
      <vt:lpstr>Geant for K_L</vt:lpstr>
      <vt:lpstr>Possible backgrounds</vt:lpstr>
      <vt:lpstr>Neutrons and K_L’s as a function ofβ</vt:lpstr>
      <vt:lpstr>Neutrons and K_L’s as a function ofβ</vt:lpstr>
      <vt:lpstr>Neutrons and K_L’s as a function ofβ</vt:lpstr>
      <vt:lpstr>K^+production in NN collisions</vt:lpstr>
      <vt:lpstr>K^+production in NN collisions</vt:lpstr>
      <vt:lpstr>K^+ countrate from N and K_L’s</vt:lpstr>
      <vt:lpstr>Sources of background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K_L p→K^+ n</dc:title>
  <dc:creator>mabash</dc:creator>
  <cp:lastModifiedBy>mabash</cp:lastModifiedBy>
  <cp:revision>15</cp:revision>
  <dcterms:created xsi:type="dcterms:W3CDTF">2016-12-05T15:08:33Z</dcterms:created>
  <dcterms:modified xsi:type="dcterms:W3CDTF">2017-01-04T15:45:30Z</dcterms:modified>
</cp:coreProperties>
</file>