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4" r:id="rId2"/>
    <p:sldId id="297" r:id="rId3"/>
    <p:sldId id="307" r:id="rId4"/>
    <p:sldId id="298" r:id="rId5"/>
    <p:sldId id="299" r:id="rId6"/>
    <p:sldId id="291" r:id="rId7"/>
    <p:sldId id="306" r:id="rId8"/>
    <p:sldId id="305" r:id="rId9"/>
    <p:sldId id="303" r:id="rId10"/>
    <p:sldId id="304" r:id="rId11"/>
    <p:sldId id="288" r:id="rId12"/>
    <p:sldId id="285" r:id="rId13"/>
    <p:sldId id="286" r:id="rId14"/>
    <p:sldId id="296" r:id="rId15"/>
    <p:sldId id="301" r:id="rId16"/>
    <p:sldId id="300" r:id="rId17"/>
    <p:sldId id="302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96" autoAdjust="0"/>
  </p:normalViewPr>
  <p:slideViewPr>
    <p:cSldViewPr>
      <p:cViewPr>
        <p:scale>
          <a:sx n="56" d="100"/>
          <a:sy n="56" d="100"/>
        </p:scale>
        <p:origin x="-15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430-04CC-4A8A-947A-3A8D270AED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DFFF6-0433-4F55-B01F-0668F81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B1EA-55B4-41EB-B7D9-FD9227635C0D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D0B7-F7FB-481E-97F7-3CC33819A388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7B1B-DDDB-4A4E-88F0-BCA59DED8C3B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85D9-EAD1-4EB0-BA8D-A2490A7F9CD7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8E7-1239-4ED4-875A-BF91C564F414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9114-BB8C-4E38-A065-D546C0D94DE2}" type="datetime1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1748-604B-4CA2-8637-54E3BC28F7BE}" type="datetime1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2B95-17D0-405C-901E-0545E2EF0265}" type="datetime1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7453-3B9A-4C5E-B8E4-C1656620CD7D}" type="datetime1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809-BAF1-4745-BA4E-D3DC2534D013}" type="datetime1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C7A-6CEB-43ED-8B07-D9A1264D4AB1}" type="datetime1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652E-A0D7-4A18-99BE-B0BE1D180FCE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302" y="2573183"/>
            <a:ext cx="8784976" cy="1828800"/>
          </a:xfrm>
        </p:spPr>
        <p:txBody>
          <a:bodyPr>
            <a:normAutofit/>
          </a:bodyPr>
          <a:lstStyle/>
          <a:p>
            <a:r>
              <a:rPr lang="en-US" dirty="0"/>
              <a:t>KL Flux </a:t>
            </a:r>
            <a:r>
              <a:rPr lang="en-US" dirty="0" smtClean="0"/>
              <a:t>Monitoring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FM resolution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604963"/>
            <a:ext cx="78057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69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±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∓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/>
                  <a:t>reaction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444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680520" cy="317414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79"/>
            <a:ext cx="4320480" cy="2929981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55576" y="4437112"/>
            <a:ext cx="352839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Monitor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001000" cy="5217443"/>
              </a:xfrm>
            </p:spPr>
            <p:txBody>
              <a:bodyPr/>
              <a:lstStyle/>
              <a:p>
                <a:r>
                  <a:rPr lang="en-US" dirty="0" smtClean="0"/>
                  <a:t>Simple, uniform geometry</a:t>
                </a:r>
              </a:p>
              <a:p>
                <a:pPr lvl="1"/>
                <a:r>
                  <a:rPr lang="en-US" dirty="0" smtClean="0"/>
                  <a:t>Complicated acceptance would not allow accurate flux determination</a:t>
                </a:r>
              </a:p>
              <a:p>
                <a:r>
                  <a:rPr lang="en-US" dirty="0" smtClean="0"/>
                  <a:t>Cylindrically symmetrical</a:t>
                </a:r>
              </a:p>
              <a:p>
                <a:pPr lvl="1"/>
                <a:r>
                  <a:rPr lang="en-US" dirty="0" smtClean="0"/>
                  <a:t>To avoid acceptance induced +/- asymmetries</a:t>
                </a:r>
              </a:p>
              <a:p>
                <a:pPr lvl="1"/>
                <a:r>
                  <a:rPr lang="en-US" dirty="0" smtClean="0"/>
                  <a:t>Simplifies analysis</a:t>
                </a:r>
              </a:p>
              <a:p>
                <a:r>
                  <a:rPr lang="en-US" dirty="0" smtClean="0"/>
                  <a:t>Magnetic field (solenoid)</a:t>
                </a:r>
              </a:p>
              <a:p>
                <a:r>
                  <a:rPr lang="en-US" dirty="0" smtClean="0"/>
                  <a:t>Good timing for </a:t>
                </a:r>
                <a:r>
                  <a:rPr lang="en-US" dirty="0" err="1" smtClean="0"/>
                  <a:t>ToF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measurement</a:t>
                </a:r>
              </a:p>
              <a:p>
                <a:r>
                  <a:rPr lang="en-US" dirty="0" smtClean="0"/>
                  <a:t>Position determination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001000" cy="5217443"/>
              </a:xfrm>
              <a:blipFill rotWithShape="1">
                <a:blip r:embed="rId2"/>
                <a:stretch>
                  <a:fillRect l="-1490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6362" y="23136"/>
                <a:ext cx="8229600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Monitor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6362" y="23136"/>
                <a:ext cx="8229600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229600" cy="110146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6" r="17405"/>
          <a:stretch/>
        </p:blipFill>
        <p:spPr>
          <a:xfrm>
            <a:off x="827584" y="2924944"/>
            <a:ext cx="8225959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368048"/>
            <a:ext cx="4463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Plastic scintillator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1 barrel, 2 end-cap Pizzas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8894" y="5301208"/>
            <a:ext cx="456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3 trackers (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MicroMeGaS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205" y="836712"/>
            <a:ext cx="5938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Magnet, 1m long, 50 cm diameter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cxnSp>
        <p:nvCxnSpPr>
          <p:cNvPr id="10" name="Прямая соединительная линия 9"/>
          <p:cNvCxnSpPr>
            <a:endCxn id="4" idx="3"/>
          </p:cNvCxnSpPr>
          <p:nvPr/>
        </p:nvCxnSpPr>
        <p:spPr>
          <a:xfrm>
            <a:off x="467544" y="2251538"/>
            <a:ext cx="78695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32129" y="2190584"/>
            <a:ext cx="6865951" cy="3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30142" y="2305148"/>
            <a:ext cx="6865951" cy="3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71600" y="2251538"/>
            <a:ext cx="5760640" cy="973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600" y="2251538"/>
            <a:ext cx="5776672" cy="19173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251538"/>
            <a:ext cx="5773014" cy="294152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71600" y="2251538"/>
            <a:ext cx="5783987" cy="40388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71600" y="2251538"/>
            <a:ext cx="4320947" cy="378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971600" y="1858061"/>
            <a:ext cx="4262426" cy="393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45996" y="2734523"/>
            <a:ext cx="3240360" cy="0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19247" y="244067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2000mm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76256" y="221394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1deg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5648" y="25456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4deg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7864" y="179724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5</a:t>
            </a:r>
            <a:r>
              <a:rPr lang="en-US" sz="1200" dirty="0" smtClean="0">
                <a:solidFill>
                  <a:srgbClr val="0070C0"/>
                </a:solidFill>
              </a:rPr>
              <a:t>deg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797357" y="3284984"/>
            <a:ext cx="4854763" cy="412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637722" y="3547872"/>
            <a:ext cx="6869856" cy="6012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86384" y="3244291"/>
            <a:ext cx="4652467" cy="8229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318990" y="3244291"/>
            <a:ext cx="5204693" cy="91210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3608" y="342470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5</a:t>
            </a:r>
            <a:r>
              <a:rPr lang="en-US" sz="1200" dirty="0" smtClean="0">
                <a:solidFill>
                  <a:srgbClr val="0070C0"/>
                </a:solidFill>
              </a:rPr>
              <a:t>deg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84368" y="33569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5</a:t>
            </a:r>
            <a:r>
              <a:rPr lang="en-US" sz="1200" dirty="0" smtClean="0">
                <a:solidFill>
                  <a:srgbClr val="0070C0"/>
                </a:solidFill>
              </a:rPr>
              <a:t>deg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49871" y="300364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10deg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57799" y="3634744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10deg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4225365" y="1753142"/>
            <a:ext cx="1635709" cy="952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99992" y="139094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Monitor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5328" y="434657"/>
            <a:ext cx="3332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Plastic scintillators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trackers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38946" y="788857"/>
            <a:ext cx="5616624" cy="1935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10954" y="2724362"/>
            <a:ext cx="6912768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47422" y="1140186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835226" y="1104182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534759" y="-1152733"/>
            <a:ext cx="216024" cy="4297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561559" y="2652354"/>
            <a:ext cx="8729236" cy="720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558657" y="1149098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5343402" y="1140186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7503642" y="1127666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811" y="3995678"/>
                <a:ext cx="468052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At least 2 double-hits in trackers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Accurate position determination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2  or 3 time information per track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2 side readout for the barrel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6 or 7 time stamps per event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Momentum vs TOF particle id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𝒍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000" b="1" dirty="0" smtClean="0"/>
                  <a:t> converter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1" y="3995678"/>
                <a:ext cx="4680521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172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3288478" y="1932274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3599713" y="1788258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5384458" y="1212194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6135490" y="88978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3288478" y="2864405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7835226" y="3228418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1197922" y="2630305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37314" y="4109121"/>
                <a:ext cx="443522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𝝅𝝁</m:t>
                    </m:r>
                  </m:oMath>
                </a14:m>
                <a:r>
                  <a:rPr lang="en-US" sz="2000" b="1" dirty="0" smtClean="0"/>
                  <a:t> kinematics + TOF -&gt; precise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sz="2000" b="1" dirty="0" smtClean="0"/>
                  <a:t> momentum reconstruction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Consider 2</a:t>
                </a:r>
                <a:r>
                  <a:rPr lang="en-US" sz="2000" b="1" baseline="30000" dirty="0" smtClean="0"/>
                  <a:t>nd</a:t>
                </a:r>
                <a:r>
                  <a:rPr lang="en-US" sz="2000" b="1" dirty="0" smtClean="0"/>
                  <a:t> barrel outside magnet for better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1" i="1" smtClean="0"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 smtClean="0"/>
                  <a:t> separation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10-20 </a:t>
                </a:r>
                <a:r>
                  <a:rPr lang="en-US" sz="2000" b="1" dirty="0" err="1" smtClean="0"/>
                  <a:t>deg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𝝓</m:t>
                    </m:r>
                  </m:oMath>
                </a14:m>
                <a:r>
                  <a:rPr lang="en-US" sz="2000" b="1" dirty="0" smtClean="0"/>
                  <a:t> displacement at 1T field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</a:t>
                </a:r>
                <a:r>
                  <a:rPr lang="en-US" sz="2000" b="1" dirty="0" smtClean="0"/>
                  <a:t>etter tracker &lt;-&gt; smaller field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Better than 10 MeV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𝚫</m:t>
                    </m:r>
                    <m:r>
                      <a:rPr lang="en-US" sz="2000" b="1" i="0" smtClean="0">
                        <a:latin typeface="Cambria Math"/>
                      </a:rPr>
                      <m:t>𝐖</m:t>
                    </m:r>
                  </m:oMath>
                </a14:m>
                <a:r>
                  <a:rPr lang="en-US" sz="2000" b="1" dirty="0" smtClean="0"/>
                  <a:t> resolution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Goal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US" sz="2000" b="1" dirty="0" smtClean="0"/>
                  <a:t> flux accuracy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14" y="4109121"/>
                <a:ext cx="4435225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1238" t="-1193" r="-413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3611237" y="2864405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5425515" y="2981437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7544698" y="3170493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“Simple” KL Flux Monitor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7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“Simple” monitor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No magnet </a:t>
                </a:r>
              </a:p>
              <a:p>
                <a:r>
                  <a:rPr lang="en-US" dirty="0" smtClean="0"/>
                  <a:t>1 double layer tracker  instead of 3</a:t>
                </a:r>
              </a:p>
              <a:p>
                <a:pPr lvl="1"/>
                <a:r>
                  <a:rPr lang="en-US" dirty="0" smtClean="0"/>
                  <a:t>Enough in absence of magnetic field</a:t>
                </a:r>
              </a:p>
              <a:p>
                <a:r>
                  <a:rPr lang="en-US" dirty="0" smtClean="0"/>
                  <a:t>Precise TOF</a:t>
                </a:r>
              </a:p>
              <a:p>
                <a:pPr lvl="1"/>
                <a:r>
                  <a:rPr lang="en-US" dirty="0" smtClean="0"/>
                  <a:t>6 time stamps per track</a:t>
                </a:r>
              </a:p>
              <a:p>
                <a:pPr lvl="1"/>
                <a:r>
                  <a:rPr lang="en-US" dirty="0" smtClean="0"/>
                  <a:t>12 time stamps per event</a:t>
                </a:r>
              </a:p>
              <a:p>
                <a:pPr lvl="1"/>
                <a:r>
                  <a:rPr lang="en-US" dirty="0" smtClean="0"/>
                  <a:t>2” Hamamatsu H6533 assembly (R4998 PMT) 50ps time resolution, 1.6kGBP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  <m:r>
                          <a:rPr lang="en-US" b="0" i="1" smtClean="0">
                            <a:latin typeface="Cambria Math"/>
                          </a:rPr>
                          <m:t>𝑝𝑠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=14.5</m:t>
                    </m:r>
                    <m:r>
                      <a:rPr lang="en-US" b="0" i="1" smtClean="0">
                        <a:latin typeface="Cambria Math"/>
                      </a:rPr>
                      <m:t>𝑝𝑠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Possible use of MCP-PMT for one layer (price 10x H6533), time resolution 12ps of single MCP-PMT</a:t>
                </a:r>
                <a:endParaRPr lang="en-US" b="0" dirty="0" smtClean="0"/>
              </a:p>
              <a:p>
                <a:r>
                  <a:rPr lang="en-US" dirty="0" smtClean="0"/>
                  <a:t>Absorber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separation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  <a:blipFill rotWithShape="1">
                <a:blip r:embed="rId2"/>
                <a:stretch>
                  <a:fillRect l="-1259" t="-2695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7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 rot="16200000">
            <a:off x="6197607" y="-1244359"/>
            <a:ext cx="216028" cy="54990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Monitor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5328" y="434657"/>
            <a:ext cx="3332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Plastic scintillators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Trackers</a:t>
            </a:r>
          </a:p>
          <a:p>
            <a:pPr algn="ctr"/>
            <a:r>
              <a:rPr lang="en-US" sz="3200" b="1" dirty="0" smtClean="0"/>
              <a:t>absorber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954" y="2724362"/>
            <a:ext cx="6912768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47422" y="1140186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471839" y="-392294"/>
            <a:ext cx="216024" cy="429780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561559" y="2652354"/>
            <a:ext cx="8729236" cy="720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558657" y="1149098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5208" y="4092514"/>
            <a:ext cx="4680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Accurate position 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6</a:t>
            </a:r>
            <a:r>
              <a:rPr lang="en-US" sz="2000" b="1" dirty="0" smtClean="0"/>
              <a:t> time information per track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2 side readout for the conical barrels</a:t>
            </a:r>
          </a:p>
        </p:txBody>
      </p:sp>
      <p:sp>
        <p:nvSpPr>
          <p:cNvPr id="28" name="Овал 27"/>
          <p:cNvSpPr/>
          <p:nvPr/>
        </p:nvSpPr>
        <p:spPr>
          <a:xfrm>
            <a:off x="3288478" y="1932274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3599713" y="1788258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4767338" y="1439867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5351718" y="119769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3288478" y="2864405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1197922" y="2630305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60506" y="4138680"/>
                <a:ext cx="443522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𝝅𝝁</m:t>
                    </m:r>
                  </m:oMath>
                </a14:m>
                <a:r>
                  <a:rPr lang="en-US" sz="2000" b="1" dirty="0" smtClean="0"/>
                  <a:t> kinematics + TOF -&gt; precise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sz="2000" b="1" dirty="0" smtClean="0"/>
                  <a:t> momentum reconstruction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absorber for better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1" i="1" smtClean="0"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 smtClean="0"/>
                  <a:t> separation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Better than 10 MeV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𝚫</m:t>
                    </m:r>
                    <m:r>
                      <a:rPr lang="en-US" sz="2000" b="1" i="0" smtClean="0">
                        <a:latin typeface="Cambria Math"/>
                      </a:rPr>
                      <m:t>𝐖</m:t>
                    </m:r>
                  </m:oMath>
                </a14:m>
                <a:r>
                  <a:rPr lang="en-US" sz="2000" b="1" dirty="0" smtClean="0"/>
                  <a:t> resolution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No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±</m:t>
                    </m:r>
                  </m:oMath>
                </a14:m>
                <a:r>
                  <a:rPr lang="en-US" sz="2000" b="1" dirty="0" smtClean="0"/>
                  <a:t>separation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No CP violation measurements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506" y="4138680"/>
                <a:ext cx="4435225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099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3611237" y="2864405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6444208" y="3110150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09927" y="754843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15816" y="1140186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2915816" y="2042348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38946" y="788857"/>
            <a:ext cx="5616624" cy="1935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2915816" y="2805811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олилиния 4"/>
          <p:cNvSpPr/>
          <p:nvPr/>
        </p:nvSpPr>
        <p:spPr>
          <a:xfrm>
            <a:off x="3602917" y="905286"/>
            <a:ext cx="5513741" cy="1488559"/>
          </a:xfrm>
          <a:custGeom>
            <a:avLst/>
            <a:gdLst>
              <a:gd name="connsiteX0" fmla="*/ 0 w 5489438"/>
              <a:gd name="connsiteY0" fmla="*/ 0 h 1500710"/>
              <a:gd name="connsiteX1" fmla="*/ 5489438 w 5489438"/>
              <a:gd name="connsiteY1" fmla="*/ 1500710 h 1500710"/>
              <a:gd name="connsiteX2" fmla="*/ 4031259 w 5489438"/>
              <a:gd name="connsiteY2" fmla="*/ 1485520 h 1500710"/>
              <a:gd name="connsiteX3" fmla="*/ 0 w 5489438"/>
              <a:gd name="connsiteY3" fmla="*/ 0 h 1500710"/>
              <a:gd name="connsiteX0" fmla="*/ 0 w 5513741"/>
              <a:gd name="connsiteY0" fmla="*/ 0 h 1488559"/>
              <a:gd name="connsiteX1" fmla="*/ 5513741 w 5513741"/>
              <a:gd name="connsiteY1" fmla="*/ 1488559 h 1488559"/>
              <a:gd name="connsiteX2" fmla="*/ 4055562 w 5513741"/>
              <a:gd name="connsiteY2" fmla="*/ 1473369 h 1488559"/>
              <a:gd name="connsiteX3" fmla="*/ 0 w 5513741"/>
              <a:gd name="connsiteY3" fmla="*/ 0 h 148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741" h="1488559">
                <a:moveTo>
                  <a:pt x="0" y="0"/>
                </a:moveTo>
                <a:lnTo>
                  <a:pt x="5513741" y="1488559"/>
                </a:lnTo>
                <a:lnTo>
                  <a:pt x="4055562" y="147336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010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229600" cy="51125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Dedicated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Flux Monitor with uniform acceptance and small magnetic field is achievable</a:t>
                </a:r>
              </a:p>
              <a:p>
                <a:pPr lvl="1"/>
                <a:r>
                  <a:rPr lang="en-US" dirty="0" smtClean="0"/>
                  <a:t>CP-violations</a:t>
                </a:r>
              </a:p>
              <a:p>
                <a:pPr lvl="1"/>
                <a:r>
                  <a:rPr lang="en-US" dirty="0" smtClean="0"/>
                  <a:t>Sterile neutrino searches </a:t>
                </a:r>
              </a:p>
              <a:p>
                <a:r>
                  <a:rPr lang="en-US" dirty="0" smtClean="0"/>
                  <a:t>“Simple” version</a:t>
                </a:r>
              </a:p>
              <a:p>
                <a:pPr lvl="1"/>
                <a:r>
                  <a:rPr lang="en-US" dirty="0" smtClean="0"/>
                  <a:t>cheap &amp; simple</a:t>
                </a:r>
              </a:p>
              <a:p>
                <a:pPr lvl="1"/>
                <a:r>
                  <a:rPr lang="en-US" dirty="0" smtClean="0"/>
                  <a:t>No superconducting magnet</a:t>
                </a:r>
              </a:p>
              <a:p>
                <a:pPr lvl="1"/>
                <a:r>
                  <a:rPr lang="en-US" dirty="0" smtClean="0"/>
                  <a:t>Only one tracker</a:t>
                </a:r>
              </a:p>
              <a:p>
                <a:pPr lvl="1"/>
                <a:r>
                  <a:rPr lang="en-US" dirty="0" smtClean="0"/>
                  <a:t>Same acceptance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229600" cy="5112568"/>
              </a:xfrm>
              <a:blipFill rotWithShape="1">
                <a:blip r:embed="rId2"/>
                <a:stretch>
                  <a:fillRect l="-1704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flux monitor location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  <a:blipFill rotWithShape="1">
                <a:blip r:embed="rId4"/>
                <a:stretch>
                  <a:fillRect t="-9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" y="1916832"/>
            <a:ext cx="8803527" cy="3168352"/>
          </a:xfrm>
        </p:spPr>
      </p:pic>
    </p:spTree>
    <p:extLst>
      <p:ext uri="{BB962C8B-B14F-4D97-AF65-F5344CB8AC3E}">
        <p14:creationId xmlns:p14="http://schemas.microsoft.com/office/powerpoint/2010/main" val="313867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spectrum 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76864" cy="5266871"/>
          </a:xfrm>
        </p:spPr>
      </p:pic>
    </p:spTree>
    <p:extLst>
      <p:ext uri="{BB962C8B-B14F-4D97-AF65-F5344CB8AC3E}">
        <p14:creationId xmlns:p14="http://schemas.microsoft.com/office/powerpoint/2010/main" val="161237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decays 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1955296"/>
                  </p:ext>
                </p:extLst>
              </p:nvPr>
            </p:nvGraphicFramePr>
            <p:xfrm>
              <a:off x="457200" y="1600200"/>
              <a:ext cx="8229600" cy="2580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Br, 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40.55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27.04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12.54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19.52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1955296"/>
                  </p:ext>
                </p:extLst>
              </p:nvPr>
            </p:nvGraphicFramePr>
            <p:xfrm>
              <a:off x="457200" y="1600200"/>
              <a:ext cx="8229600" cy="2580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Br, 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68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8750" r="-100000" b="-3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40.55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868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750" r="-100000" b="-2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27.04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3529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12.54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3529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19.52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2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in-flight decay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6776"/>
            <a:ext cx="4038600" cy="2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6776"/>
            <a:ext cx="4038600" cy="2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7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r="23170"/>
          <a:stretch/>
        </p:blipFill>
        <p:spPr>
          <a:xfrm>
            <a:off x="467544" y="178572"/>
            <a:ext cx="7929850" cy="65627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9773" y="610555"/>
            <a:ext cx="4660860" cy="8198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0546" y="101448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10deg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30984" y="548680"/>
            <a:ext cx="6897400" cy="122910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68344" y="26419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10deg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729" y="1890272"/>
            <a:ext cx="8098972" cy="16904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21701" y="188552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1deg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9204" y="2300795"/>
            <a:ext cx="8124077" cy="5807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3836" y="2420888"/>
            <a:ext cx="5048244" cy="4606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21701" y="27430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4</a:t>
            </a:r>
            <a:r>
              <a:rPr lang="en-US" sz="1200" dirty="0" smtClean="0">
                <a:solidFill>
                  <a:schemeClr val="accent2"/>
                </a:solidFill>
              </a:rPr>
              <a:t>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29263" y="1595412"/>
            <a:ext cx="8223969" cy="46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23650" y="1911271"/>
            <a:ext cx="8223969" cy="46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42698" y="1754853"/>
            <a:ext cx="8223969" cy="46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Monitor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8077" y="329546"/>
            <a:ext cx="3332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Plastic scintillators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trackers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69866" y="2112293"/>
            <a:ext cx="8621224" cy="16158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0085" y="3696469"/>
            <a:ext cx="8873915" cy="81265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06553" y="2112293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8683078" y="1340768"/>
            <a:ext cx="216024" cy="4608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493890" y="-180626"/>
            <a:ext cx="216024" cy="4297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69866" y="3615881"/>
            <a:ext cx="8729236" cy="720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7788" y="2121205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6462773" y="2099773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2247608" y="3212976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2517788" y="3212976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2247609" y="3836512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8791090" y="4437112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157053" y="3602412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2570368" y="3836512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6503829" y="4142600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4463467" y="3116301"/>
            <a:ext cx="216024" cy="4297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8724134" y="2049197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 displacement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99175" y="2615990"/>
            <a:ext cx="2289117" cy="771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71183" y="3387517"/>
            <a:ext cx="2217109" cy="2365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16200000">
            <a:off x="5394988" y="-489578"/>
            <a:ext cx="216024" cy="4297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058151" y="3293460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429183" y="2447307"/>
            <a:ext cx="216024" cy="4297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>
            <a:off x="3388292" y="1844824"/>
            <a:ext cx="4297805" cy="771166"/>
          </a:xfrm>
          <a:custGeom>
            <a:avLst/>
            <a:gdLst>
              <a:gd name="connsiteX0" fmla="*/ 0 w 3081867"/>
              <a:gd name="connsiteY0" fmla="*/ 897467 h 897467"/>
              <a:gd name="connsiteX1" fmla="*/ 1151467 w 3081867"/>
              <a:gd name="connsiteY1" fmla="*/ 296334 h 897467"/>
              <a:gd name="connsiteX2" fmla="*/ 3081867 w 3081867"/>
              <a:gd name="connsiteY2" fmla="*/ 0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1867" h="897467">
                <a:moveTo>
                  <a:pt x="0" y="897467"/>
                </a:moveTo>
                <a:cubicBezTo>
                  <a:pt x="318911" y="671689"/>
                  <a:pt x="637823" y="445912"/>
                  <a:pt x="1151467" y="296334"/>
                </a:cubicBezTo>
                <a:cubicBezTo>
                  <a:pt x="1665112" y="146756"/>
                  <a:pt x="2761545" y="39511"/>
                  <a:pt x="3081867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 27"/>
          <p:cNvSpPr/>
          <p:nvPr/>
        </p:nvSpPr>
        <p:spPr>
          <a:xfrm>
            <a:off x="3387384" y="3624102"/>
            <a:ext cx="4298713" cy="564755"/>
          </a:xfrm>
          <a:custGeom>
            <a:avLst/>
            <a:gdLst>
              <a:gd name="connsiteX0" fmla="*/ 0 w 3987800"/>
              <a:gd name="connsiteY0" fmla="*/ 0 h 564755"/>
              <a:gd name="connsiteX1" fmla="*/ 1888067 w 3987800"/>
              <a:gd name="connsiteY1" fmla="*/ 558800 h 564755"/>
              <a:gd name="connsiteX2" fmla="*/ 3987800 w 3987800"/>
              <a:gd name="connsiteY2" fmla="*/ 245534 h 56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800" h="564755">
                <a:moveTo>
                  <a:pt x="0" y="0"/>
                </a:moveTo>
                <a:cubicBezTo>
                  <a:pt x="611717" y="258939"/>
                  <a:pt x="1223434" y="517878"/>
                  <a:pt x="1888067" y="558800"/>
                </a:cubicBezTo>
                <a:cubicBezTo>
                  <a:pt x="2552700" y="599722"/>
                  <a:pt x="3270250" y="422628"/>
                  <a:pt x="3987800" y="245534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53" y="4941168"/>
                <a:ext cx="5501699" cy="162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⋅0.3⋅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cos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/>
                  <a:t>;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𝑙</m:t>
                    </m:r>
                    <m:r>
                      <a:rPr lang="en-US" sz="2400" b="0" i="1" dirty="0" smtClean="0">
                        <a:latin typeface="Cambria Math"/>
                      </a:rPr>
                      <m:t>∼1</m:t>
                    </m:r>
                    <m:r>
                      <a:rPr lang="en-US" sz="2400" b="0" i="1" dirty="0" smtClean="0">
                        <a:latin typeface="Cambria Math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=1;</m:t>
                    </m:r>
                    <m:r>
                      <a:rPr lang="en-US" sz="2400" b="0" i="1" dirty="0" smtClean="0">
                        <a:latin typeface="Cambria Math"/>
                      </a:rPr>
                      <m:t>𝐵</m:t>
                    </m:r>
                    <m:r>
                      <a:rPr lang="en-US" sz="24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;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𝑟𝑎𝑑</m:t>
                    </m:r>
                    <m:r>
                      <a:rPr lang="en-US" sz="3200" b="0" i="1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0.3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𝐺𝑒𝑉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/>
                          </a:rPr>
                          <m:t>]⋅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cos</m:t>
                        </m:r>
                        <m:r>
                          <a:rPr lang="en-US" sz="3200" i="1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Θ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" y="4941168"/>
                <a:ext cx="5501699" cy="1628523"/>
              </a:xfrm>
              <a:prstGeom prst="rect">
                <a:avLst/>
              </a:prstGeom>
              <a:blipFill rotWithShape="1">
                <a:blip r:embed="rId2"/>
                <a:stretch>
                  <a:fillRect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450645" y="1676355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7395630" y="1654923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426070" cy="50360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39952" y="960541"/>
                <a:ext cx="624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𝜋𝜇𝜈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960541"/>
                <a:ext cx="62420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93032" y="1052736"/>
                <a:ext cx="105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2" y="1052736"/>
                <a:ext cx="10549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732240" y="905744"/>
                <a:ext cx="611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905744"/>
                <a:ext cx="61138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2701" y="2086691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31044" y="4685933"/>
            <a:ext cx="133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0035" y="6165304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Kaon momentum [GeV]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6200000">
                <a:off x="338040" y="3377026"/>
                <a:ext cx="933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8040" y="3377026"/>
                <a:ext cx="93378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47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10707</TotalTime>
  <Words>588</Words>
  <Application>Microsoft Office PowerPoint</Application>
  <PresentationFormat>Экран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KL Flux Monitoring</vt:lpstr>
      <vt:lpstr>K_l flux monitor location</vt:lpstr>
      <vt:lpstr>K_lspectrum </vt:lpstr>
      <vt:lpstr>K_l decays </vt:lpstr>
      <vt:lpstr>K_l in-flight decay</vt:lpstr>
      <vt:lpstr>Презентация PowerPoint</vt:lpstr>
      <vt:lpstr>K_l F Monitor</vt:lpstr>
      <vt:lpstr>Phi displacement</vt:lpstr>
      <vt:lpstr>Презентация PowerPoint</vt:lpstr>
      <vt:lpstr>K_l FM resolution</vt:lpstr>
      <vt:lpstr>K_l→π_^± μ^∓ ν_μreaction kinematics</vt:lpstr>
      <vt:lpstr>Monitor requirements</vt:lpstr>
      <vt:lpstr>K_l F Monitor</vt:lpstr>
      <vt:lpstr>K_l F Monitor</vt:lpstr>
      <vt:lpstr>“Simple” KL Flux Monitor</vt:lpstr>
      <vt:lpstr>“Simple” monitor</vt:lpstr>
      <vt:lpstr>K_l F Monitor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Hyperon production at K_L-Facility</dc:title>
  <dc:creator>mabash</dc:creator>
  <cp:lastModifiedBy>mabash</cp:lastModifiedBy>
  <cp:revision>89</cp:revision>
  <dcterms:created xsi:type="dcterms:W3CDTF">2017-10-02T14:37:27Z</dcterms:created>
  <dcterms:modified xsi:type="dcterms:W3CDTF">2018-03-14T13:53:51Z</dcterms:modified>
</cp:coreProperties>
</file>