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6" r:id="rId6"/>
    <p:sldId id="362" r:id="rId7"/>
    <p:sldId id="370" r:id="rId8"/>
    <p:sldId id="371" r:id="rId9"/>
    <p:sldId id="373" r:id="rId10"/>
    <p:sldId id="375" r:id="rId11"/>
    <p:sldId id="363" r:id="rId12"/>
    <p:sldId id="376" r:id="rId13"/>
    <p:sldId id="377" r:id="rId14"/>
    <p:sldId id="3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userweb.jlab.org/~pavel/projects/KLCPS/klcps78/nom_BaCo.2/z1hDsRt_cpsS.pdf" TargetMode="External"/><Relationship Id="rId3" Type="http://schemas.openxmlformats.org/officeDocument/2006/relationships/hyperlink" Target="https://userweb.jlab.org/~pavel/projects/KLCPS/klcps78/nom_BaCo.2/r1hDsRt_maxZ.pdf" TargetMode="External"/><Relationship Id="rId7" Type="http://schemas.openxmlformats.org/officeDocument/2006/relationships/hyperlink" Target="https://userweb.jlab.org/~pavel/projects/KLCPS/klcps78/nom_BaCo.2/zDsRt_cpsS.pdf" TargetMode="External"/><Relationship Id="rId2" Type="http://schemas.openxmlformats.org/officeDocument/2006/relationships/hyperlink" Target="https://userweb.jlab.org/~pavel/projects/KLCPS/klcps78/nom_BaCo.2/zyDsRt_X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serweb.jlab.org/~pavel/projects/KLCPS/klcps78/nom_BaCo.2/zNFlx_cpsS.pdf" TargetMode="External"/><Relationship Id="rId5" Type="http://schemas.openxmlformats.org/officeDocument/2006/relationships/hyperlink" Target="https://userweb.jlab.org/~pavel/projects/KLCPS/klcps78/nom_BaCo.2/zDsAc_cpsS.pdf" TargetMode="External"/><Relationship Id="rId10" Type="http://schemas.openxmlformats.org/officeDocument/2006/relationships/hyperlink" Target="https://userweb.jlab.org/~pavel/projects/KLCPS/klcps78/nom_BaCo.2/EdNdE_spectra.pdf" TargetMode="External"/><Relationship Id="rId4" Type="http://schemas.openxmlformats.org/officeDocument/2006/relationships/hyperlink" Target="https://userweb.jlab.org/~pavel/projects/KLCPS/klcps78/nom_BaCo.2/rDsRt_maxZ.pdf" TargetMode="External"/><Relationship Id="rId9" Type="http://schemas.openxmlformats.org/officeDocument/2006/relationships/hyperlink" Target="https://userweb.jlab.org/~pavel/projects/KLCPS/klcps78/nom_BaCo.2/zPow_Full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649" y="1122363"/>
            <a:ext cx="10477501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US" baseline="30000" dirty="0"/>
              <a:t>0</a:t>
            </a:r>
            <a:r>
              <a:rPr lang="en-US" dirty="0"/>
              <a:t>L CPS Meeting </a:t>
            </a:r>
            <a:r>
              <a:rPr lang="en-US" dirty="0" smtClean="0"/>
              <a:t>Novem</a:t>
            </a:r>
            <a:r>
              <a:rPr lang="en-US" dirty="0" smtClean="0"/>
              <a:t>ber 27, </a:t>
            </a:r>
            <a:r>
              <a:rPr lang="en-US" dirty="0" smtClean="0"/>
              <a:t>2023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Degtiarenko</a:t>
            </a:r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6" y="970960"/>
            <a:ext cx="6002484" cy="5671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59" y="970960"/>
            <a:ext cx="6086564" cy="56715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Activation Dose Equivalent Rate</a:t>
            </a:r>
            <a:r>
              <a:rPr lang="en-US" b="1" dirty="0" smtClean="0"/>
              <a:t> </a:t>
            </a:r>
            <a:r>
              <a:rPr lang="en-US" b="1" dirty="0" smtClean="0"/>
              <a:t>along Z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58742" y="1671145"/>
            <a:ext cx="225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Barite Concrete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78566" y="1671145"/>
            <a:ext cx="271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Magnetite Concrete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272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3272" y="0"/>
            <a:ext cx="11674763" cy="233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List of relevant illustrative plots:</a:t>
            </a:r>
            <a:br>
              <a:rPr lang="en-US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smtClean="0"/>
              <a:t>https://userweb.jlab.org/~pavel/projects/KLCPS/klcps78/nom_BaCo.2/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66239"/>
              </p:ext>
            </p:extLst>
          </p:nvPr>
        </p:nvGraphicFramePr>
        <p:xfrm>
          <a:off x="838200" y="2355374"/>
          <a:ext cx="10515600" cy="3291840"/>
        </p:xfrm>
        <a:graphic>
          <a:graphicData uri="http://schemas.openxmlformats.org/drawingml/2006/table">
            <a:tbl>
              <a:tblPr/>
              <a:tblGrid>
                <a:gridCol w="2103120">
                  <a:extLst>
                    <a:ext uri="{9D8B030D-6E8A-4147-A177-3AD203B41FA5}">
                      <a16:colId xmlns:a16="http://schemas.microsoft.com/office/drawing/2014/main" val="161074275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2259102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824177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0456105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737978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2"/>
                        </a:rPr>
                        <a:t>zyDsRt_X0.pdf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1.0M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608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3"/>
                        </a:rPr>
                        <a:t>r1hDsRt_maxZ.pdf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8.5K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3236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4"/>
                        </a:rPr>
                        <a:t>rDsRt_maxZ.pdf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8.2K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9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5"/>
                        </a:rPr>
                        <a:t>zDsAc_cpsS.pdf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11:41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9.9K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555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6"/>
                        </a:rPr>
                        <a:t>zNFlx_cpsS.pdf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505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7"/>
                        </a:rPr>
                        <a:t>zDsRt_cpsS.pdf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8.4K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702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8"/>
                        </a:rPr>
                        <a:t>z1hDsRt_cpsS.pdf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16K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434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9"/>
                        </a:rPr>
                        <a:t>zPow_Full.pdf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4531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hlinkClick r:id="rId10"/>
                        </a:rPr>
                        <a:t>EdNdE_spectra.pdf</a:t>
                      </a:r>
                      <a:r>
                        <a:rPr lang="en-US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2023-11-27 11:40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10K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603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87"/>
            <a:ext cx="10753724" cy="1325563"/>
          </a:xfrm>
        </p:spPr>
        <p:txBody>
          <a:bodyPr/>
          <a:lstStyle/>
          <a:p>
            <a:pPr algn="ctr"/>
            <a:r>
              <a:rPr lang="en-US" dirty="0"/>
              <a:t>Design Update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Oct-Nov  </a:t>
            </a:r>
            <a:r>
              <a:rPr lang="en-US" dirty="0">
                <a:solidFill>
                  <a:srgbClr val="FF0000"/>
                </a:solidFill>
              </a:rPr>
              <a:t>2023, “</a:t>
            </a:r>
            <a:r>
              <a:rPr lang="en-US" dirty="0" smtClean="0">
                <a:solidFill>
                  <a:srgbClr val="FF0000"/>
                </a:solidFill>
              </a:rPr>
              <a:t>KLCPS78”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092"/>
            <a:ext cx="10753725" cy="5559592"/>
          </a:xfrm>
        </p:spPr>
        <p:txBody>
          <a:bodyPr>
            <a:normAutofit/>
          </a:bodyPr>
          <a:lstStyle/>
          <a:p>
            <a:r>
              <a:rPr lang="en-US" dirty="0" smtClean="0"/>
              <a:t>The “78” model 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Converging to a</a:t>
            </a:r>
            <a:r>
              <a:rPr lang="en-US" dirty="0" smtClean="0"/>
              <a:t> </a:t>
            </a:r>
            <a:r>
              <a:rPr lang="en-US" dirty="0" smtClean="0"/>
              <a:t>‘nominal’ model setup </a:t>
            </a:r>
            <a:r>
              <a:rPr lang="en-US" dirty="0" smtClean="0"/>
              <a:t>with a choice between Barite concrete and Magnetite concrete shielding layer inside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Added 200 micron vertical slit in the absorber at the bottom of the entrance cavity to ease thermal stress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Use 2 inch outer lead layer (diminishing the iron thickness by 1 inch) to make the thickness standard, but increasing the total weight somewhat.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The difference</a:t>
            </a:r>
            <a:r>
              <a:rPr lang="en-US" dirty="0" smtClean="0"/>
              <a:t> between Barite and Magnetite concrete in the central layer is not significant in terms of the dose rates and activation.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 believe we can use any type of affordable heavy concrete (density over 3.6 g/cm</a:t>
            </a:r>
            <a:r>
              <a:rPr lang="en-US" baseline="30000" dirty="0" smtClean="0"/>
              <a:t>3</a:t>
            </a:r>
            <a:r>
              <a:rPr lang="en-US" dirty="0" smtClean="0"/>
              <a:t>).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Important is to measure the chemical composition of a sample, and ask the manufacturer to keep it the same for the bulk order.  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" y="1023966"/>
            <a:ext cx="12161520" cy="56105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Klcps78, Prompt Dose Equivalent Rates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95454" y="4161136"/>
            <a:ext cx="2658073" cy="461664"/>
            <a:chOff x="6332562" y="6400802"/>
            <a:chExt cx="1686220" cy="3883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62707" y="6400802"/>
              <a:ext cx="835600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32993" y="5034461"/>
            <a:ext cx="143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20-30 Rem/h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" y="1034021"/>
            <a:ext cx="12161520" cy="5617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673" y="0"/>
            <a:ext cx="11767127" cy="9709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Activation Dose Equivalent Rates, 1h after 10000 h beam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59471" y="4077485"/>
            <a:ext cx="2675591" cy="461664"/>
            <a:chOff x="6332562" y="6400802"/>
            <a:chExt cx="1686220" cy="3883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62707" y="6400802"/>
              <a:ext cx="835600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2993" y="5065991"/>
            <a:ext cx="1439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2-4 </a:t>
            </a:r>
            <a:r>
              <a:rPr lang="en-U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mrem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/h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932929"/>
            <a:ext cx="12161520" cy="5626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0"/>
            <a:ext cx="10954327" cy="97096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1-MeV-Equivalent neutron </a:t>
            </a:r>
            <a:r>
              <a:rPr lang="en-US" b="1" dirty="0" err="1" smtClean="0"/>
              <a:t>fluence</a:t>
            </a:r>
            <a:r>
              <a:rPr lang="en-US" b="1" dirty="0" smtClean="0"/>
              <a:t> </a:t>
            </a:r>
            <a:r>
              <a:rPr lang="en-US" b="1" dirty="0" err="1" smtClean="0"/>
              <a:t>accum</a:t>
            </a:r>
            <a:r>
              <a:rPr lang="en-US" b="1" dirty="0" smtClean="0"/>
              <a:t>. in 10000 h 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01513" y="4035444"/>
            <a:ext cx="2665080" cy="461664"/>
            <a:chOff x="6332562" y="6400802"/>
            <a:chExt cx="1686220" cy="3883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62707" y="6400802"/>
              <a:ext cx="835600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2993" y="5034461"/>
            <a:ext cx="157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3-7 E12 n/cm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endParaRPr lang="en-US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0" y="929017"/>
            <a:ext cx="12161520" cy="5617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472" y="0"/>
            <a:ext cx="10954327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Dose accum</a:t>
            </a:r>
            <a:r>
              <a:rPr lang="en-US" b="1" dirty="0" smtClean="0"/>
              <a:t>ulation</a:t>
            </a:r>
            <a:r>
              <a:rPr lang="en-US" b="1" dirty="0" smtClean="0"/>
              <a:t> </a:t>
            </a:r>
            <a:r>
              <a:rPr lang="en-US" b="1" dirty="0" smtClean="0"/>
              <a:t>during a</a:t>
            </a:r>
            <a:r>
              <a:rPr lang="en-US" b="1" dirty="0" smtClean="0"/>
              <a:t> </a:t>
            </a:r>
            <a:r>
              <a:rPr lang="en-US" b="1" dirty="0" smtClean="0"/>
              <a:t>10000 </a:t>
            </a:r>
            <a:r>
              <a:rPr lang="en-US" b="1" dirty="0" smtClean="0"/>
              <a:t>hour run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64879" y="6179554"/>
            <a:ext cx="2665080" cy="461664"/>
            <a:chOff x="6332562" y="6400802"/>
            <a:chExt cx="1686220" cy="3883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332562" y="6452834"/>
              <a:ext cx="168622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962707" y="6400802"/>
              <a:ext cx="835600" cy="388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r>
                <a:rPr lang="en-US" sz="2400" dirty="0" smtClean="0"/>
                <a:t> </a:t>
              </a:r>
              <a:r>
                <a:rPr lang="en-US" sz="2400" dirty="0"/>
                <a:t>m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2993" y="5034461"/>
            <a:ext cx="125073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100-200 </a:t>
            </a:r>
            <a:r>
              <a:rPr lang="en-US" dirty="0" err="1" smtClean="0"/>
              <a:t>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Dose Eq. y-z </a:t>
            </a:r>
            <a:r>
              <a:rPr lang="en-US" b="1" dirty="0"/>
              <a:t>M</a:t>
            </a:r>
            <a:r>
              <a:rPr lang="en-US" b="1" dirty="0" smtClean="0"/>
              <a:t>ap along z </a:t>
            </a:r>
            <a:r>
              <a:rPr lang="en-US" b="1" dirty="0" smtClean="0"/>
              <a:t>(nominal)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970960"/>
            <a:ext cx="10706100" cy="57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Power Distribution along Z (nominal)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46" y="712593"/>
            <a:ext cx="9522690" cy="61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7096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Dose Equivalent Rate</a:t>
            </a:r>
            <a:r>
              <a:rPr lang="en-US" b="1" dirty="0" smtClean="0"/>
              <a:t> </a:t>
            </a:r>
            <a:r>
              <a:rPr lang="en-US" b="1" dirty="0" smtClean="0"/>
              <a:t>along Z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34" y="970961"/>
            <a:ext cx="5670988" cy="5759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717" y="886879"/>
            <a:ext cx="5734048" cy="5844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8742" y="1671145"/>
            <a:ext cx="225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Barite Concrete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78566" y="1671145"/>
            <a:ext cx="2711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Magnetite Concrete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2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487CC9-7192-49A4-AC60-7EE2C7277A6D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73237</TotalTime>
  <Words>307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K0L CPS Meeting November 27, 2023 </vt:lpstr>
      <vt:lpstr>Design Update – Oct-Nov  2023, “KLCPS78”</vt:lpstr>
      <vt:lpstr>Klcps78, Prompt Dose Equivalent Rates</vt:lpstr>
      <vt:lpstr>Activation Dose Equivalent Rates, 1h after 10000 h beam</vt:lpstr>
      <vt:lpstr>1-MeV-Equivalent neutron fluence accum. in 10000 h </vt:lpstr>
      <vt:lpstr>Dose accumulation during a 10000 hour run</vt:lpstr>
      <vt:lpstr>Dose Eq. y-z Map along z (nominal)</vt:lpstr>
      <vt:lpstr>Power Distribution along Z (nominal)</vt:lpstr>
      <vt:lpstr>Dose Equivalent Rate along Z </vt:lpstr>
      <vt:lpstr>Activation Dose Equivalent Rate along Z </vt:lpstr>
      <vt:lpstr>PowerPoint Presentation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199</cp:revision>
  <dcterms:created xsi:type="dcterms:W3CDTF">2021-10-28T13:00:31Z</dcterms:created>
  <dcterms:modified xsi:type="dcterms:W3CDTF">2023-11-27T19:31:41Z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