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50" r:id="rId6"/>
    <p:sldId id="366" r:id="rId7"/>
    <p:sldId id="351" r:id="rId8"/>
    <p:sldId id="368" r:id="rId9"/>
    <p:sldId id="369" r:id="rId10"/>
    <p:sldId id="372" r:id="rId11"/>
    <p:sldId id="370" r:id="rId12"/>
    <p:sldId id="367" r:id="rId13"/>
    <p:sldId id="371" r:id="rId14"/>
    <p:sldId id="373" r:id="rId15"/>
    <p:sldId id="374" r:id="rId16"/>
    <p:sldId id="375" r:id="rId17"/>
    <p:sldId id="377" r:id="rId18"/>
    <p:sldId id="378" r:id="rId19"/>
    <p:sldId id="3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7" autoAdjust="0"/>
    <p:restoredTop sz="94660"/>
  </p:normalViewPr>
  <p:slideViewPr>
    <p:cSldViewPr snapToGrid="0">
      <p:cViewPr varScale="1">
        <p:scale>
          <a:sx n="71" d="100"/>
          <a:sy n="71" d="100"/>
        </p:scale>
        <p:origin x="82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40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5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8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9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3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4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E31E8-D7C1-45FD-BECB-2E932B32485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2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E31E8-D7C1-45FD-BECB-2E932B32485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4BB56-5B70-4069-ACBB-197BF131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3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4450" y="1122363"/>
            <a:ext cx="9620250" cy="2387600"/>
          </a:xfrm>
        </p:spPr>
        <p:txBody>
          <a:bodyPr/>
          <a:lstStyle/>
          <a:p>
            <a:r>
              <a:rPr lang="en-US" dirty="0" smtClean="0"/>
              <a:t>KLF </a:t>
            </a:r>
            <a:r>
              <a:rPr lang="en-US" dirty="0"/>
              <a:t>Design Meeting </a:t>
            </a:r>
            <a:br>
              <a:rPr lang="en-US" dirty="0"/>
            </a:br>
            <a:r>
              <a:rPr lang="en-US" dirty="0"/>
              <a:t>September 6,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P. Degtiarenko</a:t>
            </a:r>
          </a:p>
        </p:txBody>
      </p:sp>
    </p:spTree>
    <p:extLst>
      <p:ext uri="{BB962C8B-B14F-4D97-AF65-F5344CB8AC3E}">
        <p14:creationId xmlns:p14="http://schemas.microsoft.com/office/powerpoint/2010/main" val="36568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49" y="19755"/>
            <a:ext cx="10530254" cy="68382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132" y="526628"/>
            <a:ext cx="8127210" cy="67791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1 MeV Eq. n flux in 10000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64" y="0"/>
            <a:ext cx="106594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247" y="193431"/>
            <a:ext cx="9908930" cy="67791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1 MeV Eq. n flux in 10000 </a:t>
            </a:r>
            <a:r>
              <a:rPr lang="en-US" dirty="0" smtClean="0"/>
              <a:t>hours, near HD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7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54" y="123092"/>
            <a:ext cx="9434146" cy="66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25" y="62768"/>
            <a:ext cx="9705248" cy="6795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759"/>
            <a:ext cx="2223247" cy="524078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L</a:t>
            </a:r>
            <a:r>
              <a:rPr lang="en-US" dirty="0" smtClean="0"/>
              <a:t> and neutron Rates Source Term </a:t>
            </a:r>
            <a:r>
              <a:rPr lang="en-US" dirty="0" err="1" smtClean="0"/>
              <a:t>Calcs</a:t>
            </a:r>
            <a:r>
              <a:rPr lang="en-US" dirty="0" smtClean="0"/>
              <a:t>, Low Threshold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41387" y="6513755"/>
            <a:ext cx="1367912" cy="3442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/>
              <a:t>P (GeV/c)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351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759"/>
            <a:ext cx="2223247" cy="5240781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L</a:t>
            </a:r>
            <a:r>
              <a:rPr lang="en-US" dirty="0" smtClean="0"/>
              <a:t> and neutron Rates Source Term </a:t>
            </a:r>
            <a:r>
              <a:rPr lang="en-US" dirty="0" err="1" smtClean="0"/>
              <a:t>Calcs</a:t>
            </a:r>
            <a:r>
              <a:rPr lang="en-US" dirty="0" smtClean="0"/>
              <a:t>, High Threshold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593" y="0"/>
            <a:ext cx="9649408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17858" y="1276561"/>
            <a:ext cx="3427291" cy="116184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About 8 kHz Total  K</a:t>
            </a:r>
            <a:r>
              <a:rPr lang="en-US" sz="3600" baseline="-25000" dirty="0" smtClean="0"/>
              <a:t>L</a:t>
            </a:r>
            <a:r>
              <a:rPr lang="en-US" sz="3600" dirty="0" smtClean="0"/>
              <a:t> On Target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141387" y="6513755"/>
            <a:ext cx="1367912" cy="3442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/>
              <a:t>P (GeV/c)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642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212" y="0"/>
            <a:ext cx="9197789" cy="6809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2" y="218727"/>
            <a:ext cx="3307976" cy="327751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</a:t>
            </a:r>
            <a:r>
              <a:rPr lang="en-US" baseline="-25000" dirty="0" smtClean="0"/>
              <a:t>L</a:t>
            </a:r>
            <a:r>
              <a:rPr lang="en-US" dirty="0" smtClean="0"/>
              <a:t> and neutron Rates from the Proposal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88597" y="2586319"/>
            <a:ext cx="713591" cy="1479177"/>
            <a:chOff x="5588597" y="2586319"/>
            <a:chExt cx="713591" cy="1479177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5588597" y="3195019"/>
              <a:ext cx="713591" cy="301220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40" tIns="45720" rIns="91440" bIns="45720" rtlCol="0" anchor="ctr">
              <a:normAutofit fontScale="9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dirty="0" smtClean="0"/>
                <a:t>x100</a:t>
              </a:r>
              <a:endParaRPr lang="en-US" sz="20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5696175" y="2586319"/>
              <a:ext cx="17929" cy="1479177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527689" y="2140771"/>
            <a:ext cx="519953" cy="1120587"/>
            <a:chOff x="5588597" y="2586321"/>
            <a:chExt cx="519953" cy="1189614"/>
          </a:xfrm>
        </p:grpSpPr>
        <p:sp>
          <p:nvSpPr>
            <p:cNvPr id="13" name="Title 1"/>
            <p:cNvSpPr txBox="1">
              <a:spLocks/>
            </p:cNvSpPr>
            <p:nvPr/>
          </p:nvSpPr>
          <p:spPr>
            <a:xfrm>
              <a:off x="5588597" y="3195018"/>
              <a:ext cx="519953" cy="316348"/>
            </a:xfrm>
            <a:prstGeom prst="rect">
              <a:avLst/>
            </a:prstGeom>
            <a:solidFill>
              <a:srgbClr val="FFFF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800" dirty="0" smtClean="0"/>
                <a:t>x5</a:t>
              </a:r>
              <a:endParaRPr lang="en-US" sz="18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5696176" y="2586321"/>
              <a:ext cx="25099" cy="1189614"/>
            </a:xfrm>
            <a:prstGeom prst="straightConnector1">
              <a:avLst/>
            </a:prstGeom>
            <a:ln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41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141287"/>
            <a:ext cx="107442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Highlights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September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2024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3957" y="1274885"/>
            <a:ext cx="11368392" cy="54418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CPS model tune up</a:t>
            </a:r>
          </a:p>
          <a:p>
            <a:r>
              <a:rPr lang="en-US" dirty="0" smtClean="0"/>
              <a:t>Toy </a:t>
            </a:r>
            <a:r>
              <a:rPr lang="en-US" dirty="0"/>
              <a:t>cylindrically symmetric model for the Cave and Hall D</a:t>
            </a:r>
          </a:p>
          <a:p>
            <a:r>
              <a:rPr lang="en-US" dirty="0"/>
              <a:t>Scoring rates and spectra of photons, neutrons, and K</a:t>
            </a:r>
            <a:r>
              <a:rPr lang="en-US" baseline="-25000" dirty="0"/>
              <a:t>L</a:t>
            </a:r>
            <a:r>
              <a:rPr lang="en-US" dirty="0"/>
              <a:t> in the Hall </a:t>
            </a:r>
            <a:endParaRPr lang="en-US" baseline="-25000" dirty="0"/>
          </a:p>
          <a:p>
            <a:r>
              <a:rPr lang="en-US" dirty="0"/>
              <a:t>The results are consistent with other models’ results, though may differ in details. Generally most particles entering Hall are </a:t>
            </a:r>
            <a:r>
              <a:rPr lang="en-US" dirty="0" smtClean="0"/>
              <a:t>collimated </a:t>
            </a:r>
            <a:r>
              <a:rPr lang="en-US" dirty="0"/>
              <a:t>around the beam line. </a:t>
            </a:r>
          </a:p>
          <a:p>
            <a:r>
              <a:rPr lang="en-US" dirty="0"/>
              <a:t>Photon rates at the target are evaluated to be </a:t>
            </a:r>
            <a:r>
              <a:rPr lang="en-US" dirty="0">
                <a:solidFill>
                  <a:srgbClr val="FF0000"/>
                </a:solidFill>
              </a:rPr>
              <a:t>1.6 GHz </a:t>
            </a:r>
            <a:r>
              <a:rPr lang="en-US" dirty="0"/>
              <a:t>+/- 10</a:t>
            </a:r>
            <a:r>
              <a:rPr lang="en-US" dirty="0" smtClean="0"/>
              <a:t>%, </a:t>
            </a:r>
            <a:r>
              <a:rPr lang="en-US" dirty="0"/>
              <a:t>low energies below 20 MeV, peaked at 3-5 MeV</a:t>
            </a:r>
          </a:p>
          <a:p>
            <a:r>
              <a:rPr lang="en-US" dirty="0"/>
              <a:t>Neutron rates at the target generate dose rates around few rem/h, the “damage function” </a:t>
            </a:r>
            <a:r>
              <a:rPr lang="en-US" dirty="0" smtClean="0"/>
              <a:t>the </a:t>
            </a:r>
            <a:r>
              <a:rPr lang="en-US" dirty="0"/>
              <a:t>1 MeV </a:t>
            </a:r>
            <a:r>
              <a:rPr lang="en-US" dirty="0" smtClean="0"/>
              <a:t>n eq. </a:t>
            </a:r>
            <a:r>
              <a:rPr lang="en-US" dirty="0"/>
              <a:t>accumulation in 10000 beam hours </a:t>
            </a:r>
            <a:r>
              <a:rPr lang="en-US" dirty="0" smtClean="0">
                <a:solidFill>
                  <a:srgbClr val="FF0000"/>
                </a:solidFill>
              </a:rPr>
              <a:t>below 10</a:t>
            </a:r>
            <a:r>
              <a:rPr lang="en-US" baseline="30000" dirty="0" smtClean="0">
                <a:solidFill>
                  <a:srgbClr val="FF0000"/>
                </a:solidFill>
              </a:rPr>
              <a:t>12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cm</a:t>
            </a:r>
            <a:r>
              <a:rPr lang="en-US" baseline="30000" dirty="0">
                <a:solidFill>
                  <a:srgbClr val="FF0000"/>
                </a:solidFill>
              </a:rPr>
              <a:t>-2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  <a:p>
            <a:r>
              <a:rPr lang="en-US" dirty="0"/>
              <a:t>FLUKA K</a:t>
            </a:r>
            <a:r>
              <a:rPr lang="en-US" baseline="-25000" dirty="0"/>
              <a:t>L</a:t>
            </a:r>
            <a:r>
              <a:rPr lang="en-US" dirty="0"/>
              <a:t> spectra and rates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~</a:t>
            </a: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kHz</a:t>
            </a:r>
            <a:r>
              <a:rPr lang="en-US" dirty="0"/>
              <a:t>) at the target are consistent with the ones from the proposal. 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High energy neutron rates at the target are higher than in the proposal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Optimization </a:t>
            </a:r>
            <a:r>
              <a:rPr lang="en-US" dirty="0"/>
              <a:t>is challenging and may require larger CPU power.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1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141287"/>
            <a:ext cx="10744200" cy="1325563"/>
          </a:xfrm>
        </p:spPr>
        <p:txBody>
          <a:bodyPr/>
          <a:lstStyle/>
          <a:p>
            <a:pPr algn="ctr"/>
            <a:r>
              <a:rPr lang="en-US" dirty="0"/>
              <a:t>CPS Model Update </a:t>
            </a:r>
            <a:r>
              <a:rPr lang="en-US" dirty="0">
                <a:solidFill>
                  <a:srgbClr val="FF0000"/>
                </a:solidFill>
              </a:rPr>
              <a:t>– August 2024, “KLCPS81”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6849"/>
            <a:ext cx="10753725" cy="5133975"/>
          </a:xfrm>
        </p:spPr>
        <p:txBody>
          <a:bodyPr>
            <a:normAutofit/>
          </a:bodyPr>
          <a:lstStyle/>
          <a:p>
            <a:r>
              <a:rPr lang="en-US" dirty="0"/>
              <a:t> No major changes since previous report</a:t>
            </a:r>
          </a:p>
          <a:p>
            <a:r>
              <a:rPr lang="en-US" dirty="0"/>
              <a:t> In progress: details of the beam line exiting the Tagger Hall</a:t>
            </a:r>
          </a:p>
          <a:p>
            <a:r>
              <a:rPr lang="en-US" dirty="0"/>
              <a:t> Expecting the optimization for the magnetic shield around the radiator</a:t>
            </a:r>
          </a:p>
          <a:p>
            <a:r>
              <a:rPr lang="en-US" dirty="0"/>
              <a:t> In progress: optimization for the CPS outer lead shielding layer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Technically </a:t>
            </a:r>
            <a:r>
              <a:rPr lang="en-US" dirty="0" smtClean="0"/>
              <a:t>challenging. 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Considering options for working without it, compensating by the increasing inner lead layer. Its main function is to shield the activation dose rates in the vicinity of CPS during accesses.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A trade off could be a local shielding at locations that would be needing access more frequently, and fencing the main CPS body as a “High Radiation Area”, similar to how it’s done around high power targets in Halls A &amp; C</a:t>
            </a:r>
          </a:p>
        </p:txBody>
      </p:sp>
    </p:spTree>
    <p:extLst>
      <p:ext uri="{BB962C8B-B14F-4D97-AF65-F5344CB8AC3E}">
        <p14:creationId xmlns:p14="http://schemas.microsoft.com/office/powerpoint/2010/main" val="36874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141287"/>
            <a:ext cx="10744200" cy="1325563"/>
          </a:xfrm>
        </p:spPr>
        <p:txBody>
          <a:bodyPr/>
          <a:lstStyle/>
          <a:p>
            <a:pPr algn="ctr"/>
            <a:r>
              <a:rPr lang="en-US" dirty="0"/>
              <a:t>KLF Model Update </a:t>
            </a:r>
            <a:r>
              <a:rPr lang="en-US" dirty="0">
                <a:solidFill>
                  <a:srgbClr val="FF0000"/>
                </a:solidFill>
              </a:rPr>
              <a:t>– Sept. 2024, “KLCPS82”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57" y="1173805"/>
            <a:ext cx="11368392" cy="554290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Toy model for the CPS beam entering the Cave and HD to cross-check HD background rates’ calculations</a:t>
            </a:r>
          </a:p>
          <a:p>
            <a:r>
              <a:rPr lang="en-US" dirty="0"/>
              <a:t>Crude cylindrically symmetric model for the Cave and Hall D</a:t>
            </a:r>
          </a:p>
          <a:p>
            <a:r>
              <a:rPr lang="en-US" dirty="0"/>
              <a:t>Scoring rates and spectra of photons, neutrons, and K</a:t>
            </a:r>
            <a:r>
              <a:rPr lang="en-US" baseline="-25000" dirty="0"/>
              <a:t>L</a:t>
            </a:r>
            <a:r>
              <a:rPr lang="en-US" dirty="0"/>
              <a:t> in the Hall </a:t>
            </a:r>
            <a:endParaRPr lang="en-US" baseline="-25000" dirty="0"/>
          </a:p>
          <a:p>
            <a:r>
              <a:rPr lang="en-US" dirty="0"/>
              <a:t>The results are consistent with other models’ results, though may differ in details. Generally most particles entering Hall are strongly collimated around the beam line. </a:t>
            </a:r>
          </a:p>
          <a:p>
            <a:r>
              <a:rPr lang="en-US" dirty="0"/>
              <a:t>Photon rates at the target are evaluated to be 1.6 GHz +/- 10%, mostly low energies below 20 MeV, peaked at 3-5 MeV</a:t>
            </a:r>
          </a:p>
          <a:p>
            <a:r>
              <a:rPr lang="en-US" dirty="0"/>
              <a:t>Neutron rates at the target generate dose rates around few rem/h, the “damage function” estimate shows that the 1 MeV neutron equivalent accumulation in 10000 beam hours does not exceed 10</a:t>
            </a:r>
            <a:r>
              <a:rPr lang="en-US" baseline="30000" dirty="0"/>
              <a:t>12</a:t>
            </a:r>
            <a:r>
              <a:rPr lang="en-US" dirty="0"/>
              <a:t> cm</a:t>
            </a:r>
            <a:r>
              <a:rPr lang="en-US" baseline="30000" dirty="0"/>
              <a:t>-2</a:t>
            </a:r>
            <a:r>
              <a:rPr lang="en-US" dirty="0"/>
              <a:t>  </a:t>
            </a:r>
          </a:p>
          <a:p>
            <a:r>
              <a:rPr lang="en-US" dirty="0"/>
              <a:t>FLUKA K</a:t>
            </a:r>
            <a:r>
              <a:rPr lang="en-US" baseline="-25000" dirty="0"/>
              <a:t>L</a:t>
            </a:r>
            <a:r>
              <a:rPr lang="en-US" dirty="0"/>
              <a:t> spectra and rates </a:t>
            </a:r>
            <a:r>
              <a:rPr lang="en-US" dirty="0" smtClean="0"/>
              <a:t>(~</a:t>
            </a:r>
            <a:r>
              <a:rPr lang="en-US" dirty="0"/>
              <a:t>8</a:t>
            </a:r>
            <a:r>
              <a:rPr lang="en-US" dirty="0" smtClean="0"/>
              <a:t> </a:t>
            </a:r>
            <a:r>
              <a:rPr lang="en-US" dirty="0"/>
              <a:t>kHz) at the target are consistent with the ones from the proposal. Optimization is challenging and may require larger CPU power.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9F5D72-16DF-41F0-BBC1-8B9793B52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955" y="0"/>
            <a:ext cx="996409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07" y="130975"/>
            <a:ext cx="2622334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KLCPS82 Z-Y Plane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351525" y="3993204"/>
            <a:ext cx="914396" cy="73443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/>
              <a:t>Liq.H2 target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07505" y="556243"/>
            <a:ext cx="1191355" cy="90029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/>
              <a:t>Concrete Cave and labyrinth</a:t>
            </a:r>
          </a:p>
        </p:txBody>
      </p:sp>
      <p:cxnSp>
        <p:nvCxnSpPr>
          <p:cNvPr id="8" name="Straight Arrow Connector 7"/>
          <p:cNvCxnSpPr>
            <a:cxnSpLocks/>
            <a:stCxn id="6" idx="2"/>
          </p:cNvCxnSpPr>
          <p:nvPr/>
        </p:nvCxnSpPr>
        <p:spPr>
          <a:xfrm flipH="1">
            <a:off x="5304817" y="1456538"/>
            <a:ext cx="1998366" cy="78730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503175" y="770448"/>
            <a:ext cx="1313966" cy="61467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/>
              <a:t>Lead shielding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2113229" y="1385122"/>
            <a:ext cx="3045988" cy="1688818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2906846" y="5020898"/>
            <a:ext cx="1522482" cy="640599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/>
              <a:t>Tungsten beam dump</a:t>
            </a:r>
          </a:p>
        </p:txBody>
      </p:sp>
      <p:cxnSp>
        <p:nvCxnSpPr>
          <p:cNvPr id="15" name="Straight Arrow Connector 14"/>
          <p:cNvCxnSpPr>
            <a:cxnSpLocks/>
            <a:stCxn id="14" idx="0"/>
          </p:cNvCxnSpPr>
          <p:nvPr/>
        </p:nvCxnSpPr>
        <p:spPr>
          <a:xfrm flipH="1" flipV="1">
            <a:off x="1926079" y="3249040"/>
            <a:ext cx="1742008" cy="1771858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374547" y="5129192"/>
            <a:ext cx="1303802" cy="64059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000" dirty="0"/>
              <a:t>Beryllium target</a:t>
            </a:r>
          </a:p>
        </p:txBody>
      </p:sp>
      <p:cxnSp>
        <p:nvCxnSpPr>
          <p:cNvPr id="20" name="Straight Arrow Connector 19"/>
          <p:cNvCxnSpPr>
            <a:cxnSpLocks/>
            <a:stCxn id="19" idx="0"/>
          </p:cNvCxnSpPr>
          <p:nvPr/>
        </p:nvCxnSpPr>
        <p:spPr>
          <a:xfrm flipH="1" flipV="1">
            <a:off x="1822318" y="3249038"/>
            <a:ext cx="204130" cy="1880154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3003593" y="824726"/>
            <a:ext cx="1263729" cy="56039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Beam line from CPS</a:t>
            </a:r>
          </a:p>
        </p:txBody>
      </p:sp>
      <p:cxnSp>
        <p:nvCxnSpPr>
          <p:cNvPr id="24" name="Straight Arrow Connector 23"/>
          <p:cNvCxnSpPr>
            <a:cxnSpLocks/>
            <a:stCxn id="23" idx="2"/>
          </p:cNvCxnSpPr>
          <p:nvPr/>
        </p:nvCxnSpPr>
        <p:spPr>
          <a:xfrm flipH="1">
            <a:off x="1230038" y="1385122"/>
            <a:ext cx="2405420" cy="1863916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4CF90BD-07DA-4693-A0E1-C174E99AE63B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9808723" y="3323083"/>
            <a:ext cx="833337" cy="670121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2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26" y="0"/>
            <a:ext cx="1187777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4908" y="227690"/>
            <a:ext cx="4715795" cy="67791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Total Dose Eq.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4" y="0"/>
            <a:ext cx="11845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27690"/>
            <a:ext cx="5049903" cy="67791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Neutron Dose Eq.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4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37" y="0"/>
            <a:ext cx="1067086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174936"/>
            <a:ext cx="8786633" cy="67791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Neutron Dose Eq. Rates around HD 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3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52" y="1"/>
            <a:ext cx="1187604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438" y="227690"/>
            <a:ext cx="4865265" cy="67791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Photon Dose Eq.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1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62CB02-EB66-4180-9FAB-AD6050C9A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268" y="0"/>
            <a:ext cx="97709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07" y="130975"/>
            <a:ext cx="2020619" cy="1325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Photon Spectra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7E4C173-D456-49B1-A2AE-8CF801E4500F}"/>
              </a:ext>
            </a:extLst>
          </p:cNvPr>
          <p:cNvSpPr txBox="1">
            <a:spLocks/>
          </p:cNvSpPr>
          <p:nvPr/>
        </p:nvSpPr>
        <p:spPr>
          <a:xfrm>
            <a:off x="9261510" y="1035719"/>
            <a:ext cx="1896444" cy="841638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Total rate         1.6 GHz +/- 10%</a:t>
            </a:r>
          </a:p>
        </p:txBody>
      </p:sp>
    </p:spTree>
    <p:extLst>
      <p:ext uri="{BB962C8B-B14F-4D97-AF65-F5344CB8AC3E}">
        <p14:creationId xmlns:p14="http://schemas.microsoft.com/office/powerpoint/2010/main" val="5248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B1D514388CB41A0EEF7AB490ED85B" ma:contentTypeVersion="9" ma:contentTypeDescription="Create a new document." ma:contentTypeScope="" ma:versionID="59fae69376e3a927b0e945ef105d3c3d">
  <xsd:schema xmlns:xsd="http://www.w3.org/2001/XMLSchema" xmlns:xs="http://www.w3.org/2001/XMLSchema" xmlns:p="http://schemas.microsoft.com/office/2006/metadata/properties" xmlns:ns3="426b74de-0581-4e94-90c0-1abf6215444e" xmlns:ns4="dcff909e-542d-4672-8557-4ef8d9009dce" targetNamespace="http://schemas.microsoft.com/office/2006/metadata/properties" ma:root="true" ma:fieldsID="ebf6611702a66eacf3281a4508b6384d" ns3:_="" ns4:_="">
    <xsd:import namespace="426b74de-0581-4e94-90c0-1abf6215444e"/>
    <xsd:import namespace="dcff909e-542d-4672-8557-4ef8d9009dc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6b74de-0581-4e94-90c0-1abf621544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f909e-542d-4672-8557-4ef8d9009d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52D492-AB9D-40A5-8738-715F44444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6b74de-0581-4e94-90c0-1abf6215444e"/>
    <ds:schemaRef ds:uri="dcff909e-542d-4672-8557-4ef8d9009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B4B8E5-C1DF-4047-9F8A-352EBDE30E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487CC9-7192-49A4-AC60-7EE2C7277A6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cff909e-542d-4672-8557-4ef8d9009dce"/>
    <ds:schemaRef ds:uri="426b74de-0581-4e94-90c0-1abf6215444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65082</TotalTime>
  <Words>600</Words>
  <Application>Microsoft Office PowerPoint</Application>
  <PresentationFormat>Widescreen</PresentationFormat>
  <Paragraphs>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KLF Design Meeting  September 6, 2024</vt:lpstr>
      <vt:lpstr>CPS Model Update – August 2024, “KLCPS81”</vt:lpstr>
      <vt:lpstr>KLF Model Update – Sept. 2024, “KLCPS82”</vt:lpstr>
      <vt:lpstr>KLCPS82 Z-Y Plane</vt:lpstr>
      <vt:lpstr>Total Dose Eq. Rates</vt:lpstr>
      <vt:lpstr>Neutron Dose Eq. Rates</vt:lpstr>
      <vt:lpstr>Neutron Dose Eq. Rates around HD target</vt:lpstr>
      <vt:lpstr>Photon Dose Eq. Rates</vt:lpstr>
      <vt:lpstr>Photon Spectra</vt:lpstr>
      <vt:lpstr>1 MeV Eq. n flux in 10000 hours</vt:lpstr>
      <vt:lpstr>1 MeV Eq. n flux in 10000 hours, near HD target</vt:lpstr>
      <vt:lpstr>PowerPoint Presentation</vt:lpstr>
      <vt:lpstr>KL and neutron Rates Source Term Calcs, Low Threshold</vt:lpstr>
      <vt:lpstr>KL and neutron Rates Source Term Calcs, High Threshold</vt:lpstr>
      <vt:lpstr>KL and neutron Rates from the Proposal</vt:lpstr>
      <vt:lpstr>Highlights – September 6th, 2024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WENDY and NDX at the Boundary</dc:title>
  <dc:creator>Pavel Degtiarenko</dc:creator>
  <cp:lastModifiedBy>Pavel Degtiarenko</cp:lastModifiedBy>
  <cp:revision>227</cp:revision>
  <dcterms:created xsi:type="dcterms:W3CDTF">2021-10-28T13:00:31Z</dcterms:created>
  <dcterms:modified xsi:type="dcterms:W3CDTF">2024-09-06T15:51:19Z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0x010100C41B1D514388CB41A0EEF7AB490ED85B</vt:lpwstr>
  </property>
</Properties>
</file>