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6" r:id="rId6"/>
    <p:sldId id="287" r:id="rId7"/>
    <p:sldId id="271" r:id="rId8"/>
    <p:sldId id="290" r:id="rId9"/>
    <p:sldId id="291" r:id="rId10"/>
    <p:sldId id="292" r:id="rId11"/>
    <p:sldId id="293" r:id="rId12"/>
    <p:sldId id="295" r:id="rId13"/>
    <p:sldId id="296" r:id="rId14"/>
    <p:sldId id="294" r:id="rId15"/>
    <p:sldId id="297" r:id="rId16"/>
    <p:sldId id="298" r:id="rId17"/>
    <p:sldId id="299" r:id="rId18"/>
    <p:sldId id="302" r:id="rId19"/>
    <p:sldId id="303" r:id="rId20"/>
    <p:sldId id="301" r:id="rId21"/>
    <p:sldId id="300" r:id="rId22"/>
    <p:sldId id="304" r:id="rId23"/>
    <p:sldId id="305" r:id="rId24"/>
    <p:sldId id="30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8" autoAdjust="0"/>
    <p:restoredTop sz="94660"/>
  </p:normalViewPr>
  <p:slideViewPr>
    <p:cSldViewPr snapToGrid="0">
      <p:cViewPr varScale="1">
        <p:scale>
          <a:sx n="65" d="100"/>
          <a:sy n="65" d="100"/>
        </p:scale>
        <p:origin x="38" y="8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4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5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8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4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8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9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3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4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2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E31E8-D7C1-45FD-BECB-2E932B32485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3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4450" y="1122363"/>
            <a:ext cx="9620250" cy="2387600"/>
          </a:xfrm>
        </p:spPr>
        <p:txBody>
          <a:bodyPr/>
          <a:lstStyle/>
          <a:p>
            <a:r>
              <a:rPr lang="en-US" dirty="0" smtClean="0"/>
              <a:t>K</a:t>
            </a:r>
            <a:r>
              <a:rPr lang="en-US" baseline="30000" dirty="0" smtClean="0"/>
              <a:t>0</a:t>
            </a:r>
            <a:r>
              <a:rPr lang="en-US" dirty="0" smtClean="0"/>
              <a:t>L CPS Meeting </a:t>
            </a:r>
            <a:r>
              <a:rPr lang="en-US" dirty="0" smtClean="0"/>
              <a:t>May</a:t>
            </a:r>
            <a:r>
              <a:rPr lang="en-US" dirty="0" smtClean="0"/>
              <a:t> 8, 2023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P. Degtiarenko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CPS Assembly: Beam Line + Core Layers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76276"/>
            <a:ext cx="9601200" cy="578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CPS Assembly: Beam Line + Core Layers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67415"/>
            <a:ext cx="9601200" cy="579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Beam propagation at </a:t>
            </a:r>
            <a:r>
              <a:rPr lang="en-US" b="1" dirty="0" err="1" smtClean="0"/>
              <a:t>mag.field</a:t>
            </a:r>
            <a:r>
              <a:rPr lang="en-US" b="1" dirty="0" smtClean="0"/>
              <a:t> at 0%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66" y="1043984"/>
            <a:ext cx="9692640" cy="58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8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Beam propagation at </a:t>
            </a:r>
            <a:r>
              <a:rPr lang="en-US" b="1" dirty="0" err="1"/>
              <a:t>mag.field</a:t>
            </a:r>
            <a:r>
              <a:rPr lang="en-US" b="1" dirty="0"/>
              <a:t> at </a:t>
            </a:r>
            <a:r>
              <a:rPr lang="en-US" b="1" dirty="0" smtClean="0"/>
              <a:t>10</a:t>
            </a:r>
            <a:r>
              <a:rPr lang="en-US" b="1" dirty="0"/>
              <a:t>%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957" y="1060230"/>
            <a:ext cx="9601200" cy="588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Beam propagation at </a:t>
            </a:r>
            <a:r>
              <a:rPr lang="en-US" b="1" dirty="0" err="1"/>
              <a:t>mag.field</a:t>
            </a:r>
            <a:r>
              <a:rPr lang="en-US" b="1" dirty="0"/>
              <a:t> at </a:t>
            </a:r>
            <a:r>
              <a:rPr lang="en-US" b="1" dirty="0" smtClean="0"/>
              <a:t>20</a:t>
            </a:r>
            <a:r>
              <a:rPr lang="en-US" b="1" dirty="0"/>
              <a:t>%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74968"/>
            <a:ext cx="9601200" cy="565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3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Beam propagation at </a:t>
            </a:r>
            <a:r>
              <a:rPr lang="en-US" b="1" dirty="0" err="1"/>
              <a:t>mag.field</a:t>
            </a:r>
            <a:r>
              <a:rPr lang="en-US" b="1" dirty="0"/>
              <a:t> at </a:t>
            </a:r>
            <a:r>
              <a:rPr lang="en-US" b="1" dirty="0" smtClean="0"/>
              <a:t>40</a:t>
            </a:r>
            <a:r>
              <a:rPr lang="en-US" b="1" dirty="0"/>
              <a:t>%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1035302"/>
            <a:ext cx="9418320" cy="57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0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Beam propagation at </a:t>
            </a:r>
            <a:r>
              <a:rPr lang="en-US" b="1" dirty="0" err="1"/>
              <a:t>mag.field</a:t>
            </a:r>
            <a:r>
              <a:rPr lang="en-US" b="1" dirty="0"/>
              <a:t> at </a:t>
            </a:r>
            <a:r>
              <a:rPr lang="en-US" b="1" dirty="0" smtClean="0"/>
              <a:t>80</a:t>
            </a:r>
            <a:r>
              <a:rPr lang="en-US" b="1" dirty="0"/>
              <a:t>%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246" y="1047873"/>
            <a:ext cx="9601200" cy="581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8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Beam propagation at </a:t>
            </a:r>
            <a:r>
              <a:rPr lang="en-US" b="1" dirty="0" err="1"/>
              <a:t>mag.field</a:t>
            </a:r>
            <a:r>
              <a:rPr lang="en-US" b="1" dirty="0"/>
              <a:t> at </a:t>
            </a:r>
            <a:r>
              <a:rPr lang="en-US" b="1" dirty="0" smtClean="0"/>
              <a:t>100</a:t>
            </a:r>
            <a:r>
              <a:rPr lang="en-US" b="1" dirty="0"/>
              <a:t>%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338" y="1080374"/>
            <a:ext cx="9601200" cy="575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Beam propagation at </a:t>
            </a:r>
            <a:r>
              <a:rPr lang="en-US" b="1" dirty="0" err="1"/>
              <a:t>mag.field</a:t>
            </a:r>
            <a:r>
              <a:rPr lang="en-US" b="1" dirty="0"/>
              <a:t> at </a:t>
            </a:r>
            <a:r>
              <a:rPr lang="en-US" b="1" dirty="0" smtClean="0"/>
              <a:t>120</a:t>
            </a:r>
            <a:r>
              <a:rPr lang="en-US" b="1" dirty="0"/>
              <a:t>%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0" y="1047436"/>
            <a:ext cx="9509760" cy="569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4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Beam propagation at </a:t>
            </a:r>
            <a:r>
              <a:rPr lang="en-US" b="1" dirty="0" err="1"/>
              <a:t>mag.field</a:t>
            </a:r>
            <a:r>
              <a:rPr lang="en-US" b="1" dirty="0"/>
              <a:t> at </a:t>
            </a:r>
            <a:r>
              <a:rPr lang="en-US" b="1" dirty="0" smtClean="0"/>
              <a:t>110</a:t>
            </a:r>
            <a:r>
              <a:rPr lang="en-US" b="1" dirty="0"/>
              <a:t>%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70281"/>
            <a:ext cx="9601200" cy="56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6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Design Update </a:t>
            </a:r>
            <a:r>
              <a:rPr lang="en-US" dirty="0">
                <a:solidFill>
                  <a:srgbClr val="FF0000"/>
                </a:solidFill>
              </a:rPr>
              <a:t>– </a:t>
            </a:r>
            <a:r>
              <a:rPr lang="en-US" dirty="0" smtClean="0">
                <a:solidFill>
                  <a:srgbClr val="FF0000"/>
                </a:solidFill>
              </a:rPr>
              <a:t>May 2023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66850"/>
            <a:ext cx="10753725" cy="4972050"/>
          </a:xfrm>
        </p:spPr>
        <p:txBody>
          <a:bodyPr/>
          <a:lstStyle/>
          <a:p>
            <a:r>
              <a:rPr lang="en-US" dirty="0" smtClean="0"/>
              <a:t>Implemented </a:t>
            </a:r>
            <a:r>
              <a:rPr lang="en-US" dirty="0" err="1" smtClean="0"/>
              <a:t>Hovanes</a:t>
            </a:r>
            <a:r>
              <a:rPr lang="en-US" dirty="0" smtClean="0"/>
              <a:t>’ design of the magnet and the field map</a:t>
            </a:r>
          </a:p>
          <a:p>
            <a:r>
              <a:rPr lang="en-US" dirty="0" smtClean="0"/>
              <a:t>Increased outer shielding layer to achieve the goal of having the prompt dose rates below 10 rem/h 1 foot from the CPS</a:t>
            </a:r>
          </a:p>
          <a:p>
            <a:r>
              <a:rPr lang="en-US" dirty="0" smtClean="0"/>
              <a:t>Reintroduce the lead skin at the outer surface to limit the dose rates due to activation to the level below 1-5 </a:t>
            </a:r>
            <a:r>
              <a:rPr lang="en-US" dirty="0" err="1" smtClean="0"/>
              <a:t>mrem</a:t>
            </a:r>
            <a:r>
              <a:rPr lang="en-US" dirty="0" smtClean="0"/>
              <a:t>/h </a:t>
            </a:r>
          </a:p>
          <a:p>
            <a:r>
              <a:rPr lang="en-US" dirty="0" smtClean="0"/>
              <a:t>Ran few simulations to check the power deposition pattern as a function of magnetic field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4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Beam propagation at </a:t>
            </a:r>
            <a:r>
              <a:rPr lang="en-US" b="1" dirty="0" err="1"/>
              <a:t>mag.field</a:t>
            </a:r>
            <a:r>
              <a:rPr lang="en-US" b="1" dirty="0"/>
              <a:t> at 9</a:t>
            </a:r>
            <a:r>
              <a:rPr lang="en-US" b="1" dirty="0" smtClean="0"/>
              <a:t>0</a:t>
            </a:r>
            <a:r>
              <a:rPr lang="en-US" b="1" dirty="0"/>
              <a:t>%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88036"/>
            <a:ext cx="9601200" cy="574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8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Beam propagation at </a:t>
            </a:r>
            <a:r>
              <a:rPr lang="en-US" b="1" dirty="0" err="1"/>
              <a:t>mag.field</a:t>
            </a:r>
            <a:r>
              <a:rPr lang="en-US" b="1" dirty="0"/>
              <a:t> at </a:t>
            </a:r>
            <a:r>
              <a:rPr lang="en-US" b="1" dirty="0" smtClean="0"/>
              <a:t>110</a:t>
            </a:r>
            <a:r>
              <a:rPr lang="en-US" b="1" dirty="0"/>
              <a:t>%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7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154" y="1490428"/>
            <a:ext cx="9550377" cy="51664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085" y="970961"/>
            <a:ext cx="11280839" cy="5222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Density Color Map        </a:t>
            </a:r>
            <a:r>
              <a:rPr lang="en-US" dirty="0" smtClean="0">
                <a:solidFill>
                  <a:srgbClr val="0070C0"/>
                </a:solidFill>
              </a:rPr>
              <a:t>      </a:t>
            </a:r>
            <a:r>
              <a:rPr lang="en-US" dirty="0" smtClean="0"/>
              <a:t>Lead </a:t>
            </a:r>
            <a:r>
              <a:rPr lang="en-US" dirty="0" smtClean="0"/>
              <a:t>              </a:t>
            </a:r>
            <a:r>
              <a:rPr lang="en-US" dirty="0" smtClean="0"/>
              <a:t>Iron              Barite            </a:t>
            </a:r>
            <a:r>
              <a:rPr lang="en-US" dirty="0" err="1" smtClean="0"/>
              <a:t>Sr</a:t>
            </a:r>
            <a:r>
              <a:rPr lang="en-US" dirty="0" smtClean="0"/>
              <a:t>/Fe/O/Al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Lead</a:t>
            </a:r>
          </a:p>
          <a:p>
            <a:pPr marL="0" indent="0">
              <a:buNone/>
            </a:pPr>
            <a:r>
              <a:rPr lang="en-US" dirty="0" smtClean="0"/>
              <a:t>Stainless</a:t>
            </a:r>
          </a:p>
          <a:p>
            <a:pPr marL="0" indent="0">
              <a:buNone/>
            </a:pPr>
            <a:r>
              <a:rPr lang="en-US" dirty="0" smtClean="0"/>
              <a:t>Magnet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Copper</a:t>
            </a:r>
          </a:p>
          <a:p>
            <a:pPr marL="0" indent="0">
              <a:buNone/>
            </a:pPr>
            <a:r>
              <a:rPr lang="en-US" dirty="0" err="1" smtClean="0"/>
              <a:t>CuW</a:t>
            </a:r>
            <a:r>
              <a:rPr lang="en-US" dirty="0" smtClean="0"/>
              <a:t> alloy</a:t>
            </a:r>
          </a:p>
          <a:p>
            <a:pPr marL="0" indent="0">
              <a:buNone/>
            </a:pPr>
            <a:r>
              <a:rPr lang="en-US" dirty="0" smtClean="0"/>
              <a:t>Water</a:t>
            </a:r>
          </a:p>
          <a:p>
            <a:pPr marL="0" indent="0">
              <a:buNone/>
            </a:pPr>
            <a:r>
              <a:rPr lang="en-US" dirty="0"/>
              <a:t>Borated </a:t>
            </a:r>
            <a:r>
              <a:rPr lang="en-US" dirty="0" smtClean="0"/>
              <a:t>Poly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7096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May’2023 Conceptual </a:t>
            </a:r>
            <a:r>
              <a:rPr lang="en-US" b="1" dirty="0" smtClean="0"/>
              <a:t>Design </a:t>
            </a:r>
            <a:r>
              <a:rPr lang="en-US" b="1" dirty="0" smtClean="0"/>
              <a:t>Update 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0550590" y="1395167"/>
            <a:ext cx="101699" cy="2466713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463423" y="1395167"/>
            <a:ext cx="94958" cy="1315039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646231" y="1395167"/>
            <a:ext cx="727867" cy="1303745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41733" y="1395167"/>
            <a:ext cx="2242579" cy="2403110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222745" y="2710206"/>
            <a:ext cx="4352370" cy="817869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689598" y="3223219"/>
            <a:ext cx="3973424" cy="610132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547446" y="3941583"/>
            <a:ext cx="5098785" cy="319510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889090" y="4195685"/>
            <a:ext cx="2652643" cy="571834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341371" y="4195685"/>
            <a:ext cx="5242309" cy="1095954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224007" y="5835112"/>
            <a:ext cx="3048931" cy="344772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6095999" y="6460219"/>
            <a:ext cx="1850137" cy="369332"/>
            <a:chOff x="6332562" y="6400802"/>
            <a:chExt cx="1686220" cy="369332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6332562" y="6452834"/>
              <a:ext cx="16862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904888" y="6400802"/>
              <a:ext cx="540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 m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 rot="16200000">
            <a:off x="10966890" y="3045856"/>
            <a:ext cx="1608472" cy="540936"/>
            <a:chOff x="6332562" y="5969060"/>
            <a:chExt cx="1686220" cy="585784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6332562" y="6452834"/>
              <a:ext cx="16862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 rot="5400000">
              <a:off x="7461318" y="6077286"/>
              <a:ext cx="58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1m</a:t>
              </a:r>
              <a:endParaRPr lang="en-US" dirty="0"/>
            </a:p>
          </p:txBody>
        </p:sp>
      </p:grpSp>
      <p:cxnSp>
        <p:nvCxnSpPr>
          <p:cNvPr id="56" name="Straight Arrow Connector 55"/>
          <p:cNvCxnSpPr/>
          <p:nvPr/>
        </p:nvCxnSpPr>
        <p:spPr>
          <a:xfrm flipV="1">
            <a:off x="1547446" y="3671381"/>
            <a:ext cx="1969477" cy="97488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3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KL CPS magnet model and core assembly</a:t>
            </a:r>
            <a:endParaRPr lang="en-US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31" y="1048110"/>
            <a:ext cx="10034953" cy="5784726"/>
          </a:xfrm>
        </p:spPr>
      </p:pic>
    </p:spTree>
    <p:extLst>
      <p:ext uri="{BB962C8B-B14F-4D97-AF65-F5344CB8AC3E}">
        <p14:creationId xmlns:p14="http://schemas.microsoft.com/office/powerpoint/2010/main" val="334654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CPS Assembly: Beam Line + Core Layers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241" y="1090246"/>
            <a:ext cx="9601200" cy="578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6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CPS Assembly: Beam Line + Core Layers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63029"/>
            <a:ext cx="9601200" cy="579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3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CPS Assembly: Beam Line + Core Layers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75145"/>
            <a:ext cx="9601200" cy="578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3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CPS Assembly: Beam Line + Core Layers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69611"/>
            <a:ext cx="9601200" cy="578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0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CPS Assembly: Beam Line + Core Layers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61884"/>
            <a:ext cx="9601200" cy="57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9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9" ma:contentTypeDescription="Create a new document." ma:contentTypeScope="" ma:versionID="59fae69376e3a927b0e945ef105d3c3d">
  <xsd:schema xmlns:xsd="http://www.w3.org/2001/XMLSchema" xmlns:xs="http://www.w3.org/2001/XMLSchema" xmlns:p="http://schemas.microsoft.com/office/2006/metadata/properties" xmlns:ns3="426b74de-0581-4e94-90c0-1abf6215444e" xmlns:ns4="dcff909e-542d-4672-8557-4ef8d9009dce" targetNamespace="http://schemas.microsoft.com/office/2006/metadata/properties" ma:root="true" ma:fieldsID="ebf6611702a66eacf3281a4508b6384d" ns3:_="" ns4:_=""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52D492-AB9D-40A5-8738-715F444445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B4B8E5-C1DF-4047-9F8A-352EBDE30E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487CC9-7192-49A4-AC60-7EE2C7277A6D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dcff909e-542d-4672-8557-4ef8d9009dce"/>
    <ds:schemaRef ds:uri="http://schemas.microsoft.com/office/2006/metadata/properties"/>
    <ds:schemaRef ds:uri="426b74de-0581-4e94-90c0-1abf6215444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42338</TotalTime>
  <Words>241</Words>
  <Application>Microsoft Office PowerPoint</Application>
  <PresentationFormat>Widescreen</PresentationFormat>
  <Paragraphs>38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K0L CPS Meeting May 8, 2023</vt:lpstr>
      <vt:lpstr>Design Update – May 2023</vt:lpstr>
      <vt:lpstr>May’2023 Conceptual Design Update </vt:lpstr>
      <vt:lpstr>KL CPS magnet model and core assembly</vt:lpstr>
      <vt:lpstr>CPS Assembly: Beam Line + Core Layers</vt:lpstr>
      <vt:lpstr>CPS Assembly: Beam Line + Core Layers</vt:lpstr>
      <vt:lpstr>CPS Assembly: Beam Line + Core Layers</vt:lpstr>
      <vt:lpstr>CPS Assembly: Beam Line + Core Layers</vt:lpstr>
      <vt:lpstr>CPS Assembly: Beam Line + Core Layers</vt:lpstr>
      <vt:lpstr>CPS Assembly: Beam Line + Core Layers</vt:lpstr>
      <vt:lpstr>CPS Assembly: Beam Line + Core Layers</vt:lpstr>
      <vt:lpstr>Beam propagation at mag.field at 0%</vt:lpstr>
      <vt:lpstr>Beam propagation at mag.field at 10%</vt:lpstr>
      <vt:lpstr>Beam propagation at mag.field at 20%</vt:lpstr>
      <vt:lpstr>Beam propagation at mag.field at 40%</vt:lpstr>
      <vt:lpstr>Beam propagation at mag.field at 80%</vt:lpstr>
      <vt:lpstr>Beam propagation at mag.field at 100%</vt:lpstr>
      <vt:lpstr>Beam propagation at mag.field at 120%</vt:lpstr>
      <vt:lpstr>Beam propagation at mag.field at 110%</vt:lpstr>
      <vt:lpstr>Beam propagation at mag.field at 90%</vt:lpstr>
      <vt:lpstr>Beam propagation at mag.field at 110%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WENDY and NDX at the Boundary</dc:title>
  <dc:creator>Pavel Degtiarenko</dc:creator>
  <cp:lastModifiedBy>Pavel Degtiarenko</cp:lastModifiedBy>
  <cp:revision>97</cp:revision>
  <dcterms:created xsi:type="dcterms:W3CDTF">2021-10-28T13:00:31Z</dcterms:created>
  <dcterms:modified xsi:type="dcterms:W3CDTF">2023-05-08T20:45:39Z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