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6" r:id="rId6"/>
    <p:sldId id="350" r:id="rId7"/>
    <p:sldId id="334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1E8-D7C1-45FD-BECB-2E932B324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0" y="1122363"/>
            <a:ext cx="9620250" cy="2387600"/>
          </a:xfrm>
        </p:spPr>
        <p:txBody>
          <a:bodyPr/>
          <a:lstStyle/>
          <a:p>
            <a:r>
              <a:rPr lang="en-US" dirty="0" smtClean="0"/>
              <a:t>KLF Beamline </a:t>
            </a:r>
            <a:r>
              <a:rPr lang="en-US" dirty="0"/>
              <a:t>Meeting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August</a:t>
            </a:r>
            <a:r>
              <a:rPr lang="en-US" dirty="0" smtClean="0"/>
              <a:t> 9, </a:t>
            </a:r>
            <a:r>
              <a:rPr lang="en-US" dirty="0"/>
              <a:t>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 Degtiarenko</a:t>
            </a:r>
          </a:p>
        </p:txBody>
      </p:sp>
    </p:spTree>
    <p:extLst>
      <p:ext uri="{BB962C8B-B14F-4D97-AF65-F5344CB8AC3E}">
        <p14:creationId xmlns:p14="http://schemas.microsoft.com/office/powerpoint/2010/main" val="3656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77" y="155222"/>
            <a:ext cx="9425273" cy="671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" y="155222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10% Radiator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6624" y="1848678"/>
            <a:ext cx="2622334" cy="467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Horizontal Profile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8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34" y="79896"/>
            <a:ext cx="9382544" cy="6745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" y="155222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10% Radiator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6624" y="1848678"/>
            <a:ext cx="2622334" cy="467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Vertical Profile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6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601" y="188915"/>
            <a:ext cx="9383687" cy="6649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" y="155222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0.2</a:t>
            </a:r>
            <a:r>
              <a:rPr lang="en-US" dirty="0" smtClean="0"/>
              <a:t>% Radiator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6624" y="1848678"/>
            <a:ext cx="2622334" cy="467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Horizontal Profile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99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923" y="227637"/>
            <a:ext cx="9366825" cy="659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" y="155222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0.2</a:t>
            </a:r>
            <a:r>
              <a:rPr lang="en-US" dirty="0" smtClean="0"/>
              <a:t>% Radiator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6624" y="1848678"/>
            <a:ext cx="2622334" cy="467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Vertical Profile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56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46" y="243142"/>
            <a:ext cx="9687084" cy="6581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" y="155222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0.2</a:t>
            </a:r>
            <a:r>
              <a:rPr lang="en-US" dirty="0" smtClean="0"/>
              <a:t>% Radiator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6624" y="1848678"/>
            <a:ext cx="2622334" cy="467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Vertical Profile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54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410"/>
          <a:stretch/>
        </p:blipFill>
        <p:spPr>
          <a:xfrm>
            <a:off x="2356338" y="102041"/>
            <a:ext cx="9689124" cy="6738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" y="155222"/>
            <a:ext cx="220576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EdN</a:t>
            </a:r>
            <a:r>
              <a:rPr lang="en-US" dirty="0" smtClean="0"/>
              <a:t>/</a:t>
            </a:r>
            <a:r>
              <a:rPr lang="en-US" dirty="0" err="1" smtClean="0"/>
              <a:t>dE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24224" y="818003"/>
            <a:ext cx="2159133" cy="467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/>
              <a:t>10% Radiator: Cu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24224" y="1869575"/>
            <a:ext cx="2914506" cy="467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/>
              <a:t>~0.2% Radiator: Be + N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0223" y="-1"/>
            <a:ext cx="8077038" cy="4671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Energy-weighted photon energy spectra in the Cave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00223" y="3434475"/>
            <a:ext cx="394817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/>
              <a:t>3 mm collimation applied</a:t>
            </a:r>
          </a:p>
          <a:p>
            <a:pPr algn="ctr"/>
            <a:r>
              <a:rPr lang="en-US" sz="2200" dirty="0" smtClean="0"/>
              <a:t>(equivalent to ~0.02% Radiator)</a:t>
            </a:r>
          </a:p>
        </p:txBody>
      </p:sp>
    </p:spTree>
    <p:extLst>
      <p:ext uri="{BB962C8B-B14F-4D97-AF65-F5344CB8AC3E}">
        <p14:creationId xmlns:p14="http://schemas.microsoft.com/office/powerpoint/2010/main" val="7405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86" y="134368"/>
            <a:ext cx="9618791" cy="671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" y="155222"/>
            <a:ext cx="220576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dR</a:t>
            </a:r>
            <a:r>
              <a:rPr lang="en-US" dirty="0" smtClean="0"/>
              <a:t>/</a:t>
            </a:r>
            <a:r>
              <a:rPr lang="en-US" dirty="0" err="1" smtClean="0"/>
              <a:t>dE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43494" y="853555"/>
            <a:ext cx="2169071" cy="467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/>
              <a:t>10% Radiator: Cu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55459" y="2648777"/>
            <a:ext cx="2914506" cy="467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~0.2% Radiator</a:t>
            </a:r>
            <a:r>
              <a:rPr lang="en-US" sz="2400" dirty="0"/>
              <a:t> : Be + N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43494" y="4522304"/>
            <a:ext cx="394817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/>
              <a:t>3 mm collimation applied</a:t>
            </a:r>
          </a:p>
          <a:p>
            <a:pPr algn="ctr"/>
            <a:r>
              <a:rPr lang="en-US" sz="2200" dirty="0" smtClean="0"/>
              <a:t>(equivalent to ~0.02% Radiator)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0833" y="-1"/>
            <a:ext cx="8077038" cy="4671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Photon Rates per interval energy in the Cave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59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41287"/>
            <a:ext cx="107442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Highlights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August</a:t>
            </a:r>
            <a:r>
              <a:rPr lang="en-US" dirty="0" smtClean="0">
                <a:solidFill>
                  <a:srgbClr val="FF0000"/>
                </a:solidFill>
              </a:rPr>
              <a:t> 9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2024</a:t>
            </a:r>
            <a:r>
              <a:rPr lang="en-US" dirty="0">
                <a:solidFill>
                  <a:srgbClr val="FF0000"/>
                </a:solidFill>
              </a:rPr>
              <a:t>, “</a:t>
            </a:r>
            <a:r>
              <a:rPr lang="en-US" dirty="0" smtClean="0">
                <a:solidFill>
                  <a:srgbClr val="FF0000"/>
                </a:solidFill>
              </a:rPr>
              <a:t>KLCPS81”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49"/>
            <a:ext cx="10753725" cy="51339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Repeat:</a:t>
            </a:r>
            <a:r>
              <a:rPr lang="en-US" dirty="0" smtClean="0"/>
              <a:t> new features compared to </a:t>
            </a:r>
            <a:r>
              <a:rPr lang="en-US" dirty="0" smtClean="0">
                <a:solidFill>
                  <a:srgbClr val="FF0000"/>
                </a:solidFill>
              </a:rPr>
              <a:t>KLCPS80</a:t>
            </a:r>
            <a:r>
              <a:rPr lang="en-US" dirty="0" smtClean="0"/>
              <a:t>: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Updated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magnetic field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Beam </a:t>
            </a:r>
            <a:r>
              <a:rPr lang="en-US" dirty="0">
                <a:solidFill>
                  <a:srgbClr val="FF0000"/>
                </a:solidFill>
              </a:rPr>
              <a:t>Displacement Monitoring </a:t>
            </a:r>
            <a:r>
              <a:rPr lang="en-US" dirty="0"/>
              <a:t>System implemented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Entry collimator moved downstream </a:t>
            </a:r>
            <a:r>
              <a:rPr lang="en-US" dirty="0" smtClean="0">
                <a:solidFill>
                  <a:srgbClr val="FF0000"/>
                </a:solidFill>
              </a:rPr>
              <a:t>10 cm </a:t>
            </a:r>
            <a:r>
              <a:rPr lang="en-US" dirty="0" smtClean="0"/>
              <a:t>to contact the magnet poles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backward shielding edges also moved making the </a:t>
            </a:r>
            <a:r>
              <a:rPr lang="en-US" dirty="0" smtClean="0">
                <a:solidFill>
                  <a:srgbClr val="FF0000"/>
                </a:solidFill>
              </a:rPr>
              <a:t>overall CPS length shorter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350-micron Beryllium </a:t>
            </a:r>
            <a:r>
              <a:rPr lang="en-US" dirty="0" smtClean="0"/>
              <a:t>vacuum exit window suggested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Need in a </a:t>
            </a:r>
            <a:r>
              <a:rPr lang="en-US" dirty="0">
                <a:solidFill>
                  <a:srgbClr val="FF0000"/>
                </a:solidFill>
              </a:rPr>
              <a:t>mu-metal wrap </a:t>
            </a:r>
            <a:r>
              <a:rPr lang="en-US" dirty="0"/>
              <a:t>for the entry beam line should be </a:t>
            </a:r>
            <a:r>
              <a:rPr lang="en-US" dirty="0" smtClean="0"/>
              <a:t>evaluated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New sketch design for the entrance collimator and the radiator target ladder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Use of </a:t>
            </a:r>
            <a:r>
              <a:rPr lang="en-US" dirty="0" smtClean="0">
                <a:solidFill>
                  <a:srgbClr val="FF0000"/>
                </a:solidFill>
              </a:rPr>
              <a:t>Tungsten collimator in the Cave </a:t>
            </a:r>
            <a:r>
              <a:rPr lang="en-US" dirty="0" smtClean="0"/>
              <a:t>with appropriate diameter of the hole</a:t>
            </a:r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Other intermediate configurations checked, including Al vacuum window, Helium as the fill gas, steering by the </a:t>
            </a:r>
            <a:r>
              <a:rPr lang="en-US" err="1" smtClean="0">
                <a:solidFill>
                  <a:schemeClr val="accent5">
                    <a:lumMod val="50000"/>
                  </a:schemeClr>
                </a:solidFill>
              </a:rPr>
              <a:t>mag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. field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varying collimator diameter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After several design iterations, the result seems to be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workable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CPS photon beam intensity can be lowered appropriately to match the data taking and calibration requirements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96" y="141287"/>
            <a:ext cx="11186982" cy="1325563"/>
          </a:xfrm>
        </p:spPr>
        <p:txBody>
          <a:bodyPr/>
          <a:lstStyle/>
          <a:p>
            <a:pPr algn="ctr"/>
            <a:r>
              <a:rPr lang="en-US" dirty="0" smtClean="0"/>
              <a:t>Calibration Photon Beam: CPS Design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76" y="1466849"/>
            <a:ext cx="11170024" cy="5133975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 intensity photon beam may be needed for Hall D detector calibrations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photon beam for calibrations from CPS should be comparable with typical   Hall D operations  </a:t>
            </a:r>
            <a:r>
              <a:rPr lang="en-US" dirty="0" smtClean="0">
                <a:solidFill>
                  <a:srgbClr val="FF0000"/>
                </a:solidFill>
              </a:rPr>
              <a:t>(5.e-4 R.L. radiator at 200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beam)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task wasn’t considered up to now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 The choice for the beam line exit vacuum window was the cheapest (relatively thick Al)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placement of the radiator along Z was rather arbitrary, and the Nitrogen gas fill inside the CPS represented a </a:t>
            </a:r>
            <a:r>
              <a:rPr lang="en-US" dirty="0" smtClean="0">
                <a:solidFill>
                  <a:srgbClr val="FF0000"/>
                </a:solidFill>
              </a:rPr>
              <a:t>~2.e-3 R.L. radiator </a:t>
            </a:r>
            <a:r>
              <a:rPr lang="en-US" dirty="0" smtClean="0"/>
              <a:t>in the straight section before the magnet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 After removing the main 10% Copper radiator the CPS was still producing the photon beam too intense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Design optimization to minimize the residual photon beam: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Use Beryllium exit window </a:t>
            </a:r>
            <a:r>
              <a:rPr lang="en-US" dirty="0" smtClean="0">
                <a:solidFill>
                  <a:srgbClr val="FF0000"/>
                </a:solidFill>
              </a:rPr>
              <a:t>(350 micron = 1.E-3 R.L.)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Shorten the straight section for the beam going through Nitrogen: move the CPS Collimator block as close to the magnet poles as possible (shorten the path to </a:t>
            </a:r>
            <a:r>
              <a:rPr lang="en-US" dirty="0" smtClean="0">
                <a:solidFill>
                  <a:srgbClr val="FF0000"/>
                </a:solidFill>
              </a:rPr>
              <a:t>~1.E-3 R.L.</a:t>
            </a:r>
            <a:r>
              <a:rPr lang="en-US" dirty="0" smtClean="0"/>
              <a:t>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Utilize the photon beam collimator in the Cave to further limit the intensity as needed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1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41287"/>
            <a:ext cx="10744200" cy="1325563"/>
          </a:xfrm>
        </p:spPr>
        <p:txBody>
          <a:bodyPr/>
          <a:lstStyle/>
          <a:p>
            <a:pPr algn="ctr"/>
            <a:r>
              <a:rPr lang="en-US" dirty="0"/>
              <a:t>CPS Model Update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August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2024, “</a:t>
            </a:r>
            <a:r>
              <a:rPr lang="en-US" dirty="0" smtClean="0">
                <a:solidFill>
                  <a:srgbClr val="FF0000"/>
                </a:solidFill>
              </a:rPr>
              <a:t>KLCPS81”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49"/>
            <a:ext cx="10753725" cy="51339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New features compared to </a:t>
            </a:r>
            <a:r>
              <a:rPr lang="en-US" dirty="0" smtClean="0">
                <a:solidFill>
                  <a:srgbClr val="FF0000"/>
                </a:solidFill>
              </a:rPr>
              <a:t>KLCPS80</a:t>
            </a:r>
            <a:r>
              <a:rPr lang="en-US" dirty="0" smtClean="0"/>
              <a:t>: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Updated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magnetic field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Beam </a:t>
            </a:r>
            <a:r>
              <a:rPr lang="en-US" dirty="0">
                <a:solidFill>
                  <a:srgbClr val="FF0000"/>
                </a:solidFill>
              </a:rPr>
              <a:t>Displacement Monitoring </a:t>
            </a:r>
            <a:r>
              <a:rPr lang="en-US" dirty="0"/>
              <a:t>System implemented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CPS e</a:t>
            </a:r>
            <a:r>
              <a:rPr lang="en-US" dirty="0" smtClean="0"/>
              <a:t>ntry collimator moved downstream </a:t>
            </a:r>
            <a:r>
              <a:rPr lang="en-US" dirty="0" smtClean="0">
                <a:solidFill>
                  <a:srgbClr val="FF0000"/>
                </a:solidFill>
              </a:rPr>
              <a:t>10 cm </a:t>
            </a:r>
            <a:r>
              <a:rPr lang="en-US" dirty="0" smtClean="0"/>
              <a:t>to contact the magnet poles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upstream shielding edges also moved making the </a:t>
            </a:r>
            <a:r>
              <a:rPr lang="en-US" dirty="0" smtClean="0">
                <a:solidFill>
                  <a:srgbClr val="FF0000"/>
                </a:solidFill>
              </a:rPr>
              <a:t>overall CPS length shorter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~350 micron or thinner Beryllium </a:t>
            </a:r>
            <a:r>
              <a:rPr lang="en-US" dirty="0" smtClean="0"/>
              <a:t>vacuum exit window suggested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Design of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mu-metal wrap </a:t>
            </a:r>
            <a:r>
              <a:rPr lang="en-US" dirty="0"/>
              <a:t>for the entry beam line </a:t>
            </a:r>
            <a:r>
              <a:rPr lang="en-US" dirty="0" smtClean="0"/>
              <a:t>started, to be evaluated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New sketch design for the entrance collimator and the radiator target ladder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Use of </a:t>
            </a:r>
            <a:r>
              <a:rPr lang="en-US" dirty="0" smtClean="0">
                <a:solidFill>
                  <a:srgbClr val="FF0000"/>
                </a:solidFill>
              </a:rPr>
              <a:t>Tungsten collimator in the Cave </a:t>
            </a:r>
            <a:r>
              <a:rPr lang="en-US" dirty="0" smtClean="0"/>
              <a:t>with appropriate diameter of the hole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After several design iterations, the result seems to be workable</a:t>
            </a:r>
          </a:p>
          <a:p>
            <a:r>
              <a:rPr lang="en-US" dirty="0"/>
              <a:t> </a:t>
            </a:r>
            <a:r>
              <a:rPr lang="en-US" dirty="0" smtClean="0"/>
              <a:t>The simulated low intensity photon spectra are presented here</a:t>
            </a:r>
          </a:p>
          <a:p>
            <a:r>
              <a:rPr lang="en-US" dirty="0" smtClean="0"/>
              <a:t> Further tune up will be based on the feedback from the Hall D detector group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74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57" y="0"/>
            <a:ext cx="10848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7" y="234735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KLCPS81 Z-X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87" y="9939"/>
            <a:ext cx="106582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7" y="234735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KLCPS81 Z-Y Plane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9244" y="2726681"/>
            <a:ext cx="921221" cy="4284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/>
              <a:t>BDM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07505" y="556243"/>
            <a:ext cx="1930357" cy="4284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/>
              <a:t>Mu-metal wrap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7672684" y="984653"/>
            <a:ext cx="571112" cy="162933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5531969" y="1839054"/>
            <a:ext cx="2147177" cy="4284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/>
              <a:t>Vacuum window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05557" y="2267464"/>
            <a:ext cx="1534591" cy="105486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023990" y="3940732"/>
            <a:ext cx="1217784" cy="4284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 smtClean="0"/>
              <a:t>Radiator</a:t>
            </a:r>
            <a:endParaRPr lang="en-US" sz="2100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5632882" y="3322328"/>
            <a:ext cx="3198252" cy="61840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5434988" y="5012491"/>
            <a:ext cx="1393195" cy="4284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/>
              <a:t>Collimator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V="1">
            <a:off x="6131586" y="3836505"/>
            <a:ext cx="2326614" cy="117598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10122754" y="234735"/>
            <a:ext cx="1930357" cy="5603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Radiator target ladder shaft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8831135" y="795131"/>
            <a:ext cx="2256798" cy="51683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23" y="0"/>
            <a:ext cx="10808978" cy="6837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7" y="234735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KLCPS80 Z-X Plane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9244" y="2726681"/>
            <a:ext cx="921221" cy="4284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/>
              <a:t>BDM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76602" y="363830"/>
            <a:ext cx="1930357" cy="4284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/>
              <a:t>Mu-metal wrap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541781" y="792240"/>
            <a:ext cx="521654" cy="173491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514339" y="1821800"/>
            <a:ext cx="2147177" cy="4284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/>
              <a:t>Vacuum window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87927" y="2250210"/>
            <a:ext cx="1073589" cy="1101832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615152" y="4001487"/>
            <a:ext cx="1217784" cy="4284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 smtClean="0"/>
              <a:t>Radiator</a:t>
            </a:r>
            <a:endParaRPr lang="en-US" sz="2100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6224044" y="3383083"/>
            <a:ext cx="3198252" cy="61840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6024848" y="5215538"/>
            <a:ext cx="1393195" cy="4284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/>
              <a:t>Collimator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V="1">
            <a:off x="6721446" y="4039552"/>
            <a:ext cx="2326614" cy="117598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10122754" y="234735"/>
            <a:ext cx="1930357" cy="5603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Radiator target ladder shaft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9422296" y="795131"/>
            <a:ext cx="1665637" cy="243508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6" y="-1"/>
            <a:ext cx="12118005" cy="6768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" y="155222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KLCPS81 Z-Y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24" y="143496"/>
            <a:ext cx="11228946" cy="6624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" y="155222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KLCPS81 Z-Y Plane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09113" y="596348"/>
            <a:ext cx="1895060" cy="467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10% Radiator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02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69" y="137255"/>
            <a:ext cx="11181140" cy="6615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24" y="155222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KLCPS81 Z-Y Plane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09113" y="596348"/>
            <a:ext cx="1895060" cy="467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0.2% Radiator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1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9" ma:contentTypeDescription="Create a new document." ma:contentTypeScope="" ma:versionID="59fae69376e3a927b0e945ef105d3c3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ebf6611702a66eacf3281a4508b6384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87CC9-7192-49A4-AC60-7EE2C7277A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cff909e-542d-4672-8557-4ef8d9009dce"/>
    <ds:schemaRef ds:uri="426b74de-0581-4e94-90c0-1abf621544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B4B8E5-C1DF-4047-9F8A-352EBDE30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52D492-AB9D-40A5-8738-715F4444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64816</TotalTime>
  <Words>631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Office Theme</vt:lpstr>
      <vt:lpstr>KLF Beamline Meeting  August 9, 2024</vt:lpstr>
      <vt:lpstr>Calibration Photon Beam: CPS Design Changes</vt:lpstr>
      <vt:lpstr>CPS Model Update – August 2024, “KLCPS81”</vt:lpstr>
      <vt:lpstr>KLCPS81 Z-X Plane</vt:lpstr>
      <vt:lpstr>KLCPS81 Z-Y Plane</vt:lpstr>
      <vt:lpstr>KLCPS80 Z-X Plane</vt:lpstr>
      <vt:lpstr>KLCPS81 Z-Y Plane</vt:lpstr>
      <vt:lpstr>KLCPS81 Z-Y Plane</vt:lpstr>
      <vt:lpstr>KLCPS81 Z-Y Plane</vt:lpstr>
      <vt:lpstr>10% Radiator</vt:lpstr>
      <vt:lpstr>10% Radiator</vt:lpstr>
      <vt:lpstr>0.2% Radiator</vt:lpstr>
      <vt:lpstr>0.2% Radiator</vt:lpstr>
      <vt:lpstr>0.2% Radiator</vt:lpstr>
      <vt:lpstr>EdN/dE spectra</vt:lpstr>
      <vt:lpstr>dR/dE spectra</vt:lpstr>
      <vt:lpstr>Highlights – August 9th, 2024, “KLCPS81”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and NDX at the Boundary</dc:title>
  <dc:creator>Pavel Degtiarenko</dc:creator>
  <cp:lastModifiedBy>Pavel Degtiarenko</cp:lastModifiedBy>
  <cp:revision>203</cp:revision>
  <dcterms:created xsi:type="dcterms:W3CDTF">2021-10-28T13:00:31Z</dcterms:created>
  <dcterms:modified xsi:type="dcterms:W3CDTF">2024-08-09T13:37:43Z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