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345" r:id="rId7"/>
    <p:sldId id="346" r:id="rId8"/>
    <p:sldId id="348" r:id="rId9"/>
    <p:sldId id="349" r:id="rId10"/>
    <p:sldId id="347" r:id="rId11"/>
    <p:sldId id="351" r:id="rId12"/>
    <p:sldId id="350" r:id="rId13"/>
    <p:sldId id="352" r:id="rId14"/>
    <p:sldId id="353" r:id="rId15"/>
    <p:sldId id="354" r:id="rId16"/>
    <p:sldId id="356" r:id="rId17"/>
    <p:sldId id="357" r:id="rId18"/>
    <p:sldId id="3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49" y="1122363"/>
            <a:ext cx="10477501" cy="2387600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baseline="30000" dirty="0"/>
              <a:t>0</a:t>
            </a:r>
            <a:r>
              <a:rPr lang="en-US" dirty="0"/>
              <a:t>L CPS Meeting </a:t>
            </a:r>
            <a:r>
              <a:rPr lang="en-US" dirty="0" smtClean="0"/>
              <a:t>August </a:t>
            </a:r>
            <a:r>
              <a:rPr lang="en-US" dirty="0"/>
              <a:t>7</a:t>
            </a:r>
            <a:r>
              <a:rPr lang="en-US" dirty="0" smtClean="0"/>
              <a:t>, 2023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Degtiarenko</a:t>
            </a:r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40" y="517358"/>
            <a:ext cx="8399382" cy="6340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Beam Profile at the Entrance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1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78" y="548997"/>
            <a:ext cx="8855687" cy="6309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Beam Profile at the Beryllium target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14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10" y="19098"/>
            <a:ext cx="9752867" cy="68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6" y="8762"/>
            <a:ext cx="9661358" cy="68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61" y="0"/>
            <a:ext cx="9432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6" y="-1"/>
            <a:ext cx="9661358" cy="68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Design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August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2023, “</a:t>
            </a:r>
            <a:r>
              <a:rPr lang="en-US" dirty="0" smtClean="0">
                <a:solidFill>
                  <a:srgbClr val="FF0000"/>
                </a:solidFill>
              </a:rPr>
              <a:t>KLCPS76”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/>
          </a:bodyPr>
          <a:lstStyle/>
          <a:p>
            <a:r>
              <a:rPr lang="en-US" dirty="0" smtClean="0"/>
              <a:t>Suggested improve</a:t>
            </a:r>
            <a:r>
              <a:rPr lang="en-US" dirty="0" smtClean="0"/>
              <a:t>ments </a:t>
            </a:r>
            <a:r>
              <a:rPr lang="en-US" dirty="0"/>
              <a:t>to the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Front extension of the Absorber to include tapered entrance part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Elongation</a:t>
            </a:r>
            <a:r>
              <a:rPr lang="en-US" dirty="0" smtClean="0"/>
              <a:t> of the electron absorption cavity to use back of the Absorber better 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Making 1 mm vertical slits (in x-y plane) every 2 cm along </a:t>
            </a:r>
            <a:r>
              <a:rPr lang="en-US" dirty="0"/>
              <a:t>z for tension relief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Making one long 0.2 mm gap in y-z</a:t>
            </a:r>
            <a:r>
              <a:rPr lang="en-US" dirty="0" smtClean="0"/>
              <a:t> plane under the </a:t>
            </a:r>
            <a:r>
              <a:rPr lang="en-US" dirty="0"/>
              <a:t>cavity tip for tension relief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Switch places between Iron and Barite concrete shielding layers: decreased prompt dose rates and activation dose rates (likely will increase back with the new coming FLUKA version)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Increased the entrance collimation opening to 12 mm diameter to decrease halo interactions.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654235"/>
            <a:ext cx="9245782" cy="604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CPS#76 </a:t>
            </a:r>
            <a:r>
              <a:rPr lang="en-US" b="1" dirty="0" smtClean="0"/>
              <a:t>Geometry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52650" y="6271071"/>
            <a:ext cx="3181350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04981" y="6400802"/>
              <a:ext cx="793325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392711" y="3256753"/>
            <a:ext cx="1274539" cy="400110"/>
            <a:chOff x="6332562" y="6400802"/>
            <a:chExt cx="1686220" cy="33661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83011" y="6400802"/>
              <a:ext cx="1335768" cy="3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cm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8801" y="3290156"/>
            <a:ext cx="3868649" cy="461664"/>
            <a:chOff x="6332562" y="6400802"/>
            <a:chExt cx="1686220" cy="3883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04981" y="6400802"/>
              <a:ext cx="793325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18003" y="6204396"/>
            <a:ext cx="792623" cy="400110"/>
            <a:chOff x="6332562" y="6400802"/>
            <a:chExt cx="1970354" cy="33661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332564" y="6400802"/>
              <a:ext cx="1970352" cy="3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 </a:t>
              </a:r>
              <a:r>
                <a:rPr lang="en-US" sz="2000" dirty="0" smtClean="0"/>
                <a:t>cm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48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1" y="763087"/>
            <a:ext cx="9134473" cy="5969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in the Core, and Dose Eq. Rate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571749" y="6266243"/>
            <a:ext cx="3124201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04981" y="6400802"/>
              <a:ext cx="793325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97518" y="2732878"/>
            <a:ext cx="1207707" cy="400110"/>
            <a:chOff x="6332562" y="6400802"/>
            <a:chExt cx="1686220" cy="33661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683011" y="6400802"/>
              <a:ext cx="1335768" cy="3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cm</a:t>
              </a:r>
              <a:endParaRPr lang="en-US" sz="2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87457" y="3187861"/>
            <a:ext cx="3761294" cy="461664"/>
            <a:chOff x="6332562" y="6400802"/>
            <a:chExt cx="1686220" cy="3883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004981" y="6400802"/>
              <a:ext cx="793325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4</a:t>
              </a:r>
              <a:r>
                <a:rPr lang="en-US" sz="2400" dirty="0" smtClean="0">
                  <a:solidFill>
                    <a:srgbClr val="FFFF00"/>
                  </a:solidFill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</a:rPr>
                <a:t>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81224" y="6328090"/>
            <a:ext cx="1229474" cy="400110"/>
            <a:chOff x="6332562" y="6400802"/>
            <a:chExt cx="1970353" cy="33661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547469" y="6400802"/>
              <a:ext cx="1755446" cy="33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</a:t>
              </a:r>
              <a:r>
                <a:rPr lang="en-US" sz="2000" dirty="0" smtClean="0"/>
                <a:t> </a:t>
              </a:r>
              <a:r>
                <a:rPr lang="en-US" sz="2000" dirty="0" smtClean="0"/>
                <a:t>cm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6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87" y="397043"/>
            <a:ext cx="10403188" cy="6427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in the Core, Vertical Cut at X = 0.15 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44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76" y="704851"/>
            <a:ext cx="9966660" cy="615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in the Core, Vertical Cut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5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44" y="464665"/>
            <a:ext cx="10619255" cy="6393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in the Core, </a:t>
            </a:r>
            <a:r>
              <a:rPr lang="en-US" b="1" dirty="0" err="1" smtClean="0"/>
              <a:t>Horiz</a:t>
            </a:r>
            <a:r>
              <a:rPr lang="en-US" b="1" dirty="0" smtClean="0"/>
              <a:t>. Cut at Y = -1.7 cm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87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457" y="715569"/>
            <a:ext cx="8649084" cy="6142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Linear Power in the Absorber Core along 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50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63" y="0"/>
            <a:ext cx="9686285" cy="684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in the Core, Vertical Cut along Z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18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487CC9-7192-49A4-AC60-7EE2C7277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72720</TotalTime>
  <Words>221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K0L CPS Meeting August 7, 2023 </vt:lpstr>
      <vt:lpstr>Design Update – August 2023, “KLCPS76”</vt:lpstr>
      <vt:lpstr>CPS#76 Geometry</vt:lpstr>
      <vt:lpstr>Power in the Core, and Dose Eq. Rate</vt:lpstr>
      <vt:lpstr>Power in the Core, Vertical Cut at X = 0.15 mm</vt:lpstr>
      <vt:lpstr>Power in the Core, Vertical Cut</vt:lpstr>
      <vt:lpstr>Power in the Core, Horiz. Cut at Y = -1.7 cm</vt:lpstr>
      <vt:lpstr>Linear Power in the Absorber Core along Z</vt:lpstr>
      <vt:lpstr>Power in the Core, Vertical Cut along Z</vt:lpstr>
      <vt:lpstr>Beam Profile at the Entrance</vt:lpstr>
      <vt:lpstr>Beam Profile at the Beryllium target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172</cp:revision>
  <dcterms:created xsi:type="dcterms:W3CDTF">2021-10-28T13:00:31Z</dcterms:created>
  <dcterms:modified xsi:type="dcterms:W3CDTF">2023-08-07T18:44:20Z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