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A184-4433-0BDB-950E-B321AC1F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A0704-D131-ED7D-1B51-2F26C4C4C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59BB-525C-457F-3790-F0B7D478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928E-319C-797E-0D25-FA2B7EB4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68EB-51E9-17C6-16C4-473A3FEE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FFE9-986D-6E6C-7F6D-6A07ECA3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33D23-D67C-E521-D35B-21892BF61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5459-7513-47E4-D1ED-3510A89A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AFFF-499A-DC3B-50DC-4FD99CF2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41BB-04CA-287F-9DC8-A3E4C55B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4CA39-5AC0-786B-5A9C-D7ED3963D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26986-C58D-F3F0-4E1A-D37832175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C816-DA0D-3803-4112-4FA84B8B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68570-6DEF-3644-5B29-D215AA39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87D43-21D2-0821-A2F8-00B7F6FD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D363-B89F-AA92-E682-8F50599E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765F-4B2F-5C68-C2D0-450EA1F1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7476-E6B9-A9CA-3696-1ECB84D4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2C5C-B6A8-FB8C-4AD1-3E76EF53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49DB-3958-E890-3E68-2D7D3F23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B6E8-EB3D-E953-1F2D-08D0D4AA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6C416-8FAC-0F8F-1504-77E3E5AC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C561C-E106-F9D5-6D7E-5FDC3709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4A0C-2009-E734-9856-654A7F9A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9825B-3E04-1010-432C-C1AFDC30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AF39-C0FB-F5F2-1456-0E1875EB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EF428-9B9B-EDB4-D7E5-5E9A998E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43AF6-07BE-3ABC-DF68-DA282126B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62A3C-6638-88B3-066F-13D4933F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F0F83-8242-61E2-8569-7B32712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50C6-2D40-7BC2-D86F-70ADA28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8516-B1E9-A3B6-B366-E130F702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0F01-C213-EED7-2A6E-2874682A3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BB8F-4D53-BE7E-1C19-927D5CC20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0BC6A-4120-D357-C884-A6DF00C35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15F86-38B2-323D-36D7-89F67B14E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39FDD-EE4B-0A1C-6E07-51447A5C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1020F-C91A-956E-3752-F74B4B15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90569-DB23-5E2D-DC4A-2FBED20A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AA73-C28C-3D03-E036-C7E47273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D4A3-F56D-2561-5FD7-9411F314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6A2A9-9553-3B3B-3961-593AE3DC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5BBEF-5F9C-3B3C-8444-857DA5BF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5CFE3-5067-6E77-FBB4-D1700DFF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01EC0-5745-BD10-3E03-862D84E8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5F79A-F614-F568-DEAA-22727AB6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E871-B4DF-34A0-20B2-D79D8017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6458-369A-0087-1687-98015218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862CC-3291-C10D-AD3C-7C6A0324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474E4-7EB8-27B1-077A-898B7325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EC417-E52D-20B9-0C4C-EC632538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466F7-972C-6D88-8541-C915330A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98F8-83D6-7EE2-B4B5-CBA86464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CD0CF-DA5D-282E-1D26-F5D7A6DD5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1E0F7-242C-42B2-F0A9-33C315522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CEC6C-3985-AF02-E80B-7E8E3246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83A6C-253B-11F0-59DC-86308E18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F4AF0-9C16-E97E-039D-59473D27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0BF0C-6076-2F91-46A5-56365AB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D137E-D1A2-01D7-CF31-2B3CADD5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8812-8CAD-A4FD-E4AD-EE310447B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518-4327-AC40-B4E4-4E0FFD4FE2B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2610A-EB8B-3CF6-B46A-502F0A4FA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1D1D-E25A-E3D0-31A4-3F6B94A22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07E2-6257-7646-B765-5E333F88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AD2F-7F32-54D7-E1C1-6AD05239B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Optics and Diagnostics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E6250-FA62-1B19-2647-AAD63541E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Edith Nissen</a:t>
            </a:r>
          </a:p>
          <a:p>
            <a:r>
              <a:rPr lang="en-US" dirty="0"/>
              <a:t>KLF Beamline meeting</a:t>
            </a:r>
          </a:p>
          <a:p>
            <a:r>
              <a:rPr lang="en-US" dirty="0"/>
              <a:t>June 14 2024</a:t>
            </a:r>
          </a:p>
        </p:txBody>
      </p:sp>
    </p:spTree>
    <p:extLst>
      <p:ext uri="{BB962C8B-B14F-4D97-AF65-F5344CB8AC3E}">
        <p14:creationId xmlns:p14="http://schemas.microsoft.com/office/powerpoint/2010/main" val="38343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71FC-C3A5-A5E4-7603-8B2B85ED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8B772-CA33-B184-280D-0CD1E9BF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Optics changes since last summer</a:t>
            </a:r>
          </a:p>
          <a:p>
            <a:r>
              <a:rPr lang="en-US" dirty="0"/>
              <a:t>Current beam optics</a:t>
            </a:r>
          </a:p>
          <a:p>
            <a:r>
              <a:rPr lang="en-US" dirty="0"/>
              <a:t>Diagnostics issues</a:t>
            </a:r>
          </a:p>
          <a:p>
            <a:r>
              <a:rPr lang="en-US" dirty="0"/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11247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BD5-5F90-7B21-2F63-5FAF5266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since last 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BBEC-ED17-C95D-DBAC-E8A9F55C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300"/>
            <a:ext cx="2798379" cy="1603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Main change is having a more detailed idea of the position of the CPS</a:t>
            </a:r>
          </a:p>
          <a:p>
            <a:r>
              <a:rPr lang="en-US" dirty="0"/>
              <a:t>About 33cm (13”) from the position I had been assuming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3002-F8DA-FF89-7390-54083D6E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89" y="3931072"/>
            <a:ext cx="7772400" cy="247248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6F05BF-4250-526E-B511-ACA12C90E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00157"/>
              </p:ext>
            </p:extLst>
          </p:nvPr>
        </p:nvGraphicFramePr>
        <p:xfrm>
          <a:off x="4104289" y="1690688"/>
          <a:ext cx="7620000" cy="201930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58678391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9512132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9126025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Parameter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@ CPS radiator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@ KPT entrance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703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current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50 nA ≤ IB ≤ 5 </a:t>
                      </a:r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μ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3642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spot size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xy = 1.2 mm, (0.8 mm ≤ </a:t>
                      </a:r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 ≤ 1.5 mm)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 ≤ 1 cm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2147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position stability (@ 1 Hz)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 ≤ 0.2 mm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 ≤ 2 mm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659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halo (halo-to-peak)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&lt; 10−4 at r ≥ 5</a:t>
                      </a:r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σ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N/A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084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rtl="0"/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Beam excursion limits in FSD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>
                          <a:effectLst/>
                          <a:latin typeface="Aptos" panose="020B0004020202020204" pitchFamily="34" charset="0"/>
                        </a:rPr>
                        <a:t>Δ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</a:rPr>
                        <a:t>x,y ≥ 1 mm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1200" dirty="0">
                          <a:effectLst/>
                          <a:latin typeface="Aptos" panose="020B0004020202020204" pitchFamily="34" charset="0"/>
                        </a:rPr>
                        <a:t>Δ</a:t>
                      </a:r>
                      <a:r>
                        <a:rPr lang="en-US" sz="1200" dirty="0" err="1">
                          <a:effectLst/>
                          <a:latin typeface="Aptos" panose="020B0004020202020204" pitchFamily="34" charset="0"/>
                        </a:rPr>
                        <a:t>x,y</a:t>
                      </a:r>
                      <a:r>
                        <a:rPr lang="en-US" sz="1200" dirty="0">
                          <a:effectLst/>
                          <a:latin typeface="Aptos" panose="020B0004020202020204" pitchFamily="34" charset="0"/>
                        </a:rPr>
                        <a:t> ≥ 1 cm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8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6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DAE3-A658-3187-2D37-839A6E42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Optics based on new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8862-59C4-84A8-ED1F-C43D1288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69" y="1402035"/>
            <a:ext cx="5131676" cy="4778047"/>
          </a:xfrm>
        </p:spPr>
        <p:txBody>
          <a:bodyPr>
            <a:normAutofit/>
          </a:bodyPr>
          <a:lstStyle/>
          <a:p>
            <a:r>
              <a:rPr lang="en-US" dirty="0"/>
              <a:t>That change in position made the optics easier</a:t>
            </a:r>
          </a:p>
          <a:p>
            <a:r>
              <a:rPr lang="en-US" dirty="0"/>
              <a:t>All of the quads are reasonable values, but one is right at the top of the reasonable range</a:t>
            </a:r>
          </a:p>
          <a:p>
            <a:r>
              <a:rPr lang="en-US" dirty="0"/>
              <a:t>At the CPS radiator face 𝛔</a:t>
            </a:r>
            <a:r>
              <a:rPr lang="en-US" baseline="-25000" dirty="0"/>
              <a:t>x</a:t>
            </a:r>
            <a:r>
              <a:rPr lang="en-US" dirty="0"/>
              <a:t>=1.244mm and 𝛔</a:t>
            </a:r>
            <a:r>
              <a:rPr lang="en-US" baseline="-25000" dirty="0"/>
              <a:t>y</a:t>
            </a:r>
            <a:r>
              <a:rPr lang="en-US" dirty="0"/>
              <a:t>=1.232mm</a:t>
            </a:r>
          </a:p>
          <a:p>
            <a:r>
              <a:rPr lang="en-US" dirty="0"/>
              <a:t>At the target in Hall D 𝛔</a:t>
            </a:r>
            <a:r>
              <a:rPr lang="en-US" baseline="-25000" dirty="0"/>
              <a:t>x</a:t>
            </a:r>
            <a:r>
              <a:rPr lang="en-US" dirty="0"/>
              <a:t>=2.332mm and 𝛔</a:t>
            </a:r>
            <a:r>
              <a:rPr lang="en-US" baseline="-25000" dirty="0"/>
              <a:t>y</a:t>
            </a:r>
            <a:r>
              <a:rPr lang="en-US" dirty="0"/>
              <a:t>=2.391mm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A1E3B-FEDB-F8F4-1DD8-96E68DD97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02036"/>
            <a:ext cx="6071830" cy="46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B2B0-E804-9D66-EF2D-38202C35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A233-BBEC-E118-2DF4-675AEB53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935"/>
            <a:ext cx="10515600" cy="1916058"/>
          </a:xfrm>
        </p:spPr>
        <p:txBody>
          <a:bodyPr/>
          <a:lstStyle/>
          <a:p>
            <a:r>
              <a:rPr lang="en-US" dirty="0"/>
              <a:t>Currently looking at moving diagnostic girder from the dump to just in front of the CPS</a:t>
            </a:r>
          </a:p>
          <a:p>
            <a:r>
              <a:rPr lang="en-US" dirty="0"/>
              <a:t>I’ve started talking with people, no showstoppers so far, but everyone I’ve talked to would like more info, and an idea of the schedule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BB284-4726-5BFB-D74C-2F3667C3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27" y="3429000"/>
            <a:ext cx="7772400" cy="32822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814683-C527-B0B7-9C5F-F3A0231FF054}"/>
              </a:ext>
            </a:extLst>
          </p:cNvPr>
          <p:cNvSpPr/>
          <p:nvPr/>
        </p:nvSpPr>
        <p:spPr>
          <a:xfrm>
            <a:off x="8702566" y="5232065"/>
            <a:ext cx="609600" cy="62219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6F4149-301B-0724-68C3-A9AD4382A4A6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528441" y="4477407"/>
            <a:ext cx="3263399" cy="8457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2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C65-01E7-72FC-C96C-36762472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C0B5-ECD6-F493-7572-F5DD250D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there aren’t any unforeseen issues with the optics</a:t>
            </a:r>
          </a:p>
          <a:p>
            <a:r>
              <a:rPr lang="en-US" dirty="0"/>
              <a:t>Will need to develop convergence tools like we currently have for </a:t>
            </a:r>
            <a:r>
              <a:rPr lang="en-US" dirty="0" err="1"/>
              <a:t>GlueX</a:t>
            </a:r>
            <a:endParaRPr lang="en-US" dirty="0"/>
          </a:p>
          <a:p>
            <a:pPr lvl="1"/>
            <a:r>
              <a:rPr lang="en-US" dirty="0"/>
              <a:t>Might be a good subject for a beam study during the upcoming run to test the new optics</a:t>
            </a:r>
          </a:p>
          <a:p>
            <a:r>
              <a:rPr lang="en-US" dirty="0"/>
              <a:t>Continue working on moving the diagnostics, but knowing the schedule is important</a:t>
            </a:r>
          </a:p>
          <a:p>
            <a:pPr lvl="1"/>
            <a:r>
              <a:rPr lang="en-US" dirty="0"/>
              <a:t>The diagnostics move would likely be one of the last things done since </a:t>
            </a:r>
            <a:r>
              <a:rPr lang="en-US" dirty="0" err="1"/>
              <a:t>GlueX</a:t>
            </a:r>
            <a:r>
              <a:rPr lang="en-US" dirty="0"/>
              <a:t> needs it to run</a:t>
            </a:r>
          </a:p>
        </p:txBody>
      </p:sp>
    </p:spTree>
    <p:extLst>
      <p:ext uri="{BB962C8B-B14F-4D97-AF65-F5344CB8AC3E}">
        <p14:creationId xmlns:p14="http://schemas.microsoft.com/office/powerpoint/2010/main" val="3147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345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Optics and Diagnostics Update</vt:lpstr>
      <vt:lpstr>Contents</vt:lpstr>
      <vt:lpstr>Beam optics since last summer</vt:lpstr>
      <vt:lpstr>Updated Optics based on new data</vt:lpstr>
      <vt:lpstr>Diagnostics</vt:lpstr>
      <vt:lpstr>Going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and Diagnostics Update</dc:title>
  <dc:creator>Microsoft Office User</dc:creator>
  <cp:lastModifiedBy>Microsoft Office User</cp:lastModifiedBy>
  <cp:revision>5</cp:revision>
  <dcterms:created xsi:type="dcterms:W3CDTF">2024-06-13T17:15:23Z</dcterms:created>
  <dcterms:modified xsi:type="dcterms:W3CDTF">2024-06-13T18:55:25Z</dcterms:modified>
</cp:coreProperties>
</file>