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70" r:id="rId14"/>
    <p:sldId id="274" r:id="rId15"/>
    <p:sldId id="275" r:id="rId16"/>
    <p:sldId id="276" r:id="rId17"/>
    <p:sldId id="277" r:id="rId18"/>
    <p:sldId id="285" r:id="rId19"/>
    <p:sldId id="286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0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𝑳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𝒑</m:t>
                      </m:r>
                      <m:r>
                        <a:rPr lang="en-US" b="1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86916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Mikhail </a:t>
            </a:r>
            <a:r>
              <a:rPr lang="en-US" dirty="0" err="1" smtClean="0"/>
              <a:t>Bashkanov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4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-6760" y="116632"/>
                <a:ext cx="9144000" cy="9361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countrate</a:t>
                </a:r>
                <a:r>
                  <a:rPr lang="en-US" dirty="0" smtClean="0"/>
                  <a:t> from N and K_L’s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6760" y="116632"/>
                <a:ext cx="9144000" cy="936104"/>
              </a:xfrm>
              <a:blipFill rotWithShape="1">
                <a:blip r:embed="rId2"/>
                <a:stretch>
                  <a:fillRect t="-129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2312"/>
            <a:ext cx="7704855" cy="5225131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686848" y="4545120"/>
            <a:ext cx="0" cy="115212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79912" y="3933056"/>
                <a:ext cx="1446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threshold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933056"/>
                <a:ext cx="144680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421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38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en-US" dirty="0" smtClean="0"/>
              <a:t>Sources of background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𝑛𝑝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 – not a problem</a:t>
                </a:r>
              </a:p>
              <a:p>
                <a:pPr lvl="1"/>
                <a:r>
                  <a:rPr lang="en-US" i="1" dirty="0" smtClean="0">
                    <a:latin typeface="Cambria Math"/>
                  </a:rPr>
                  <a:t>the x-section and a flux is too small to be a problem.</a:t>
                </a: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𝑛𝑝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𝑛𝑝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𝑛𝑝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pions are misidentified as Kaons might become dangerous</a:t>
                </a:r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4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ignal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beam resolution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  <a:blipFill rotWithShape="1">
                <a:blip r:embed="rId2"/>
                <a:stretch>
                  <a:fillRect t="-10156" b="-4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488831" cy="50855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4207" y="6276358"/>
                <a:ext cx="1670457" cy="51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𝑡𝑟𝑢𝑒</m:t>
                        </m:r>
                      </m:sup>
                    </m:sSubSup>
                  </m:oMath>
                </a14:m>
                <a:r>
                  <a:rPr lang="en-US" sz="2400" dirty="0" smtClean="0"/>
                  <a:t>[GeV]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7" y="6276358"/>
                <a:ext cx="1670457" cy="510140"/>
              </a:xfrm>
              <a:prstGeom prst="rect">
                <a:avLst/>
              </a:prstGeom>
              <a:blipFill rotWithShape="1">
                <a:blip r:embed="rId4"/>
                <a:stretch>
                  <a:fillRect l="-730" t="-7229" r="-4745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-920563" y="2054391"/>
                <a:ext cx="2661819" cy="52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𝑡𝑟𝑢𝑒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𝑚𝑒𝑎𝑠𝑢𝑟𝑒𝑑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920563" y="2054391"/>
                <a:ext cx="2661819" cy="5222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89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beam resolution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  <a:blipFill rotWithShape="1">
                <a:blip r:embed="rId2"/>
                <a:stretch>
                  <a:fillRect t="-10156" b="-4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488830" cy="50855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4208" y="6021288"/>
                <a:ext cx="1670457" cy="51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𝑡𝑟𝑢𝑒</m:t>
                        </m:r>
                      </m:sup>
                    </m:sSubSup>
                  </m:oMath>
                </a14:m>
                <a:r>
                  <a:rPr lang="en-US" sz="2400" dirty="0" smtClean="0"/>
                  <a:t>[GeV]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6021288"/>
                <a:ext cx="1670457" cy="510140"/>
              </a:xfrm>
              <a:prstGeom prst="rect">
                <a:avLst/>
              </a:prstGeom>
              <a:blipFill rotWithShape="1">
                <a:blip r:embed="rId4"/>
                <a:stretch>
                  <a:fillRect l="-730" t="-7229" r="-4745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-1142320" y="2054391"/>
                <a:ext cx="3105337" cy="52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𝑡𝑟𝑢𝑒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𝑚𝑒𝑎𝑠𝑢𝑟𝑒𝑑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142320" y="2054391"/>
                <a:ext cx="3105337" cy="5222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2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beam resolution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  <a:blipFill rotWithShape="1">
                <a:blip r:embed="rId2"/>
                <a:stretch>
                  <a:fillRect t="-10156" b="-4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3356"/>
            <a:ext cx="8568952" cy="5819029"/>
          </a:xfrm>
        </p:spPr>
      </p:pic>
    </p:spTree>
    <p:extLst>
      <p:ext uri="{BB962C8B-B14F-4D97-AF65-F5344CB8AC3E}">
        <p14:creationId xmlns:p14="http://schemas.microsoft.com/office/powerpoint/2010/main" val="18775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missing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  <a:blipFill rotWithShape="1">
                <a:blip r:embed="rId2"/>
                <a:stretch>
                  <a:fillRect t="-10156" b="-4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064896" cy="547673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-708423" y="2084687"/>
                <a:ext cx="2237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𝑀𝑀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[GeV]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08423" y="2084687"/>
                <a:ext cx="223753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26" t="-2997" r="-28947" b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2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missing mass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  <a:blipFill rotWithShape="1">
                <a:blip r:embed="rId2"/>
                <a:stretch>
                  <a:fillRect t="-10156" b="-4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064895" cy="547673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-708423" y="2084687"/>
                <a:ext cx="22375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𝑀𝑀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[GeV]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08423" y="2084687"/>
                <a:ext cx="223753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26" t="-2997" r="-28947" b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1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1496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time resolution</a:t>
                </a:r>
                <a:endParaRPr lang="en-US" dirty="0"/>
              </a:p>
            </p:txBody>
          </p:sp>
        </mc:Choice>
        <mc:Fallback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1496"/>
                <a:ext cx="82296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208912" cy="5574533"/>
          </a:xfrm>
        </p:spPr>
      </p:pic>
      <p:sp>
        <p:nvSpPr>
          <p:cNvPr id="5" name="TextBox 4"/>
          <p:cNvSpPr txBox="1"/>
          <p:nvPr/>
        </p:nvSpPr>
        <p:spPr>
          <a:xfrm>
            <a:off x="5580112" y="450912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Beryllium target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98884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Vertex time</a:t>
            </a:r>
            <a:endParaRPr lang="en-US" sz="2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84168" y="6237312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[ns]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6237312"/>
                <a:ext cx="208823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8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058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efficiency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4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K_Long</a:t>
            </a:r>
            <a:r>
              <a:rPr lang="en-US" dirty="0" smtClean="0"/>
              <a:t> beamline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4" y="1919287"/>
            <a:ext cx="9050290" cy="39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84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reconstruction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  <a:blipFill rotWithShape="1">
                <a:blip r:embed="rId2"/>
                <a:stretch>
                  <a:fillRect t="-10156" b="-4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064895" cy="5476733"/>
          </a:xfrm>
        </p:spPr>
      </p:pic>
    </p:spTree>
    <p:extLst>
      <p:ext uri="{BB962C8B-B14F-4D97-AF65-F5344CB8AC3E}">
        <p14:creationId xmlns:p14="http://schemas.microsoft.com/office/powerpoint/2010/main" val="1713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reconstruction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  <a:blipFill rotWithShape="1">
                <a:blip r:embed="rId2"/>
                <a:stretch>
                  <a:fillRect t="-10156" b="-4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052736"/>
            <a:ext cx="8064893" cy="5476733"/>
          </a:xfrm>
        </p:spPr>
      </p:pic>
      <p:sp>
        <p:nvSpPr>
          <p:cNvPr id="3" name="TextBox 2"/>
          <p:cNvSpPr txBox="1"/>
          <p:nvPr/>
        </p:nvSpPr>
        <p:spPr>
          <a:xfrm>
            <a:off x="1403648" y="638132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Pions</a:t>
            </a:r>
            <a:endParaRPr lang="en-US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979712" y="5589240"/>
            <a:ext cx="288032" cy="7920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reconstruction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  <a:blipFill rotWithShape="1">
                <a:blip r:embed="rId2"/>
                <a:stretch>
                  <a:fillRect t="-10156" b="-4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052736"/>
            <a:ext cx="8064893" cy="5476732"/>
          </a:xfrm>
        </p:spPr>
      </p:pic>
      <p:sp>
        <p:nvSpPr>
          <p:cNvPr id="3" name="TextBox 2"/>
          <p:cNvSpPr txBox="1"/>
          <p:nvPr/>
        </p:nvSpPr>
        <p:spPr>
          <a:xfrm>
            <a:off x="5508104" y="3212976"/>
            <a:ext cx="10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Protons</a:t>
            </a:r>
            <a:endParaRPr lang="en-US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030587" y="3645024"/>
            <a:ext cx="288032" cy="108012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5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reconstruction efficiency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  <a:blipFill rotWithShape="1">
                <a:blip r:embed="rId2"/>
                <a:stretch>
                  <a:fillRect t="-10156" b="-4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" y="980728"/>
            <a:ext cx="8897585" cy="5328592"/>
          </a:xfrm>
        </p:spPr>
      </p:pic>
      <p:sp>
        <p:nvSpPr>
          <p:cNvPr id="3" name="TextBox 2"/>
          <p:cNvSpPr txBox="1"/>
          <p:nvPr/>
        </p:nvSpPr>
        <p:spPr>
          <a:xfrm>
            <a:off x="3491880" y="1628800"/>
            <a:ext cx="217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One charged track</a:t>
            </a:r>
            <a:endParaRPr lang="en-US" b="1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4207" y="6276358"/>
                <a:ext cx="1670457" cy="51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𝑡𝑟𝑢𝑒</m:t>
                        </m:r>
                      </m:sup>
                    </m:sSubSup>
                  </m:oMath>
                </a14:m>
                <a:r>
                  <a:rPr lang="en-US" sz="2400" dirty="0" smtClean="0"/>
                  <a:t>[GeV]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7" y="6276358"/>
                <a:ext cx="1670457" cy="510140"/>
              </a:xfrm>
              <a:prstGeom prst="rect">
                <a:avLst/>
              </a:prstGeom>
              <a:blipFill rotWithShape="1">
                <a:blip r:embed="rId4"/>
                <a:stretch>
                  <a:fillRect l="-730" t="-7229" r="-4745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07904" y="3356992"/>
                <a:ext cx="1697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Identified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356992"/>
                <a:ext cx="1697131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867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54174" y="4941168"/>
            <a:ext cx="210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Detected neutron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reconstruction efficiency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780696"/>
              </a:xfrm>
              <a:blipFill rotWithShape="1">
                <a:blip r:embed="rId2"/>
                <a:stretch>
                  <a:fillRect t="-10156" b="-44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" y="980728"/>
            <a:ext cx="8897583" cy="532859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4207" y="6276358"/>
                <a:ext cx="1670457" cy="51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𝑡𝑟𝑢𝑒</m:t>
                        </m:r>
                      </m:sup>
                    </m:sSubSup>
                  </m:oMath>
                </a14:m>
                <a:r>
                  <a:rPr lang="en-US" sz="2400" dirty="0" smtClean="0"/>
                  <a:t>[GeV]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7" y="6276358"/>
                <a:ext cx="1670457" cy="510140"/>
              </a:xfrm>
              <a:prstGeom prst="rect">
                <a:avLst/>
              </a:prstGeom>
              <a:blipFill rotWithShape="1">
                <a:blip r:embed="rId4"/>
                <a:stretch>
                  <a:fillRect l="-730" t="-7229" r="-4745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99792" y="2852936"/>
                <a:ext cx="9139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</a:rPr>
                  <a:t>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852936"/>
                <a:ext cx="91396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92080" y="3499266"/>
                <a:ext cx="18549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𝒑𝒓𝒐𝒕𝒐𝒏</m:t>
                      </m:r>
                    </m:oMath>
                  </m:oMathPara>
                </a14:m>
                <a:endParaRPr lang="en-US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499266"/>
                <a:ext cx="1854995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11960" y="5036800"/>
                <a:ext cx="875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𝝅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0033CC"/>
                    </a:solidFill>
                  </a:rPr>
                  <a:t> </a:t>
                </a:r>
                <a:endParaRPr lang="en-US" sz="36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036800"/>
                <a:ext cx="875496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b="0" dirty="0" smtClean="0"/>
              <a:t>Neutron detection efficiency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" y="980728"/>
            <a:ext cx="8897583" cy="532859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44207" y="6276358"/>
                <a:ext cx="1670457" cy="51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𝑡𝑟𝑢𝑒</m:t>
                        </m:r>
                      </m:sup>
                    </m:sSubSup>
                  </m:oMath>
                </a14:m>
                <a:r>
                  <a:rPr lang="en-US" sz="2400" dirty="0" smtClean="0"/>
                  <a:t>[GeV]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7" y="6276358"/>
                <a:ext cx="1670457" cy="510140"/>
              </a:xfrm>
              <a:prstGeom prst="rect">
                <a:avLst/>
              </a:prstGeom>
              <a:blipFill rotWithShape="1">
                <a:blip r:embed="rId3"/>
                <a:stretch>
                  <a:fillRect l="-730" t="-7229" r="-4745" b="-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9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Neutron detection efficiency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/>
              <a:t>T</a:t>
            </a:r>
            <a:r>
              <a:rPr lang="en-US" smtClean="0"/>
              <a:t>hreshold</a:t>
            </a:r>
            <a:endParaRPr lang="en-US" dirty="0" smtClean="0"/>
          </a:p>
          <a:p>
            <a:r>
              <a:rPr lang="en-US" dirty="0" err="1" smtClean="0"/>
              <a:t>Kfit</a:t>
            </a:r>
            <a:r>
              <a:rPr lang="en-US" dirty="0" smtClean="0"/>
              <a:t> (with/without neutrons)</a:t>
            </a:r>
          </a:p>
          <a:p>
            <a:pPr lvl="1"/>
            <a:r>
              <a:rPr lang="en-US" dirty="0" smtClean="0"/>
              <a:t>W-resolution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793" y="44624"/>
            <a:ext cx="8147248" cy="756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вал 15"/>
              <p:cNvSpPr/>
              <p:nvPr/>
            </p:nvSpPr>
            <p:spPr>
              <a:xfrm>
                <a:off x="129740" y="3485630"/>
                <a:ext cx="346107" cy="360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𝜸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Овал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0" y="3485630"/>
                <a:ext cx="346107" cy="360040"/>
              </a:xfrm>
              <a:prstGeom prst="ellipse">
                <a:avLst/>
              </a:prstGeom>
              <a:blipFill rotWithShape="1">
                <a:blip r:embed="rId2"/>
                <a:stretch>
                  <a:fillRect l="-17544" b="-25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Группа 20"/>
          <p:cNvGrpSpPr/>
          <p:nvPr/>
        </p:nvGrpSpPr>
        <p:grpSpPr>
          <a:xfrm>
            <a:off x="1803525" y="2120010"/>
            <a:ext cx="2058739" cy="1941684"/>
            <a:chOff x="4932039" y="2135388"/>
            <a:chExt cx="2058739" cy="194168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32039" y="3429000"/>
              <a:ext cx="2058739" cy="648072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50000">
                  <a:srgbClr val="FFFF00"/>
                </a:gs>
                <a:gs pos="100000">
                  <a:srgbClr val="D1FFD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2412" y="2135388"/>
              <a:ext cx="15969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 Be Target</a:t>
              </a:r>
              <a:endParaRPr lang="ru-RU" sz="2400" b="1" dirty="0"/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5570837" y="2591581"/>
              <a:ext cx="1" cy="83194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Овал 21"/>
              <p:cNvSpPr/>
              <p:nvPr/>
            </p:nvSpPr>
            <p:spPr>
              <a:xfrm>
                <a:off x="2027136" y="3439645"/>
                <a:ext cx="504056" cy="504055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𝑺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Овал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136" y="3439645"/>
                <a:ext cx="504056" cy="504055"/>
              </a:xfrm>
              <a:prstGeom prst="ellipse">
                <a:avLst/>
              </a:prstGeom>
              <a:blipFill rotWithShape="1">
                <a:blip r:embed="rId3"/>
                <a:stretch>
                  <a:fillRect l="-158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вал 23"/>
              <p:cNvSpPr/>
              <p:nvPr/>
            </p:nvSpPr>
            <p:spPr>
              <a:xfrm>
                <a:off x="2091558" y="3557638"/>
                <a:ext cx="504056" cy="50405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4" name="Овал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558" y="3557638"/>
                <a:ext cx="504056" cy="504056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 flipH="1">
            <a:off x="2730702" y="3721509"/>
            <a:ext cx="2898175" cy="7019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0" y="6021288"/>
                <a:ext cx="321549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𝛾</m:t>
                      </m:r>
                      <m:r>
                        <a:rPr lang="en-US" sz="4000" b="0" i="1" smtClean="0">
                          <a:latin typeface="Cambria Math"/>
                        </a:rPr>
                        <m:t>𝐵𝑒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r>
                        <a:rPr lang="en-US" sz="4000" b="0" i="1" smtClean="0">
                          <a:latin typeface="Cambria Math"/>
                        </a:rPr>
                        <m:t>𝜙</m:t>
                      </m:r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21288"/>
                <a:ext cx="3215496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5436097" y="3392860"/>
            <a:ext cx="576064" cy="648072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50000">
                <a:srgbClr val="FFFF00"/>
              </a:gs>
              <a:gs pos="100000">
                <a:srgbClr val="D1FFD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546469" y="2099248"/>
            <a:ext cx="265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Hydrogen Target</a:t>
            </a:r>
            <a:endParaRPr lang="ru-RU" sz="2400" b="1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5796136" y="2555441"/>
            <a:ext cx="278758" cy="8319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913898" y="4869160"/>
            <a:ext cx="1843600" cy="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785277" y="4869160"/>
            <a:ext cx="1578811" cy="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436097" y="4869160"/>
            <a:ext cx="638797" cy="0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12912" y="501317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40cm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494230" y="5085184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40cm</a:t>
            </a:r>
            <a:endParaRPr lang="ru-RU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056751" y="5080833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16m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334887" y="6021288"/>
                <a:ext cx="24795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𝜙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887" y="6021288"/>
                <a:ext cx="2479589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052019" y="6012070"/>
                <a:ext cx="28537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𝑝</m:t>
                      </m:r>
                      <m:r>
                        <a:rPr lang="en-US" sz="40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019" y="6012070"/>
                <a:ext cx="2853795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2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9783E-6 L 0.01719 -0.02637 L 0.03178 0.0273 L 0.05452 -0.02637 L 0.06997 0.03517 L 0.0915 -0.02637 L 0.11007 0.03078 L 0.13004 -0.02961 L 0.15417 0.03517 L 0.17257 -0.02961 L 0.18803 0.02036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0.01666 L 0.1092 0.01527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61453E-6 L 0.34618 -0.01111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55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37864 -0.00833 L 0.50451 0.15895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8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2" grpId="0" animBg="1"/>
      <p:bldP spid="22" grpId="1" animBg="1"/>
      <p:bldP spid="24" grpId="0" animBg="1"/>
      <p:bldP spid="24" grpId="1" animBg="1"/>
      <p:bldP spid="2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Possible backgrounds</a:t>
            </a:r>
            <a:endParaRPr 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176464" cy="4391210"/>
          </a:xfrm>
        </p:spPr>
      </p:pic>
      <p:sp>
        <p:nvSpPr>
          <p:cNvPr id="5" name="TextBox 4"/>
          <p:cNvSpPr txBox="1"/>
          <p:nvPr/>
        </p:nvSpPr>
        <p:spPr>
          <a:xfrm>
            <a:off x="164913" y="587727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 and </a:t>
            </a:r>
            <a:r>
              <a:rPr lang="en-US" dirty="0" smtClean="0"/>
              <a:t>K_L </a:t>
            </a:r>
            <a:r>
              <a:rPr lang="en-US" dirty="0"/>
              <a:t>momentum spectra from SLAC </a:t>
            </a:r>
            <a:r>
              <a:rPr lang="en-US" dirty="0" smtClean="0"/>
              <a:t>measurements, fig22.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21547"/>
            <a:ext cx="4608512" cy="3129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508518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Neutron</a:t>
            </a:r>
            <a:r>
              <a:rPr lang="en-US" dirty="0" smtClean="0"/>
              <a:t> (fig21)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K_L </a:t>
            </a:r>
            <a:r>
              <a:rPr lang="en-US" dirty="0"/>
              <a:t>momentum </a:t>
            </a:r>
            <a:r>
              <a:rPr lang="en-US" dirty="0" smtClean="0"/>
              <a:t>spectra, fig15.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-6760" y="116632"/>
                <a:ext cx="9144000" cy="93610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Neutrons and K_L’s as a function of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6760" y="116632"/>
                <a:ext cx="9144000" cy="936104"/>
              </a:xfrm>
              <a:blipFill rotWithShape="1">
                <a:blip r:embed="rId2"/>
                <a:stretch>
                  <a:fillRect l="-3800" b="-37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704856" cy="5232237"/>
          </a:xfrm>
        </p:spPr>
      </p:pic>
    </p:spTree>
    <p:extLst>
      <p:ext uri="{BB962C8B-B14F-4D97-AF65-F5344CB8AC3E}">
        <p14:creationId xmlns:p14="http://schemas.microsoft.com/office/powerpoint/2010/main" val="29273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-6760" y="116632"/>
                <a:ext cx="9144000" cy="93610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Neutrons and K_L’s as a function of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6760" y="116632"/>
                <a:ext cx="9144000" cy="936104"/>
              </a:xfrm>
              <a:blipFill rotWithShape="1">
                <a:blip r:embed="rId2"/>
                <a:stretch>
                  <a:fillRect l="-3800" b="-37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704855" cy="5232237"/>
          </a:xfrm>
        </p:spPr>
      </p:pic>
    </p:spTree>
    <p:extLst>
      <p:ext uri="{BB962C8B-B14F-4D97-AF65-F5344CB8AC3E}">
        <p14:creationId xmlns:p14="http://schemas.microsoft.com/office/powerpoint/2010/main" val="243411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-6760" y="116632"/>
                <a:ext cx="9144000" cy="93610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Neutrons and K_L’s as a function of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𝛽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6760" y="116632"/>
                <a:ext cx="9144000" cy="936104"/>
              </a:xfrm>
              <a:blipFill rotWithShape="1">
                <a:blip r:embed="rId2"/>
                <a:stretch>
                  <a:fillRect l="-3800" b="-37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704855" cy="5232236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3009248" y="4509120"/>
            <a:ext cx="0" cy="115212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009248" y="5013176"/>
            <a:ext cx="1922792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3848" y="4509120"/>
                <a:ext cx="1446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threshold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09120"/>
                <a:ext cx="144680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37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929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116632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production in NN collisions</a:t>
                </a:r>
                <a:endParaRPr lang="en-US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116632"/>
                <a:ext cx="8229600" cy="1143000"/>
              </a:xfrm>
              <a:blipFill rotWithShape="1">
                <a:blip r:embed="rId2"/>
                <a:stretch>
                  <a:fillRect b="-33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344816" cy="5227150"/>
          </a:xfrm>
        </p:spPr>
      </p:pic>
      <p:sp>
        <p:nvSpPr>
          <p:cNvPr id="5" name="TextBox 4"/>
          <p:cNvSpPr txBox="1"/>
          <p:nvPr/>
        </p:nvSpPr>
        <p:spPr>
          <a:xfrm>
            <a:off x="1578957" y="6381328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Phys. </a:t>
            </a:r>
            <a:r>
              <a:rPr lang="de-DE" dirty="0" err="1"/>
              <a:t>Rev</a:t>
            </a:r>
            <a:r>
              <a:rPr lang="de-DE" dirty="0"/>
              <a:t>. C </a:t>
            </a:r>
            <a:r>
              <a:rPr lang="de-DE" b="1" dirty="0"/>
              <a:t>84</a:t>
            </a:r>
            <a:r>
              <a:rPr lang="de-DE" dirty="0"/>
              <a:t>, </a:t>
            </a:r>
            <a:r>
              <a:rPr lang="de-DE" dirty="0" smtClean="0"/>
              <a:t>055207 (2011)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14800" y="2962800"/>
                <a:ext cx="22354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𝑝𝑝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b="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62800"/>
                <a:ext cx="2235419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9752" y="1484784"/>
                <a:ext cx="2077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𝑝𝑝</m:t>
                      </m:r>
                      <m:r>
                        <a:rPr lang="en-US" sz="2800" b="0" i="1" smtClean="0">
                          <a:latin typeface="Cambria Math"/>
                        </a:rPr>
                        <m:t>→</m:t>
                      </m:r>
                      <m:r>
                        <a:rPr lang="en-US" sz="2800" b="0" i="1" smtClean="0">
                          <a:latin typeface="Cambria Math"/>
                        </a:rPr>
                        <m:t>𝑝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800" b="0" i="1" smtClean="0">
                          <a:latin typeface="Cambria Math"/>
                        </a:rPr>
                        <m:t>Λ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484784"/>
                <a:ext cx="2077685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71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production in NN collisions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3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971600" y="1916832"/>
            <a:ext cx="3411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Phys</a:t>
            </a:r>
            <a:r>
              <a:rPr lang="de-DE" sz="2000" dirty="0"/>
              <a:t>. </a:t>
            </a:r>
            <a:r>
              <a:rPr lang="de-DE" sz="2000" dirty="0" err="1"/>
              <a:t>Rev</a:t>
            </a:r>
            <a:r>
              <a:rPr lang="de-DE" sz="2000" dirty="0"/>
              <a:t>. C </a:t>
            </a:r>
            <a:r>
              <a:rPr lang="de-DE" sz="2000" b="1" dirty="0"/>
              <a:t>84</a:t>
            </a:r>
            <a:r>
              <a:rPr lang="de-DE" sz="2000" dirty="0"/>
              <a:t>, 055207 (2011)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4037" y="2386712"/>
                <a:ext cx="3544432" cy="1152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𝑝𝑝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Λ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/>
                            </a:rPr>
                            <m:t>𝜎</m:t>
                          </m:r>
                          <m:r>
                            <a:rPr lang="en-US" sz="3200" i="1">
                              <a:latin typeface="Cambria Math"/>
                            </a:rPr>
                            <m:t>(</m:t>
                          </m:r>
                          <m:r>
                            <a:rPr lang="en-US" sz="3200" i="1">
                              <a:latin typeface="Cambria Math"/>
                            </a:rPr>
                            <m:t>𝑝𝑛</m:t>
                          </m:r>
                          <m:r>
                            <a:rPr lang="en-US" sz="3200" i="1">
                              <a:latin typeface="Cambria Math"/>
                            </a:rPr>
                            <m:t>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latin typeface="Cambria Math"/>
                            </a:rPr>
                            <m:t>Λ</m:t>
                          </m:r>
                          <m:r>
                            <a:rPr lang="en-US" sz="3200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~2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7" y="2386712"/>
                <a:ext cx="3544432" cy="1152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3789040"/>
                <a:ext cx="7032181" cy="608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𝛽</m:t>
                    </m:r>
                    <m:r>
                      <a:rPr lang="en-US" sz="2800" b="0" i="1" smtClean="0">
                        <a:latin typeface="Cambria Math"/>
                      </a:rPr>
                      <m:t>=0.95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𝑘𝑖𝑛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=2.1 </m:t>
                    </m:r>
                    <m:r>
                      <a:rPr lang="en-US" sz="2800" b="0" i="1" smtClean="0">
                        <a:latin typeface="Cambria Math"/>
                      </a:rPr>
                      <m:t>𝐺𝑒𝑉</m:t>
                    </m:r>
                  </m:oMath>
                </a14:m>
                <a:r>
                  <a:rPr lang="en-US" sz="2800" dirty="0" smtClean="0"/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1" smtClean="0">
                                <a:latin typeface="Cambria Math"/>
                              </a:rPr>
                              <m:t>K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𝑘𝑖𝑛</m:t>
                        </m:r>
                      </m:sup>
                    </m:sSub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1.1 </m:t>
                    </m:r>
                    <m:r>
                      <a:rPr lang="en-US" sz="2800" b="0" i="1" smtClean="0">
                        <a:latin typeface="Cambria Math"/>
                      </a:rPr>
                      <m:t>𝐺𝑒𝑉</m:t>
                    </m:r>
                  </m:oMath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89040"/>
                <a:ext cx="7032181" cy="608885"/>
              </a:xfrm>
              <a:prstGeom prst="rect">
                <a:avLst/>
              </a:prstGeom>
              <a:blipFill rotWithShape="1">
                <a:blip r:embed="rId4"/>
                <a:stretch>
                  <a:fillRect l="-1821" t="-3030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9218" y="4973106"/>
                <a:ext cx="852842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 smtClean="0"/>
                  <a:t> x-section energy dependence from </a:t>
                </a:r>
                <a:r>
                  <a:rPr lang="en-US" sz="2000" dirty="0" err="1" smtClean="0"/>
                  <a:t>nucl-th</a:t>
                </a:r>
                <a:r>
                  <a:rPr lang="en-US" sz="2000" dirty="0" smtClean="0"/>
                  <a:t>/0512059 (EPJA 27(2006) 269)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assumed to be 10mb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8" y="4973106"/>
                <a:ext cx="8528425" cy="707886"/>
              </a:xfrm>
              <a:prstGeom prst="rect">
                <a:avLst/>
              </a:prstGeom>
              <a:blipFill rotWithShape="1"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101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1566</TotalTime>
  <Words>552</Words>
  <Application>Microsoft Office PowerPoint</Application>
  <PresentationFormat>Экран (4:3)</PresentationFormat>
  <Paragraphs>80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K_L p→K^+ n</vt:lpstr>
      <vt:lpstr>K_Long beamline</vt:lpstr>
      <vt:lpstr>Experiment</vt:lpstr>
      <vt:lpstr>Possible backgrounds</vt:lpstr>
      <vt:lpstr>Neutrons and K_L’s as a function ofβ</vt:lpstr>
      <vt:lpstr>Neutrons and K_L’s as a function ofβ</vt:lpstr>
      <vt:lpstr>Neutrons and K_L’s as a function ofβ</vt:lpstr>
      <vt:lpstr>K^+production in NN collisions</vt:lpstr>
      <vt:lpstr>K^+production in NN collisions</vt:lpstr>
      <vt:lpstr>K^+ countrate from N and K_L’s</vt:lpstr>
      <vt:lpstr>Sources of background</vt:lpstr>
      <vt:lpstr>Signal</vt:lpstr>
      <vt:lpstr>K_Lbeam resolution</vt:lpstr>
      <vt:lpstr>K_Lbeam resolution</vt:lpstr>
      <vt:lpstr>K_Lbeam resolution</vt:lpstr>
      <vt:lpstr>K^+missing mass (K_L p→K^+ n)</vt:lpstr>
      <vt:lpstr>K^+missing mass (K_L p→K^+ n)</vt:lpstr>
      <vt:lpstr>K_Ltime resolution</vt:lpstr>
      <vt:lpstr>Reconstruction efficiency</vt:lpstr>
      <vt:lpstr>K^+reconstruction</vt:lpstr>
      <vt:lpstr>K^+reconstruction</vt:lpstr>
      <vt:lpstr>K^+reconstruction</vt:lpstr>
      <vt:lpstr>K^+reconstruction efficiency</vt:lpstr>
      <vt:lpstr>K^+reconstruction efficiency</vt:lpstr>
      <vt:lpstr>Neutron detection efficiency</vt:lpstr>
      <vt:lpstr>To 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K_L p→K^+ n</dc:title>
  <dc:creator>mabash</dc:creator>
  <cp:lastModifiedBy>mabash</cp:lastModifiedBy>
  <cp:revision>19</cp:revision>
  <dcterms:created xsi:type="dcterms:W3CDTF">2016-12-05T15:08:33Z</dcterms:created>
  <dcterms:modified xsi:type="dcterms:W3CDTF">2017-02-01T12:55:31Z</dcterms:modified>
</cp:coreProperties>
</file>