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6" r:id="rId6"/>
    <p:sldId id="362" r:id="rId7"/>
    <p:sldId id="371" r:id="rId8"/>
    <p:sldId id="370" r:id="rId9"/>
    <p:sldId id="363" r:id="rId10"/>
    <p:sldId id="3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83" d="100"/>
          <a:sy n="83" d="100"/>
        </p:scale>
        <p:origin x="28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4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0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5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8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4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8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9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3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4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2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31E8-D7C1-45FD-BECB-2E932B32485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BB56-5B70-4069-ACBB-197BF131D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3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userweb.jlab.org/~pavel/projects/KLCPS/klcps78/nom_BaCo2_PbB4C/yDsRt_Z60m_pbl.pdf" TargetMode="External"/><Relationship Id="rId13" Type="http://schemas.openxmlformats.org/officeDocument/2006/relationships/hyperlink" Target="https://userweb.jlab.org/~pavel/projects/KLCPS/klcps78/nom_BaCo2_PbB4C/rDsAc_maxZ.pdf" TargetMode="External"/><Relationship Id="rId18" Type="http://schemas.openxmlformats.org/officeDocument/2006/relationships/image" Target="../media/image6.gif"/><Relationship Id="rId3" Type="http://schemas.openxmlformats.org/officeDocument/2006/relationships/hyperlink" Target="https://userweb.jlab.org/~pavel/projects/KLCPS/klcps78/nom_BaCo2_PbB4C/zyDsRt_X0.pdf" TargetMode="External"/><Relationship Id="rId7" Type="http://schemas.openxmlformats.org/officeDocument/2006/relationships/hyperlink" Target="https://userweb.jlab.org/~pavel/projects/KLCPS/klcps78/nom_BaCo2_PbB4C/z1hDsRt_cpsS.pdf" TargetMode="External"/><Relationship Id="rId12" Type="http://schemas.openxmlformats.org/officeDocument/2006/relationships/hyperlink" Target="https://userweb.jlab.org/~pavel/projects/KLCPS/klcps78/nom_BaCo2_PbB4C/rNFlx_maxZ.pdf" TargetMode="External"/><Relationship Id="rId17" Type="http://schemas.openxmlformats.org/officeDocument/2006/relationships/hyperlink" Target="https://userweb.jlab.org/~pavel/projects/KLCPS/klcps78/nom_BaCo2_PbB4C/EdNdE_spectra.pdf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userweb.jlab.org/~pavel/projects/KLCPS/klcps78/nom_BaCo2_PbB4C/Power_Distr.pdf" TargetMode="External"/><Relationship Id="rId1" Type="http://schemas.openxmlformats.org/officeDocument/2006/relationships/vmlDrawing" Target="../drawings/vmlDrawing1.vml"/><Relationship Id="rId6" Type="http://schemas.openxmlformats.org/officeDocument/2006/relationships/hyperlink" Target="https://userweb.jlab.org/~pavel/projects/KLCPS/klcps78/nom_BaCo2_PbB4C/zDsAc_cpsS.pdf" TargetMode="External"/><Relationship Id="rId11" Type="http://schemas.openxmlformats.org/officeDocument/2006/relationships/hyperlink" Target="https://userweb.jlab.org/~pavel/projects/KLCPS/klcps78/nom_BaCo2_PbB4C/xDsRt_Z60m_pbl.pdf" TargetMode="External"/><Relationship Id="rId5" Type="http://schemas.openxmlformats.org/officeDocument/2006/relationships/hyperlink" Target="https://userweb.jlab.org/~pavel/projects/KLCPS/klcps78/nom_BaCo2_PbB4C/zNFlx_cpsS.pdf" TargetMode="External"/><Relationship Id="rId15" Type="http://schemas.openxmlformats.org/officeDocument/2006/relationships/hyperlink" Target="https://userweb.jlab.org/~pavel/projects/KLCPS/klcps78/nom_BaCo2_PbB4C/r1dDsRt_maxZ.pdf" TargetMode="External"/><Relationship Id="rId10" Type="http://schemas.openxmlformats.org/officeDocument/2006/relationships/hyperlink" Target="https://userweb.jlab.org/~pavel/projects/KLCPS/klcps78/nom_BaCo2_PbB4C/xyPow28_zp34.pdf" TargetMode="External"/><Relationship Id="rId4" Type="http://schemas.openxmlformats.org/officeDocument/2006/relationships/hyperlink" Target="https://userweb.jlab.org/~pavel/projects/KLCPS/klcps78/nom_BaCo2_PbB4C/zPow_Full.pdf" TargetMode="External"/><Relationship Id="rId9" Type="http://schemas.openxmlformats.org/officeDocument/2006/relationships/hyperlink" Target="https://userweb.jlab.org/~pavel/projects/KLCPS/klcps78/nom_BaCo2_PbB4C/xyProfile.pdf" TargetMode="External"/><Relationship Id="rId14" Type="http://schemas.openxmlformats.org/officeDocument/2006/relationships/hyperlink" Target="https://userweb.jlab.org/~pavel/projects/KLCPS/klcps78/nom_BaCo2_PbB4C/r1hDsRt_maxZ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649" y="1122363"/>
            <a:ext cx="10477501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K</a:t>
            </a:r>
            <a:r>
              <a:rPr lang="en-US" baseline="30000" dirty="0"/>
              <a:t>0</a:t>
            </a:r>
            <a:r>
              <a:rPr lang="en-US" dirty="0"/>
              <a:t>L CPS Meeting </a:t>
            </a:r>
            <a:r>
              <a:rPr lang="en-US" dirty="0" smtClean="0"/>
              <a:t>October </a:t>
            </a:r>
            <a:r>
              <a:rPr lang="en-US" dirty="0" smtClean="0"/>
              <a:t>16, </a:t>
            </a:r>
            <a:r>
              <a:rPr lang="en-US" dirty="0" smtClean="0"/>
              <a:t>2023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P. Degtiarenko</a:t>
            </a:r>
          </a:p>
        </p:txBody>
      </p:sp>
    </p:spTree>
    <p:extLst>
      <p:ext uri="{BB962C8B-B14F-4D97-AF65-F5344CB8AC3E}">
        <p14:creationId xmlns:p14="http://schemas.microsoft.com/office/powerpoint/2010/main" val="36568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1287"/>
            <a:ext cx="10753724" cy="1325563"/>
          </a:xfrm>
        </p:spPr>
        <p:txBody>
          <a:bodyPr/>
          <a:lstStyle/>
          <a:p>
            <a:pPr algn="ctr"/>
            <a:r>
              <a:rPr lang="en-US" dirty="0"/>
              <a:t>Design Update </a:t>
            </a:r>
            <a:r>
              <a:rPr lang="en-US" dirty="0">
                <a:solidFill>
                  <a:srgbClr val="FF0000"/>
                </a:solidFill>
              </a:rPr>
              <a:t>– </a:t>
            </a:r>
            <a:r>
              <a:rPr lang="en-US" dirty="0" smtClean="0">
                <a:solidFill>
                  <a:srgbClr val="FF0000"/>
                </a:solidFill>
              </a:rPr>
              <a:t>October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2023, “</a:t>
            </a:r>
            <a:r>
              <a:rPr lang="en-US" dirty="0" smtClean="0">
                <a:solidFill>
                  <a:srgbClr val="FF0000"/>
                </a:solidFill>
              </a:rPr>
              <a:t>KLCPS78”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8092"/>
            <a:ext cx="10753725" cy="5559592"/>
          </a:xfrm>
        </p:spPr>
        <p:txBody>
          <a:bodyPr>
            <a:normAutofit/>
          </a:bodyPr>
          <a:lstStyle/>
          <a:p>
            <a:r>
              <a:rPr lang="en-US" dirty="0" smtClean="0"/>
              <a:t>The “</a:t>
            </a:r>
            <a:r>
              <a:rPr lang="en-US" dirty="0" smtClean="0"/>
              <a:t>78” </a:t>
            </a:r>
            <a:r>
              <a:rPr lang="en-US" dirty="0" smtClean="0"/>
              <a:t>model 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Repeat ‘nominal’ model setup with few variants of shielding materials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Reasonable results gives the setup with a thick Barite Concrete layer including the previously modeled iron layer, plus a Boron Carbide Concrete layer replacing the Borated Poly layer in the previous model. The illustrations are below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24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7215" b="6577"/>
          <a:stretch/>
        </p:blipFill>
        <p:spPr>
          <a:xfrm>
            <a:off x="-24547" y="1237673"/>
            <a:ext cx="12216548" cy="4872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97096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Klcps78, Prompt </a:t>
            </a:r>
            <a:r>
              <a:rPr lang="en-US" b="1" dirty="0" smtClean="0"/>
              <a:t>Dose Equivalent Rates</a:t>
            </a:r>
            <a:endParaRPr lang="en-US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1812327" y="3930340"/>
            <a:ext cx="2743200" cy="461664"/>
            <a:chOff x="6332562" y="6400802"/>
            <a:chExt cx="1686220" cy="388397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332562" y="6452834"/>
              <a:ext cx="16862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962707" y="6400802"/>
              <a:ext cx="835600" cy="388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3</a:t>
              </a:r>
              <a:r>
                <a:rPr lang="en-US" sz="2400" dirty="0" smtClean="0"/>
                <a:t> </a:t>
              </a:r>
              <a:r>
                <a:rPr lang="en-US" sz="2400" dirty="0"/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05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7198" b="6161"/>
          <a:stretch/>
        </p:blipFill>
        <p:spPr>
          <a:xfrm>
            <a:off x="0" y="1265381"/>
            <a:ext cx="12192000" cy="48952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472" y="0"/>
            <a:ext cx="10954327" cy="97096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1-MeV-Equivalent neutron </a:t>
            </a:r>
            <a:r>
              <a:rPr lang="en-US" b="1" dirty="0" err="1" smtClean="0"/>
              <a:t>fluence</a:t>
            </a:r>
            <a:r>
              <a:rPr lang="en-US" b="1" dirty="0" smtClean="0"/>
              <a:t> </a:t>
            </a:r>
            <a:r>
              <a:rPr lang="en-US" b="1" dirty="0" err="1" smtClean="0"/>
              <a:t>accum</a:t>
            </a:r>
            <a:r>
              <a:rPr lang="en-US" b="1" dirty="0" smtClean="0"/>
              <a:t>. in 10000 h </a:t>
            </a:r>
            <a:endParaRPr lang="en-US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1812327" y="3930340"/>
            <a:ext cx="2743200" cy="461664"/>
            <a:chOff x="6332562" y="6400802"/>
            <a:chExt cx="1686220" cy="388397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332562" y="6452834"/>
              <a:ext cx="16862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962707" y="6400802"/>
              <a:ext cx="835600" cy="388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3</a:t>
              </a:r>
              <a:r>
                <a:rPr lang="en-US" sz="2400" dirty="0" smtClean="0"/>
                <a:t> </a:t>
              </a:r>
              <a:r>
                <a:rPr lang="en-US" sz="2400" dirty="0"/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944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0" y="858873"/>
            <a:ext cx="12188650" cy="56445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3" y="0"/>
            <a:ext cx="11767127" cy="97096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Activation</a:t>
            </a:r>
            <a:r>
              <a:rPr lang="en-US" b="1" dirty="0" smtClean="0"/>
              <a:t> </a:t>
            </a:r>
            <a:r>
              <a:rPr lang="en-US" b="1" dirty="0" smtClean="0"/>
              <a:t>Dose Equivalent Rates, 1h after 10000 h beam</a:t>
            </a:r>
            <a:endParaRPr lang="en-US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1812327" y="3930340"/>
            <a:ext cx="2743200" cy="461664"/>
            <a:chOff x="6332562" y="6400802"/>
            <a:chExt cx="1686220" cy="388397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332562" y="6452834"/>
              <a:ext cx="16862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962707" y="6400802"/>
              <a:ext cx="835600" cy="388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3</a:t>
              </a:r>
              <a:r>
                <a:rPr lang="en-US" sz="2400" dirty="0" smtClean="0"/>
                <a:t> </a:t>
              </a:r>
              <a:r>
                <a:rPr lang="en-US" sz="2400" dirty="0"/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1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97096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Power Distribution along Z (nominal)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146" y="712593"/>
            <a:ext cx="9522690" cy="614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33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272" y="0"/>
            <a:ext cx="11674763" cy="233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List of relevant illustrative plots:</a:t>
            </a:r>
            <a:br>
              <a:rPr lang="en-US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100" b="1" dirty="0"/>
              <a:t>https://userweb.jlab.org/~pavel/projects/KLCPS/klcps78/nom_BaCo2_PbB4C/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711200" y="1136073"/>
            <a:ext cx="10529455" cy="5430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474318"/>
              </p:ext>
            </p:extLst>
          </p:nvPr>
        </p:nvGraphicFramePr>
        <p:xfrm>
          <a:off x="701962" y="1822799"/>
          <a:ext cx="11009745" cy="4355662"/>
        </p:xfrm>
        <a:graphic>
          <a:graphicData uri="http://schemas.openxmlformats.org/drawingml/2006/table">
            <a:tbl>
              <a:tblPr/>
              <a:tblGrid>
                <a:gridCol w="2201949">
                  <a:extLst>
                    <a:ext uri="{9D8B030D-6E8A-4147-A177-3AD203B41FA5}">
                      <a16:colId xmlns:a16="http://schemas.microsoft.com/office/drawing/2014/main" val="2858917276"/>
                    </a:ext>
                  </a:extLst>
                </a:gridCol>
                <a:gridCol w="2201949">
                  <a:extLst>
                    <a:ext uri="{9D8B030D-6E8A-4147-A177-3AD203B41FA5}">
                      <a16:colId xmlns:a16="http://schemas.microsoft.com/office/drawing/2014/main" val="2633500106"/>
                    </a:ext>
                  </a:extLst>
                </a:gridCol>
                <a:gridCol w="2201949">
                  <a:extLst>
                    <a:ext uri="{9D8B030D-6E8A-4147-A177-3AD203B41FA5}">
                      <a16:colId xmlns:a16="http://schemas.microsoft.com/office/drawing/2014/main" val="4198507399"/>
                    </a:ext>
                  </a:extLst>
                </a:gridCol>
                <a:gridCol w="2201949">
                  <a:extLst>
                    <a:ext uri="{9D8B030D-6E8A-4147-A177-3AD203B41FA5}">
                      <a16:colId xmlns:a16="http://schemas.microsoft.com/office/drawing/2014/main" val="3537864786"/>
                    </a:ext>
                  </a:extLst>
                </a:gridCol>
                <a:gridCol w="2201949">
                  <a:extLst>
                    <a:ext uri="{9D8B030D-6E8A-4147-A177-3AD203B41FA5}">
                      <a16:colId xmlns:a16="http://schemas.microsoft.com/office/drawing/2014/main" val="2723505110"/>
                    </a:ext>
                  </a:extLst>
                </a:gridCol>
              </a:tblGrid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3"/>
                        </a:rPr>
                        <a:t>zyDsRt_X0.pdf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1.0M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603607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4"/>
                        </a:rPr>
                        <a:t>zPow_Full.pdf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10K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125368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5"/>
                        </a:rPr>
                        <a:t>zNFlx_cpsS.pdf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17K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94397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6"/>
                        </a:rPr>
                        <a:t>zDsAc_cpsS.pdf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9.8K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676158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7"/>
                        </a:rPr>
                        <a:t>z1hDsRt_cpsS.pdf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17K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24338"/>
                  </a:ext>
                </a:extLst>
              </a:tr>
              <a:tr h="461506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8"/>
                        </a:rPr>
                        <a:t>yDsRt_Z60m_pbl.pdf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7.9K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3094138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9"/>
                        </a:rPr>
                        <a:t>xyProfile.pdf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7.3K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113881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10"/>
                        </a:rPr>
                        <a:t>xyPow28_zp34.pdf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184K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444663"/>
                  </a:ext>
                </a:extLst>
              </a:tr>
              <a:tr h="461506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11"/>
                        </a:rPr>
                        <a:t>xDsRt_Z60m_pbl.pdf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7.9K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773531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12"/>
                        </a:rPr>
                        <a:t>rNFlx_maxZ.pdf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8.2K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240654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13"/>
                        </a:rPr>
                        <a:t>rDsAc_maxZ.pdf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8.4K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376411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14"/>
                        </a:rPr>
                        <a:t>r1hDsRt_maxZ.pdf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8.6K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771069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15"/>
                        </a:rPr>
                        <a:t>r1dDsRt_maxZ.pdf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8.6K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0940500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16"/>
                        </a:rPr>
                        <a:t>Power_Distr.pdf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6.1K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256195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929" marR="65929" marT="32965" marB="329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17"/>
                        </a:rPr>
                        <a:t>EdNdE_spectra.pdf</a:t>
                      </a:r>
                      <a:r>
                        <a:rPr lang="en-US" sz="1300"/>
                        <a:t>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2023-10-16 13:18 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/>
                        <a:t>11K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285019"/>
                  </a:ext>
                </a:extLst>
              </a:tr>
            </a:tbl>
          </a:graphicData>
        </a:graphic>
      </p:graphicFrame>
      <p:pic>
        <p:nvPicPr>
          <p:cNvPr id="1055" name="Picture 31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Picture 33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35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Picture 37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Picture 39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5" name="Picture 41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7" name="Picture 43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9" name="Picture 45" descr="[   ]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70" y="1822450"/>
            <a:ext cx="276628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1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9" ma:contentTypeDescription="Create a new document." ma:contentTypeScope="" ma:versionID="59fae69376e3a927b0e945ef105d3c3d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ebf6611702a66eacf3281a4508b6384d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487CC9-7192-49A4-AC60-7EE2C7277A6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cff909e-542d-4672-8557-4ef8d9009dce"/>
    <ds:schemaRef ds:uri="426b74de-0581-4e94-90c0-1abf6215444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452D492-AB9D-40A5-8738-715F44444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B4B8E5-C1DF-4047-9F8A-352EBDE30E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73116</TotalTime>
  <Words>203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K0L CPS Meeting October 16, 2023 </vt:lpstr>
      <vt:lpstr>Design Update – October  2023, “KLCPS78”</vt:lpstr>
      <vt:lpstr>Klcps78, Prompt Dose Equivalent Rates</vt:lpstr>
      <vt:lpstr>1-MeV-Equivalent neutron fluence accum. in 10000 h </vt:lpstr>
      <vt:lpstr>Activation Dose Equivalent Rates, 1h after 10000 h beam</vt:lpstr>
      <vt:lpstr>Power Distribution along Z (nominal)</vt:lpstr>
      <vt:lpstr>List of relevant illustrative plots:  https://userweb.jlab.org/~pavel/projects/KLCPS/klcps78/nom_BaCo2_PbB4C/ 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WENDY and NDX at the Boundary</dc:title>
  <dc:creator>Pavel Degtiarenko</dc:creator>
  <cp:lastModifiedBy>Pavel Degtiarenko</cp:lastModifiedBy>
  <cp:revision>192</cp:revision>
  <dcterms:created xsi:type="dcterms:W3CDTF">2021-10-28T13:00:31Z</dcterms:created>
  <dcterms:modified xsi:type="dcterms:W3CDTF">2023-10-16T19:34:06Z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