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264" r:id="rId3"/>
    <p:sldId id="265" r:id="rId4"/>
    <p:sldId id="267" r:id="rId5"/>
    <p:sldId id="268" r:id="rId6"/>
    <p:sldId id="288" r:id="rId7"/>
    <p:sldId id="297" r:id="rId8"/>
    <p:sldId id="313" r:id="rId9"/>
    <p:sldId id="312" r:id="rId10"/>
    <p:sldId id="306" r:id="rId11"/>
    <p:sldId id="307" r:id="rId12"/>
    <p:sldId id="310" r:id="rId13"/>
    <p:sldId id="311" r:id="rId14"/>
    <p:sldId id="315" r:id="rId15"/>
    <p:sldId id="317" r:id="rId16"/>
    <p:sldId id="318" r:id="rId17"/>
    <p:sldId id="319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4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5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7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C2F01D7-572E-D948-A34B-147F8D9850DF}">
          <p14:sldIdLst>
            <p14:sldId id="258"/>
            <p14:sldId id="264"/>
            <p14:sldId id="265"/>
            <p14:sldId id="267"/>
            <p14:sldId id="268"/>
            <p14:sldId id="288"/>
            <p14:sldId id="297"/>
            <p14:sldId id="313"/>
            <p14:sldId id="312"/>
            <p14:sldId id="306"/>
            <p14:sldId id="307"/>
            <p14:sldId id="310"/>
            <p14:sldId id="311"/>
            <p14:sldId id="315"/>
            <p14:sldId id="317"/>
            <p14:sldId id="318"/>
            <p14:sldId id="319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96" autoAdjust="0"/>
  </p:normalViewPr>
  <p:slideViewPr>
    <p:cSldViewPr snapToGrid="0" snapToObjects="1"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0C3A6-153B-4E23-85B0-80A1E8302B9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9F120-58AE-4D76-9DDE-B6BDF015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21549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43098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64646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86195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07744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9293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841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2390" algn="l" defTabSz="6430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9F120-58AE-4D76-9DDE-B6BDF015EA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021142"/>
            <a:ext cx="8229600" cy="1044142"/>
          </a:xfrm>
        </p:spPr>
        <p:txBody>
          <a:bodyPr>
            <a:spAutoFit/>
          </a:bodyPr>
          <a:lstStyle>
            <a:lvl1pPr>
              <a:defRPr sz="6200" baseline="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318889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97341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and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106088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4257488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25298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700782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1082600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831952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Simp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FFFF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>
                <a:solidFill>
                  <a:srgbClr val="FFFFFF"/>
                </a:solidFill>
              </a:defRPr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2866713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269114-BB8C-4E38-A065-D546C0D94DE2}" type="datetime1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6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45686"/>
            <a:ext cx="9144000" cy="1766627"/>
          </a:xfrm>
        </p:spPr>
        <p:txBody>
          <a:bodyPr anchor="ctr"/>
          <a:lstStyle>
            <a:lvl1pPr marL="0" marR="0" indent="0" algn="ctr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/>
              <a:t>Drag image 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96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F85D9-EAD1-4EB0-BA8D-A2490A7F9CD7}" type="datetime1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73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C52B95-17D0-405C-901E-0545E2EF0265}" type="datetime1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0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9766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and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4567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460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388873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349355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5331"/>
            <a:ext cx="4887260" cy="741274"/>
          </a:xfrm>
        </p:spPr>
        <p:txBody>
          <a:bodyPr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524939"/>
          </a:xfrm>
        </p:spPr>
        <p:txBody>
          <a:bodyPr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46266"/>
          </a:xfrm>
        </p:spPr>
        <p:txBody>
          <a:bodyPr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530"/>
          </a:xfrm>
        </p:spPr>
        <p:txBody>
          <a:bodyPr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2465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380179"/>
            <a:ext cx="8229600" cy="935975"/>
          </a:xfrm>
        </p:spPr>
        <p:txBody>
          <a:bodyPr>
            <a:sp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5"/>
            <a:ext cx="4778117" cy="611473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79986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380179"/>
            <a:ext cx="8229600" cy="935975"/>
          </a:xfrm>
          <a:prstGeom prst="rect">
            <a:avLst/>
          </a:prstGeom>
        </p:spPr>
        <p:txBody>
          <a:bodyPr vert="horz" lIns="91429" tIns="45715" rIns="91429" bIns="45715" rtlCol="0" anchor="ctr">
            <a:spAutoFit/>
          </a:bodyPr>
          <a:lstStyle/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3554642"/>
            <a:ext cx="8229600" cy="611473"/>
          </a:xfrm>
          <a:prstGeom prst="rect">
            <a:avLst/>
          </a:prstGeom>
        </p:spPr>
        <p:txBody>
          <a:bodyPr vert="horz" lIns="91429" tIns="45715" rIns="91429" bIns="45715" rtlCol="0">
            <a:sp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198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49" r:id="rId4"/>
    <p:sldLayoutId id="2147483662" r:id="rId5"/>
    <p:sldLayoutId id="2147483661" r:id="rId6"/>
    <p:sldLayoutId id="2147483664" r:id="rId7"/>
    <p:sldLayoutId id="2147483663" r:id="rId8"/>
    <p:sldLayoutId id="2147483666" r:id="rId9"/>
    <p:sldLayoutId id="2147483665" r:id="rId10"/>
    <p:sldLayoutId id="2147483667" r:id="rId11"/>
    <p:sldLayoutId id="2147483668" r:id="rId12"/>
    <p:sldLayoutId id="2147483672" r:id="rId13"/>
    <p:sldLayoutId id="2147483670" r:id="rId14"/>
    <p:sldLayoutId id="2147483673" r:id="rId15"/>
    <p:sldLayoutId id="2147483671" r:id="rId16"/>
    <p:sldLayoutId id="2147483674" r:id="rId17"/>
    <p:sldLayoutId id="2147483669" r:id="rId18"/>
    <p:sldLayoutId id="2147483675" r:id="rId19"/>
    <p:sldLayoutId id="2147483676" r:id="rId20"/>
    <p:sldLayoutId id="2147483677" r:id="rId21"/>
  </p:sldLayoutIdLst>
  <p:hf hdr="0" ftr="0" dt="0"/>
  <p:txStyles>
    <p:titleStyle>
      <a:lvl1pPr algn="l" defTabSz="457146" rtl="0" eaLnBrk="1" latinLnBrk="0" hangingPunct="1">
        <a:spcBef>
          <a:spcPct val="0"/>
        </a:spcBef>
        <a:buNone/>
        <a:defRPr sz="55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0" indent="0" algn="l" defTabSz="457146" rtl="0" eaLnBrk="1" latinLnBrk="0" hangingPunct="1">
        <a:spcBef>
          <a:spcPct val="20000"/>
        </a:spcBef>
        <a:buFont typeface="Arial"/>
        <a:buNone/>
        <a:defRPr sz="3400" kern="1200" cap="all" baseline="0">
          <a:solidFill>
            <a:srgbClr val="25303B"/>
          </a:solidFill>
          <a:latin typeface="+mn-lt"/>
          <a:ea typeface="+mn-ea"/>
          <a:cs typeface="+mn-cs"/>
        </a:defRPr>
      </a:lvl1pPr>
      <a:lvl2pPr marL="742862" indent="-285716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5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0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7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2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8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4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0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8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4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5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1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7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8"/>
              <p:cNvSpPr>
                <a:spLocks noGrp="1"/>
              </p:cNvSpPr>
              <p:nvPr>
                <p:ph type="title"/>
              </p:nvPr>
            </p:nvSpPr>
            <p:spPr>
              <a:xfrm>
                <a:off x="457201" y="3019996"/>
                <a:ext cx="8229600" cy="104643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b="0" dirty="0"/>
                  <a:t> Flux Monitor</a:t>
                </a:r>
                <a:r>
                  <a:rPr lang="en-US" sz="3400" b="0" dirty="0"/>
                  <a:t> </a:t>
                </a:r>
                <a:endParaRPr lang="en-US" sz="3400" dirty="0"/>
              </a:p>
            </p:txBody>
          </p:sp>
        </mc:Choice>
        <mc:Fallback xmlns="">
          <p:sp>
            <p:nvSpPr>
              <p:cNvPr id="9" name="Tit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1" y="3019996"/>
                <a:ext cx="8229600" cy="1046430"/>
              </a:xfrm>
              <a:blipFill rotWithShape="1">
                <a:blip r:embed="rId2"/>
                <a:stretch>
                  <a:fillRect t="-16860" b="-40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217436" y="5317116"/>
            <a:ext cx="2811700" cy="449659"/>
          </a:xfrm>
          <a:prstGeom prst="rect">
            <a:avLst/>
          </a:prstGeom>
          <a:noFill/>
        </p:spPr>
        <p:txBody>
          <a:bodyPr wrap="none" lIns="64310" tIns="32155" rIns="64310" bIns="32155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Mikhail Bashkanov</a:t>
            </a:r>
          </a:p>
        </p:txBody>
      </p:sp>
    </p:spTree>
    <p:extLst>
      <p:ext uri="{BB962C8B-B14F-4D97-AF65-F5344CB8AC3E}">
        <p14:creationId xmlns:p14="http://schemas.microsoft.com/office/powerpoint/2010/main" val="92795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</p:spPr>
            <p:txBody>
              <a:bodyPr/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Calibri" panose="020F0502020204030204" pitchFamily="34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Calibri" panose="020F0502020204030204" pitchFamily="34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dirty="0"/>
                  <a:t> spectrum</a:t>
                </a: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  <a:blipFill rotWithShape="1">
                <a:blip r:embed="rId2"/>
                <a:stretch>
                  <a:fillRect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2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776864" cy="52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02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18932" y="333665"/>
                <a:ext cx="8229600" cy="9359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in-flight decay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8932" y="333665"/>
                <a:ext cx="8229600" cy="935975"/>
              </a:xfrm>
              <a:blipFill>
                <a:blip r:embed="rId2"/>
                <a:stretch>
                  <a:fillRect t="-17647" b="-40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96776"/>
            <a:ext cx="4038600" cy="27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6776"/>
            <a:ext cx="4038600" cy="27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118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1" y="407520"/>
            <a:ext cx="8229600" cy="707876"/>
          </a:xfrm>
        </p:spPr>
        <p:txBody>
          <a:bodyPr/>
          <a:lstStyle/>
          <a:p>
            <a:r>
              <a:rPr lang="en-US" sz="4000" dirty="0"/>
              <a:t>Phi displacement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099175" y="2615990"/>
            <a:ext cx="2289117" cy="7715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171183" y="3387517"/>
            <a:ext cx="2217109" cy="2365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 rot="16200000">
            <a:off x="5394988" y="-489578"/>
            <a:ext cx="216024" cy="4297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1058151" y="3293460"/>
            <a:ext cx="133911" cy="1440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5429183" y="2447307"/>
            <a:ext cx="216024" cy="4297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олилиния 25"/>
          <p:cNvSpPr/>
          <p:nvPr/>
        </p:nvSpPr>
        <p:spPr>
          <a:xfrm>
            <a:off x="3388292" y="1844824"/>
            <a:ext cx="4297805" cy="771166"/>
          </a:xfrm>
          <a:custGeom>
            <a:avLst/>
            <a:gdLst>
              <a:gd name="connsiteX0" fmla="*/ 0 w 3081867"/>
              <a:gd name="connsiteY0" fmla="*/ 897467 h 897467"/>
              <a:gd name="connsiteX1" fmla="*/ 1151467 w 3081867"/>
              <a:gd name="connsiteY1" fmla="*/ 296334 h 897467"/>
              <a:gd name="connsiteX2" fmla="*/ 3081867 w 3081867"/>
              <a:gd name="connsiteY2" fmla="*/ 0 h 8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1867" h="897467">
                <a:moveTo>
                  <a:pt x="0" y="897467"/>
                </a:moveTo>
                <a:cubicBezTo>
                  <a:pt x="318911" y="671689"/>
                  <a:pt x="637823" y="445912"/>
                  <a:pt x="1151467" y="296334"/>
                </a:cubicBezTo>
                <a:cubicBezTo>
                  <a:pt x="1665112" y="146756"/>
                  <a:pt x="2761545" y="39511"/>
                  <a:pt x="3081867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олилиния 27"/>
          <p:cNvSpPr/>
          <p:nvPr/>
        </p:nvSpPr>
        <p:spPr>
          <a:xfrm>
            <a:off x="3387384" y="3624102"/>
            <a:ext cx="4298713" cy="564755"/>
          </a:xfrm>
          <a:custGeom>
            <a:avLst/>
            <a:gdLst>
              <a:gd name="connsiteX0" fmla="*/ 0 w 3987800"/>
              <a:gd name="connsiteY0" fmla="*/ 0 h 564755"/>
              <a:gd name="connsiteX1" fmla="*/ 1888067 w 3987800"/>
              <a:gd name="connsiteY1" fmla="*/ 558800 h 564755"/>
              <a:gd name="connsiteX2" fmla="*/ 3987800 w 3987800"/>
              <a:gd name="connsiteY2" fmla="*/ 245534 h 56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7800" h="564755">
                <a:moveTo>
                  <a:pt x="0" y="0"/>
                </a:moveTo>
                <a:cubicBezTo>
                  <a:pt x="611717" y="258939"/>
                  <a:pt x="1223434" y="517878"/>
                  <a:pt x="1888067" y="558800"/>
                </a:cubicBezTo>
                <a:cubicBezTo>
                  <a:pt x="2552700" y="599722"/>
                  <a:pt x="3270250" y="422628"/>
                  <a:pt x="3987800" y="245534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053" y="4941168"/>
                <a:ext cx="5407955" cy="1435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=0.5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⋅0.3⋅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cos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Θ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/>
                  <a:t>;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𝑙</m:t>
                    </m:r>
                    <m:r>
                      <a:rPr lang="en-US" sz="2400" b="0" i="1" dirty="0" smtClean="0">
                        <a:latin typeface="Cambria Math"/>
                      </a:rPr>
                      <m:t>∼1</m:t>
                    </m:r>
                    <m:r>
                      <a:rPr lang="en-US" sz="2400" b="0" i="1" dirty="0" smtClean="0">
                        <a:latin typeface="Cambria Math"/>
                      </a:rPr>
                      <m:t>𝑚</m:t>
                    </m:r>
                    <m:r>
                      <a:rPr lang="en-US" sz="2400" b="0" i="1" dirty="0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=1;</m:t>
                    </m:r>
                    <m:r>
                      <a:rPr lang="en-US" sz="2400" b="0" i="1" dirty="0" smtClean="0">
                        <a:latin typeface="Cambria Math"/>
                      </a:rPr>
                      <m:t>𝐵</m:t>
                    </m:r>
                    <m:r>
                      <a:rPr lang="en-US" sz="2400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/>
                  <a:t>;</a:t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[</m:t>
                    </m:r>
                    <m:r>
                      <a:rPr lang="en-US" sz="3200" b="0" i="1" smtClean="0">
                        <a:latin typeface="Cambria Math"/>
                      </a:rPr>
                      <m:t>𝑟𝑎𝑑</m:t>
                    </m:r>
                    <m:r>
                      <a:rPr lang="en-US" sz="3200" b="0" i="1" smtClean="0">
                        <a:latin typeface="Cambria Math"/>
                      </a:rPr>
                      <m:t>]=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0.15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𝐺𝑒𝑉</m:t>
                        </m:r>
                        <m:r>
                          <a:rPr lang="en-US" sz="3200" b="0" i="1" smtClean="0">
                            <a:latin typeface="Cambria Math"/>
                          </a:rPr>
                          <m:t>/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/>
                          </a:rPr>
                          <m:t>]⋅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cos</m:t>
                        </m:r>
                        <m:r>
                          <a:rPr lang="en-US" sz="3200" i="1">
                            <a:latin typeface="Cambria Math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Θ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" y="4941168"/>
                <a:ext cx="5407955" cy="1435265"/>
              </a:xfrm>
              <a:prstGeom prst="rect">
                <a:avLst/>
              </a:prstGeom>
              <a:blipFill rotWithShape="1">
                <a:blip r:embed="rId2"/>
                <a:stretch>
                  <a:fillRect t="-5957" r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450645" y="1676355"/>
            <a:ext cx="216024" cy="295232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7395630" y="1654923"/>
            <a:ext cx="216024" cy="2952328"/>
          </a:xfrm>
          <a:prstGeom prst="rect">
            <a:avLst/>
          </a:prstGeom>
          <a:solidFill>
            <a:schemeClr val="accent5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51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4997" y="173408"/>
                <a:ext cx="8229600" cy="9359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FM resolution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4997" y="173408"/>
                <a:ext cx="8229600" cy="935975"/>
              </a:xfrm>
              <a:blipFill>
                <a:blip r:embed="rId2"/>
                <a:stretch>
                  <a:fillRect t="-17532" b="-402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604963"/>
            <a:ext cx="780573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2738" y="1227015"/>
            <a:ext cx="1970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TOF reconstruction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9969" y="1369700"/>
            <a:ext cx="2487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Magnetic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379588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04446" y="319195"/>
            <a:ext cx="6223000" cy="738654"/>
          </a:xfrm>
        </p:spPr>
        <p:txBody>
          <a:bodyPr/>
          <a:lstStyle/>
          <a:p>
            <a:r>
              <a:rPr lang="en-US" dirty="0"/>
              <a:t>Expected stat accuracy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657350"/>
            <a:ext cx="88296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985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04446" y="319195"/>
            <a:ext cx="6223000" cy="738654"/>
          </a:xfrm>
        </p:spPr>
        <p:txBody>
          <a:bodyPr/>
          <a:lstStyle/>
          <a:p>
            <a:r>
              <a:rPr lang="en-US" dirty="0"/>
              <a:t>Possible magnet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06984C-9104-48D4-BFF6-5C4FF2817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32" y="1172935"/>
            <a:ext cx="3303814" cy="4512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4390D5-96CE-443A-BC7A-850A7536F8ED}"/>
              </a:ext>
            </a:extLst>
          </p:cNvPr>
          <p:cNvSpPr txBox="1"/>
          <p:nvPr/>
        </p:nvSpPr>
        <p:spPr>
          <a:xfrm>
            <a:off x="3719804" y="1365523"/>
            <a:ext cx="344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Siemens </a:t>
            </a:r>
            <a:r>
              <a:rPr lang="en-GB" dirty="0" err="1"/>
              <a:t>Magnetom</a:t>
            </a:r>
            <a:r>
              <a:rPr lang="en-GB" dirty="0"/>
              <a:t> 1.5T used MRI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31057E-EFA7-427F-9EB5-DF51A64EF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735100"/>
            <a:ext cx="4273960" cy="1940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CF1410-5A60-4F83-A379-34AAC5519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005941"/>
            <a:ext cx="3498278" cy="1190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28218E-3496-497C-8CF7-C48710593B68}"/>
              </a:ext>
            </a:extLst>
          </p:cNvPr>
          <p:cNvSpPr txBox="1"/>
          <p:nvPr/>
        </p:nvSpPr>
        <p:spPr>
          <a:xfrm>
            <a:off x="4099249" y="5797420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~70kEuro+delivery</a:t>
            </a:r>
          </a:p>
        </p:txBody>
      </p:sp>
    </p:spTree>
    <p:extLst>
      <p:ext uri="{BB962C8B-B14F-4D97-AF65-F5344CB8AC3E}">
        <p14:creationId xmlns:p14="http://schemas.microsoft.com/office/powerpoint/2010/main" val="4207249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209" y="8874"/>
            <a:ext cx="6445762" cy="1384984"/>
          </a:xfrm>
        </p:spPr>
        <p:txBody>
          <a:bodyPr/>
          <a:lstStyle/>
          <a:p>
            <a:r>
              <a:rPr lang="en-US" dirty="0"/>
              <a:t>Other possible options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86246" y="1549618"/>
            <a:ext cx="8539701" cy="2880779"/>
          </a:xfrm>
        </p:spPr>
        <p:txBody>
          <a:bodyPr/>
          <a:lstStyle/>
          <a:p>
            <a:r>
              <a:rPr lang="en-US" sz="2400" dirty="0"/>
              <a:t>No-magnet FM</a:t>
            </a:r>
          </a:p>
          <a:p>
            <a:pPr lvl="1"/>
            <a:r>
              <a:rPr lang="en-US" sz="2100" dirty="0"/>
              <a:t>cheap,</a:t>
            </a:r>
          </a:p>
          <a:p>
            <a:pPr lvl="1"/>
            <a:r>
              <a:rPr lang="en-US" sz="2100" dirty="0"/>
              <a:t>2x less trackers</a:t>
            </a:r>
          </a:p>
          <a:p>
            <a:pPr lvl="1"/>
            <a:r>
              <a:rPr lang="en-US" sz="2100" dirty="0"/>
              <a:t>Background discrimination?</a:t>
            </a:r>
          </a:p>
          <a:p>
            <a:r>
              <a:rPr lang="en-US" sz="2400" dirty="0"/>
              <a:t>KL in flight decay in front of the LH/LD target measured with </a:t>
            </a:r>
            <a:r>
              <a:rPr lang="en-US" sz="2400" dirty="0" err="1"/>
              <a:t>GlueX</a:t>
            </a:r>
            <a:r>
              <a:rPr lang="en-US" sz="2400" dirty="0"/>
              <a:t>?</a:t>
            </a:r>
          </a:p>
          <a:p>
            <a:pPr lvl="1"/>
            <a:r>
              <a:rPr lang="en-US" sz="2100" dirty="0"/>
              <a:t>Systematics?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7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209" y="330729"/>
            <a:ext cx="4887260" cy="741274"/>
          </a:xfrm>
        </p:spPr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86246" y="1549618"/>
            <a:ext cx="8539701" cy="904853"/>
          </a:xfrm>
        </p:spPr>
        <p:txBody>
          <a:bodyPr/>
          <a:lstStyle/>
          <a:p>
            <a:r>
              <a:rPr lang="en-US" sz="2400" dirty="0"/>
              <a:t>Simulations of “other” designs</a:t>
            </a:r>
          </a:p>
          <a:p>
            <a:r>
              <a:rPr lang="en-US" sz="2400" dirty="0"/>
              <a:t>Construction of </a:t>
            </a:r>
            <a:r>
              <a:rPr lang="en-US" sz="2400" dirty="0" err="1"/>
              <a:t>ToF</a:t>
            </a:r>
            <a:r>
              <a:rPr lang="en-US" sz="2400" dirty="0"/>
              <a:t> prototypes (achievable </a:t>
            </a:r>
            <a:r>
              <a:rPr lang="en-US" sz="2400" dirty="0" err="1"/>
              <a:t>ToF</a:t>
            </a:r>
            <a:r>
              <a:rPr lang="en-US" sz="2400" dirty="0"/>
              <a:t> resolution )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19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209" y="330729"/>
            <a:ext cx="4887260" cy="741274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964177-D417-4600-8FB1-ACF7B8B05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85" y="1435359"/>
            <a:ext cx="6683829" cy="501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3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5436" y="455995"/>
            <a:ext cx="6275563" cy="738654"/>
          </a:xfrm>
        </p:spPr>
        <p:txBody>
          <a:bodyPr/>
          <a:lstStyle/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Outlook</a:t>
            </a:r>
            <a:endParaRPr lang="en-US" dirty="0"/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4308" y="1805354"/>
                <a:ext cx="726049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Why?</a:t>
                </a:r>
              </a:p>
              <a:p>
                <a:pPr marL="742896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flux monitoring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How?</a:t>
                </a:r>
              </a:p>
              <a:p>
                <a:pPr marL="742896" lvl="1" indent="-28575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Basic principles</a:t>
                </a:r>
              </a:p>
              <a:p>
                <a:pPr marL="742896" lvl="1" indent="-28575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FM Design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08" y="1805354"/>
                <a:ext cx="7260492" cy="2554545"/>
              </a:xfrm>
              <a:prstGeom prst="rect">
                <a:avLst/>
              </a:prstGeom>
              <a:blipFill rotWithShape="1">
                <a:blip r:embed="rId3"/>
                <a:stretch>
                  <a:fillRect l="-1931" t="-3103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76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</p:spPr>
            <p:txBody>
              <a:bodyPr/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flux monitor location</a:t>
                </a: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  <a:blipFill rotWithShape="1">
                <a:blip r:embed="rId2"/>
                <a:stretch>
                  <a:fillRect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562708" y="2563493"/>
            <a:ext cx="867507" cy="492370"/>
          </a:xfrm>
          <a:prstGeom prst="rect">
            <a:avLst/>
          </a:prstGeom>
          <a:gradFill flip="none" rotWithShape="1">
            <a:path path="rect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7846646" y="2563493"/>
            <a:ext cx="867507" cy="49237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0093" y="1848059"/>
            <a:ext cx="1347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 target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6155" y="1937935"/>
            <a:ext cx="211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LH2/LD2 target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597706" y="2829170"/>
            <a:ext cx="619423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21014" y="2208122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24 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06615" y="3110798"/>
            <a:ext cx="1829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Flux Monitor</a:t>
            </a:r>
          </a:p>
        </p:txBody>
      </p:sp>
      <p:sp>
        <p:nvSpPr>
          <p:cNvPr id="21" name="Дуга 20"/>
          <p:cNvSpPr/>
          <p:nvPr/>
        </p:nvSpPr>
        <p:spPr>
          <a:xfrm rot="10597753">
            <a:off x="4534769" y="2425690"/>
            <a:ext cx="914400" cy="914400"/>
          </a:xfrm>
          <a:prstGeom prst="arc">
            <a:avLst/>
          </a:prstGeom>
          <a:ln w="63500"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613513" y="4208558"/>
            <a:ext cx="867507" cy="492370"/>
          </a:xfrm>
          <a:prstGeom prst="rect">
            <a:avLst/>
          </a:prstGeom>
          <a:gradFill flip="none" rotWithShape="1">
            <a:path path="rect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>
            <a:off x="7897451" y="4208558"/>
            <a:ext cx="867507" cy="49237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481020" y="4208558"/>
            <a:ext cx="641643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481019" y="4700928"/>
            <a:ext cx="641643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6" idx="3"/>
          </p:cNvCxnSpPr>
          <p:nvPr/>
        </p:nvCxnSpPr>
        <p:spPr>
          <a:xfrm flipV="1">
            <a:off x="1481020" y="4142154"/>
            <a:ext cx="7565777" cy="31258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475656" y="4473937"/>
            <a:ext cx="7718177" cy="246185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6" idx="3"/>
          </p:cNvCxnSpPr>
          <p:nvPr/>
        </p:nvCxnSpPr>
        <p:spPr>
          <a:xfrm flipV="1">
            <a:off x="1481020" y="3860800"/>
            <a:ext cx="7662980" cy="59394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6" idx="3"/>
          </p:cNvCxnSpPr>
          <p:nvPr/>
        </p:nvCxnSpPr>
        <p:spPr>
          <a:xfrm>
            <a:off x="1481020" y="4454743"/>
            <a:ext cx="7662980" cy="59399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3930338" y="5238750"/>
            <a:ext cx="1156677" cy="11176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4275018" y="5525478"/>
            <a:ext cx="505938" cy="523631"/>
          </a:xfrm>
          <a:prstGeom prst="ellipse">
            <a:avLst/>
          </a:prstGeom>
          <a:noFill/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56484" y="4946582"/>
            <a:ext cx="3773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Kaon flux on LH2/LD2 target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7430" y="6308079"/>
            <a:ext cx="4813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Kaon flux measured by Flux Monitor</a:t>
            </a:r>
          </a:p>
        </p:txBody>
      </p:sp>
      <p:cxnSp>
        <p:nvCxnSpPr>
          <p:cNvPr id="52" name="Прямая со стрелкой 51"/>
          <p:cNvCxnSpPr>
            <a:endCxn id="48" idx="2"/>
          </p:cNvCxnSpPr>
          <p:nvPr/>
        </p:nvCxnSpPr>
        <p:spPr>
          <a:xfrm>
            <a:off x="2297723" y="5345723"/>
            <a:ext cx="1977295" cy="44157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2544082" y="6049109"/>
            <a:ext cx="1386256" cy="3985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12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</p:spPr>
            <p:txBody>
              <a:bodyPr/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Calibri" panose="020F0502020204030204" pitchFamily="34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Calibri" panose="020F0502020204030204" pitchFamily="34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decays</a:t>
                </a:r>
                <a:endParaRPr lang="en-US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  <a:blipFill rotWithShape="1">
                <a:blip r:embed="rId2"/>
                <a:stretch>
                  <a:fillRect t="-14876" b="-38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2" name="Объект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57492214"/>
                  </p:ext>
                </p:extLst>
              </p:nvPr>
            </p:nvGraphicFramePr>
            <p:xfrm>
              <a:off x="457200" y="1600200"/>
              <a:ext cx="8229600" cy="24298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Br, 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±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∓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40.55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±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∓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27.04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12.54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19.52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2" name="Объект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57492214"/>
                  </p:ext>
                </p:extLst>
              </p:nvPr>
            </p:nvGraphicFramePr>
            <p:xfrm>
              <a:off x="457200" y="1600200"/>
              <a:ext cx="8229600" cy="23173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Br, %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160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78571" r="-100000" b="-3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40.55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5160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76471" r="-100000" b="-2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27.04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13333" r="-100000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12.54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13333" r="-100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 smtClean="0"/>
                            <a:t>19.52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1164492" y="4603262"/>
            <a:ext cx="7072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~ 21% of kaons decays in flight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Any decay with charged particles can be used</a:t>
            </a:r>
          </a:p>
        </p:txBody>
      </p:sp>
    </p:spTree>
    <p:extLst>
      <p:ext uri="{BB962C8B-B14F-4D97-AF65-F5344CB8AC3E}">
        <p14:creationId xmlns:p14="http://schemas.microsoft.com/office/powerpoint/2010/main" val="83627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</p:spPr>
            <p:txBody>
              <a:bodyPr/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Calibri" panose="020F0502020204030204" pitchFamily="34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Calibri" panose="020F0502020204030204" pitchFamily="34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dirty="0"/>
                  <a:t> monitoring</a:t>
                </a:r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5436" y="455995"/>
                <a:ext cx="6275563" cy="738654"/>
              </a:xfrm>
              <a:blipFill rotWithShape="1">
                <a:blip r:embed="rId2"/>
                <a:stretch>
                  <a:fillRect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Номер слайда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2500" lnSpcReduction="20000"/>
          </a:bodyPr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300" kern="1200" cap="all" baseline="0">
                <a:solidFill>
                  <a:srgbClr val="25303B"/>
                </a:solidFill>
                <a:latin typeface="+mn-lt"/>
                <a:ea typeface="+mn-ea"/>
                <a:cs typeface="+mn-cs"/>
              </a:defRPr>
            </a:lvl1pPr>
            <a:lvl2pPr marL="742862" indent="-285716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5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0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7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2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8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4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0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CE2CE5-0F34-440C-8C48-388A649AA15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597877" y="3993708"/>
            <a:ext cx="867507" cy="492370"/>
          </a:xfrm>
          <a:prstGeom prst="rect">
            <a:avLst/>
          </a:prstGeom>
          <a:gradFill flip="none" rotWithShape="1">
            <a:path path="rect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57823" y="4630335"/>
            <a:ext cx="1347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 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1747" y="3383781"/>
                <a:ext cx="10197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𝒔𝒕𝒂𝒓𝒕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47" y="3383781"/>
                <a:ext cx="101976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1109785" y="4239893"/>
            <a:ext cx="3063630" cy="0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173415" y="4239893"/>
            <a:ext cx="2868247" cy="14028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173415" y="3274646"/>
            <a:ext cx="3751385" cy="96524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173415" y="2813538"/>
            <a:ext cx="2665047" cy="142635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80085" y="5732304"/>
                <a:ext cx="593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085" y="5732304"/>
                <a:ext cx="59336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08463" y="4951650"/>
                <a:ext cx="593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463" y="4951650"/>
                <a:ext cx="59336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17347" y="3526715"/>
                <a:ext cx="934808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𝒔𝒕𝒐𝒑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347" y="3526715"/>
                <a:ext cx="934808" cy="494751"/>
              </a:xfrm>
              <a:prstGeom prst="rect">
                <a:avLst/>
              </a:prstGeom>
              <a:blipFill rotWithShape="1">
                <a:blip r:embed="rId6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35801" y="2320609"/>
                <a:ext cx="593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801" y="2320609"/>
                <a:ext cx="59336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48839" y="2922116"/>
                <a:ext cx="593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839" y="2922116"/>
                <a:ext cx="593368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30"/>
          <p:cNvSpPr/>
          <p:nvPr/>
        </p:nvSpPr>
        <p:spPr>
          <a:xfrm>
            <a:off x="4648839" y="4314092"/>
            <a:ext cx="220146" cy="4611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4648839" y="3552542"/>
            <a:ext cx="220146" cy="4611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6468496" y="2782274"/>
            <a:ext cx="220146" cy="4611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 35"/>
          <p:cNvSpPr/>
          <p:nvPr/>
        </p:nvSpPr>
        <p:spPr>
          <a:xfrm>
            <a:off x="6358423" y="5154246"/>
            <a:ext cx="220146" cy="4611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867238" y="2460451"/>
                <a:ext cx="10567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𝝁</m:t>
                      </m:r>
                      <m:r>
                        <a:rPr lang="en-US" sz="2400" b="1" i="1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𝒆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238" y="2460451"/>
                <a:ext cx="105670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152500" y="5489745"/>
                <a:ext cx="10567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𝝁</m:t>
                      </m:r>
                      <m:r>
                        <a:rPr lang="en-US" sz="2400" b="1" i="1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𝒆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500" y="5489745"/>
                <a:ext cx="1056700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00469" y="3012549"/>
                <a:ext cx="901144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𝝂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469" y="3012549"/>
                <a:ext cx="901144" cy="4700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1747" y="5764016"/>
                <a:ext cx="4639347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𝒔𝒕𝒐𝒑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𝒔𝒕𝒂𝒓𝒕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𝑻𝑶𝑭</m:t>
                      </m:r>
                      <m:r>
                        <a:rPr lang="en-US" sz="2400" b="1" i="1" smtClean="0">
                          <a:latin typeface="Cambria Math"/>
                        </a:rPr>
                        <m:t>→</m:t>
                      </m:r>
                      <m:r>
                        <a:rPr lang="en-US" sz="2400" b="1" i="1" smtClean="0">
                          <a:latin typeface="Cambria Math"/>
                        </a:rPr>
                        <m:t>𝜷</m:t>
                      </m:r>
                      <m:r>
                        <a:rPr lang="en-US" sz="2400" b="1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𝑳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47" y="5764016"/>
                <a:ext cx="4639347" cy="494751"/>
              </a:xfrm>
              <a:prstGeom prst="rect">
                <a:avLst/>
              </a:prstGeom>
              <a:blipFill rotWithShape="1"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00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4680520" cy="317414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79"/>
            <a:ext cx="4320480" cy="2929981"/>
          </a:xfr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55576" y="4437112"/>
            <a:ext cx="3528392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>
                <a:extLst>
                  <a:ext uri="{FF2B5EF4-FFF2-40B4-BE49-F238E27FC236}">
                    <a16:creationId xmlns:a16="http://schemas.microsoft.com/office/drawing/2014/main" id="{35670084-102B-489C-8A0D-8331E8D98AAE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314131" y="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±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∓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reaction kinematics</a:t>
                </a:r>
              </a:p>
            </p:txBody>
          </p:sp>
        </mc:Choice>
        <mc:Fallback xmlns="">
          <p:sp>
            <p:nvSpPr>
              <p:cNvPr id="8" name="Заголовок 1">
                <a:extLst>
                  <a:ext uri="{FF2B5EF4-FFF2-40B4-BE49-F238E27FC236}">
                    <a16:creationId xmlns:a16="http://schemas.microsoft.com/office/drawing/2014/main" id="{35670084-102B-489C-8A0D-8331E8D98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31" y="0"/>
                <a:ext cx="8229600" cy="1143000"/>
              </a:xfrm>
              <a:prstGeom prst="rect">
                <a:avLst/>
              </a:prstGeom>
              <a:blipFill>
                <a:blip r:embed="rId4"/>
                <a:stretch>
                  <a:fillRect r="-667" b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85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16632"/>
                <a:ext cx="8229600" cy="85010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flux monitor location</a:t>
                </a:r>
              </a:p>
            </p:txBody>
          </p:sp>
        </mc:Choice>
        <mc:Fallback xmlns="">
          <p:sp>
            <p:nvSpPr>
              <p:cNvPr id="8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16632"/>
                <a:ext cx="8229600" cy="850106"/>
              </a:xfrm>
              <a:blipFill rotWithShape="1">
                <a:blip r:embed="rId4"/>
                <a:stretch>
                  <a:fillRect t="-9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9" r="20391" b="14640"/>
          <a:stretch/>
        </p:blipFill>
        <p:spPr bwMode="auto">
          <a:xfrm>
            <a:off x="0" y="980728"/>
            <a:ext cx="9144000" cy="562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67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04446" y="-3970"/>
            <a:ext cx="6223000" cy="1384984"/>
          </a:xfrm>
        </p:spPr>
        <p:txBody>
          <a:bodyPr/>
          <a:lstStyle/>
          <a:p>
            <a:r>
              <a:rPr lang="en-US" dirty="0"/>
              <a:t>Flux monitor location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6" y="1357733"/>
            <a:ext cx="7776552" cy="489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23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6362" y="23136"/>
                <a:ext cx="8229600" cy="77809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Monitor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6362" y="23136"/>
                <a:ext cx="8229600" cy="778098"/>
              </a:xfrm>
              <a:blipFill rotWithShape="1">
                <a:blip r:embed="rId2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2205" y="836712"/>
            <a:ext cx="5938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Magnet, 1m long, 50 cm diameter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357313"/>
            <a:ext cx="90582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540436"/>
      </p:ext>
    </p:extLst>
  </p:cSld>
  <p:clrMapOvr>
    <a:masterClrMapping/>
  </p:clrMapOvr>
</p:sld>
</file>

<file path=ppt/theme/theme1.xml><?xml version="1.0" encoding="utf-8"?>
<a:theme xmlns:a="http://schemas.openxmlformats.org/drawingml/2006/main" name="uoy-powerpoint-standardscreen">
  <a:themeElements>
    <a:clrScheme name="University of York Colour Palette">
      <a:dk1>
        <a:srgbClr val="25303B"/>
      </a:dk1>
      <a:lt1>
        <a:srgbClr val="FFFFFF"/>
      </a:lt1>
      <a:dk2>
        <a:srgbClr val="E3E6E5"/>
      </a:dk2>
      <a:lt2>
        <a:srgbClr val="00627D"/>
      </a:lt2>
      <a:accent1>
        <a:srgbClr val="5AB031"/>
      </a:accent1>
      <a:accent2>
        <a:srgbClr val="9067A9"/>
      </a:accent2>
      <a:accent3>
        <a:srgbClr val="E2388C"/>
      </a:accent3>
      <a:accent4>
        <a:srgbClr val="E62A32"/>
      </a:accent4>
      <a:accent5>
        <a:srgbClr val="F18626"/>
      </a:accent5>
      <a:accent6>
        <a:srgbClr val="00ABAA"/>
      </a:accent6>
      <a:hlink>
        <a:srgbClr val="0096D6"/>
      </a:hlink>
      <a:folHlink>
        <a:srgbClr val="E238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uoy-powerpoint-standardscreen</Template>
  <TotalTime>0</TotalTime>
  <Words>265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Cambria Math</vt:lpstr>
      <vt:lpstr>Times New Roman</vt:lpstr>
      <vt:lpstr>Wingdings</vt:lpstr>
      <vt:lpstr>uoy-powerpoint-standardscreen</vt:lpstr>
      <vt:lpstr>K_L Flux Monitor </vt:lpstr>
      <vt:lpstr>Outlook</vt:lpstr>
      <vt:lpstr>K_l flux monitor location</vt:lpstr>
      <vt:lpstr>K_L decays</vt:lpstr>
      <vt:lpstr>K_L monitoring</vt:lpstr>
      <vt:lpstr>PowerPoint Presentation</vt:lpstr>
      <vt:lpstr>K_l flux monitor location</vt:lpstr>
      <vt:lpstr>Flux monitor location</vt:lpstr>
      <vt:lpstr>K_l F Monitor</vt:lpstr>
      <vt:lpstr>K_L spectrum</vt:lpstr>
      <vt:lpstr>K_l in-flight decay</vt:lpstr>
      <vt:lpstr>Phi displacement</vt:lpstr>
      <vt:lpstr>K_l FM resolution</vt:lpstr>
      <vt:lpstr>Expected stat accuracy</vt:lpstr>
      <vt:lpstr>Possible magnet</vt:lpstr>
      <vt:lpstr>Other possible options</vt:lpstr>
      <vt:lpstr>To do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2019-08-29T10:32:26Z</dcterms:created>
  <dcterms:modified xsi:type="dcterms:W3CDTF">2022-01-18T16:47:19Z</dcterms:modified>
</cp:coreProperties>
</file>